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0" r:id="rId2"/>
    <p:sldId id="300" r:id="rId3"/>
    <p:sldId id="292" r:id="rId4"/>
    <p:sldId id="290" r:id="rId5"/>
    <p:sldId id="288" r:id="rId6"/>
    <p:sldId id="325" r:id="rId7"/>
    <p:sldId id="322" r:id="rId8"/>
    <p:sldId id="326" r:id="rId9"/>
    <p:sldId id="284" r:id="rId10"/>
    <p:sldId id="282" r:id="rId11"/>
    <p:sldId id="265" r:id="rId12"/>
    <p:sldId id="283" r:id="rId13"/>
    <p:sldId id="299" r:id="rId14"/>
    <p:sldId id="317" r:id="rId15"/>
    <p:sldId id="286" r:id="rId16"/>
    <p:sldId id="256" r:id="rId17"/>
    <p:sldId id="307" r:id="rId18"/>
    <p:sldId id="258" r:id="rId19"/>
    <p:sldId id="261" r:id="rId20"/>
    <p:sldId id="281" r:id="rId21"/>
    <p:sldId id="262" r:id="rId22"/>
    <p:sldId id="269" r:id="rId23"/>
    <p:sldId id="274" r:id="rId24"/>
    <p:sldId id="308" r:id="rId25"/>
    <p:sldId id="313" r:id="rId26"/>
    <p:sldId id="263" r:id="rId27"/>
    <p:sldId id="309" r:id="rId28"/>
    <p:sldId id="310" r:id="rId29"/>
    <p:sldId id="298" r:id="rId30"/>
    <p:sldId id="259" r:id="rId31"/>
    <p:sldId id="266" r:id="rId32"/>
    <p:sldId id="296" r:id="rId33"/>
    <p:sldId id="316" r:id="rId34"/>
    <p:sldId id="257" r:id="rId35"/>
    <p:sldId id="271" r:id="rId36"/>
    <p:sldId id="304" r:id="rId37"/>
    <p:sldId id="297" r:id="rId38"/>
    <p:sldId id="311" r:id="rId39"/>
    <p:sldId id="273" r:id="rId40"/>
    <p:sldId id="305" r:id="rId41"/>
    <p:sldId id="314" r:id="rId42"/>
    <p:sldId id="315" r:id="rId43"/>
    <p:sldId id="323" r:id="rId44"/>
    <p:sldId id="318" r:id="rId45"/>
    <p:sldId id="324" r:id="rId46"/>
    <p:sldId id="319" r:id="rId47"/>
    <p:sldId id="320" r:id="rId48"/>
    <p:sldId id="321" r:id="rId49"/>
    <p:sldId id="285" r:id="rId50"/>
    <p:sldId id="272" r:id="rId5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502" autoAdjust="0"/>
  </p:normalViewPr>
  <p:slideViewPr>
    <p:cSldViewPr>
      <p:cViewPr varScale="1">
        <p:scale>
          <a:sx n="96" d="100"/>
          <a:sy n="96" d="100"/>
        </p:scale>
        <p:origin x="16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highlight>
                  <a:srgbClr val="00FFFF"/>
                </a:highlight>
                <a:latin typeface="+mn-lt"/>
                <a:ea typeface="+mn-ea"/>
                <a:cs typeface="+mn-cs"/>
              </a:defRPr>
            </a:pPr>
            <a:r>
              <a:rPr lang="kk-KZ" dirty="0">
                <a:solidFill>
                  <a:schemeClr val="tx1"/>
                </a:solidFill>
                <a:highlight>
                  <a:srgbClr val="00FFFF"/>
                </a:highlight>
              </a:rPr>
              <a:t>Результаты тестирования во время эксперимента</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highlight>
                <a:srgbClr val="00FFFF"/>
              </a:highlight>
              <a:latin typeface="+mn-lt"/>
              <a:ea typeface="+mn-ea"/>
              <a:cs typeface="+mn-cs"/>
            </a:defRPr>
          </a:pPr>
          <a:endParaRPr lang="ru-KZ"/>
        </a:p>
      </c:txPr>
    </c:title>
    <c:autoTitleDeleted val="0"/>
    <c:plotArea>
      <c:layout/>
      <c:barChart>
        <c:barDir val="col"/>
        <c:grouping val="clustered"/>
        <c:varyColors val="0"/>
        <c:ser>
          <c:idx val="0"/>
          <c:order val="0"/>
          <c:tx>
            <c:strRef>
              <c:f>Лист1!$B$1</c:f>
              <c:strCache>
                <c:ptCount val="1"/>
                <c:pt idx="0">
                  <c:v>спортсмены контрольной группы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K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1 тестирование</c:v>
                </c:pt>
                <c:pt idx="1">
                  <c:v>2 тестирование</c:v>
                </c:pt>
                <c:pt idx="2">
                  <c:v>3 тестирование</c:v>
                </c:pt>
                <c:pt idx="3">
                  <c:v>4 тестирование</c:v>
                </c:pt>
              </c:strCache>
            </c:strRef>
          </c:cat>
          <c:val>
            <c:numRef>
              <c:f>Лист1!$B$2:$B$5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73C-479E-B6D0-639137F81911}"/>
            </c:ext>
          </c:extLst>
        </c:ser>
        <c:ser>
          <c:idx val="1"/>
          <c:order val="1"/>
          <c:tx>
            <c:strRef>
              <c:f>Лист1!$C$1</c:f>
              <c:strCache>
                <c:ptCount val="1"/>
                <c:pt idx="0">
                  <c:v>спортсмены экспериментальной группы</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K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1 тестирование</c:v>
                </c:pt>
                <c:pt idx="1">
                  <c:v>2 тестирование</c:v>
                </c:pt>
                <c:pt idx="2">
                  <c:v>3 тестирование</c:v>
                </c:pt>
                <c:pt idx="3">
                  <c:v>4 тестирование</c:v>
                </c:pt>
              </c:strCache>
            </c:strRef>
          </c:cat>
          <c:val>
            <c:numRef>
              <c:f>Лист1!$C$2:$C$5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73C-479E-B6D0-639137F81911}"/>
            </c:ext>
          </c:extLst>
        </c:ser>
        <c:ser>
          <c:idx val="2"/>
          <c:order val="2"/>
          <c:tx>
            <c:strRef>
              <c:f>Лист1!$D$1</c:f>
              <c:strCache>
                <c:ptCount val="1"/>
                <c:pt idx="0">
                  <c:v>Столбец1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K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1 тестирование</c:v>
                </c:pt>
                <c:pt idx="1">
                  <c:v>2 тестирование</c:v>
                </c:pt>
                <c:pt idx="2">
                  <c:v>3 тестирование</c:v>
                </c:pt>
                <c:pt idx="3">
                  <c:v>4 тестирование</c:v>
                </c:pt>
              </c:strCache>
            </c:strRef>
          </c:cat>
          <c:val>
            <c:numRef>
              <c:f>Лист1!$D$2:$D$5</c:f>
              <c:numCache>
                <c:formatCode>General</c:formatCode>
                <c:ptCount val="4"/>
              </c:numCache>
            </c:numRef>
          </c:val>
          <c:extLst>
            <c:ext xmlns:c16="http://schemas.microsoft.com/office/drawing/2014/chart" uri="{C3380CC4-5D6E-409C-BE32-E72D297353CC}">
              <c16:uniqueId val="{00000002-473C-479E-B6D0-639137F81911}"/>
            </c:ext>
          </c:extLst>
        </c:ser>
        <c:dLbls>
          <c:showLegendKey val="0"/>
          <c:showVal val="0"/>
          <c:showCatName val="0"/>
          <c:showSerName val="0"/>
          <c:showPercent val="0"/>
          <c:showBubbleSize val="0"/>
        </c:dLbls>
        <c:gapWidth val="219"/>
        <c:overlap val="-27"/>
        <c:axId val="1297843631"/>
        <c:axId val="1297860431"/>
      </c:barChart>
      <c:catAx>
        <c:axId val="1297843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KZ"/>
          </a:p>
        </c:txPr>
        <c:crossAx val="1297860431"/>
        <c:crosses val="autoZero"/>
        <c:auto val="1"/>
        <c:lblAlgn val="ctr"/>
        <c:lblOffset val="100"/>
        <c:noMultiLvlLbl val="0"/>
      </c:catAx>
      <c:valAx>
        <c:axId val="129786043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97843631"/>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KZ"/>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6">
        <a:lumMod val="40000"/>
        <a:lumOff val="60000"/>
      </a:schemeClr>
    </a:solidFill>
    <a:ln>
      <a:noFill/>
    </a:ln>
    <a:effectLst/>
  </c:spPr>
  <c:txPr>
    <a:bodyPr/>
    <a:lstStyle/>
    <a:p>
      <a:pPr>
        <a:defRPr/>
      </a:pPr>
      <a:endParaRPr lang="ru-K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1T07:56:21.940"/>
    </inkml:context>
    <inkml:brush xml:id="br0">
      <inkml:brushProperty name="width" value="0.05" units="cm"/>
      <inkml:brushProperty name="height" value="0.05" units="cm"/>
      <inkml:brushProperty name="color" value="#E71224"/>
    </inkml:brush>
  </inkml:definitions>
  <inkml:trace contextRef="#ctx0" brushRef="#br0">1 2383 24575,'8'-1'0,"0"-1"0,0 1 0,1-1 0,-2-1 0,1 1 0,15-8 0,23-8 0,94-24 0,-47 12 0,256-87 0,-199 65 0,240-98 0,-329 126 0,159-55 0,-168 62 0,106-34 0,-130 42 0,44-7 0,-45 10 0,-1 0 0,32-12 0,-29 9 0,0 0 0,0 2 0,36-3 0,-33 5 0,-1-1 0,56-18 0,-73 20 0,0 1 0,0 0 0,0 0 0,24 0 0,-23 2 0,1-1 0,0 0 0,25-7 0,-10-2 0,-7 2 0,0 2 0,33-7 0,-30 8 0,0-1 0,-1-2 0,30-13 0,1 0 0,98-36 0,118-59 0,-139 59 0,-2 6 0,-70 23 0,-46 21 0,-1 0 0,32-11 0,108-39 0,0-5 0,-42 16 0,8-12 0,40-10 0,-26 11 0,-120 52 0,9-4 0,1 1 0,39-10 0,-31 11 0,49-19 0,18-5 0,-26 9 0,-50 15 0,1 0 0,26-4 0,-38 9 0,0 0 0,0-1 0,-1-1 0,1 0 0,20-13 0,25-10 0,86-35 0,-120 52 0,-1-2 0,26-17 0,39-21 0,41-14 0,-42 13 0,28-10 0,-75 39 0,19-8 0,75-28 0,-93 42 0,-25 9 0,0 1 0,1 1 0,0 0 0,32-6 0,-30 9 0,0-2 0,-1 0 0,24-10 0,-24 7 0,1 2 0,39-9 0,-12 3-1365,-33 9-5461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0T15:40:47.965"/>
    </inkml:context>
    <inkml:brush xml:id="br0">
      <inkml:brushProperty name="width" value="0.1" units="cm"/>
      <inkml:brushProperty name="height" value="0.1" units="cm"/>
      <inkml:brushProperty name="color" value="#E71224"/>
    </inkml:brush>
  </inkml:definitions>
  <inkml:trace contextRef="#ctx0" brushRef="#br0">1 598 24575,'2'5'0,"0"1"0,1-1 0,-1 1 0,1-1 0,0 0 0,1 0 0,-1 0 0,1 0 0,8 7 0,-5-3 0,14 19 0,31 55 0,-3-3 0,-30-49 0,26 58 0,-39-75 0,85 206 0,-65-154 0,-20-47 0,-1 0 0,-1 1 0,4 30 0,-5-27 0,0 0 0,10 29 0,22 87 0,-26-114 0,1 0 0,2-1 0,16 26 0,-24-42 0,-3-7 0,-1 0 0,0 0 0,1-1 0,-1 1 0,1 0 0,-1 0 0,1 0 0,-1-1 0,1 1 0,0 0 0,-1-1 0,1 1 0,0-1 0,0 1 0,-1-1 0,1 1 0,0-1 0,0 1 0,0-1 0,0 0 0,0 1 0,0-1 0,-1 0 0,1 0 0,0 0 0,0 1 0,0-1 0,0 0 0,1-1 0,0 1 0,0-1 0,0 0 0,0 0 0,0 0 0,-1 0 0,1 0 0,0-1 0,0 1 0,-1-1 0,1 1 0,-1-1 0,3-2 0,5-9 0,0-1 0,12-26 0,-16 30 0,49-97 0,-1-6 0,-29 74 0,27-66 0,0 2 0,-25 52 0,-11 23 0,1 0 0,28-39 0,-21 35 0,24-44 0,3-6 0,15-21 0,-52 84 0,19-41 0,-23 41 0,0 1 0,22-31 0,-22 36 0,0-1 0,-1 0 0,9-21 0,16-30 0,-13 31 0,18-43 0,-29 57 0,5-12 0,-12 24 0,1 0 0,0 1 0,1 0 0,-1-1 0,2 1 0,-1 1 0,8-10 0,-5 7 0,0-1 0,-1 0 0,0-1 0,0 0 0,4-13 0,15-26 0,-23 45-151,1-1-1,-1 1 0,0 0 0,0-1 1,-1 0-1,0 1 0,0-1 1,1-11-1,-2 1-6674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0T15:40:49.709"/>
    </inkml:context>
    <inkml:brush xml:id="br0">
      <inkml:brushProperty name="width" value="0.1" units="cm"/>
      <inkml:brushProperty name="height" value="0.1" units="cm"/>
      <inkml:brushProperty name="color" value="#E71224"/>
    </inkml:brush>
  </inkml:definitions>
  <inkml:trace contextRef="#ctx0" brushRef="#br0">0 401 24575,'5'2'0,"-1"0"0,1 0 0,-1 1 0,0-1 0,0 1 0,0 0 0,0 0 0,-1 1 0,1-1 0,-1 1 0,0 0 0,0-1 0,3 7 0,4 2 0,14 15 0,95 105 0,-8-6 0,-96-108 0,0 1 0,15 26 0,-17-25 0,1 0 0,21 23 0,-28-34 0,-1 0 0,0-1 0,0 2 0,-1-1 0,5 14 0,12 21 0,29 49 0,10 16 0,6 14 0,28 35 0,-83-136 0,-9-16 0,-1 0 0,1 0 0,1 0 0,-1-1 0,1 1 0,0-1 0,1 0 0,-1 0 0,1-1 0,0 1 0,6 3 0,-10-7 0,0-1 0,0 0 0,0 0 0,0 0 0,0 0 0,0 0 0,0 0 0,0 0 0,0 0 0,0-1 0,0 1 0,0 0 0,0-1 0,0 1 0,0 0 0,0-1 0,0 1 0,0-1 0,0 0 0,-1 1 0,1-1 0,0 0 0,0 1 0,0-1 0,-1 0 0,1 0 0,-1 0 0,1 0 0,-1 1 0,1-1 0,0-2 0,19-41 0,-11 22 0,65-119 0,-29 49 0,-32 61 0,0 3 0,40-103 0,5-44 0,-44 121 0,-10 35 0,0 1 0,2-1 0,8-19 0,-7 21 0,-1 0 0,-1 0 0,4-20 0,-6 22 0,0 0 0,1 0 0,1 1 0,0-1 0,11-17 0,7-26 0,-19 47 0,0 0 0,0 0 0,1 1 0,7-14 0,56-99 0,-37 75 0,57-95 0,-74 112 0,-12 23 0,1 1 0,1 0 0,-1 0 0,1 0 0,0 1 0,8-10 0,20-30-1365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7T14:25:17.7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118 252,'-3'1,"0"0,1 0,-1 0,0 0,1 1,-1-1,0 1,1-1,0 1,-1 0,1 0,0 0,0 0,0 0,1 1,-1-1,0 0,-1 4,-24 49,22-35,1 0,1 0,1 0,1 1,0-1,5 34,-2-32,-1-1,-1 1,-1 0,-1-1,-8 37,4-34,1 1,0-1,2 1,0 33,2-51,1 1,0-1,0 0,1 1,0-1,1 0,-1 0,1 0,1 0,-1 0,1 0,1 0,-1-1,1 0,0 1,0-2,1 1,10 10,-5-10,0 0,0-1,0-1,1 1,12 2,-12-4,0 1,0 0,0 1,-1 0,14 9,-9-4,1-1,-1 0,22 7,37 22,-46-22,1-1,0-2,1 0,55 14,-46-16,-1 2,47 24,-54-19,-23-13,0 0,1-1,-1 0,1 0,-1-1,1 0,0 0,0-1,0 0,11 0,88 15,-50-6,3 0,-32-5,0-2,45 3,313-9,-375 2,0-2,-1 0,0 0,1-1,-1 0,0-1,0 0,-1-1,16-9,11-8,39-33,-74 54,5-5,-1 0,0-1,0 0,-1 0,1 0,-2-1,1 0,-1 0,0 0,5-16,-6 15,1 0,-1 0,2 1,-1-1,1 1,1 0,-1 1,1-1,9-8,14-6,1 1,1 2,1 1,1 1,56-21,-57 25,-22 9,1 0,-1-1,0 0,-1-1,0 0,11-9,-17 12,0-1,1 0,-1 0,-1 0,1 0,-1 0,1-1,-1 1,0-1,-1 0,1 0,-1 1,0-1,0 0,-1 0,1-7,-2-3,0 1,-1-1,-1 0,0 1,-1 0,0 0,-1 0,-1 0,-8-15,6 14,1-1,0 1,1-2,1 1,1-1,-4-34,9 12,-3-30,2 66,-1 0,1-1,-1 1,0 0,0 0,-1 0,1 0,0 0,-1 1,0-1,0 0,0 1,0-1,0 1,0 0,-1-1,-3-2,-11-4,1 1,-1 1,0 0,-25-6,-29-11,44 14,-1 2,0 1,-37-5,-33-9,38 5,-112-13,146 24,0 0,0-2,-40-16,44 14,0 1,0 1,-1 1,0 2,-26-3,37 5,-1 0,1-1,-1 0,1-1,0 0,0-1,0 0,-13-9,14 7,-1 1,1 1,-1 0,0 0,-1 1,1 1,-1 0,-15-1,-259 3,131 3,133-1,1 2,0 0,-22 7,-11 1,37-7,0 1,-32 13,36-12,0-1,0 0,0-1,-1-1,-21 3,-17-5,29-1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7T14:25:20.0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226 282,'-4'1,"1"0,0 1,-1 0,1-1,0 1,0 0,0 1,0-1,0 0,1 1,-1 0,1-1,-1 1,1 0,0 0,-2 5,-15 15,9-13,1 0,1 1,-1 0,2 0,-11 20,-24 35,35-59,2 1,0 0,0 1,0-1,1 1,0 0,1 0,0 0,0 1,1-1,-2 14,2 9,1-1,3 38,0-9,0-40,1 0,1 0,1 0,1-1,0 1,15 30,11 33,-29-75,0 0,0 0,1 0,0-1,0 0,1 1,0-2,0 1,11 10,1-1,1-2,25 16,-42-29,32 29,-29-25,0 0,1-1,0 1,0-1,0 0,8 4,112 60,-95-53,1-1,0-2,59 15,-27-8,-36-12,1-1,0-2,41 1,38 7,89 20,-131-26,123-5,-85-3,-92 2,1-1,-1-1,1 0,-1 0,0-1,0-1,0 0,0 0,-1-1,0-1,0 0,0 0,-1-1,0 0,0 0,0-1,13-16,5-1,-21 21,-1 0,-1-1,1 1,0-1,-1 0,0 0,0-1,2-5,23-58,9-16,-31 71,-2-1,0 1,0-1,-1-1,2-23,2-1,-7 32,0 0,0 0,-1 1,0-1,0 0,-1 0,0 0,-1 0,1 1,-1-1,-1 0,0 1,-6-12,-4-5,-2 0,-27-33,18 26,-58-79,11 21,61 79,-1 1,0 0,-1 1,0 1,-17-9,-11-6,-2-9,2-1,0-2,-50-58,32 33,30 34,-1 2,-51-32,65 45,-98-57,97 59,0 1,0 0,-1 0,0 2,0 0,-1 1,1 1,-26-1,-3 2,0 2,-48 6,78-3,0 1,0 0,1 1,0 1,0 1,0 0,1 1,0 0,-25 20,32-23,-10 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7T14:25:22.3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115 90,'-3'1,"0"0,0 0,0 0,1 1,-1-1,1 0,-1 1,1 0,-1 0,1-1,0 1,0 1,0-1,0 0,0 0,0 1,1-1,-2 4,-25 49,17-17,2 1,1 0,2 0,-1 44,7 164,3-104,-4-97,0-18,1 0,6 38,-5-57,1 0,1 0,-1 0,1-1,1 0,0 1,0-1,0 0,1-1,0 1,9 9,32 45,-35-45,0-1,20 21,14 10,77 72,-102-107,0 0,0-2,1 0,0-2,1 0,40 8,-61-15,33 5,0-1,-1-2,1-2,65-4,-11 0,-64 3,0-1,-1-1,1-1,-1-2,0 0,0-1,24-10,-33 12,0 0,0 1,1 0,-1 1,17 0,-18 2,1-1,-1-1,0 0,0 0,0-2,19-7,-6-1,0 0,1 2,0 1,50-10,-70 17,0 0,0 0,0-1,-1 0,1 0,-1-1,0 1,1-2,8-7,51-51,-48 45,-3 4,-2-1,1-1,-2 0,0-1,-1 0,-1-1,0 0,-1 0,-2-1,0-1,0 1,-2-1,0 0,-2 0,2-34,2 1,-5 48,-1 0,0 0,0-1,0 1,0 0,-1 0,0 0,0-1,0 1,-1 0,0 0,0 0,0 0,-1 0,1 0,-1 0,0 0,-1 0,1 1,-6-9,-46-41,40 40,-1 0,2-1,0-1,-22-33,26 34,-1 1,0 1,-24-24,-11-14,21 22,-2 0,0 2,-40-31,-39-10,5-8,-38-34,132 105,-1 1,0 0,0 1,0 0,0 0,0 0,-1 1,0 0,1 0,-1 1,0 0,0 0,0 1,1 0,-10 1,-13 2,-1 1,-41 12,14 0,-39 9,40-15,26-4,0-1,-43 1,50-5,-1 2,-39 9,11-1,42-9,1 1,0 0,0 1,0 0,-9 6,10-5,0-1,-1 0,1 0,-1-1,-13 3,3-3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7T14:25:34.8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0,'3'0,"1"1,0-1,-1 1,0-1,1 1,-1 0,1 0,-1 1,0-1,0 1,0-1,0 1,0 0,0 0,0 1,0-1,-1 0,1 1,-1 0,0-1,0 1,0 0,0 0,0 0,2 6,2 9,0 0,-1 0,6 35,1 4,10 33,-18-68,0 0,2-1,1 0,0 0,20 37,-20-44,0 0,-1 1,4 16,-6-18,0 0,1 0,1-1,12 21,74 125,-62-107,-22-36,0-1,0 0,21 24,0 0,-25-31,0 0,1 0,1-1,-1 1,1-1,9 7,15 12,-25-21,0 1,0-1,0 0,1 0,0 0,0-1,0 0,0 0,0-1,9 3,94 33,-80-26,0-1,50 11,74 11,-91-18,2-2,-1-3,93 3,673-14,-808 2,0 1,36 9,-35-6,1-1,25 1,-9-2,41 8,-44-5,58 2,-71-6,0 0,30 8,-29-5,46 3,513-7,-282-3,-281 4,1 0,37 9,-36-6,0-1,28 1,-16-3,0-2,0-1,0-2,0-1,0-2,41-13,-5-5,-26 8,1 1,68-11,-88 21,48-17,-54 16,1 0,-1 1,1 0,25-1,284 5,-160 3,-148-1,0 1,36 9,-34-7,0 0,25 1,-17-4,43 2,131-12,-191 7,-1 0,1 0,-1-2,1 0,-1 0,0-1,-1-1,1 0,-1 0,0-2,-1 1,0-2,0 1,13-14,-10 8,0 1,2 0,-1 1,2 1,0 0,0 1,0 1,35-12,14-10,-47 21,0 1,1 1,0 1,0 0,1 2,-1 0,1 1,0 1,36 0,-41 4,1-1,0 0,-1-2,0 0,1 0,-1-2,0 0,0 0,-1-2,1 0,-1-1,-1 0,19-13,-28 16,0-1,0 0,-1-1,0 1,1-1,-2 1,1-1,-1 0,0 0,0-1,-1 1,0-1,0 1,2-11,0-6,-1-1,1-43,-2 21,-1 30,0-1,0 1,-2-1,0 1,-1-1,-7-27,-32-25,37 62,-1 0,0 0,-1 0,1 1,-7-7,-18-20,18 14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7T14:25:37.9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0 113,'2'6,"-1"0,1-1,0 1,1-1,-1 1,1-1,0 0,0 0,1 0,0 0,5 4,10 18,-10-12,7 10,-1 1,0 0,-3 1,0 0,-1 1,8 36,-18-58,0-1,1 1,0-1,0 0,0 0,1 0,0 0,-1 0,2 0,-1-1,1 1,-1-1,1 0,0 0,1-1,-1 1,1-1,0 0,-1 0,1 0,0-1,1 0,-1 0,0 0,1 0,6 0,15 2,0-1,1-1,-1-1,36-4,-10 1,527 1,-558 3,-1 1,0 0,0 2,0 0,-1 1,25 12,-24-9,1-2,1 0,-1-1,1-1,26 2,-13-3,0 2,0 1,0 2,46 17,-20-5,-42-17,0 0,1-1,-1-2,1 0,36-3,-36 1,1 0,-1 2,1 0,-1 2,22 4,-18-1,-1-1,1-1,0-1,0-1,1-1,25-3,-36 1,0-1,-1-1,1 0,0-1,-1 0,0-1,0-1,0 0,-1-1,0 0,16-13,3-3,49-26,-23 14,-24 16,-27 15,1 0,0 0,-1-1,0 0,0 0,0-1,7-8,54-49,-53 51,0 0,-1-2,-1 1,16-22,-1-1,-22 30,0-1,-1 0,0 0,0 0,0-1,-1 1,0-1,-1-1,1 1,-2 0,4-13,-4-5,2-1,1 1,0 1,3-1,18-46,-15 53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7T14:25:58.1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08:37:30.291"/>
    </inkml:context>
    <inkml:brush xml:id="br0">
      <inkml:brushProperty name="width" value="0.025" units="cm"/>
      <inkml:brushProperty name="height" value="0.025" units="cm"/>
      <inkml:brushProperty name="color" value="#E71224"/>
    </inkml:brush>
  </inkml:definitions>
  <inkml:trace contextRef="#ctx0" brushRef="#br0">86 195 24575,'89'2'0,"99"-4"0,-113-12 0,-55 9 0,0 1 0,31-1 0,440 3 0,-236 4 0,-234-3 0,0-1 0,36-9 0,-34 6 0,-1 1 0,26-1 0,296 5 0,-162 1 0,-161-3 0,0 0 0,0-2 0,0 0 0,0-2 0,0 0 0,23-11 0,-22 8 0,0 1 0,0 1 0,0 1 0,1 1 0,26-2 0,77-7 0,-77 7 0,53-1 0,-66 6 0,51-9 0,-51 5 0,53-2 0,-48 7 0,0 2 0,0 1 0,69 14 0,15 24 0,-64-18 0,-54-19 0,0 0 0,0 1 0,-1 0 0,1 0 0,7 6 0,23 14 0,-27-18 0,-1 0 0,0 0 0,-1 0 0,11 11 0,31 20 0,-29-23 0,0 0 0,-1 2 0,0 0 0,19 21 0,-4-3 0,-14-14 0,-1 0 0,-1 1 0,0 1 0,14 26 0,5 4 0,-29-41 0,0-1 0,-2 1 0,1 0 0,-1 0 0,-1 1 0,0 0 0,0 0 0,-1 1 0,-1 0 0,0 0 0,3 26 0,-5 160 0,-5-93 0,3-99 0,0 0 0,-1 1 0,0-1 0,0 0 0,-1 0 0,0 0 0,0 0 0,0 0 0,-1 0 0,0 0 0,-1-1 0,1 0 0,-1 1 0,0-1 0,-1-1 0,0 1 0,0-1 0,0 1 0,0-2 0,-1 1 0,0 0 0,0-1 0,0 0 0,0-1 0,-1 1 0,1-1 0,-1 0 0,0-1 0,-8 2 0,-14 4 0,-1-2 0,0 0 0,-1-3 0,1 0 0,-50-3 0,60 1 0,0 1 0,0 0 0,-22 7 0,20-4 0,-1-1 0,-23 1 0,-139-7 0,112-2 0,1 4 0,-120 16 0,111 4 0,59-13 0,0-1 0,0-2 0,-29 4 0,-38 5 0,63-8 0,-50 4 0,-36-9 0,-63 3 0,146 0 0,0 0 0,1 2 0,-1 2 0,-29 10 0,32-7 0,-2-1 0,1-2 0,-1 0 0,0-2 0,-1-1 0,-35 0 0,-627-5 0,680 0 0,1 0 0,0-1 0,0 0 0,0-1 0,0 0 0,0-1 0,1 0 0,-1 0 0,1-1 0,-15-10 0,-45-20 0,40 24 0,-45-27 0,56 27 0,-1 1 0,0 1 0,0 1 0,0 0 0,-39-8 0,33 10 0,1 0 0,-31-14 0,-30-7 0,71 24 0,0 0 0,-1-1 0,2-1 0,-1 0 0,1-1 0,-1 0 0,2-1 0,-16-10 0,20 11 0,0 1 0,-1 0 0,0 1 0,0 0 0,-10-3 0,13 5 0,1 0 0,-1 0 0,1 0 0,0 0 0,-1-1 0,1 0 0,1 0 0,-1 0 0,0-1 0,1 1 0,-1-1 0,1 0 0,0 0 0,0-1 0,1 1 0,0-1 0,-5-8 0,5 8 0,-7-14 0,0 0 0,1-1 0,0 1 0,2-2 0,1 1 0,0-1 0,2 0 0,0 0 0,-1-25 0,5 15 0,3-159 0,1 170 0,0 1 0,1 0 0,1 0 0,0 1 0,2 0 0,0 0 0,1 0 0,1 1 0,0 1 0,1-1 0,1 2 0,26-27 0,-32 35-26,-1-1 0,0 0 1,0 0-1,-1 0 0,0-1 0,5-14 0,-1 3-1158,-1 4-5642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08:37:34.817"/>
    </inkml:context>
    <inkml:brush xml:id="br0">
      <inkml:brushProperty name="width" value="0.025" units="cm"/>
      <inkml:brushProperty name="height" value="0.025" units="cm"/>
      <inkml:brushProperty name="color" value="#E71224"/>
    </inkml:brush>
  </inkml:definitions>
  <inkml:trace contextRef="#ctx0" brushRef="#br0">0 195 24575,'136'2'0,"144"-5"0,-141-23 0,-49 13 0,-65 7 0,0 2 0,27-1 0,-17 5 0,1-1 0,-1-2 0,0-2 0,0-1 0,55-17 0,-46 11 0,0 1 0,1 2 0,79-6 0,17-9 0,-50 9 0,-68 10 0,2 1 0,28-2 0,-21 5 0,185 4 0,-208-2 0,0 1 0,0 1 0,0 0 0,0 0 0,0 1 0,0 0 0,-1 0 0,0 1 0,0 0 0,0 0 0,0 1 0,-1 0 0,0 1 0,10 11 0,17 14 0,-23-25 0,0-1 0,0 1 0,0-2 0,0 1 0,1-2 0,20 6 0,19 9 0,8 1 0,-50-18 0,1 0 0,-1 1 0,0 0 0,0 1 0,-1 0 0,1 0 0,-1 1 0,0 0 0,13 11 0,-14-10 0,-1-1 0,0 2 0,-1-1 0,0 0 0,0 1 0,0 0 0,-1 0 0,0 1 0,0-1 0,0 1 0,-1 0 0,-1-1 0,1 2 0,-1-1 0,-1 0 0,1 0 0,-1 1 0,-1-1 0,0 0 0,0 1 0,0-1 0,-1 0 0,-2 10 0,-30 66 0,25-67 0,1 0 0,0 0 0,2 1 0,0 0 0,-3 18 0,7-28 0,0 1 0,0-1 0,-1 0 0,0 0 0,-1 0 0,0 0 0,0 0 0,-1-1 0,0 0 0,0 1 0,-8 10 0,1-7 0,0 0 0,0-1 0,-1 0 0,0-1 0,-19 11 0,9-7 0,0 0 0,0-2 0,-1-1 0,-1-1 0,0-1 0,-44 10 0,21-11 0,0-2 0,-80-1 0,116-5 0,-26 2 0,0-3 0,0-1 0,-46-10 0,-104-15 0,128 15 0,22 5 0,0 1 0,-72-4 0,89 11 0,-14 1 0,1-2 0,-1-1 0,-51-11 0,62 9 0,0 1 0,-1 1 0,-29 1 0,32 2 0,-1-2 0,1 0 0,0-2 0,-25-5 0,14 1 0,0 1 0,-41-2 0,44 6 0,0-1 0,0-2 0,-37-10 0,38 7 0,-1 1 0,-55-4 0,64 9 0,17 1 0,0 1 0,0-1 0,0 0 0,0 0 0,0 0 0,0 0 0,0-1 0,1 1 0,-1-1 0,1 1 0,-1-1 0,1 0 0,0 0 0,-1 0 0,1-1 0,0 1 0,0 0 0,0-1 0,1 1 0,-3-6 0,-2-5 0,0 0 0,1 0 0,-5-20 0,-3-10 0,8 27 4,0 0 1,1 0-1,1 0 0,0-1 0,0-26 1,6-89-103,0 47-1195,-3 61-5533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1T07:56:25.725"/>
    </inkml:context>
    <inkml:brush xml:id="br0">
      <inkml:brushProperty name="width" value="0.05" units="cm"/>
      <inkml:brushProperty name="height" value="0.05" units="cm"/>
      <inkml:brushProperty name="color" value="#E71224"/>
    </inkml:brush>
  </inkml:definitions>
  <inkml:trace contextRef="#ctx0" brushRef="#br0">1 0 24575,'0'3'0,"1"0"0,1 0 0,-1 0 0,0 0 0,1 0 0,-1-1 0,1 1 0,0 0 0,0-1 0,0 0 0,0 1 0,0-1 0,4 3 0,33 25 0,176 76 0,-88-56 0,21 20 0,-114-55 0,53 18 0,-52-22 0,53 27 0,55 25 0,-11-6 0,83 41 0,-52-25 0,219 100-738,35 5 715,-384-165 10,290 122 169,18 18 462,-185-89-618,197 87 0,-241-102 0,62 32 0,-68-33 0,-67-32 0,48 28 0,33 15 0,-79-40 0,174 92 0,-150-75 0,88 36 0,-122-59 0,112 44 0,-118-45 0,51 14 0,-15-5 0,1 2 0,89 20 0,130 16 0,-259-55 0,0-1 0,42 0 0,-38-2 0,45 6 0,-58-4 0,82 15 0,108 8 0,-176-25 0,14 1 0,0 1 0,0 2 0,41 10 0,127 23 0,-49-12 0,-112-17 0,0-2 0,1-1 0,57-2 0,-50 5-41,-41-6 85,0 0 0,30 2 1,-42-5-109,0 0 1,-1 0 0,1 0-1,0 0 1,-1-1 0,1 1-1,-1-1 1,1 0 0,-1 1-1,1-1 1,-1 0 0,1-1-1,-1 1 1,0 0 0,0-1-1,1 1 1,-1-1 0,0 0-1,-1 1 1,1-1 0,0 0-1,2-3 1,1-6-6763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1T07:56:26.463"/>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1T07:56:30.524"/>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7:42:44.485"/>
    </inkml:context>
    <inkml:brush xml:id="br0">
      <inkml:brushProperty name="width" value="0.1" units="cm"/>
      <inkml:brushProperty name="height" value="0.1" units="cm"/>
      <inkml:brushProperty name="color" value="#E71224"/>
    </inkml:brush>
  </inkml:definitions>
  <inkml:trace contextRef="#ctx0" brushRef="#br0">0 2264 24575,'4'3'0,"0"0"0,0 0 0,0 0 0,0-1 0,1 0 0,-1 0 0,1 0 0,-1-1 0,1 1 0,0-1 0,-1 0 0,9 0 0,65 2 0,-57-3 0,10 0 0,-1-1 0,1-1 0,57-12 0,-44 6 0,0 3 0,1 2 0,-1 1 0,53 6 0,5-1 0,-49-3 0,1-1 0,87-15 0,-79 7 0,0 4 0,1 2 0,72 6 0,-15 0 0,542-3 0,-641-2 0,1 0 0,34-8 0,-33 5 0,0 1 0,25-1 0,-15 4 0,14 0 0,95-14 0,-109 11 0,1 0 0,49 3 0,14-2 0,-21-10 0,-55 9 0,0 0 0,27-1 0,-17 4 0,-1-1 0,58-12 0,105-14 0,1 1 0,-166 22 0,1 2 0,0 0 0,32 3 0,-32 1 0,0-2 0,0-1 0,30-6 0,-13 0 0,69-3 0,28-4 0,-105 10 0,56-1 0,-61 5 0,0-2 0,55-10 0,-54 7 0,63-4 0,10-2 0,114-16 0,-124 16 0,-65 9 0,-1-1 0,60-17 0,-53 11 0,49-8 0,-47 11 0,44-14 0,173-49 0,12 10 0,86-47 0,-68 25 0,60 6 0,-198 43 0,100-23 0,181-36 0,-291 63 0,41-14 0,-31 5 0,183-45 0,-168 39 0,-68 15 0,144-46 0,-163 53 0,-51 16 0,-1-1 0,30-13 0,-22 7 0,60-15 0,16-5 0,58-18 0,-19 9 0,210-69 0,-289 90 0,1 3 0,120-14 0,-177 30 0,181-42 0,-112 22 0,-38 7 0,0-1 0,-1-3 0,-1-1 0,-1-2 0,49-35 0,19-10 0,-82 50 0,-1-1 0,32-30 0,16-12 0,46-39-1365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8T07:42:45.990"/>
    </inkml:context>
    <inkml:brush xml:id="br0">
      <inkml:brushProperty name="width" value="0.1" units="cm"/>
      <inkml:brushProperty name="height" value="0.1" units="cm"/>
      <inkml:brushProperty name="color" value="#E71224"/>
    </inkml:brush>
  </inkml:definitions>
  <inkml:trace contextRef="#ctx0" brushRef="#br0">1 0 24575,'0'3'0,"1"0"0,0 0 0,0-1 0,0 1 0,0 0 0,1-1 0,-1 1 0,1-1 0,-1 1 0,1-1 0,0 0 0,0 0 0,0 0 0,4 4 0,34 24 0,35 14 0,2-4 0,1-3 0,3-3 0,96 26 0,-82-31 0,120 43 0,-17-8 0,-96-35 0,145 37-485,-142-40 353,511 130 132,-182-45 0,-261-67 0,73 22 0,-125-35 0,34 11 0,19 18 0,170 69 0,-247-88 0,116 54 0,394 209 0,-377-206 0,-184-79 0,6 1-13,107 48 129,-114-47 71,1-2 0,63 16 0,-64-21-203,0 1 1,73 36-1,-59-22 16,83 28 0,4 1 0,244 99 0,-227-95 0,-17-4 0,343 124 0,-130-71 0,-29-23 0,-245-64 0,50 10 0,30-5 0,-105-16 0,21 1 0,85 13 0,-147-25-247,1 1-1,25 8 1,-38-9-376,12 3-6203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09:29:12.356"/>
    </inkml:context>
    <inkml:brush xml:id="br0">
      <inkml:brushProperty name="width" value="0.025" units="cm"/>
      <inkml:brushProperty name="height" value="0.025" units="cm"/>
      <inkml:brushProperty name="color" value="#E71224"/>
    </inkml:brush>
  </inkml:definitions>
  <inkml:trace contextRef="#ctx0" brushRef="#br0">1 0 24575,'13'1'0,"0"-1"0,0 2 0,0 0 0,0 0 0,0 1 0,-1 1 0,1 0 0,-1 0 0,0 2 0,0-1 0,0 1 0,13 11 0,23 9 0,64 25 0,-83-38 0,12 2 0,-31-12 0,0 1 0,0 0 0,-1 0 0,0 1 0,0 0 0,0 0 0,11 10 0,-9-8 0,0 0 0,1 0 0,0-1 0,0 0 0,0-1 0,0-1 0,1 0 0,0 0 0,13 1 0,58 20 0,-17 0 0,104 25 0,-41-14 0,-97-28 0,1-1 0,40 3 0,-37-6 0,61 15 0,127 40 0,-142-35 0,-26-6 0,103 18 0,-137-31 0,1 0 0,-2 2 0,43 18 0,-39-14 0,0-1 0,36 8 0,-20-9 0,0 2 0,67 26 0,-85-28 0,1-1 0,-1-2 0,28 4 0,-24-4 0,-1 0 0,35 13 0,86 29 0,21 10 0,-150-52 0,-1 0 0,1-2 0,-1 0 0,21 2 0,-18-4 0,-1 2 0,0 0 0,26 9 0,-8 1 0,0-2 0,0-2 0,1-1 0,50 4 0,-61-8 0,0 0 0,36 13 0,28 6 0,318 73-7157,-244-53 7530,440 141-373,-27 11-548,-185-90-3592,-300-81 4526,-59-15 149,-1-1 1,1-2-1,0-1 1,46 2-1,-36-5-535,0 2 0,0 2 0,51 15 0,-14-2 0,-23-11 0,60 3 0,-59-7 0,9 5 6378,-1 5-4678,41 8-1807,-25-9 221,-45-6-6,0-3 0,49 2 0,132-8-1473,-196 1-5461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0T09:29:13.620"/>
    </inkml:context>
    <inkml:brush xml:id="br0">
      <inkml:brushProperty name="width" value="0.025" units="cm"/>
      <inkml:brushProperty name="height" value="0.025" units="cm"/>
      <inkml:brushProperty name="color" value="#E71224"/>
    </inkml:brush>
  </inkml:definitions>
  <inkml:trace contextRef="#ctx0" brushRef="#br0">0 1614 24575,'554'0'0,"-533"-2"0,0 0 0,36-8 0,-34 5 0,0 1 0,25-1 0,-16 5 0,0-2 0,1 0 0,-1-3 0,0 0 0,31-11 0,41-12 0,199-28 0,-91 21 0,-46 8 5,79-18-147,-165 29-105,87-7 0,28-4 54,146-19 193,-253 36 0,91-23 0,59-7 0,26-1 0,8 0 0,-19-2 0,-25 3 0,-177 32 68,86-26 0,-84 19 93,68-11 0,-100 24-114,1-2 0,-1-1-1,0 0 1,0-1 0,0-2 0,34-17 0,-36 16-33,0 0 0,35-9 0,-35 12-15,1-1-1,36-19 1,109-57 1,-38 15 0,-60 29 0,16-13 0,-67 42 0,0 1 0,1 0 0,29-12 0,-26 13 0,0 0 0,25-17 0,78-54 0,-101 65 0,1 1 0,27-11 0,21-11 0,18-12 0,27-16 0,-5-7 0,-104 66 0,1 1 0,-1-1 0,1 1 0,14-3 0,28-12 0,-23 6 0,0 1 0,1 1 0,0 1 0,0 2 0,1 1 0,0 1 0,35-1 0,-41 1-1365,-6 0-5461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0T15:41:10.609"/>
    </inkml:context>
    <inkml:brush xml:id="br0">
      <inkml:brushProperty name="width" value="0.1" units="cm"/>
      <inkml:brushProperty name="height" value="0.1" units="cm"/>
      <inkml:brushProperty name="color" value="#E71224"/>
    </inkml:brush>
  </inkml:definitions>
  <inkml:trace contextRef="#ctx0" brushRef="#br0">1 732 24575,'3'1'0,"0"0"0,0 0 0,-1 0 0,1 0 0,0 1 0,0-1 0,-1 1 0,1 0 0,-1 0 0,0 0 0,1 0 0,-1 0 0,3 4 0,26 33 0,-7-5 0,42 47 0,11 14 0,-30-27 0,57 109 0,-75-121 0,-12-25 0,-1 0 0,12 37 0,-20-43 0,1 0 0,23 46 0,-27-61 0,-1 0 0,0 0 0,-1 1 0,0-1 0,2 17 0,-3-16 0,0-1 0,0 1 0,1-1 0,1 1 0,8 17 0,14 18 0,-14-22 0,1-1 0,1-1 0,1 0 0,32 34 0,-40-48 0,1-1 0,-1 0 0,1 0 0,0-1 0,1 0 0,11 6 0,-17-10 0,0-1 0,0 0 0,1-1 0,-1 1 0,0 0 0,0-1 0,1 0 0,-1 0 0,0 0 0,1 0 0,-1 0 0,0-1 0,0 0 0,0 1 0,1-1 0,-1 0 0,0 0 0,0-1 0,0 1 0,0-1 0,0 1 0,-1-1 0,5-4 0,42-34 0,-3-3 0,-1-1 0,44-59 0,-33 40 0,-32 34 0,-1-2 0,-2 0 0,26-49 0,-2 15 0,-35 52 0,1-1 0,15-29 0,56-111 0,-55 105 0,35-48 0,-35 57 0,5-8 0,-11 18 0,-1 0 0,20-44 0,-24 42 0,29-43 0,8-14 0,27-48 0,-60 104 0,38-79 0,-9 17 0,-34 69 0,-1 0 0,16-43 0,3-6 0,3 15-1365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D1BC813-D2DF-4433-A43A-198B8C57032E}" type="datetimeFigureOut">
              <a:rPr lang="ru-RU" smtClean="0"/>
              <a:pPr/>
              <a:t>13.02.2026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5AFBC2-0133-4FD1-B663-908BC3EED34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D1BC813-D2DF-4433-A43A-198B8C57032E}" type="datetimeFigureOut">
              <a:rPr lang="ru-RU" smtClean="0"/>
              <a:pPr/>
              <a:t>13.02.2026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5AFBC2-0133-4FD1-B663-908BC3EED34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D1BC813-D2DF-4433-A43A-198B8C57032E}" type="datetimeFigureOut">
              <a:rPr lang="ru-RU" smtClean="0"/>
              <a:pPr/>
              <a:t>13.02.2026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5AFBC2-0133-4FD1-B663-908BC3EED34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D1BC813-D2DF-4433-A43A-198B8C57032E}" type="datetimeFigureOut">
              <a:rPr lang="ru-RU" smtClean="0"/>
              <a:pPr/>
              <a:t>13.02.2026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5AFBC2-0133-4FD1-B663-908BC3EED34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D1BC813-D2DF-4433-A43A-198B8C57032E}" type="datetimeFigureOut">
              <a:rPr lang="ru-RU" smtClean="0"/>
              <a:pPr/>
              <a:t>13.02.2026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5AFBC2-0133-4FD1-B663-908BC3EED34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D1BC813-D2DF-4433-A43A-198B8C57032E}" type="datetimeFigureOut">
              <a:rPr lang="ru-RU" smtClean="0"/>
              <a:pPr/>
              <a:t>13.02.2026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5AFBC2-0133-4FD1-B663-908BC3EED34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D1BC813-D2DF-4433-A43A-198B8C57032E}" type="datetimeFigureOut">
              <a:rPr lang="ru-RU" smtClean="0"/>
              <a:pPr/>
              <a:t>13.02.2026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B5AFBC2-0133-4FD1-B663-908BC3EED34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D1BC813-D2DF-4433-A43A-198B8C57032E}" type="datetimeFigureOut">
              <a:rPr lang="ru-RU" smtClean="0"/>
              <a:pPr/>
              <a:t>13.02.2026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B5AFBC2-0133-4FD1-B663-908BC3EED34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1BC813-D2DF-4433-A43A-198B8C57032E}" type="datetimeFigureOut">
              <a:rPr lang="ru-RU" smtClean="0"/>
              <a:pPr/>
              <a:t>13.02.2026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B5AFBC2-0133-4FD1-B663-908BC3EED34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D1BC813-D2DF-4433-A43A-198B8C57032E}" type="datetimeFigureOut">
              <a:rPr lang="ru-RU" smtClean="0"/>
              <a:pPr/>
              <a:t>13.02.2026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5AFBC2-0133-4FD1-B663-908BC3EED34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D1BC813-D2DF-4433-A43A-198B8C57032E}" type="datetimeFigureOut">
              <a:rPr lang="ru-RU" smtClean="0"/>
              <a:pPr/>
              <a:t>13.02.2026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5AFBC2-0133-4FD1-B663-908BC3EED34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BC813-D2DF-4433-A43A-198B8C57032E}" type="datetimeFigureOut">
              <a:rPr lang="ru-RU" smtClean="0"/>
              <a:pPr/>
              <a:t>13.02.2026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AFBC2-0133-4FD1-B663-908BC3EED34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00.png"/><Relationship Id="rId5" Type="http://schemas.openxmlformats.org/officeDocument/2006/relationships/customXml" Target="../ink/ink2.xml"/><Relationship Id="rId4" Type="http://schemas.openxmlformats.org/officeDocument/2006/relationships/image" Target="../media/image90.png"/><Relationship Id="rId9" Type="http://schemas.openxmlformats.org/officeDocument/2006/relationships/customXml" Target="../ink/ink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microlife.by/products/hypertension/automatic/bp-a200-afib/" TargetMode="External"/><Relationship Id="rId2" Type="http://schemas.openxmlformats.org/officeDocument/2006/relationships/hyperlink" Target="https://www.microlife.by/products/hypertension/automatic/"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130.png"/><Relationship Id="rId7" Type="http://schemas.openxmlformats.org/officeDocument/2006/relationships/customXml" Target="../ink/ink7.xml"/><Relationship Id="rId2" Type="http://schemas.openxmlformats.org/officeDocument/2006/relationships/customXml" Target="../ink/ink5.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customXml" Target="../ink/ink6.xml"/><Relationship Id="rId10" Type="http://schemas.openxmlformats.org/officeDocument/2006/relationships/image" Target="../media/image140.png"/><Relationship Id="rId4" Type="http://schemas.openxmlformats.org/officeDocument/2006/relationships/image" Target="../media/image27.png"/><Relationship Id="rId9" Type="http://schemas.openxmlformats.org/officeDocument/2006/relationships/customXml" Target="../ink/ink8.xml"/></Relationships>
</file>

<file path=ppt/slides/_rels/slide3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customXml" Target="../ink/ink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image" Target="../media/image34.png"/><Relationship Id="rId3" Type="http://schemas.openxmlformats.org/officeDocument/2006/relationships/image" Target="../media/image260.png"/><Relationship Id="rId7" Type="http://schemas.openxmlformats.org/officeDocument/2006/relationships/image" Target="../media/image310.png"/><Relationship Id="rId12" Type="http://schemas.openxmlformats.org/officeDocument/2006/relationships/customXml" Target="../ink/ink15.xml"/><Relationship Id="rId17" Type="http://schemas.openxmlformats.org/officeDocument/2006/relationships/image" Target="../media/image36.png"/><Relationship Id="rId2" Type="http://schemas.openxmlformats.org/officeDocument/2006/relationships/customXml" Target="../ink/ink10.xml"/><Relationship Id="rId16" Type="http://schemas.openxmlformats.org/officeDocument/2006/relationships/customXml" Target="../ink/ink17.xml"/><Relationship Id="rId1" Type="http://schemas.openxmlformats.org/officeDocument/2006/relationships/slideLayout" Target="../slideLayouts/slideLayout3.xml"/><Relationship Id="rId6" Type="http://schemas.openxmlformats.org/officeDocument/2006/relationships/customXml" Target="../ink/ink12.xml"/><Relationship Id="rId11" Type="http://schemas.openxmlformats.org/officeDocument/2006/relationships/image" Target="../media/image33.png"/><Relationship Id="rId5" Type="http://schemas.openxmlformats.org/officeDocument/2006/relationships/image" Target="../media/image270.png"/><Relationship Id="rId15" Type="http://schemas.openxmlformats.org/officeDocument/2006/relationships/image" Target="../media/image35.png"/><Relationship Id="rId10" Type="http://schemas.openxmlformats.org/officeDocument/2006/relationships/customXml" Target="../ink/ink14.xml"/><Relationship Id="rId4" Type="http://schemas.openxmlformats.org/officeDocument/2006/relationships/customXml" Target="../ink/ink11.xml"/><Relationship Id="rId9" Type="http://schemas.openxmlformats.org/officeDocument/2006/relationships/image" Target="../media/image320.png"/><Relationship Id="rId14" Type="http://schemas.openxmlformats.org/officeDocument/2006/relationships/customXml" Target="../ink/ink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00.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customXml" Target="../ink/ink19.xml"/><Relationship Id="rId5" Type="http://schemas.openxmlformats.org/officeDocument/2006/relationships/image" Target="../media/image390.png"/><Relationship Id="rId4" Type="http://schemas.openxmlformats.org/officeDocument/2006/relationships/customXml" Target="../ink/ink18.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effectLst>
                  <a:outerShdw blurRad="38100" dist="38100" dir="2700000" algn="tl">
                    <a:srgbClr val="000000">
                      <a:alpha val="43137"/>
                    </a:srgbClr>
                  </a:outerShdw>
                </a:effectLst>
              </a:rPr>
              <a:t>Подготовка научных статей</a:t>
            </a:r>
          </a:p>
        </p:txBody>
      </p:sp>
      <p:sp>
        <p:nvSpPr>
          <p:cNvPr id="3" name="Содержимое 2"/>
          <p:cNvSpPr>
            <a:spLocks noGrp="1"/>
          </p:cNvSpPr>
          <p:nvPr>
            <p:ph idx="1"/>
          </p:nvPr>
        </p:nvSpPr>
        <p:spPr>
          <a:xfrm>
            <a:off x="457200" y="1268760"/>
            <a:ext cx="8229600" cy="5160636"/>
          </a:xfrm>
        </p:spPr>
        <p:txBody>
          <a:bodyPr>
            <a:normAutofit lnSpcReduction="10000"/>
          </a:bodyPr>
          <a:lstStyle/>
          <a:p>
            <a:pPr algn="ctr">
              <a:buNone/>
            </a:pPr>
            <a:r>
              <a:rPr lang="ru-RU" i="1" dirty="0">
                <a:latin typeface="Times New Roman" pitchFamily="18" charset="0"/>
                <a:cs typeface="Times New Roman" pitchFamily="18" charset="0"/>
              </a:rPr>
              <a:t>для опубликования в журнале «Теория и методика физической культуры»</a:t>
            </a:r>
          </a:p>
          <a:p>
            <a:pPr algn="ctr">
              <a:buNone/>
            </a:pPr>
            <a:endParaRPr lang="ru-RU" dirty="0">
              <a:latin typeface="Times New Roman" pitchFamily="18" charset="0"/>
              <a:cs typeface="Times New Roman" pitchFamily="18" charset="0"/>
            </a:endParaRPr>
          </a:p>
          <a:p>
            <a:pPr>
              <a:buNone/>
            </a:pPr>
            <a:endParaRPr lang="ru-RU" sz="2400" dirty="0">
              <a:latin typeface="Times New Roman" pitchFamily="18" charset="0"/>
              <a:cs typeface="Times New Roman" pitchFamily="18" charset="0"/>
            </a:endParaRPr>
          </a:p>
          <a:p>
            <a:pPr>
              <a:buNone/>
            </a:pPr>
            <a:endParaRPr lang="ru-RU" sz="2400" dirty="0">
              <a:latin typeface="Times New Roman" pitchFamily="18" charset="0"/>
              <a:cs typeface="Times New Roman" pitchFamily="18" charset="0"/>
            </a:endParaRPr>
          </a:p>
          <a:p>
            <a:pPr algn="ctr">
              <a:buNone/>
            </a:pPr>
            <a:endParaRPr lang="ru-RU" sz="2400" dirty="0">
              <a:latin typeface="Times New Roman" pitchFamily="18" charset="0"/>
              <a:cs typeface="Times New Roman" pitchFamily="18" charset="0"/>
            </a:endParaRPr>
          </a:p>
          <a:p>
            <a:pPr algn="ctr">
              <a:buNone/>
            </a:pPr>
            <a:endParaRPr lang="ru-RU" sz="2400" dirty="0">
              <a:latin typeface="Times New Roman" pitchFamily="18" charset="0"/>
              <a:cs typeface="Times New Roman" pitchFamily="18" charset="0"/>
            </a:endParaRPr>
          </a:p>
          <a:p>
            <a:pPr algn="ctr">
              <a:buNone/>
            </a:pPr>
            <a:r>
              <a:rPr lang="ru-RU" sz="2000" dirty="0">
                <a:latin typeface="Times New Roman" pitchFamily="18" charset="0"/>
                <a:cs typeface="Times New Roman" pitchFamily="18" charset="0"/>
              </a:rPr>
              <a:t>Главный редактор журнала «Теория и методика физической культуры»</a:t>
            </a:r>
          </a:p>
          <a:p>
            <a:pPr algn="ctr">
              <a:buNone/>
            </a:pPr>
            <a:r>
              <a:rPr lang="en-US" sz="2000" dirty="0">
                <a:latin typeface="Times New Roman" pitchFamily="18" charset="0"/>
                <a:cs typeface="Times New Roman" pitchFamily="18" charset="0"/>
              </a:rPr>
              <a:t>PhD</a:t>
            </a:r>
            <a:r>
              <a:rPr lang="ru-RU" sz="2000" dirty="0">
                <a:latin typeface="Times New Roman" pitchFamily="18" charset="0"/>
                <a:cs typeface="Times New Roman" pitchFamily="18" charset="0"/>
              </a:rPr>
              <a:t>, ассоциированный профессор </a:t>
            </a:r>
          </a:p>
          <a:p>
            <a:pPr algn="ctr">
              <a:buNone/>
            </a:pP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Авсиевич</a:t>
            </a:r>
            <a:r>
              <a:rPr lang="ru-RU" sz="2000" dirty="0">
                <a:latin typeface="Times New Roman" pitchFamily="18" charset="0"/>
                <a:cs typeface="Times New Roman" pitchFamily="18" charset="0"/>
              </a:rPr>
              <a:t> В.Н.</a:t>
            </a:r>
          </a:p>
          <a:p>
            <a:pPr algn="ctr">
              <a:buNone/>
            </a:pPr>
            <a:endParaRPr lang="ru-RU" sz="2000" dirty="0">
              <a:latin typeface="Times New Roman" pitchFamily="18" charset="0"/>
              <a:cs typeface="Times New Roman" pitchFamily="18" charset="0"/>
            </a:endParaRPr>
          </a:p>
          <a:p>
            <a:pPr algn="ctr">
              <a:buNone/>
            </a:pPr>
            <a:r>
              <a:rPr lang="ru-RU" sz="2000" dirty="0">
                <a:latin typeface="Times New Roman" pitchFamily="18" charset="0"/>
                <a:cs typeface="Times New Roman" pitchFamily="18" charset="0"/>
              </a:rPr>
              <a:t>   Алматы, 2026г.</a:t>
            </a:r>
          </a:p>
          <a:p>
            <a:pPr>
              <a:buNone/>
            </a:pPr>
            <a:endParaRPr lang="ru-RU" sz="2400" dirty="0">
              <a:latin typeface="Times New Roman" pitchFamily="18" charset="0"/>
              <a:cs typeface="Times New Roman" pitchFamily="18" charset="0"/>
            </a:endParaRPr>
          </a:p>
        </p:txBody>
      </p:sp>
      <p:pic>
        <p:nvPicPr>
          <p:cNvPr id="5" name="Рисунок 4">
            <a:extLst>
              <a:ext uri="{FF2B5EF4-FFF2-40B4-BE49-F238E27FC236}">
                <a16:creationId xmlns:a16="http://schemas.microsoft.com/office/drawing/2014/main" id="{FA3079F3-6886-9E0F-8BF2-E37A895C904B}"/>
              </a:ext>
            </a:extLst>
          </p:cNvPr>
          <p:cNvPicPr>
            <a:picLocks noChangeAspect="1"/>
          </p:cNvPicPr>
          <p:nvPr/>
        </p:nvPicPr>
        <p:blipFill>
          <a:blip r:embed="rId2"/>
          <a:stretch>
            <a:fillRect/>
          </a:stretch>
        </p:blipFill>
        <p:spPr>
          <a:xfrm>
            <a:off x="457200" y="2132856"/>
            <a:ext cx="1944215" cy="2097154"/>
          </a:xfrm>
          <a:prstGeom prst="rect">
            <a:avLst/>
          </a:prstGeom>
        </p:spPr>
      </p:pic>
      <p:pic>
        <p:nvPicPr>
          <p:cNvPr id="8" name="Рисунок 7">
            <a:extLst>
              <a:ext uri="{FF2B5EF4-FFF2-40B4-BE49-F238E27FC236}">
                <a16:creationId xmlns:a16="http://schemas.microsoft.com/office/drawing/2014/main" id="{C8DCB2C8-1433-3293-6F4D-F3AEDCEF2E31}"/>
              </a:ext>
            </a:extLst>
          </p:cNvPr>
          <p:cNvPicPr>
            <a:picLocks noChangeAspect="1"/>
          </p:cNvPicPr>
          <p:nvPr/>
        </p:nvPicPr>
        <p:blipFill>
          <a:blip r:embed="rId3"/>
          <a:stretch>
            <a:fillRect/>
          </a:stretch>
        </p:blipFill>
        <p:spPr>
          <a:xfrm>
            <a:off x="7308304" y="2132856"/>
            <a:ext cx="1594520" cy="20971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71600" y="836712"/>
            <a:ext cx="7200800" cy="5400600"/>
          </a:xfrm>
          <a:prstGeom prst="rect">
            <a:avLst/>
          </a:prstGeom>
        </p:spPr>
      </p:pic>
    </p:spTree>
    <p:extLst>
      <p:ext uri="{BB962C8B-B14F-4D97-AF65-F5344CB8AC3E}">
        <p14:creationId xmlns:p14="http://schemas.microsoft.com/office/powerpoint/2010/main" val="224462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57167"/>
            <a:ext cx="7488832" cy="6740307"/>
          </a:xfrm>
          <a:prstGeom prst="rect">
            <a:avLst/>
          </a:prstGeom>
        </p:spPr>
        <p:txBody>
          <a:bodyPr wrap="square">
            <a:spAutoFit/>
          </a:bodyPr>
          <a:lstStyle/>
          <a:p>
            <a:r>
              <a:rPr lang="ru-RU" sz="1600" b="1" dirty="0">
                <a:latin typeface="Times New Roman" pitchFamily="18" charset="0"/>
                <a:cs typeface="Times New Roman" pitchFamily="18" charset="0"/>
              </a:rPr>
              <a:t>В зависимости от уровня знаний — теоретического или эмпириче­ского — различают теоретические и эмпирические статьи.</a:t>
            </a:r>
          </a:p>
          <a:p>
            <a:r>
              <a:rPr lang="ru-RU" sz="1600" b="1" dirty="0">
                <a:latin typeface="Times New Roman" pitchFamily="18" charset="0"/>
                <a:cs typeface="Times New Roman" pitchFamily="18" charset="0"/>
              </a:rPr>
              <a:t> </a:t>
            </a:r>
          </a:p>
          <a:p>
            <a:r>
              <a:rPr lang="ru-RU" sz="1600" b="1" dirty="0">
                <a:solidFill>
                  <a:srgbClr val="FF0000"/>
                </a:solidFill>
                <a:latin typeface="Times New Roman" pitchFamily="18" charset="0"/>
                <a:cs typeface="Times New Roman" pitchFamily="18" charset="0"/>
              </a:rPr>
              <a:t>Теоретическая (обзорная) статья</a:t>
            </a:r>
            <a:r>
              <a:rPr lang="ru-RU" sz="1600" dirty="0">
                <a:solidFill>
                  <a:srgbClr val="FF0000"/>
                </a:solidFill>
                <a:latin typeface="Times New Roman" pitchFamily="18" charset="0"/>
                <a:cs typeface="Times New Roman" pitchFamily="18" charset="0"/>
              </a:rPr>
              <a:t> </a:t>
            </a:r>
            <a:r>
              <a:rPr lang="ru-RU" sz="1600" dirty="0">
                <a:latin typeface="Times New Roman" pitchFamily="18" charset="0"/>
                <a:cs typeface="Times New Roman" pitchFamily="18" charset="0"/>
              </a:rPr>
              <a:t>–  это статья, в которой на основе существующей литературы разрабатываются имеющиеся / выдвигаются новые теоретические положения.</a:t>
            </a:r>
          </a:p>
          <a:p>
            <a:r>
              <a:rPr lang="ru-RU" sz="1600" dirty="0">
                <a:latin typeface="Times New Roman" pitchFamily="18" charset="0"/>
                <a:cs typeface="Times New Roman" pitchFamily="18" charset="0"/>
              </a:rPr>
              <a:t>Теоретическая статья может быть посвящена:</a:t>
            </a:r>
          </a:p>
          <a:p>
            <a:r>
              <a:rPr lang="ru-RU" sz="1600" dirty="0">
                <a:latin typeface="Times New Roman" pitchFamily="18" charset="0"/>
                <a:cs typeface="Times New Roman" pitchFamily="18" charset="0"/>
              </a:rPr>
              <a:t>- анализу развития теории и уточнению теоретических данных;</a:t>
            </a:r>
          </a:p>
          <a:p>
            <a:r>
              <a:rPr lang="ru-RU" sz="1600" dirty="0">
                <a:latin typeface="Times New Roman" pitchFamily="18" charset="0"/>
                <a:cs typeface="Times New Roman" pitchFamily="18" charset="0"/>
              </a:rPr>
              <a:t>- представлению новой теории;</a:t>
            </a:r>
          </a:p>
          <a:p>
            <a:r>
              <a:rPr lang="ru-RU" sz="1600" dirty="0">
                <a:latin typeface="Times New Roman" pitchFamily="18" charset="0"/>
                <a:cs typeface="Times New Roman" pitchFamily="18" charset="0"/>
              </a:rPr>
              <a:t>- анализу уже существующей теории (например, рассмотрению ее недостатков);</a:t>
            </a:r>
          </a:p>
          <a:p>
            <a:r>
              <a:rPr lang="ru-RU" sz="1600" dirty="0">
                <a:latin typeface="Times New Roman" pitchFamily="18" charset="0"/>
                <a:cs typeface="Times New Roman" pitchFamily="18" charset="0"/>
              </a:rPr>
              <a:t>- сравнению нескольких теорий, демонстрации преимуществ одной теории в сравнении с другой.</a:t>
            </a:r>
          </a:p>
          <a:p>
            <a:r>
              <a:rPr lang="ru-RU" sz="1600" dirty="0">
                <a:latin typeface="Times New Roman" pitchFamily="18" charset="0"/>
                <a:cs typeface="Times New Roman" pitchFamily="18" charset="0"/>
              </a:rPr>
              <a:t>Теоретиче­ские научные статьи включают результаты исследований, выполнен­ных с помощью таких методов познания, как абстрагирование, синтез, анализ, индукция, дедукция, формализация, идеализация, моделиро­вание. Если статья имеет теоретический характер, чаще всего она строится по следующей схеме: автор вначале приводит основные по­ложения, мысли, которые в дальнейшем будут подвергнуты анализу с последующим выводом. </a:t>
            </a:r>
          </a:p>
          <a:p>
            <a:r>
              <a:rPr lang="ru-RU" sz="1600" dirty="0">
                <a:latin typeface="Times New Roman" pitchFamily="18" charset="0"/>
                <a:cs typeface="Times New Roman" pitchFamily="18" charset="0"/>
              </a:rPr>
              <a:t>Эмпирические данные вводятся в случае, если они важны для решения теоретической проблемы, поставленной в статье.</a:t>
            </a:r>
          </a:p>
          <a:p>
            <a:endParaRPr lang="ru-RU" sz="1600" dirty="0">
              <a:latin typeface="Times New Roman" pitchFamily="18" charset="0"/>
              <a:cs typeface="Times New Roman" pitchFamily="18" charset="0"/>
            </a:endParaRPr>
          </a:p>
          <a:p>
            <a:r>
              <a:rPr lang="ru-RU" sz="1600" b="1" dirty="0">
                <a:solidFill>
                  <a:srgbClr val="FF0000"/>
                </a:solidFill>
                <a:latin typeface="Times New Roman" pitchFamily="18" charset="0"/>
                <a:cs typeface="Times New Roman" pitchFamily="18" charset="0"/>
              </a:rPr>
              <a:t>Эмпирические научные статьи</a:t>
            </a:r>
            <a:r>
              <a:rPr lang="ru-RU" sz="1600" dirty="0">
                <a:latin typeface="Times New Roman" pitchFamily="18" charset="0"/>
                <a:cs typeface="Times New Roman" pitchFamily="18" charset="0"/>
              </a:rPr>
              <a:t>, используя ряд теоретических методов, в основном опираются на практические методы измерения, наблюдения, эксперимента и т. п.</a:t>
            </a:r>
          </a:p>
          <a:p>
            <a:br>
              <a:rPr lang="ru-RU" sz="1600" dirty="0"/>
            </a:br>
            <a:endParaRPr lang="ru-RU" sz="1600" dirty="0"/>
          </a:p>
        </p:txBody>
      </p:sp>
      <p:pic>
        <p:nvPicPr>
          <p:cNvPr id="3" name="Рисунок 2">
            <a:extLst>
              <a:ext uri="{FF2B5EF4-FFF2-40B4-BE49-F238E27FC236}">
                <a16:creationId xmlns:a16="http://schemas.microsoft.com/office/drawing/2014/main" id="{BE2F20FA-8E1C-4DBA-A0CA-7864D968DB85}"/>
              </a:ext>
            </a:extLst>
          </p:cNvPr>
          <p:cNvPicPr>
            <a:picLocks noChangeAspect="1"/>
          </p:cNvPicPr>
          <p:nvPr/>
        </p:nvPicPr>
        <p:blipFill>
          <a:blip r:embed="rId2"/>
          <a:stretch>
            <a:fillRect/>
          </a:stretch>
        </p:blipFill>
        <p:spPr>
          <a:xfrm>
            <a:off x="7188042" y="5013176"/>
            <a:ext cx="1955958" cy="184482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764705"/>
            <a:ext cx="7848872" cy="5940088"/>
          </a:xfrm>
          <a:prstGeom prst="rect">
            <a:avLst/>
          </a:prstGeom>
        </p:spPr>
        <p:txBody>
          <a:bodyPr wrap="square">
            <a:spAutoFit/>
          </a:bodyPr>
          <a:lstStyle/>
          <a:p>
            <a:r>
              <a:rPr lang="ru-RU" sz="2000" b="1" dirty="0">
                <a:solidFill>
                  <a:srgbClr val="FF0000"/>
                </a:solidFill>
              </a:rPr>
              <a:t>Структура научной статьи:</a:t>
            </a:r>
          </a:p>
          <a:p>
            <a:endParaRPr lang="ru-RU" sz="2000" b="1" dirty="0">
              <a:solidFill>
                <a:srgbClr val="FF0000"/>
              </a:solidFill>
            </a:endParaRPr>
          </a:p>
          <a:p>
            <a:r>
              <a:rPr lang="ru-RU" sz="2000" b="1" i="1" dirty="0"/>
              <a:t>ФИО авторов</a:t>
            </a:r>
          </a:p>
          <a:p>
            <a:r>
              <a:rPr lang="ru-RU" sz="2000" b="1" i="1" dirty="0"/>
              <a:t>Наименование вуза или научного учреждения</a:t>
            </a:r>
          </a:p>
          <a:p>
            <a:r>
              <a:rPr lang="ru-RU" sz="2000" b="1" i="1" dirty="0"/>
              <a:t>Название статьи на 3-х языках </a:t>
            </a:r>
            <a:r>
              <a:rPr lang="ru-RU" sz="2000" i="1" dirty="0"/>
              <a:t>(казахский, русский, английский)</a:t>
            </a:r>
          </a:p>
          <a:p>
            <a:r>
              <a:rPr lang="ru-RU" sz="2000" b="1" i="1" dirty="0"/>
              <a:t>Аннотация на 3-х языках </a:t>
            </a:r>
            <a:r>
              <a:rPr lang="ru-RU" sz="2000" i="1" dirty="0"/>
              <a:t>(казахский, русский, английский)</a:t>
            </a:r>
          </a:p>
          <a:p>
            <a:r>
              <a:rPr lang="ru-RU" sz="2000" b="1" i="1" dirty="0"/>
              <a:t>Ключевые слова </a:t>
            </a:r>
            <a:r>
              <a:rPr lang="ru-RU" sz="2000" i="1" dirty="0"/>
              <a:t>(казахский, русский, английский)</a:t>
            </a:r>
          </a:p>
          <a:p>
            <a:endParaRPr lang="ru-RU" sz="2000" i="1" dirty="0"/>
          </a:p>
          <a:p>
            <a:r>
              <a:rPr lang="ru-RU" sz="2000" b="1" dirty="0"/>
              <a:t>Введение</a:t>
            </a:r>
            <a:r>
              <a:rPr lang="en-US" sz="2000" b="1" dirty="0"/>
              <a:t> / </a:t>
            </a:r>
            <a:r>
              <a:rPr lang="kk-KZ" sz="2000" b="1" dirty="0"/>
              <a:t>Кіріспе </a:t>
            </a:r>
            <a:endParaRPr lang="ru-RU" sz="2000" b="1" dirty="0"/>
          </a:p>
          <a:p>
            <a:r>
              <a:rPr lang="ru-RU" sz="2000" b="1" dirty="0"/>
              <a:t>Материалы и методы</a:t>
            </a:r>
            <a:r>
              <a:rPr lang="en-US" sz="2000" b="1" dirty="0"/>
              <a:t> / </a:t>
            </a:r>
            <a:r>
              <a:rPr lang="kk-KZ" sz="2000" b="1" dirty="0"/>
              <a:t>Материалдар мен әдістер</a:t>
            </a:r>
            <a:endParaRPr lang="ru-RU" sz="2000" b="1" dirty="0"/>
          </a:p>
          <a:p>
            <a:r>
              <a:rPr lang="ru-RU" sz="2000" b="1" dirty="0"/>
              <a:t>Результаты</a:t>
            </a:r>
            <a:r>
              <a:rPr lang="en-US" sz="2000" b="1" dirty="0"/>
              <a:t> /</a:t>
            </a:r>
            <a:r>
              <a:rPr lang="ru-RU" sz="2000" b="1" dirty="0"/>
              <a:t> </a:t>
            </a:r>
            <a:r>
              <a:rPr lang="ru-RU" sz="2000" b="1" dirty="0" err="1"/>
              <a:t>Нәтижелер</a:t>
            </a:r>
            <a:r>
              <a:rPr lang="ru-RU" sz="2000" b="1" dirty="0"/>
              <a:t> </a:t>
            </a:r>
          </a:p>
          <a:p>
            <a:r>
              <a:rPr lang="ru-RU" sz="2000" b="1" dirty="0"/>
              <a:t>Обсуждение</a:t>
            </a:r>
            <a:r>
              <a:rPr lang="en-US" sz="2000" b="1" dirty="0"/>
              <a:t> / </a:t>
            </a:r>
            <a:r>
              <a:rPr lang="kk-KZ" sz="2000" b="1" dirty="0"/>
              <a:t>Талқылау </a:t>
            </a:r>
            <a:endParaRPr lang="ru-RU" sz="2000" b="1" dirty="0"/>
          </a:p>
          <a:p>
            <a:r>
              <a:rPr lang="ru-RU" sz="2000" b="1" dirty="0"/>
              <a:t>Заключение</a:t>
            </a:r>
            <a:r>
              <a:rPr lang="en-US" sz="2000" b="1" dirty="0"/>
              <a:t> / </a:t>
            </a:r>
            <a:r>
              <a:rPr lang="kk-KZ" sz="2000" b="1" dirty="0"/>
              <a:t>Қорытынды.</a:t>
            </a:r>
            <a:endParaRPr lang="en-US" sz="2000" b="1" dirty="0"/>
          </a:p>
          <a:p>
            <a:r>
              <a:rPr lang="ru-RU" sz="2000" b="1" dirty="0"/>
              <a:t>Информация о финансировании </a:t>
            </a:r>
            <a:r>
              <a:rPr lang="ru-RU" sz="2000" b="1" dirty="0">
                <a:highlight>
                  <a:srgbClr val="FFFF00"/>
                </a:highlight>
              </a:rPr>
              <a:t>(при наличии)</a:t>
            </a:r>
          </a:p>
          <a:p>
            <a:endParaRPr lang="ru-RU" sz="2000" b="1" dirty="0"/>
          </a:p>
          <a:p>
            <a:r>
              <a:rPr lang="ru-RU" sz="2000" b="1" i="1" dirty="0"/>
              <a:t>Список литературы </a:t>
            </a:r>
            <a:r>
              <a:rPr lang="ru-RU" sz="2000" i="1" dirty="0"/>
              <a:t>на языке написания статьи и в формате транслитерации </a:t>
            </a:r>
            <a:r>
              <a:rPr lang="en-US" sz="2000" b="1" i="1" dirty="0"/>
              <a:t>References</a:t>
            </a:r>
            <a:endParaRPr lang="ru-RU" sz="2000" b="1" i="1" dirty="0"/>
          </a:p>
          <a:p>
            <a:endParaRPr lang="ru-RU" sz="2000" i="1" dirty="0">
              <a:solidFill>
                <a:schemeClr val="tx2"/>
              </a:solidFill>
            </a:endParaRPr>
          </a:p>
          <a:p>
            <a:r>
              <a:rPr lang="ru-RU" sz="2000" b="1" i="1" dirty="0"/>
              <a:t>Сведения об авторах на 3-х языках </a:t>
            </a:r>
            <a:r>
              <a:rPr lang="ru-RU" sz="2000" i="1" dirty="0"/>
              <a:t>(казахский, русский, английский)</a:t>
            </a:r>
          </a:p>
        </p:txBody>
      </p:sp>
      <p:pic>
        <p:nvPicPr>
          <p:cNvPr id="3" name="Рисунок 2">
            <a:extLst>
              <a:ext uri="{FF2B5EF4-FFF2-40B4-BE49-F238E27FC236}">
                <a16:creationId xmlns:a16="http://schemas.microsoft.com/office/drawing/2014/main" id="{4E2DDE7E-62DA-41EF-80AD-903CFA8A6CC4}"/>
              </a:ext>
            </a:extLst>
          </p:cNvPr>
          <p:cNvPicPr>
            <a:picLocks noChangeAspect="1"/>
          </p:cNvPicPr>
          <p:nvPr/>
        </p:nvPicPr>
        <p:blipFill>
          <a:blip r:embed="rId2"/>
          <a:stretch>
            <a:fillRect/>
          </a:stretch>
        </p:blipFill>
        <p:spPr>
          <a:xfrm>
            <a:off x="7209260" y="1"/>
            <a:ext cx="1934739" cy="1268759"/>
          </a:xfrm>
          <a:prstGeom prst="rect">
            <a:avLst/>
          </a:prstGeom>
        </p:spPr>
      </p:pic>
    </p:spTree>
    <p:extLst>
      <p:ext uri="{BB962C8B-B14F-4D97-AF65-F5344CB8AC3E}">
        <p14:creationId xmlns:p14="http://schemas.microsoft.com/office/powerpoint/2010/main" val="114477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F13C78-3D7F-A0DD-5CD5-3F8598925E10}"/>
              </a:ext>
            </a:extLst>
          </p:cNvPr>
          <p:cNvSpPr>
            <a:spLocks noGrp="1"/>
          </p:cNvSpPr>
          <p:nvPr>
            <p:ph type="title"/>
          </p:nvPr>
        </p:nvSpPr>
        <p:spPr>
          <a:xfrm>
            <a:off x="457200" y="274638"/>
            <a:ext cx="8229600" cy="6034682"/>
          </a:xfrm>
        </p:spPr>
        <p:txBody>
          <a:bodyPr>
            <a:noAutofit/>
          </a:bodyPr>
          <a:lstStyle/>
          <a:p>
            <a:pPr algn="l"/>
            <a:r>
              <a:rPr lang="ru-RU" sz="1600" b="1" dirty="0">
                <a:solidFill>
                  <a:srgbClr val="FF0000"/>
                </a:solidFill>
              </a:rPr>
              <a:t>Написание ФИО авторов должно производится в соответствии с паспортными данными!!!</a:t>
            </a:r>
            <a:br>
              <a:rPr lang="ru-RU" sz="1600" b="1" dirty="0">
                <a:solidFill>
                  <a:srgbClr val="FF0000"/>
                </a:solidFill>
              </a:rPr>
            </a:br>
            <a:br>
              <a:rPr lang="ru-RU" sz="1600" b="1" dirty="0">
                <a:solidFill>
                  <a:srgbClr val="FF0000"/>
                </a:solidFill>
              </a:rPr>
            </a:br>
            <a:r>
              <a:rPr lang="ru-RU" sz="1600" dirty="0"/>
              <a:t>Согласно п.1. ст. 15 Гражданского Кодекса РК, Гражданин приобретает и осуществляет права и обязанности под своим именем, которое включает фамилию и имя, а также по желанию отчество.</a:t>
            </a:r>
            <a:br>
              <a:rPr lang="ru-RU" sz="1600" dirty="0"/>
            </a:br>
            <a:br>
              <a:rPr lang="ru-RU" sz="1600" dirty="0"/>
            </a:br>
            <a:r>
              <a:rPr lang="ru-RU" sz="1600" dirty="0"/>
              <a:t>Согласно п.3. ст. 15 Гражданского Кодекса РК, Имя, полученное гражданином при рождении, а также изменение имени подлежат регистрации в порядке, установленном законодательством о регистрации актов гражданского состояния.</a:t>
            </a:r>
            <a:br>
              <a:rPr lang="ru-RU" sz="1600" dirty="0"/>
            </a:br>
            <a:br>
              <a:rPr lang="ru-RU" sz="1600" dirty="0"/>
            </a:br>
            <a:r>
              <a:rPr lang="ru-RU" sz="1600" b="1" dirty="0">
                <a:solidFill>
                  <a:srgbClr val="FF0000"/>
                </a:solidFill>
              </a:rPr>
              <a:t>Нельзя переводить имена собственные:</a:t>
            </a:r>
            <a:br>
              <a:rPr lang="ru-RU" sz="1600" b="1" dirty="0">
                <a:solidFill>
                  <a:srgbClr val="FF0000"/>
                </a:solidFill>
              </a:rPr>
            </a:br>
            <a:br>
              <a:rPr lang="ru-RU" sz="1600" dirty="0"/>
            </a:br>
            <a:r>
              <a:rPr lang="ru-RU" sz="1600" dirty="0"/>
              <a:t>Март – </a:t>
            </a:r>
            <a:r>
              <a:rPr lang="en-US" sz="1600" dirty="0"/>
              <a:t>March</a:t>
            </a:r>
            <a:br>
              <a:rPr lang="ru-RU" sz="1600" dirty="0"/>
            </a:br>
            <a:r>
              <a:rPr lang="ru-RU" sz="1600" dirty="0"/>
              <a:t>Октябрь – </a:t>
            </a:r>
            <a:r>
              <a:rPr lang="en-US" sz="1600" dirty="0"/>
              <a:t>October</a:t>
            </a:r>
            <a:br>
              <a:rPr lang="ru-RU" sz="1600" dirty="0"/>
            </a:br>
            <a:br>
              <a:rPr lang="ru-RU" sz="1600" dirty="0"/>
            </a:br>
            <a:r>
              <a:rPr lang="ru-RU" sz="1600" dirty="0"/>
              <a:t>Возможна только транслитерация и только </a:t>
            </a:r>
            <a:br>
              <a:rPr lang="ru-RU" sz="1600" dirty="0"/>
            </a:br>
            <a:r>
              <a:rPr lang="ru-RU" sz="1600" dirty="0"/>
              <a:t>в соответствии с паспортными данными!</a:t>
            </a:r>
            <a:br>
              <a:rPr lang="en-US" sz="1600" dirty="0"/>
            </a:br>
            <a:br>
              <a:rPr lang="ru-RU" sz="1600" dirty="0"/>
            </a:br>
            <a:r>
              <a:rPr lang="ru-RU" sz="1600" dirty="0"/>
              <a:t>Нельзя добавлять дополнительные буквы к фамилиям и именам, равно как и убирать их.</a:t>
            </a:r>
            <a:endParaRPr lang="ru-KZ" sz="1600" dirty="0"/>
          </a:p>
        </p:txBody>
      </p:sp>
      <p:pic>
        <p:nvPicPr>
          <p:cNvPr id="9" name="Рисунок 8">
            <a:extLst>
              <a:ext uri="{FF2B5EF4-FFF2-40B4-BE49-F238E27FC236}">
                <a16:creationId xmlns:a16="http://schemas.microsoft.com/office/drawing/2014/main" id="{16EB777F-7BCF-93DC-A76F-4C9686BACF24}"/>
              </a:ext>
            </a:extLst>
          </p:cNvPr>
          <p:cNvPicPr>
            <a:picLocks noChangeAspect="1"/>
          </p:cNvPicPr>
          <p:nvPr/>
        </p:nvPicPr>
        <p:blipFill>
          <a:blip r:embed="rId2"/>
          <a:stretch>
            <a:fillRect/>
          </a:stretch>
        </p:blipFill>
        <p:spPr>
          <a:xfrm>
            <a:off x="6372200" y="3140968"/>
            <a:ext cx="2599692" cy="1943496"/>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Рукописный ввод 10">
                <a:extLst>
                  <a:ext uri="{FF2B5EF4-FFF2-40B4-BE49-F238E27FC236}">
                    <a16:creationId xmlns:a16="http://schemas.microsoft.com/office/drawing/2014/main" id="{695D42A0-CB3D-59B2-0936-52EB2D05C819}"/>
                  </a:ext>
                </a:extLst>
              </p14:cNvPr>
              <p14:cNvContentPartPr/>
              <p14:nvPr/>
            </p14:nvContentPartPr>
            <p14:xfrm>
              <a:off x="280007" y="3689199"/>
              <a:ext cx="2304360" cy="857880"/>
            </p14:xfrm>
          </p:contentPart>
        </mc:Choice>
        <mc:Fallback xmlns="">
          <p:pic>
            <p:nvPicPr>
              <p:cNvPr id="11" name="Рукописный ввод 10">
                <a:extLst>
                  <a:ext uri="{FF2B5EF4-FFF2-40B4-BE49-F238E27FC236}">
                    <a16:creationId xmlns:a16="http://schemas.microsoft.com/office/drawing/2014/main" id="{695D42A0-CB3D-59B2-0936-52EB2D05C819}"/>
                  </a:ext>
                </a:extLst>
              </p:cNvPr>
              <p:cNvPicPr/>
              <p:nvPr/>
            </p:nvPicPr>
            <p:blipFill>
              <a:blip r:embed="rId4"/>
              <a:stretch>
                <a:fillRect/>
              </a:stretch>
            </p:blipFill>
            <p:spPr>
              <a:xfrm>
                <a:off x="271007" y="3680199"/>
                <a:ext cx="2322000" cy="875520"/>
              </a:xfrm>
              <a:prstGeom prst="rect">
                <a:avLst/>
              </a:prstGeom>
            </p:spPr>
          </p:pic>
        </mc:Fallback>
      </mc:AlternateContent>
      <p:grpSp>
        <p:nvGrpSpPr>
          <p:cNvPr id="14" name="Группа 13">
            <a:extLst>
              <a:ext uri="{FF2B5EF4-FFF2-40B4-BE49-F238E27FC236}">
                <a16:creationId xmlns:a16="http://schemas.microsoft.com/office/drawing/2014/main" id="{5D34E9C7-C8B5-CF3A-723E-FC1D1D59A5A7}"/>
              </a:ext>
            </a:extLst>
          </p:cNvPr>
          <p:cNvGrpSpPr/>
          <p:nvPr/>
        </p:nvGrpSpPr>
        <p:grpSpPr>
          <a:xfrm>
            <a:off x="179207" y="3625690"/>
            <a:ext cx="3650760" cy="915120"/>
            <a:chOff x="390759" y="4495117"/>
            <a:chExt cx="3650760" cy="915120"/>
          </a:xfrm>
        </p:grpSpPr>
        <mc:AlternateContent xmlns:mc="http://schemas.openxmlformats.org/markup-compatibility/2006" xmlns:p14="http://schemas.microsoft.com/office/powerpoint/2010/main">
          <mc:Choice Requires="p14">
            <p:contentPart p14:bwMode="auto" r:id="rId5">
              <p14:nvContentPartPr>
                <p14:cNvPr id="12" name="Рукописный ввод 11">
                  <a:extLst>
                    <a:ext uri="{FF2B5EF4-FFF2-40B4-BE49-F238E27FC236}">
                      <a16:creationId xmlns:a16="http://schemas.microsoft.com/office/drawing/2014/main" id="{155ADED7-FA30-9EBC-170C-CA45F15A8DA7}"/>
                    </a:ext>
                  </a:extLst>
                </p14:cNvPr>
                <p14:cNvContentPartPr/>
                <p14:nvPr/>
              </p14:nvContentPartPr>
              <p14:xfrm>
                <a:off x="390759" y="4495117"/>
                <a:ext cx="2505960" cy="915120"/>
              </p14:xfrm>
            </p:contentPart>
          </mc:Choice>
          <mc:Fallback xmlns="">
            <p:pic>
              <p:nvPicPr>
                <p:cNvPr id="12" name="Рукописный ввод 11">
                  <a:extLst>
                    <a:ext uri="{FF2B5EF4-FFF2-40B4-BE49-F238E27FC236}">
                      <a16:creationId xmlns:a16="http://schemas.microsoft.com/office/drawing/2014/main" id="{155ADED7-FA30-9EBC-170C-CA45F15A8DA7}"/>
                    </a:ext>
                  </a:extLst>
                </p:cNvPr>
                <p:cNvPicPr/>
                <p:nvPr/>
              </p:nvPicPr>
              <p:blipFill>
                <a:blip r:embed="rId6"/>
                <a:stretch>
                  <a:fillRect/>
                </a:stretch>
              </p:blipFill>
              <p:spPr>
                <a:xfrm>
                  <a:off x="382119" y="4486117"/>
                  <a:ext cx="2523600" cy="932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Рукописный ввод 12">
                  <a:extLst>
                    <a:ext uri="{FF2B5EF4-FFF2-40B4-BE49-F238E27FC236}">
                      <a16:creationId xmlns:a16="http://schemas.microsoft.com/office/drawing/2014/main" id="{83BDCFF7-F7E6-307A-786E-EFF9411BC958}"/>
                    </a:ext>
                  </a:extLst>
                </p14:cNvPr>
                <p14:cNvContentPartPr/>
                <p14:nvPr/>
              </p14:nvContentPartPr>
              <p14:xfrm>
                <a:off x="4041159" y="5144197"/>
                <a:ext cx="360" cy="360"/>
              </p14:xfrm>
            </p:contentPart>
          </mc:Choice>
          <mc:Fallback xmlns="">
            <p:pic>
              <p:nvPicPr>
                <p:cNvPr id="13" name="Рукописный ввод 12">
                  <a:extLst>
                    <a:ext uri="{FF2B5EF4-FFF2-40B4-BE49-F238E27FC236}">
                      <a16:creationId xmlns:a16="http://schemas.microsoft.com/office/drawing/2014/main" id="{83BDCFF7-F7E6-307A-786E-EFF9411BC958}"/>
                    </a:ext>
                  </a:extLst>
                </p:cNvPr>
                <p:cNvPicPr/>
                <p:nvPr/>
              </p:nvPicPr>
              <p:blipFill>
                <a:blip r:embed="rId8"/>
                <a:stretch>
                  <a:fillRect/>
                </a:stretch>
              </p:blipFill>
              <p:spPr>
                <a:xfrm>
                  <a:off x="4032519" y="5135197"/>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5" name="Рукописный ввод 14">
                <a:extLst>
                  <a:ext uri="{FF2B5EF4-FFF2-40B4-BE49-F238E27FC236}">
                    <a16:creationId xmlns:a16="http://schemas.microsoft.com/office/drawing/2014/main" id="{E818C911-A69F-07F5-E512-D82E2E06530F}"/>
                  </a:ext>
                </a:extLst>
              </p14:cNvPr>
              <p14:cNvContentPartPr/>
              <p14:nvPr/>
            </p14:nvContentPartPr>
            <p14:xfrm>
              <a:off x="8033919" y="3845677"/>
              <a:ext cx="360" cy="360"/>
            </p14:xfrm>
          </p:contentPart>
        </mc:Choice>
        <mc:Fallback xmlns="">
          <p:pic>
            <p:nvPicPr>
              <p:cNvPr id="15" name="Рукописный ввод 14">
                <a:extLst>
                  <a:ext uri="{FF2B5EF4-FFF2-40B4-BE49-F238E27FC236}">
                    <a16:creationId xmlns:a16="http://schemas.microsoft.com/office/drawing/2014/main" id="{E818C911-A69F-07F5-E512-D82E2E06530F}"/>
                  </a:ext>
                </a:extLst>
              </p:cNvPr>
              <p:cNvPicPr/>
              <p:nvPr/>
            </p:nvPicPr>
            <p:blipFill>
              <a:blip r:embed="rId8"/>
              <a:stretch>
                <a:fillRect/>
              </a:stretch>
            </p:blipFill>
            <p:spPr>
              <a:xfrm>
                <a:off x="8024919" y="3837037"/>
                <a:ext cx="18000" cy="18000"/>
              </a:xfrm>
              <a:prstGeom prst="rect">
                <a:avLst/>
              </a:prstGeom>
            </p:spPr>
          </p:pic>
        </mc:Fallback>
      </mc:AlternateContent>
    </p:spTree>
    <p:extLst>
      <p:ext uri="{BB962C8B-B14F-4D97-AF65-F5344CB8AC3E}">
        <p14:creationId xmlns:p14="http://schemas.microsoft.com/office/powerpoint/2010/main" val="3840172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3D5721-557C-7A07-33CD-D667D00506A9}"/>
              </a:ext>
            </a:extLst>
          </p:cNvPr>
          <p:cNvSpPr>
            <a:spLocks noGrp="1"/>
          </p:cNvSpPr>
          <p:nvPr>
            <p:ph type="title"/>
          </p:nvPr>
        </p:nvSpPr>
        <p:spPr>
          <a:xfrm>
            <a:off x="457200" y="274638"/>
            <a:ext cx="8229600" cy="1930226"/>
          </a:xfrm>
        </p:spPr>
        <p:txBody>
          <a:bodyPr>
            <a:noAutofit/>
          </a:bodyPr>
          <a:lstStyle/>
          <a:p>
            <a:pPr algn="l"/>
            <a:r>
              <a:rPr lang="ru-RU" sz="1800" b="1" dirty="0">
                <a:solidFill>
                  <a:srgbClr val="FF0000"/>
                </a:solidFill>
              </a:rPr>
              <a:t>Аффилиация авторов статьи </a:t>
            </a:r>
            <a:r>
              <a:rPr lang="ru-RU" sz="1800" dirty="0"/>
              <a:t>— это информация о научной организации (университете, институте), где работает автор. Это обязательный элемент научной публикации, который позволяет идентифицировать принадлежность автора к определенному учреждению и указывает, кто предоставил ресурсы для проведения исследования. </a:t>
            </a:r>
            <a:br>
              <a:rPr lang="ru-RU" sz="1800" dirty="0"/>
            </a:br>
            <a:br>
              <a:rPr lang="ru-RU" sz="1800" dirty="0"/>
            </a:br>
            <a:endParaRPr lang="ru-KZ" sz="1800" dirty="0"/>
          </a:p>
        </p:txBody>
      </p:sp>
      <p:pic>
        <p:nvPicPr>
          <p:cNvPr id="10" name="Рисунок 9">
            <a:extLst>
              <a:ext uri="{FF2B5EF4-FFF2-40B4-BE49-F238E27FC236}">
                <a16:creationId xmlns:a16="http://schemas.microsoft.com/office/drawing/2014/main" id="{B625503C-C241-C61B-4A3E-E9B72E6328AA}"/>
              </a:ext>
            </a:extLst>
          </p:cNvPr>
          <p:cNvPicPr>
            <a:picLocks noChangeAspect="1"/>
          </p:cNvPicPr>
          <p:nvPr/>
        </p:nvPicPr>
        <p:blipFill>
          <a:blip r:embed="rId2"/>
          <a:stretch>
            <a:fillRect/>
          </a:stretch>
        </p:blipFill>
        <p:spPr>
          <a:xfrm>
            <a:off x="1442601" y="2040757"/>
            <a:ext cx="6258798" cy="685896"/>
          </a:xfrm>
          <a:prstGeom prst="rect">
            <a:avLst/>
          </a:prstGeom>
        </p:spPr>
      </p:pic>
      <p:pic>
        <p:nvPicPr>
          <p:cNvPr id="12" name="Рисунок 11">
            <a:extLst>
              <a:ext uri="{FF2B5EF4-FFF2-40B4-BE49-F238E27FC236}">
                <a16:creationId xmlns:a16="http://schemas.microsoft.com/office/drawing/2014/main" id="{22872ADA-0C8B-A186-9CAA-7D4698D94FB1}"/>
              </a:ext>
            </a:extLst>
          </p:cNvPr>
          <p:cNvPicPr>
            <a:picLocks noChangeAspect="1"/>
          </p:cNvPicPr>
          <p:nvPr/>
        </p:nvPicPr>
        <p:blipFill>
          <a:blip r:embed="rId3"/>
          <a:stretch>
            <a:fillRect/>
          </a:stretch>
        </p:blipFill>
        <p:spPr>
          <a:xfrm>
            <a:off x="1475664" y="3280150"/>
            <a:ext cx="6439799" cy="1400370"/>
          </a:xfrm>
          <a:prstGeom prst="rect">
            <a:avLst/>
          </a:prstGeom>
        </p:spPr>
      </p:pic>
    </p:spTree>
    <p:extLst>
      <p:ext uri="{BB962C8B-B14F-4D97-AF65-F5344CB8AC3E}">
        <p14:creationId xmlns:p14="http://schemas.microsoft.com/office/powerpoint/2010/main" val="94171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BDE282-D351-4723-8E03-0A2ABF31B1B6}"/>
              </a:ext>
            </a:extLst>
          </p:cNvPr>
          <p:cNvSpPr>
            <a:spLocks noGrp="1"/>
          </p:cNvSpPr>
          <p:nvPr>
            <p:ph type="title"/>
          </p:nvPr>
        </p:nvSpPr>
        <p:spPr>
          <a:xfrm>
            <a:off x="457200" y="274638"/>
            <a:ext cx="8229600" cy="6394722"/>
          </a:xfrm>
        </p:spPr>
        <p:txBody>
          <a:bodyPr>
            <a:noAutofit/>
          </a:bodyPr>
          <a:lstStyle/>
          <a:p>
            <a:pPr algn="l"/>
            <a:r>
              <a:rPr lang="ru-RU" sz="2800" b="1" dirty="0">
                <a:solidFill>
                  <a:srgbClr val="FF0000"/>
                </a:solidFill>
              </a:rPr>
              <a:t>Название статьи</a:t>
            </a:r>
            <a:br>
              <a:rPr lang="ru-RU" sz="1600" dirty="0"/>
            </a:br>
            <a:r>
              <a:rPr lang="ru-RU" sz="1600" b="1" dirty="0"/>
              <a:t>Основное требование к названию статьи — краткость и ясность. Максимальная длина заголовка — 10—12 слов. Название долж­но быть содержательным, выразительным, отражать содержание статьи.</a:t>
            </a:r>
            <a:br>
              <a:rPr lang="ru-RU" sz="1600" b="1" dirty="0"/>
            </a:br>
            <a:r>
              <a:rPr lang="ru-RU" sz="1600" b="1" dirty="0"/>
              <a:t>При выборе заголовка статьи необходимо придерживаться сле­дующих общих рекомендаций:</a:t>
            </a:r>
            <a:br>
              <a:rPr lang="ru-RU" sz="1600" b="1" dirty="0"/>
            </a:br>
            <a:r>
              <a:rPr lang="ru-RU" sz="1600" b="1" dirty="0"/>
              <a:t>1)</a:t>
            </a:r>
            <a:r>
              <a:rPr lang="en-US" sz="1600" b="1" dirty="0"/>
              <a:t> </a:t>
            </a:r>
            <a:r>
              <a:rPr lang="ru-RU" sz="1600" b="1" dirty="0"/>
              <a:t>Название должно быть информативным;</a:t>
            </a:r>
            <a:br>
              <a:rPr lang="ru-RU" sz="1600" b="1" dirty="0"/>
            </a:br>
            <a:r>
              <a:rPr lang="ru-RU" sz="1600" b="1" dirty="0"/>
              <a:t>2) Название должно привлекать внимание читателя;</a:t>
            </a:r>
            <a:br>
              <a:rPr lang="ru-RU" sz="1600" b="1" dirty="0"/>
            </a:br>
            <a:r>
              <a:rPr lang="ru-RU" sz="1600" b="1" dirty="0"/>
              <a:t>3) В названии, как и во всей статье, следует строго придержи­ваться научного стиля изложения;</a:t>
            </a:r>
            <a:br>
              <a:rPr lang="ru-RU" sz="1600" b="1" dirty="0"/>
            </a:br>
            <a:r>
              <a:rPr lang="ru-RU" sz="1600" b="1" dirty="0"/>
              <a:t>4) Название статьи должно четко отражать главную тему исследования и не вводить читателя в заблуждение относительно рассматриваемых в статье вопросов;</a:t>
            </a:r>
            <a:br>
              <a:rPr lang="ru-RU" sz="1600" b="1" dirty="0"/>
            </a:br>
            <a:r>
              <a:rPr lang="ru-RU" sz="1600" b="1" dirty="0"/>
              <a:t>5) В название должны быть включены некоторые из ключевых слов, отражающих суть статьи. Желательно, чтобы они стояли в нача­ле заголовка;</a:t>
            </a:r>
            <a:br>
              <a:rPr lang="ru-RU" sz="1600" b="1" dirty="0"/>
            </a:br>
            <a:r>
              <a:rPr lang="ru-RU" sz="1600" b="1" dirty="0"/>
              <a:t>6) В названии статьи можно использовать только общепринятые сокра­щения, а лучше вообще избежать их;</a:t>
            </a:r>
            <a:br>
              <a:rPr lang="ru-RU" sz="1600" b="1" dirty="0"/>
            </a:br>
            <a:r>
              <a:rPr lang="ru-RU" sz="1600" b="1" dirty="0"/>
              <a:t>7) </a:t>
            </a:r>
            <a:r>
              <a:rPr lang="ru-RU" sz="1600" b="1" dirty="0">
                <a:highlight>
                  <a:srgbClr val="FFFF00"/>
                </a:highlight>
              </a:rPr>
              <a:t>Название статьи как правило созвучно с целью проведенного исследования.</a:t>
            </a:r>
            <a:br>
              <a:rPr lang="ru-RU" sz="1600" b="1" dirty="0"/>
            </a:br>
            <a:br>
              <a:rPr lang="ru-RU" sz="1600" dirty="0"/>
            </a:br>
            <a:br>
              <a:rPr lang="ru-RU" sz="1600" dirty="0"/>
            </a:br>
            <a:endParaRPr lang="ru-KZ" sz="1600" dirty="0"/>
          </a:p>
        </p:txBody>
      </p:sp>
    </p:spTree>
    <p:extLst>
      <p:ext uri="{BB962C8B-B14F-4D97-AF65-F5344CB8AC3E}">
        <p14:creationId xmlns:p14="http://schemas.microsoft.com/office/powerpoint/2010/main" val="555941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16632"/>
            <a:ext cx="8856983" cy="6741368"/>
          </a:xfrm>
        </p:spPr>
        <p:txBody>
          <a:bodyPr>
            <a:noAutofit/>
          </a:bodyPr>
          <a:lstStyle/>
          <a:p>
            <a:pPr algn="l"/>
            <a:r>
              <a:rPr lang="ru-RU" sz="1600" b="1" u="sng" dirty="0">
                <a:solidFill>
                  <a:srgbClr val="FF0000"/>
                </a:solidFill>
                <a:latin typeface="Times New Roman" pitchFamily="18" charset="0"/>
                <a:cs typeface="Times New Roman" pitchFamily="18" charset="0"/>
              </a:rPr>
              <a:t>Авторская аннотация </a:t>
            </a:r>
            <a:r>
              <a:rPr lang="ru-RU" sz="1600" b="1" dirty="0">
                <a:latin typeface="Times New Roman" pitchFamily="18" charset="0"/>
                <a:cs typeface="Times New Roman" pitchFamily="18" charset="0"/>
              </a:rPr>
              <a:t>к статье является основным источником информации в отечественных и зарубежных информационных системах и базах данных, индексирующих журнал. </a:t>
            </a:r>
            <a:br>
              <a:rPr lang="ru-RU" sz="1600" b="1" dirty="0">
                <a:latin typeface="Times New Roman" pitchFamily="18" charset="0"/>
                <a:cs typeface="Times New Roman" pitchFamily="18" charset="0"/>
              </a:rPr>
            </a:br>
            <a:r>
              <a:rPr lang="ru-RU" sz="1600" b="1" dirty="0">
                <a:highlight>
                  <a:srgbClr val="00FF00"/>
                </a:highlight>
                <a:latin typeface="Times New Roman" pitchFamily="18" charset="0"/>
                <a:cs typeface="Times New Roman" pitchFamily="18" charset="0"/>
              </a:rPr>
              <a:t>Аннотация должна излагать только существенные факты работы. </a:t>
            </a:r>
            <a:br>
              <a:rPr lang="ru-RU" sz="1600" b="1" dirty="0">
                <a:latin typeface="Times New Roman" pitchFamily="18" charset="0"/>
                <a:cs typeface="Times New Roman" pitchFamily="18" charset="0"/>
              </a:rPr>
            </a:br>
            <a:r>
              <a:rPr lang="ru-RU" sz="1600" b="1" dirty="0">
                <a:highlight>
                  <a:srgbClr val="FFFF00"/>
                </a:highlight>
                <a:latin typeface="Times New Roman" pitchFamily="18" charset="0"/>
                <a:cs typeface="Times New Roman" pitchFamily="18" charset="0"/>
              </a:rPr>
              <a:t>Для оригинальных статей обязательна структура аннотации, включающая: цель исследования, организацию и методы, результаты, выводы. </a:t>
            </a:r>
            <a:r>
              <a:rPr lang="ru-RU" sz="1600" b="1" dirty="0">
                <a:latin typeface="Times New Roman" pitchFamily="18" charset="0"/>
                <a:cs typeface="Times New Roman" pitchFamily="18" charset="0"/>
              </a:rPr>
              <a:t>Цель работы указывается в том случае, если она не повторяет заглавие статьи; изложение методов должно быть кратким и давать представление о методических подходах и методологии исследования. Результаты работы описывают предельно точно и информативно. Приводятся основные теоретические и экспериментальные результаты, новые научные факты, обнаруженные взаимосвязи и закономерности. Сведения, содержащиеся в заглавии статьи, не должны повторяться в тексте аннотации. </a:t>
            </a:r>
            <a:br>
              <a:rPr lang="ru-RU" sz="1600" b="1" dirty="0">
                <a:latin typeface="Times New Roman" pitchFamily="18" charset="0"/>
                <a:cs typeface="Times New Roman" pitchFamily="18" charset="0"/>
              </a:rPr>
            </a:br>
            <a:r>
              <a:rPr lang="ru-RU" sz="1600" b="1" dirty="0">
                <a:solidFill>
                  <a:srgbClr val="FF0000"/>
                </a:solidFill>
                <a:latin typeface="Times New Roman" pitchFamily="18" charset="0"/>
                <a:cs typeface="Times New Roman" pitchFamily="18" charset="0"/>
              </a:rPr>
              <a:t>Рекомендуется избегать излишних, пространных фраз, подробных описаний, копирования фраз из статьи, введение аббревиатур, сокращений и ссылок на источники. В аннотации не должен повторяться текст самой статьи (нельзя брать предложения из статьи и переносить их в аннотацию), а также ее название. В ней не должно таблиц, </a:t>
            </a:r>
            <a:r>
              <a:rPr lang="ru-RU" sz="1600" b="1" dirty="0" err="1">
                <a:solidFill>
                  <a:srgbClr val="FF0000"/>
                </a:solidFill>
                <a:latin typeface="Times New Roman" pitchFamily="18" charset="0"/>
                <a:cs typeface="Times New Roman" pitchFamily="18" charset="0"/>
              </a:rPr>
              <a:t>внутритекстовых</a:t>
            </a:r>
            <a:r>
              <a:rPr lang="ru-RU" sz="1600" b="1" dirty="0">
                <a:solidFill>
                  <a:srgbClr val="FF0000"/>
                </a:solidFill>
                <a:latin typeface="Times New Roman" pitchFamily="18" charset="0"/>
                <a:cs typeface="Times New Roman" pitchFamily="18" charset="0"/>
              </a:rPr>
              <a:t> сносок, и разделения на отдельные абзацы.</a:t>
            </a:r>
            <a:br>
              <a:rPr lang="ru-RU" sz="1600" b="1" dirty="0">
                <a:solidFill>
                  <a:srgbClr val="FF0000"/>
                </a:solidFill>
                <a:latin typeface="Times New Roman" pitchFamily="18" charset="0"/>
                <a:cs typeface="Times New Roman" pitchFamily="18" charset="0"/>
              </a:rPr>
            </a:br>
            <a:br>
              <a:rPr lang="ru-RU" sz="1600" b="1" dirty="0">
                <a:solidFill>
                  <a:srgbClr val="FF0000"/>
                </a:solidFill>
                <a:latin typeface="Times New Roman" pitchFamily="18" charset="0"/>
                <a:cs typeface="Times New Roman" pitchFamily="18" charset="0"/>
              </a:rPr>
            </a:br>
            <a:r>
              <a:rPr lang="ru-RU" sz="2000" b="1" dirty="0">
                <a:solidFill>
                  <a:schemeClr val="tx2"/>
                </a:solidFill>
                <a:latin typeface="Times New Roman" pitchFamily="18" charset="0"/>
                <a:cs typeface="Times New Roman" pitchFamily="18" charset="0"/>
              </a:rPr>
              <a:t>Объем текста аннотации должен быть строго от 100 до 200 слов.</a:t>
            </a:r>
            <a:br>
              <a:rPr lang="ru-RU" sz="2000" b="1" dirty="0">
                <a:solidFill>
                  <a:schemeClr val="tx2"/>
                </a:solidFill>
                <a:latin typeface="Times New Roman" pitchFamily="18" charset="0"/>
                <a:cs typeface="Times New Roman" pitchFamily="18" charset="0"/>
              </a:rPr>
            </a:br>
            <a:endParaRPr lang="ru-RU" sz="2000" b="1" dirty="0">
              <a:solidFill>
                <a:srgbClr val="FF0000"/>
              </a:solidFill>
              <a:highlight>
                <a:srgbClr val="00FFFF"/>
              </a:highligh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691680" y="6453336"/>
            <a:ext cx="6080720" cy="118936"/>
          </a:xfrm>
        </p:spPr>
        <p:txBody>
          <a:bodyPr>
            <a:normAutofit fontScale="25000" lnSpcReduction="20000"/>
          </a:bodyPr>
          <a:lstStyle/>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001404-F864-4C7A-D806-3A0A599AA7C3}"/>
              </a:ext>
            </a:extLst>
          </p:cNvPr>
          <p:cNvSpPr>
            <a:spLocks noGrp="1"/>
          </p:cNvSpPr>
          <p:nvPr>
            <p:ph type="title"/>
          </p:nvPr>
        </p:nvSpPr>
        <p:spPr>
          <a:xfrm>
            <a:off x="457200" y="274638"/>
            <a:ext cx="8229600" cy="6394722"/>
          </a:xfrm>
        </p:spPr>
        <p:txBody>
          <a:bodyPr>
            <a:noAutofit/>
          </a:bodyPr>
          <a:lstStyle/>
          <a:p>
            <a:pPr algn="l"/>
            <a:r>
              <a:rPr lang="ru-RU" sz="2000" b="1" dirty="0">
                <a:solidFill>
                  <a:srgbClr val="FF0000"/>
                </a:solidFill>
              </a:rPr>
              <a:t>Ключевые слова. </a:t>
            </a:r>
            <a:br>
              <a:rPr lang="ru-RU" sz="2000" dirty="0"/>
            </a:br>
            <a:r>
              <a:rPr lang="ru-RU" sz="2000" dirty="0"/>
              <a:t>Аннотация должна сопровождаться несколькими ключевыми словами </a:t>
            </a:r>
            <a:r>
              <a:rPr lang="ru-RU" sz="2000" dirty="0">
                <a:highlight>
                  <a:srgbClr val="FFFF00"/>
                </a:highlight>
              </a:rPr>
              <a:t>(5-6 слов) </a:t>
            </a:r>
            <a:r>
              <a:rPr lang="ru-RU" sz="2000" dirty="0"/>
              <a:t>или словосочетаниями, отражающими основную тематику статьи и облегчающими классификацию работы в информационно-поисковых системах.</a:t>
            </a:r>
            <a:br>
              <a:rPr lang="ru-RU" sz="2000" dirty="0"/>
            </a:br>
            <a:r>
              <a:rPr lang="ru-RU" sz="2000" dirty="0">
                <a:highlight>
                  <a:srgbClr val="00FF00"/>
                </a:highlight>
              </a:rPr>
              <a:t>Ключевые слова в научной статье — это слова и словосочетания, которые кратко и точно описывают её основное содержание, цель и область исследования. Они служат для поиска статьи в электронных базах данных, помогают читателям быстро определить, насколько она им интересна, и улучшают индексацию работы. </a:t>
            </a:r>
            <a:br>
              <a:rPr lang="ru-RU" sz="2000" dirty="0"/>
            </a:br>
            <a:r>
              <a:rPr lang="ru-RU" sz="2000" dirty="0"/>
              <a:t>Ключевые слова перечисляются через запятую. В конце перечисления ставится точка. </a:t>
            </a:r>
            <a:br>
              <a:rPr lang="ru-RU" sz="2000" dirty="0"/>
            </a:br>
            <a:r>
              <a:rPr lang="ru-RU" sz="2000" dirty="0"/>
              <a:t>Ключевые слова должны быть представлены на трех языках (казахском, русском и английском).</a:t>
            </a:r>
            <a:br>
              <a:rPr lang="ru-RU" sz="2000" dirty="0"/>
            </a:br>
            <a:br>
              <a:rPr lang="ru-RU" sz="2000" dirty="0"/>
            </a:br>
            <a:r>
              <a:rPr lang="ru-RU" sz="2000" dirty="0"/>
              <a:t>В качестве ключевых слов нельзя использовать профессиональный  жаргон и неологизмы, излишне длинные словосочетания, фразы с однородными членами.</a:t>
            </a:r>
            <a:br>
              <a:rPr lang="ru-RU" sz="2000" dirty="0"/>
            </a:br>
            <a:br>
              <a:rPr lang="ru-RU" sz="2000" dirty="0"/>
            </a:br>
            <a:r>
              <a:rPr lang="ru-RU" sz="2000" b="1" dirty="0">
                <a:solidFill>
                  <a:srgbClr val="FF0000"/>
                </a:solidFill>
              </a:rPr>
              <a:t>Не допускается разночтения в аннотации и ключевых словах!!! Текст на казахском, русском и английском языках должен быть идентичен!!!</a:t>
            </a:r>
            <a:endParaRPr lang="ru-KZ" sz="2000" b="1" dirty="0">
              <a:solidFill>
                <a:srgbClr val="FF0000"/>
              </a:solidFill>
            </a:endParaRPr>
          </a:p>
        </p:txBody>
      </p:sp>
    </p:spTree>
    <p:extLst>
      <p:ext uri="{BB962C8B-B14F-4D97-AF65-F5344CB8AC3E}">
        <p14:creationId xmlns:p14="http://schemas.microsoft.com/office/powerpoint/2010/main" val="2879284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endParaRPr lang="ru-RU" dirty="0"/>
          </a:p>
        </p:txBody>
      </p:sp>
      <p:sp>
        <p:nvSpPr>
          <p:cNvPr id="3" name="Содержимое 2"/>
          <p:cNvSpPr>
            <a:spLocks noGrp="1"/>
          </p:cNvSpPr>
          <p:nvPr>
            <p:ph idx="1"/>
          </p:nvPr>
        </p:nvSpPr>
        <p:spPr>
          <a:xfrm>
            <a:off x="457200" y="692696"/>
            <a:ext cx="8147248" cy="5976664"/>
          </a:xfrm>
        </p:spPr>
        <p:txBody>
          <a:bodyPr>
            <a:normAutofit/>
          </a:bodyPr>
          <a:lstStyle/>
          <a:p>
            <a:pPr marL="0" algn="just">
              <a:spcBef>
                <a:spcPts val="0"/>
              </a:spcBef>
              <a:buNone/>
            </a:pPr>
            <a:r>
              <a:rPr lang="ru-RU" sz="2400" b="1" dirty="0">
                <a:latin typeface="Times New Roman" pitchFamily="18" charset="0"/>
                <a:cs typeface="Times New Roman" pitchFamily="18" charset="0"/>
              </a:rPr>
              <a:t>Оригинальность статьи должна быть не менее 60%. </a:t>
            </a:r>
            <a:r>
              <a:rPr lang="ru-RU" sz="2400" b="1" dirty="0">
                <a:solidFill>
                  <a:schemeClr val="tx2">
                    <a:lumMod val="60000"/>
                    <a:lumOff val="40000"/>
                  </a:schemeClr>
                </a:solidFill>
                <a:latin typeface="Times New Roman" pitchFamily="18" charset="0"/>
                <a:cs typeface="Times New Roman" pitchFamily="18" charset="0"/>
              </a:rPr>
              <a:t>(Данное требование по оригинальности статей распространяется только на журнал «Теория и методика физической культуры». У других журналов требования по оригинальности могут варьироваться в различных цифровых значениях и как правило они намного выше).</a:t>
            </a:r>
          </a:p>
          <a:p>
            <a:pPr marL="0" algn="just">
              <a:spcBef>
                <a:spcPts val="0"/>
              </a:spcBef>
              <a:buNone/>
            </a:pPr>
            <a:r>
              <a:rPr lang="ru-RU" sz="2400" dirty="0">
                <a:latin typeface="Times New Roman" pitchFamily="18" charset="0"/>
                <a:cs typeface="Times New Roman" pitchFamily="18" charset="0"/>
              </a:rPr>
              <a:t>Если за общий объем обзорной статьи берется 100 %, то 40% из них может быть правомерно заимствованно из других, ранее опубликованных источников, в том числе из ранее опубликованных автором статьи непосредственно, не более 5-10%.</a:t>
            </a:r>
          </a:p>
          <a:p>
            <a:pPr marL="0" algn="just">
              <a:spcBef>
                <a:spcPts val="0"/>
              </a:spcBef>
              <a:buNone/>
            </a:pPr>
            <a:r>
              <a:rPr lang="ru-RU" sz="2400" b="1" dirty="0">
                <a:latin typeface="Times New Roman" pitchFamily="18" charset="0"/>
                <a:cs typeface="Times New Roman" pitchFamily="18" charset="0"/>
              </a:rPr>
              <a:t>Минимальный объем статьи – 7 полных страниц </a:t>
            </a:r>
            <a:r>
              <a:rPr lang="ru-RU" sz="2400" b="1" dirty="0">
                <a:highlight>
                  <a:srgbClr val="FFFF00"/>
                </a:highlight>
                <a:latin typeface="Times New Roman" pitchFamily="18" charset="0"/>
                <a:cs typeface="Times New Roman" pitchFamily="18" charset="0"/>
              </a:rPr>
              <a:t>(сведения об авторах не входят в объем статьи).</a:t>
            </a:r>
          </a:p>
          <a:p>
            <a:pPr algn="just">
              <a:buNone/>
            </a:pPr>
            <a:endParaRPr lang="ru-RU"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8229600" cy="5857916"/>
          </a:xfrm>
        </p:spPr>
        <p:txBody>
          <a:bodyPr>
            <a:normAutofit fontScale="90000"/>
          </a:bodyPr>
          <a:lstStyle/>
          <a:p>
            <a:pPr algn="l"/>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Раздел</a:t>
            </a:r>
            <a:r>
              <a:rPr lang="ru-RU" sz="4000" b="1" dirty="0">
                <a:latin typeface="Times New Roman" pitchFamily="18" charset="0"/>
                <a:cs typeface="Times New Roman" pitchFamily="18" charset="0"/>
              </a:rPr>
              <a:t> </a:t>
            </a:r>
            <a:r>
              <a:rPr lang="ru-RU" sz="4000" b="1" dirty="0">
                <a:solidFill>
                  <a:srgbClr val="FF0000"/>
                </a:solidFill>
                <a:latin typeface="Times New Roman" pitchFamily="18" charset="0"/>
                <a:cs typeface="Times New Roman" pitchFamily="18" charset="0"/>
              </a:rPr>
              <a:t>«Введение» </a:t>
            </a:r>
            <a:r>
              <a:rPr lang="ru-RU" sz="4000" dirty="0">
                <a:latin typeface="Times New Roman" pitchFamily="18" charset="0"/>
                <a:cs typeface="Times New Roman" pitchFamily="18" charset="0"/>
              </a:rPr>
              <a:t>должен отражать:</a:t>
            </a:r>
            <a:br>
              <a:rPr lang="ru-RU" sz="4000" b="1" dirty="0">
                <a:latin typeface="Times New Roman" pitchFamily="18" charset="0"/>
                <a:cs typeface="Times New Roman" pitchFamily="18" charset="0"/>
              </a:rPr>
            </a:br>
            <a:r>
              <a:rPr lang="ru-RU" sz="4000" dirty="0">
                <a:latin typeface="Times New Roman" pitchFamily="18" charset="0"/>
                <a:cs typeface="Times New Roman" pitchFamily="18" charset="0"/>
              </a:rPr>
              <a:t>- постановку и развитие проблемы;</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 актуальность проблемы;</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 анализ исследуемой проблемы;</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 цель, задачи и гипотезу исследования.</a:t>
            </a:r>
            <a:r>
              <a:rPr lang="ru-RU" sz="3600" dirty="0"/>
              <a:t> </a:t>
            </a:r>
            <a:r>
              <a:rPr lang="ru-RU" sz="3600" i="1" dirty="0">
                <a:latin typeface="Times New Roman" pitchFamily="18" charset="0"/>
                <a:cs typeface="Times New Roman" pitchFamily="18" charset="0"/>
              </a:rPr>
              <a:t>Введение необходимо для того, чтобы ознакомить читателя с изучаемой проблемой, привести аргументы в пользу необходимости исследования.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85EFCF-9FE4-9FCB-9BB2-D8D090EFCBB8}"/>
              </a:ext>
            </a:extLst>
          </p:cNvPr>
          <p:cNvSpPr>
            <a:spLocks noGrp="1"/>
          </p:cNvSpPr>
          <p:nvPr>
            <p:ph type="title"/>
          </p:nvPr>
        </p:nvSpPr>
        <p:spPr>
          <a:xfrm>
            <a:off x="457200" y="274638"/>
            <a:ext cx="8229600" cy="5314602"/>
          </a:xfrm>
        </p:spPr>
        <p:txBody>
          <a:bodyPr>
            <a:noAutofit/>
          </a:bodyPr>
          <a:lstStyle/>
          <a:p>
            <a:r>
              <a:rPr lang="ru-RU" sz="2000" dirty="0"/>
              <a:t>Журнал </a:t>
            </a:r>
            <a:r>
              <a:rPr lang="ru-RU" sz="2000" b="1" dirty="0">
                <a:solidFill>
                  <a:srgbClr val="FF0000"/>
                </a:solidFill>
              </a:rPr>
              <a:t>«Теория и методика физической культуры</a:t>
            </a:r>
            <a:r>
              <a:rPr lang="ru-RU" sz="2000" dirty="0"/>
              <a:t>» осуществляет свою деятельность на основании Приказа Министра образования и науки Республики Казахстан «Об утверждении требований к научным изданиям для включения их в перечень изданий, рекомендуемых для публикации результатов научной деятельности» от 12 января 2016 года № 20 (с изменениями и дополнениями по состоянию на 21.07.2025 г.).  </a:t>
            </a:r>
            <a:br>
              <a:rPr lang="ru-RU" sz="2000" dirty="0"/>
            </a:br>
            <a:br>
              <a:rPr lang="ru-RU" sz="2000" dirty="0"/>
            </a:br>
            <a:r>
              <a:rPr lang="ru-RU" sz="2000" b="1" dirty="0"/>
              <a:t>Все установленные данным приказом нормы требований к научным изданиям являются императивными т.е. обязательными к исполнению издателем журнала, редакцией журнала, авторами статей и рецензентами.</a:t>
            </a:r>
            <a:br>
              <a:rPr lang="ru-RU" sz="2000" b="1" dirty="0"/>
            </a:br>
            <a:r>
              <a:rPr lang="ru-RU" sz="2000" b="1" dirty="0">
                <a:highlight>
                  <a:srgbClr val="C0C0C0"/>
                </a:highlight>
              </a:rPr>
              <a:t>*</a:t>
            </a:r>
            <a:r>
              <a:rPr lang="ru-RU" sz="1200" b="1" dirty="0">
                <a:highlight>
                  <a:srgbClr val="C0C0C0"/>
                </a:highlight>
              </a:rPr>
              <a:t>Императивные нормы — это правила, которые предписывают строгое и безусловное выполнение, то есть они не допускают отступлений и не могут быть изменены по усмотрению участников правоотношений или по их соглашению.</a:t>
            </a:r>
            <a:br>
              <a:rPr lang="ru-RU" sz="1200" b="1" dirty="0">
                <a:highlight>
                  <a:srgbClr val="C0C0C0"/>
                </a:highlight>
              </a:rPr>
            </a:br>
            <a:br>
              <a:rPr lang="ru-RU" sz="1200" b="1" dirty="0">
                <a:highlight>
                  <a:srgbClr val="C0C0C0"/>
                </a:highlight>
              </a:rPr>
            </a:br>
            <a:r>
              <a:rPr lang="ru-RU" sz="1400" b="1" dirty="0">
                <a:highlight>
                  <a:srgbClr val="FFFF00"/>
                </a:highlight>
              </a:rPr>
              <a:t>Приказом Комитета по обеспечению качества в сфере науки и высшего образования Министерства науки и высшего образования РК No 603 от 12.07.2024 года научно-теоретический журнал «Теория и методика физической культуры» включен в Перечень изданий, рекомендованных Комитетом по обеспечению качества в сфере науки и высшего образования Министерства науки и высшего образования РК для публикации основных результатов научной деятельности (второй список). </a:t>
            </a:r>
            <a:br>
              <a:rPr lang="ru-RU" sz="1200" b="1" dirty="0">
                <a:highlight>
                  <a:srgbClr val="FFFF00"/>
                </a:highlight>
              </a:rPr>
            </a:br>
            <a:endParaRPr lang="ru-KZ" sz="1200" b="1" dirty="0">
              <a:highlight>
                <a:srgbClr val="FFFF00"/>
              </a:highlight>
            </a:endParaRPr>
          </a:p>
        </p:txBody>
      </p:sp>
      <p:pic>
        <p:nvPicPr>
          <p:cNvPr id="6" name="Рисунок 5">
            <a:extLst>
              <a:ext uri="{FF2B5EF4-FFF2-40B4-BE49-F238E27FC236}">
                <a16:creationId xmlns:a16="http://schemas.microsoft.com/office/drawing/2014/main" id="{12BA6100-67E5-A3B5-E9DA-D873CC27EB49}"/>
              </a:ext>
            </a:extLst>
          </p:cNvPr>
          <p:cNvPicPr>
            <a:picLocks noChangeAspect="1"/>
          </p:cNvPicPr>
          <p:nvPr/>
        </p:nvPicPr>
        <p:blipFill>
          <a:blip r:embed="rId2"/>
          <a:stretch>
            <a:fillRect/>
          </a:stretch>
        </p:blipFill>
        <p:spPr>
          <a:xfrm>
            <a:off x="2732780" y="5731331"/>
            <a:ext cx="6411220" cy="1133633"/>
          </a:xfrm>
          <a:prstGeom prst="rect">
            <a:avLst/>
          </a:prstGeom>
        </p:spPr>
      </p:pic>
    </p:spTree>
    <p:extLst>
      <p:ext uri="{BB962C8B-B14F-4D97-AF65-F5344CB8AC3E}">
        <p14:creationId xmlns:p14="http://schemas.microsoft.com/office/powerpoint/2010/main" val="2375751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46650"/>
          </a:xfrm>
        </p:spPr>
        <p:txBody>
          <a:bodyPr>
            <a:noAutofit/>
          </a:bodyPr>
          <a:lstStyle/>
          <a:p>
            <a:pPr algn="l"/>
            <a:r>
              <a:rPr lang="ru-RU" sz="2000" b="1" dirty="0">
                <a:solidFill>
                  <a:srgbClr val="FF0000"/>
                </a:solidFill>
              </a:rPr>
              <a:t>Актуальностью называют </a:t>
            </a:r>
            <a:r>
              <a:rPr lang="ru-RU" sz="2000" dirty="0"/>
              <a:t>важность представленной темы в определенный временной отрезок и отдельной или общей ситуации. Под важностью понимается положительный эффект, который будет достигнут в результате научной работы автора.</a:t>
            </a:r>
            <a:br>
              <a:rPr lang="ru-RU" sz="2000" dirty="0"/>
            </a:br>
            <a:br>
              <a:rPr lang="ru-RU" sz="2000" dirty="0"/>
            </a:br>
            <a:r>
              <a:rPr lang="ru-RU" sz="2000" dirty="0"/>
              <a:t>В приложении к актуальности необходимо предоставить следующие данные:</a:t>
            </a:r>
            <a:br>
              <a:rPr lang="ru-RU" sz="2000" dirty="0"/>
            </a:br>
            <a:r>
              <a:rPr lang="ru-RU" sz="2000" dirty="0"/>
              <a:t>- выявленные факты, которые усиливают актуальность темы (буквально несколько предложений, желательно усилить их документацией или статистическими данными);</a:t>
            </a:r>
            <a:br>
              <a:rPr lang="ru-RU" sz="2000" dirty="0"/>
            </a:br>
            <a:r>
              <a:rPr lang="ru-RU" sz="2000" dirty="0"/>
              <a:t>- обозначенные задачи, решения которых позволит достичь разрешения негативных факторов, из-за которых тема является актуальной;</a:t>
            </a:r>
            <a:br>
              <a:rPr lang="ru-RU" sz="2000" dirty="0"/>
            </a:br>
            <a:r>
              <a:rPr lang="ru-RU" sz="2000" dirty="0"/>
              <a:t>- описание уже свершенных исследований по вашей тематике, с перечислением авторов и последствий их трудов (необходимо на их фоне представить вашу работу как нечто новое и революционное) </a:t>
            </a:r>
            <a:br>
              <a:rPr lang="ru-RU" sz="2000" dirty="0"/>
            </a:br>
            <a:endParaRPr lang="en-US" sz="2000" dirty="0"/>
          </a:p>
        </p:txBody>
      </p:sp>
    </p:spTree>
    <p:extLst>
      <p:ext uri="{BB962C8B-B14F-4D97-AF65-F5344CB8AC3E}">
        <p14:creationId xmlns:p14="http://schemas.microsoft.com/office/powerpoint/2010/main" val="1969041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6552728"/>
          </a:xfrm>
        </p:spPr>
        <p:txBody>
          <a:bodyPr>
            <a:normAutofit fontScale="90000"/>
          </a:bodyPr>
          <a:lstStyle/>
          <a:p>
            <a:pPr algn="l"/>
            <a:br>
              <a:rPr lang="ru-RU" sz="2800" b="1" dirty="0">
                <a:latin typeface="Times New Roman" pitchFamily="18" charset="0"/>
                <a:cs typeface="Times New Roman" pitchFamily="18" charset="0"/>
              </a:rPr>
            </a:br>
            <a:br>
              <a:rPr lang="ru-RU" sz="2800" b="1" dirty="0">
                <a:latin typeface="Times New Roman" pitchFamily="18" charset="0"/>
                <a:cs typeface="Times New Roman" pitchFamily="18" charset="0"/>
              </a:rPr>
            </a:br>
            <a:br>
              <a:rPr lang="ru-RU" sz="2800" b="1" dirty="0">
                <a:latin typeface="Times New Roman" pitchFamily="18" charset="0"/>
                <a:cs typeface="Times New Roman" pitchFamily="18" charset="0"/>
              </a:rPr>
            </a:br>
            <a:r>
              <a:rPr lang="ru-RU" sz="1800" b="1" dirty="0">
                <a:latin typeface="Times New Roman" pitchFamily="18" charset="0"/>
                <a:cs typeface="Times New Roman" pitchFamily="18" charset="0"/>
              </a:rPr>
              <a:t>Раздел </a:t>
            </a:r>
            <a:r>
              <a:rPr lang="ru-RU" sz="1800" b="1" dirty="0">
                <a:solidFill>
                  <a:srgbClr val="FF0000"/>
                </a:solidFill>
                <a:latin typeface="Times New Roman" pitchFamily="18" charset="0"/>
                <a:cs typeface="Times New Roman" pitchFamily="18" charset="0"/>
              </a:rPr>
              <a:t>«Материалы и методы» </a:t>
            </a:r>
            <a:r>
              <a:rPr lang="ru-RU" sz="1800" b="1" dirty="0">
                <a:solidFill>
                  <a:srgbClr val="FF0000"/>
                </a:solidFill>
                <a:highlight>
                  <a:srgbClr val="00FF00"/>
                </a:highlight>
                <a:latin typeface="Times New Roman" pitchFamily="18" charset="0"/>
                <a:cs typeface="Times New Roman" pitchFamily="18" charset="0"/>
              </a:rPr>
              <a:t>(для экспериментальной статьи) </a:t>
            </a:r>
            <a:br>
              <a:rPr lang="ru-RU" sz="1800" b="1" dirty="0">
                <a:solidFill>
                  <a:srgbClr val="FF0000"/>
                </a:solidFill>
                <a:highlight>
                  <a:srgbClr val="00FF00"/>
                </a:highlight>
                <a:latin typeface="Times New Roman" pitchFamily="18" charset="0"/>
                <a:cs typeface="Times New Roman" pitchFamily="18" charset="0"/>
              </a:rPr>
            </a:br>
            <a:r>
              <a:rPr lang="ru-RU" sz="1800" b="1" dirty="0">
                <a:latin typeface="Times New Roman" pitchFamily="18" charset="0"/>
                <a:cs typeface="Times New Roman" pitchFamily="18" charset="0"/>
              </a:rPr>
              <a:t>должен содержать:</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процедуру проведения исследования;</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пошаговое описание всех этапов проведения эксперимента;</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описание условий проведения эксперимента;</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описание выборки: описание контрольной и экспериментальной групп, число участников эксперимента либо опроса, пол, возраст, спортивная квалификация и другие характеристики;</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авторы также должны заявить о том, что каждым субъектом (испытуемым) было предоставлено письменное информированное согласие;</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авторы должны описать свои критерии включения и исключения, как они были определены, и сколько субъектов (испытуемых) было исключено.</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примененные в ходе исследования методы и методики с их описанием;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методы анализа и статистической обработки и  другие способы обеспечения воспроизводимости;</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 необходимо указать конкретное используемое программное обеспечение.</a:t>
            </a:r>
            <a:br>
              <a:rPr lang="ru-RU" sz="1800" dirty="0">
                <a:latin typeface="Times New Roman" pitchFamily="18" charset="0"/>
                <a:cs typeface="Times New Roman" pitchFamily="18" charset="0"/>
              </a:rPr>
            </a:br>
            <a:br>
              <a:rPr lang="ru-RU" sz="1800" dirty="0">
                <a:latin typeface="Times New Roman" pitchFamily="18" charset="0"/>
                <a:cs typeface="Times New Roman" pitchFamily="18" charset="0"/>
              </a:rPr>
            </a:br>
            <a:r>
              <a:rPr lang="ru-RU" sz="1800" dirty="0">
                <a:highlight>
                  <a:srgbClr val="FFFF00"/>
                </a:highlight>
                <a:latin typeface="Times New Roman" pitchFamily="18" charset="0"/>
                <a:cs typeface="Times New Roman" pitchFamily="18" charset="0"/>
              </a:rPr>
              <a:t>Одним из часто неправильно используемых в научных работах терминов является термин «методология». В целом, методология является самым обширным понятием в планировании исследования. Методология относится больше к разделу философии науки, который касается научных методов, а не самих методов, поэтому авторам следует избегать его использования. </a:t>
            </a:r>
            <a:br>
              <a:rPr lang="ru-RU" sz="1800" dirty="0">
                <a:highlight>
                  <a:srgbClr val="FFFF00"/>
                </a:highlight>
                <a:latin typeface="Times New Roman" pitchFamily="18" charset="0"/>
                <a:cs typeface="Times New Roman" pitchFamily="18" charset="0"/>
              </a:rPr>
            </a:br>
            <a:br>
              <a:rPr lang="ru-RU" sz="1600" b="1" dirty="0"/>
            </a:br>
            <a:br>
              <a:rPr lang="ru-RU" dirty="0"/>
            </a:b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26130"/>
          </a:xfrm>
        </p:spPr>
        <p:txBody>
          <a:bodyPr>
            <a:normAutofit fontScale="90000"/>
          </a:bodyPr>
          <a:lstStyle/>
          <a:p>
            <a:pPr algn="just"/>
            <a:r>
              <a:rPr lang="ru-RU" sz="2700" dirty="0">
                <a:latin typeface="Times New Roman" pitchFamily="18" charset="0"/>
                <a:cs typeface="Times New Roman" pitchFamily="18" charset="0"/>
              </a:rPr>
              <a:t>Раздел </a:t>
            </a:r>
            <a:r>
              <a:rPr lang="ru-RU" sz="2700" b="1" dirty="0">
                <a:solidFill>
                  <a:srgbClr val="FF0000"/>
                </a:solidFill>
                <a:latin typeface="Times New Roman" pitchFamily="18" charset="0"/>
                <a:cs typeface="Times New Roman" pitchFamily="18" charset="0"/>
              </a:rPr>
              <a:t>«Материалы и методы» </a:t>
            </a:r>
            <a:r>
              <a:rPr lang="ru-RU" sz="2700" dirty="0">
                <a:latin typeface="Times New Roman" pitchFamily="18" charset="0"/>
                <a:cs typeface="Times New Roman" pitchFamily="18" charset="0"/>
              </a:rPr>
              <a:t>любой статьи </a:t>
            </a:r>
            <a:r>
              <a:rPr lang="ru-RU" sz="2700" dirty="0">
                <a:highlight>
                  <a:srgbClr val="FFFF00"/>
                </a:highlight>
                <a:latin typeface="Times New Roman" pitchFamily="18" charset="0"/>
                <a:cs typeface="Times New Roman" pitchFamily="18" charset="0"/>
              </a:rPr>
              <a:t>является очень важным.</a:t>
            </a:r>
            <a:r>
              <a:rPr lang="ru-RU" sz="2700" dirty="0">
                <a:latin typeface="Times New Roman" pitchFamily="18" charset="0"/>
                <a:cs typeface="Times New Roman" pitchFamily="18" charset="0"/>
              </a:rPr>
              <a:t> Именно в нем излагаются сведения, которые позволяют выявить сильные и слабые стороны исследования, возможности применения его результатов.  В то же время это самый трудный для чтения раздел. Правильное описание методов статистического анализа должно содержать указание на применяемые статистические критерии и их конкретные варианты; если применялся не общепринятый критерий или метод расчета, должно быть объяснение, почему использован именно он. Поскольку результаты применения многих критериев может зависеть от используемого алгоритма  вычислений, в статье должны быть указаны программа и пакет статистических программ, с помощью которых проводились вычисления.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643998" cy="6643710"/>
          </a:xfrm>
        </p:spPr>
        <p:txBody>
          <a:bodyPr>
            <a:noAutofit/>
          </a:bodyPr>
          <a:lstStyle/>
          <a:p>
            <a:pPr algn="l"/>
            <a:r>
              <a:rPr lang="ru-RU" sz="1800" b="1" dirty="0">
                <a:solidFill>
                  <a:srgbClr val="FF0000"/>
                </a:solidFill>
                <a:latin typeface="Times New Roman" pitchFamily="18" charset="0"/>
                <a:cs typeface="Times New Roman" pitchFamily="18" charset="0"/>
              </a:rPr>
              <a:t>Пример: </a:t>
            </a:r>
            <a:r>
              <a:rPr lang="ru-RU" sz="1400" b="1" dirty="0">
                <a:latin typeface="Times New Roman" pitchFamily="18" charset="0"/>
                <a:cs typeface="Times New Roman" pitchFamily="18" charset="0"/>
              </a:rPr>
              <a:t>Материалы и методы.</a:t>
            </a:r>
            <a:r>
              <a:rPr lang="ru-RU" sz="1400" dirty="0">
                <a:latin typeface="Times New Roman" pitchFamily="18" charset="0"/>
                <a:cs typeface="Times New Roman" pitchFamily="18" charset="0"/>
              </a:rPr>
              <a:t> </a:t>
            </a:r>
            <a:r>
              <a:rPr lang="ru-RU" sz="900" dirty="0">
                <a:latin typeface="Times New Roman" pitchFamily="18" charset="0"/>
                <a:cs typeface="Times New Roman" pitchFamily="18" charset="0"/>
              </a:rPr>
              <a:t>Для определения влияния на развитие силовых показателей спортсменов в соревновательных упражнениях пауэрлифтинга разработанного метода повышения силы мышечного аппарата был проведен педагогический эксперимент. </a:t>
            </a:r>
            <a:r>
              <a:rPr lang="ru-RU" sz="900" b="1" dirty="0">
                <a:highlight>
                  <a:srgbClr val="00FFFF"/>
                </a:highlight>
                <a:latin typeface="Times New Roman" pitchFamily="18" charset="0"/>
                <a:cs typeface="Times New Roman" pitchFamily="18" charset="0"/>
              </a:rPr>
              <a:t>Продолжительность эксперимента </a:t>
            </a:r>
            <a:r>
              <a:rPr lang="ru-RU" sz="900" dirty="0">
                <a:latin typeface="Times New Roman" pitchFamily="18" charset="0"/>
                <a:cs typeface="Times New Roman" pitchFamily="18" charset="0"/>
              </a:rPr>
              <a:t>составила 3 месяца. </a:t>
            </a:r>
            <a:r>
              <a:rPr lang="ru-RU" sz="900" b="1" dirty="0">
                <a:highlight>
                  <a:srgbClr val="00FFFF"/>
                </a:highlight>
                <a:latin typeface="Times New Roman" pitchFamily="18" charset="0"/>
                <a:cs typeface="Times New Roman" pitchFamily="18" charset="0"/>
              </a:rPr>
              <a:t>В эксперименте принимали участие </a:t>
            </a:r>
            <a:r>
              <a:rPr lang="ru-RU" sz="900" dirty="0" err="1">
                <a:latin typeface="Times New Roman" pitchFamily="18" charset="0"/>
                <a:cs typeface="Times New Roman" pitchFamily="18" charset="0"/>
              </a:rPr>
              <a:t>пауэрлифтеры</a:t>
            </a:r>
            <a:r>
              <a:rPr lang="ru-RU" sz="900" dirty="0">
                <a:latin typeface="Times New Roman" pitchFamily="18" charset="0"/>
                <a:cs typeface="Times New Roman" pitchFamily="18" charset="0"/>
              </a:rPr>
              <a:t> – среднего уровня с 5-6-летним стажем занятий и высококвалифицированные атлеты со спортивным стажем 8-10 лет (4 спортсмена – мастера спорта международного класса, 6 спортсменов – мастера спорта, 12 спортсменов – кандидаты в мастера спорта). </a:t>
            </a:r>
            <a:r>
              <a:rPr lang="ru-RU" sz="900" b="1" dirty="0">
                <a:highlight>
                  <a:srgbClr val="00FFFF"/>
                </a:highlight>
                <a:latin typeface="Times New Roman" pitchFamily="18" charset="0"/>
                <a:cs typeface="Times New Roman" pitchFamily="18" charset="0"/>
              </a:rPr>
              <a:t>Средний возраст спортсменов </a:t>
            </a:r>
            <a:r>
              <a:rPr lang="ru-RU" sz="900" b="1" dirty="0">
                <a:latin typeface="Times New Roman" pitchFamily="18" charset="0"/>
                <a:cs typeface="Times New Roman" pitchFamily="18" charset="0"/>
              </a:rPr>
              <a:t>составлял 26,7 лет.</a:t>
            </a:r>
            <a:r>
              <a:rPr lang="ru-RU" sz="900" dirty="0">
                <a:latin typeface="Times New Roman" pitchFamily="18" charset="0"/>
                <a:cs typeface="Times New Roman" pitchFamily="18" charset="0"/>
              </a:rPr>
              <a:t> Все испытуемые ранее осуществляли тренировки на основе общепринятой методики в пауэрлифтинге</a:t>
            </a:r>
            <a:r>
              <a:rPr lang="kk-KZ" sz="900" dirty="0">
                <a:latin typeface="Times New Roman" pitchFamily="18" charset="0"/>
                <a:cs typeface="Times New Roman" pitchFamily="18" charset="0"/>
              </a:rPr>
              <a:t>. </a:t>
            </a:r>
            <a:r>
              <a:rPr lang="ru-RU" sz="900" dirty="0">
                <a:latin typeface="Times New Roman" pitchFamily="18" charset="0"/>
                <a:cs typeface="Times New Roman" pitchFamily="18" charset="0"/>
              </a:rPr>
              <a:t> На начало эксперимента спортсмены  не имели предыдущего опыта использования специальной экипировки для пауэрлифтинга. Во время эксперимента специальная экипировка также не применялась. </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Все испытуемые </a:t>
            </a:r>
            <a:r>
              <a:rPr lang="ru-RU" sz="900" dirty="0">
                <a:highlight>
                  <a:srgbClr val="00FFFF"/>
                </a:highlight>
                <a:latin typeface="Times New Roman" pitchFamily="18" charset="0"/>
                <a:cs typeface="Times New Roman" pitchFamily="18" charset="0"/>
              </a:rPr>
              <a:t>в количестве </a:t>
            </a:r>
            <a:r>
              <a:rPr lang="ru-RU" sz="900" b="1" dirty="0">
                <a:highlight>
                  <a:srgbClr val="00FFFF"/>
                </a:highlight>
                <a:latin typeface="Times New Roman" pitchFamily="18" charset="0"/>
                <a:cs typeface="Times New Roman" pitchFamily="18" charset="0"/>
              </a:rPr>
              <a:t>22 человек </a:t>
            </a:r>
            <a:r>
              <a:rPr lang="ru-RU" sz="900" dirty="0">
                <a:latin typeface="Times New Roman" pitchFamily="18" charset="0"/>
                <a:cs typeface="Times New Roman" pitchFamily="18" charset="0"/>
              </a:rPr>
              <a:t>были разделены на 2 равноценные группы (контрольную группу (КГ) и экспериментальную группу (ЭГ)) по 11 человек в каждой, в соответствии с возрастными, весовыми, квалификационными характеристиками и результатами в соревновательных упражнениях пауэрлифтинга.</a:t>
            </a:r>
            <a:r>
              <a:rPr lang="kk-KZ" sz="900" dirty="0">
                <a:latin typeface="Times New Roman" pitchFamily="18" charset="0"/>
                <a:cs typeface="Times New Roman" pitchFamily="18" charset="0"/>
              </a:rPr>
              <a:t> Группы  были сформированы с полным соблюдением процедур рандомизации при обязательной стандартизации условий и статистических параметров измерений изучаемых показателей</a:t>
            </a:r>
            <a:r>
              <a:rPr lang="ru-RU" sz="900" dirty="0">
                <a:latin typeface="Times New Roman" pitchFamily="18" charset="0"/>
                <a:cs typeface="Times New Roman" pitchFamily="18" charset="0"/>
              </a:rPr>
              <a:t>.</a:t>
            </a:r>
            <a:r>
              <a:rPr lang="kk-KZ" sz="900" dirty="0">
                <a:latin typeface="Times New Roman" pitchFamily="18" charset="0"/>
                <a:cs typeface="Times New Roman" pitchFamily="18" charset="0"/>
              </a:rPr>
              <a:t> При этом состав групп не менялся в течени</a:t>
            </a:r>
            <a:r>
              <a:rPr lang="ru-RU" sz="900" dirty="0">
                <a:latin typeface="Times New Roman" pitchFamily="18" charset="0"/>
                <a:cs typeface="Times New Roman" pitchFamily="18" charset="0"/>
              </a:rPr>
              <a:t>е</a:t>
            </a:r>
            <a:r>
              <a:rPr lang="kk-KZ" sz="900" dirty="0">
                <a:latin typeface="Times New Roman" pitchFamily="18" charset="0"/>
                <a:cs typeface="Times New Roman" pitchFamily="18" charset="0"/>
              </a:rPr>
              <a:t> всего эксперимента. </a:t>
            </a:r>
            <a:r>
              <a:rPr lang="ru-RU" sz="900" dirty="0">
                <a:highlight>
                  <a:srgbClr val="00FF00"/>
                </a:highlight>
                <a:latin typeface="Times New Roman" pitchFamily="18" charset="0"/>
                <a:cs typeface="Times New Roman" pitchFamily="18" charset="0"/>
              </a:rPr>
              <a:t>Каждым субъектом (испытуемым) было предоставлено письменное информированное согласие на  участие в проведение эксперимента.</a:t>
            </a:r>
            <a:br>
              <a:rPr lang="ru-RU" sz="900" dirty="0">
                <a:latin typeface="Times New Roman" pitchFamily="18" charset="0"/>
                <a:cs typeface="Times New Roman" pitchFamily="18" charset="0"/>
              </a:rPr>
            </a:br>
            <a:r>
              <a:rPr lang="ru-RU" sz="900" dirty="0">
                <a:highlight>
                  <a:srgbClr val="00FFFF"/>
                </a:highlight>
                <a:latin typeface="Times New Roman" pitchFamily="18" charset="0"/>
                <a:cs typeface="Times New Roman" pitchFamily="18" charset="0"/>
              </a:rPr>
              <a:t>В начале эксперимента </a:t>
            </a:r>
            <a:r>
              <a:rPr lang="ru-RU" sz="900" dirty="0">
                <a:latin typeface="Times New Roman" pitchFamily="18" charset="0"/>
                <a:cs typeface="Times New Roman" pitchFamily="18" charset="0"/>
              </a:rPr>
              <a:t>было проведено тестирование  для определения основных морфофункциональных показателей организма спортсменов КГ и ЭГ, а также определены результаты в соревновательных упражнениях пауэрлифтинга по сумме троеборья (приседание, жим лежа, становая тяга). Тренировочные занятия проводились 3 раза в неделю по 1,5 часа как в КГ, так и в ЭГ. </a:t>
            </a:r>
            <a:r>
              <a:rPr lang="ru-RU" sz="900" dirty="0">
                <a:highlight>
                  <a:srgbClr val="FFFF00"/>
                </a:highlight>
                <a:latin typeface="Times New Roman" pitchFamily="18" charset="0"/>
                <a:cs typeface="Times New Roman" pitchFamily="18" charset="0"/>
              </a:rPr>
              <a:t>Спортсмены КГ выполняли комплекс упражнений ранее применяемый ими в тренировочной методике без каких-либо изменений и включения дополнительных упражнений.</a:t>
            </a:r>
            <a:r>
              <a:rPr lang="ru-RU" sz="900" dirty="0">
                <a:latin typeface="Times New Roman" pitchFamily="18" charset="0"/>
                <a:cs typeface="Times New Roman" pitchFamily="18" charset="0"/>
              </a:rPr>
              <a:t> </a:t>
            </a:r>
            <a:r>
              <a:rPr lang="ru-RU" sz="900" dirty="0">
                <a:highlight>
                  <a:srgbClr val="00FFFF"/>
                </a:highlight>
                <a:latin typeface="Times New Roman" pitchFamily="18" charset="0"/>
                <a:cs typeface="Times New Roman" pitchFamily="18" charset="0"/>
              </a:rPr>
              <a:t>Спортсмены ЭГ применяли предложенный нами метод.</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Для получения двигательного навыка и контроля движения со спортсменами ЭГ было проведено по 3 учебно-тренировочных занятия до начала эксперимента с целью обеспечения выполнения упражнения с определенно заданной технической моделью (субъективного ощущения технически правильного выполнения движения). Фиксация выполнения упражнений спортсменами проводилась с помощью секундомера </a:t>
            </a:r>
            <a:r>
              <a:rPr lang="en-US" sz="900" dirty="0">
                <a:latin typeface="Times New Roman" pitchFamily="18" charset="0"/>
                <a:cs typeface="Times New Roman" pitchFamily="18" charset="0"/>
              </a:rPr>
              <a:t>PS</a:t>
            </a:r>
            <a:r>
              <a:rPr lang="ru-RU" sz="900" dirty="0">
                <a:latin typeface="Times New Roman" pitchFamily="18" charset="0"/>
                <a:cs typeface="Times New Roman" pitchFamily="18" charset="0"/>
              </a:rPr>
              <a:t>-528 и цифровой видеокамеры </a:t>
            </a:r>
            <a:r>
              <a:rPr lang="kk-KZ" sz="900" dirty="0">
                <a:latin typeface="Times New Roman" pitchFamily="18" charset="0"/>
                <a:cs typeface="Times New Roman" pitchFamily="18" charset="0"/>
              </a:rPr>
              <a:t>Sony FDR-X3000R</a:t>
            </a:r>
            <a:r>
              <a:rPr lang="ru-RU" sz="900" dirty="0">
                <a:latin typeface="Times New Roman" pitchFamily="18" charset="0"/>
                <a:cs typeface="Times New Roman" pitchFamily="18" charset="0"/>
              </a:rPr>
              <a:t>.</a:t>
            </a:r>
            <a:br>
              <a:rPr lang="ru-RU" sz="900" dirty="0">
                <a:latin typeface="Times New Roman" pitchFamily="18" charset="0"/>
                <a:cs typeface="Times New Roman" pitchFamily="18" charset="0"/>
              </a:rPr>
            </a:br>
            <a:r>
              <a:rPr lang="ru-RU" sz="900" dirty="0">
                <a:highlight>
                  <a:srgbClr val="00FFFF"/>
                </a:highlight>
                <a:latin typeface="Times New Roman" pitchFamily="18" charset="0"/>
                <a:cs typeface="Times New Roman" pitchFamily="18" charset="0"/>
              </a:rPr>
              <a:t>По окончанию эксперимента </a:t>
            </a:r>
            <a:r>
              <a:rPr lang="ru-RU" sz="900" dirty="0">
                <a:latin typeface="Times New Roman" pitchFamily="18" charset="0"/>
                <a:cs typeface="Times New Roman" pitchFamily="18" charset="0"/>
              </a:rPr>
              <a:t>было проведено повторное тестирование спортсменов КГ и ЭГ для определения основных морфофункциональных показателей организма спортсменов, соответственно также определены результаты в соревновательных упражнениях пауэрлифтинга по сумме троеборья, с целью выявления влияния предложенной методики на фиксируемые показатели.</a:t>
            </a:r>
            <a:br>
              <a:rPr lang="ru-RU" sz="900" dirty="0">
                <a:latin typeface="Times New Roman" pitchFamily="18" charset="0"/>
                <a:cs typeface="Times New Roman" pitchFamily="18" charset="0"/>
              </a:rPr>
            </a:br>
            <a:r>
              <a:rPr lang="ru-RU" sz="900" dirty="0">
                <a:highlight>
                  <a:srgbClr val="00FFFF"/>
                </a:highlight>
                <a:latin typeface="Times New Roman" pitchFamily="18" charset="0"/>
                <a:cs typeface="Times New Roman" pitchFamily="18" charset="0"/>
              </a:rPr>
              <a:t>Для оценки функционального состояния организма испытуемых определялись важнейшие физиологические показатели: </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1. Рост и масса тела.  Для измерения роста и массы тела использовались стандартный ростомер и медицинские весы.</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2. Индекс массы тела определялся по формуле:</a:t>
            </a:r>
            <a:r>
              <a:rPr lang="en-US" sz="900" dirty="0">
                <a:latin typeface="Times New Roman" pitchFamily="18" charset="0"/>
                <a:cs typeface="Times New Roman" pitchFamily="18" charset="0"/>
              </a:rPr>
              <a:t>////////////////////////////////////////////////</a:t>
            </a:r>
            <a:br>
              <a:rPr lang="en-US" sz="900" dirty="0">
                <a:latin typeface="Times New Roman" pitchFamily="18" charset="0"/>
                <a:cs typeface="Times New Roman" pitchFamily="18" charset="0"/>
              </a:rPr>
            </a:br>
            <a:r>
              <a:rPr lang="ru-RU" sz="900" dirty="0">
                <a:latin typeface="Times New Roman" pitchFamily="18" charset="0"/>
                <a:cs typeface="Times New Roman" pitchFamily="18" charset="0"/>
              </a:rPr>
              <a:t>где:</a:t>
            </a:r>
            <a:br>
              <a:rPr lang="ru-RU" sz="900" dirty="0">
                <a:latin typeface="Times New Roman" pitchFamily="18" charset="0"/>
                <a:cs typeface="Times New Roman" pitchFamily="18" charset="0"/>
              </a:rPr>
            </a:br>
            <a:r>
              <a:rPr lang="en-US" sz="900" dirty="0">
                <a:latin typeface="Times New Roman" pitchFamily="18" charset="0"/>
                <a:cs typeface="Times New Roman" pitchFamily="18" charset="0"/>
              </a:rPr>
              <a:t>m </a:t>
            </a:r>
            <a:r>
              <a:rPr lang="ru-RU" sz="900" dirty="0">
                <a:latin typeface="Times New Roman" pitchFamily="18" charset="0"/>
                <a:cs typeface="Times New Roman" pitchFamily="18" charset="0"/>
              </a:rPr>
              <a:t>- масса тела в кг,</a:t>
            </a:r>
            <a:br>
              <a:rPr lang="ru-RU" sz="900" dirty="0">
                <a:latin typeface="Times New Roman" pitchFamily="18" charset="0"/>
                <a:cs typeface="Times New Roman" pitchFamily="18" charset="0"/>
              </a:rPr>
            </a:br>
            <a:r>
              <a:rPr lang="en-US" sz="900" dirty="0">
                <a:latin typeface="Times New Roman" pitchFamily="18" charset="0"/>
                <a:cs typeface="Times New Roman" pitchFamily="18" charset="0"/>
              </a:rPr>
              <a:t>h </a:t>
            </a:r>
            <a:r>
              <a:rPr lang="ru-RU" sz="900" dirty="0">
                <a:latin typeface="Times New Roman" pitchFamily="18" charset="0"/>
                <a:cs typeface="Times New Roman" pitchFamily="18" charset="0"/>
              </a:rPr>
              <a:t>- рост в метрах.</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3. Частота сердечных сокращений (ЧСС) определялась</a:t>
            </a:r>
            <a:r>
              <a:rPr lang="ru-RU" sz="900" b="1" dirty="0">
                <a:latin typeface="Times New Roman" pitchFamily="18" charset="0"/>
                <a:cs typeface="Times New Roman" pitchFamily="18" charset="0"/>
              </a:rPr>
              <a:t> </a:t>
            </a:r>
            <a:r>
              <a:rPr lang="ru-RU" sz="900" dirty="0">
                <a:latin typeface="Times New Roman" pitchFamily="18" charset="0"/>
                <a:cs typeface="Times New Roman" pitchFamily="18" charset="0"/>
              </a:rPr>
              <a:t>по показателям</a:t>
            </a:r>
            <a:r>
              <a:rPr lang="ru-RU" sz="900" b="1" dirty="0">
                <a:latin typeface="Times New Roman" pitchFamily="18" charset="0"/>
                <a:cs typeface="Times New Roman" pitchFamily="18" charset="0"/>
              </a:rPr>
              <a:t> </a:t>
            </a:r>
            <a:r>
              <a:rPr lang="ru-RU" sz="900" dirty="0">
                <a:latin typeface="Times New Roman" pitchFamily="18" charset="0"/>
                <a:cs typeface="Times New Roman" pitchFamily="18" charset="0"/>
              </a:rPr>
              <a:t>пульсометра </a:t>
            </a:r>
            <a:r>
              <a:rPr lang="ru-RU" sz="900" dirty="0" err="1">
                <a:latin typeface="Times New Roman" pitchFamily="18" charset="0"/>
                <a:cs typeface="Times New Roman" pitchFamily="18" charset="0"/>
              </a:rPr>
              <a:t>Polar</a:t>
            </a:r>
            <a:r>
              <a:rPr lang="ru-RU" sz="900" dirty="0">
                <a:latin typeface="Times New Roman" pitchFamily="18" charset="0"/>
                <a:cs typeface="Times New Roman" pitchFamily="18" charset="0"/>
              </a:rPr>
              <a:t> FT4M в покое.</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4. Измерение артериального давления проводилось </a:t>
            </a:r>
            <a:r>
              <a:rPr lang="ru-RU" sz="900" dirty="0">
                <a:latin typeface="Times New Roman" pitchFamily="18" charset="0"/>
                <a:cs typeface="Times New Roman" pitchFamily="18" charset="0"/>
                <a:hlinkClick r:id="rId2"/>
              </a:rPr>
              <a:t>автоматическим тонометром с манжетой для плеча</a:t>
            </a:r>
            <a:r>
              <a:rPr lang="kk-KZ" sz="900" dirty="0">
                <a:latin typeface="Times New Roman" pitchFamily="18" charset="0"/>
                <a:cs typeface="Times New Roman" pitchFamily="18" charset="0"/>
              </a:rPr>
              <a:t> </a:t>
            </a:r>
            <a:r>
              <a:rPr lang="en-US" sz="900" dirty="0">
                <a:latin typeface="Times New Roman" pitchFamily="18" charset="0"/>
                <a:cs typeface="Times New Roman" pitchFamily="18" charset="0"/>
              </a:rPr>
              <a:t>M</a:t>
            </a:r>
            <a:r>
              <a:rPr lang="ru-RU" sz="900" dirty="0" err="1">
                <a:latin typeface="Times New Roman" pitchFamily="18" charset="0"/>
                <a:cs typeface="Times New Roman" pitchFamily="18" charset="0"/>
              </a:rPr>
              <a:t>icrolife</a:t>
            </a:r>
            <a:r>
              <a:rPr lang="kk-KZ" sz="900" dirty="0">
                <a:latin typeface="Times New Roman" pitchFamily="18" charset="0"/>
                <a:cs typeface="Times New Roman" pitchFamily="18" charset="0"/>
                <a:hlinkClick r:id="rId3"/>
              </a:rPr>
              <a:t> BP A200</a:t>
            </a:r>
            <a:r>
              <a:rPr lang="ru-RU" sz="900" dirty="0">
                <a:latin typeface="Times New Roman" pitchFamily="18" charset="0"/>
                <a:cs typeface="Times New Roman" pitchFamily="18" charset="0"/>
                <a:hlinkClick r:id="rId3"/>
              </a:rPr>
              <a:t> в покое. </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5. Для определения жизненной емкости легких (</a:t>
            </a:r>
            <a:r>
              <a:rPr lang="kk-KZ" sz="900" dirty="0">
                <a:latin typeface="Times New Roman" pitchFamily="18" charset="0"/>
                <a:cs typeface="Times New Roman" pitchFamily="18" charset="0"/>
              </a:rPr>
              <a:t>ЖЕЛ</a:t>
            </a:r>
            <a:r>
              <a:rPr lang="ru-RU" sz="900" dirty="0">
                <a:latin typeface="Times New Roman" pitchFamily="18" charset="0"/>
                <a:cs typeface="Times New Roman" pitchFamily="18" charset="0"/>
              </a:rPr>
              <a:t>) и максимальной вентиляции легких (МВЛ) </a:t>
            </a:r>
            <a:r>
              <a:rPr lang="kk-KZ" sz="900" dirty="0">
                <a:latin typeface="Times New Roman" pitchFamily="18" charset="0"/>
                <a:cs typeface="Times New Roman" pitchFamily="18" charset="0"/>
              </a:rPr>
              <a:t>применялся медицинский диагностический компьютерный спироанализатор СП-3000. </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6. </a:t>
            </a:r>
            <a:r>
              <a:rPr lang="kk-KZ" sz="900" dirty="0">
                <a:latin typeface="Times New Roman" pitchFamily="18" charset="0"/>
                <a:cs typeface="Times New Roman" pitchFamily="18" charset="0"/>
              </a:rPr>
              <a:t>Определение </a:t>
            </a:r>
            <a:r>
              <a:rPr lang="ru-RU" sz="900" dirty="0">
                <a:latin typeface="Times New Roman" pitchFamily="18" charset="0"/>
                <a:cs typeface="Times New Roman" pitchFamily="18" charset="0"/>
              </a:rPr>
              <a:t>максимального потребления кислорода (</a:t>
            </a:r>
            <a:r>
              <a:rPr lang="kk-KZ" sz="900" dirty="0">
                <a:latin typeface="Times New Roman" pitchFamily="18" charset="0"/>
                <a:cs typeface="Times New Roman" pitchFamily="18" charset="0"/>
              </a:rPr>
              <a:t>МПК</a:t>
            </a:r>
            <a:r>
              <a:rPr lang="ru-RU" sz="900" dirty="0">
                <a:latin typeface="Times New Roman" pitchFamily="18" charset="0"/>
                <a:cs typeface="Times New Roman" pitchFamily="18" charset="0"/>
              </a:rPr>
              <a:t>)</a:t>
            </a:r>
            <a:r>
              <a:rPr lang="kk-KZ" sz="900" dirty="0">
                <a:latin typeface="Times New Roman" pitchFamily="18" charset="0"/>
                <a:cs typeface="Times New Roman" pitchFamily="18" charset="0"/>
              </a:rPr>
              <a:t> производилось косвенным методом, по тесту PWC</a:t>
            </a:r>
            <a:r>
              <a:rPr lang="kk-KZ" sz="900" baseline="-25000" dirty="0">
                <a:latin typeface="Times New Roman" pitchFamily="18" charset="0"/>
                <a:cs typeface="Times New Roman" pitchFamily="18" charset="0"/>
              </a:rPr>
              <a:t>170 </a:t>
            </a:r>
            <a:r>
              <a:rPr lang="kk-KZ" sz="900" dirty="0">
                <a:latin typeface="Times New Roman" pitchFamily="18" charset="0"/>
                <a:cs typeface="Times New Roman" pitchFamily="18" charset="0"/>
              </a:rPr>
              <a:t> по формуле:</a:t>
            </a:r>
            <a:r>
              <a:rPr lang="en-US" sz="900" dirty="0">
                <a:latin typeface="Times New Roman" pitchFamily="18" charset="0"/>
                <a:cs typeface="Times New Roman" pitchFamily="18" charset="0"/>
              </a:rPr>
              <a:t>////////////////////////////////////////////////////////</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7. </a:t>
            </a:r>
            <a:r>
              <a:rPr lang="kk-KZ" sz="900" dirty="0">
                <a:latin typeface="Times New Roman" pitchFamily="18" charset="0"/>
                <a:cs typeface="Times New Roman" pitchFamily="18" charset="0"/>
              </a:rPr>
              <a:t>Определение систолического объема крови</a:t>
            </a:r>
            <a:r>
              <a:rPr lang="ru-RU" sz="900" dirty="0">
                <a:latin typeface="Times New Roman" pitchFamily="18" charset="0"/>
                <a:cs typeface="Times New Roman" pitchFamily="18" charset="0"/>
              </a:rPr>
              <a:t> (СОК)</a:t>
            </a:r>
            <a:r>
              <a:rPr lang="kk-KZ" sz="900" dirty="0">
                <a:latin typeface="Times New Roman" pitchFamily="18" charset="0"/>
                <a:cs typeface="Times New Roman" pitchFamily="18" charset="0"/>
              </a:rPr>
              <a:t> производилось по формуле</a:t>
            </a:r>
            <a:r>
              <a:rPr lang="en-US" sz="900" dirty="0">
                <a:latin typeface="Times New Roman" pitchFamily="18" charset="0"/>
                <a:cs typeface="Times New Roman" pitchFamily="18" charset="0"/>
              </a:rPr>
              <a:t>//////////////////////////////////////////////////////////////////////////</a:t>
            </a:r>
            <a:br>
              <a:rPr lang="en-US" sz="900" dirty="0">
                <a:latin typeface="Times New Roman" pitchFamily="18" charset="0"/>
                <a:cs typeface="Times New Roman" pitchFamily="18" charset="0"/>
              </a:rPr>
            </a:br>
            <a:r>
              <a:rPr lang="kk-KZ" sz="900" dirty="0">
                <a:latin typeface="Times New Roman" pitchFamily="18" charset="0"/>
                <a:cs typeface="Times New Roman" pitchFamily="18" charset="0"/>
              </a:rPr>
              <a:t>где:</a:t>
            </a:r>
            <a:br>
              <a:rPr lang="ru-RU" sz="900" dirty="0">
                <a:latin typeface="Times New Roman" pitchFamily="18" charset="0"/>
                <a:cs typeface="Times New Roman" pitchFamily="18" charset="0"/>
              </a:rPr>
            </a:br>
            <a:r>
              <a:rPr lang="kk-KZ" sz="900" dirty="0">
                <a:latin typeface="Times New Roman" pitchFamily="18" charset="0"/>
                <a:cs typeface="Times New Roman" pitchFamily="18" charset="0"/>
              </a:rPr>
              <a:t>ПД - пульсовое давление, мм рт.ст.,</a:t>
            </a:r>
            <a:br>
              <a:rPr lang="ru-RU" sz="900" dirty="0">
                <a:latin typeface="Times New Roman" pitchFamily="18" charset="0"/>
                <a:cs typeface="Times New Roman" pitchFamily="18" charset="0"/>
              </a:rPr>
            </a:br>
            <a:r>
              <a:rPr lang="kk-KZ" sz="900" dirty="0">
                <a:latin typeface="Times New Roman" pitchFamily="18" charset="0"/>
                <a:cs typeface="Times New Roman" pitchFamily="18" charset="0"/>
              </a:rPr>
              <a:t>ДД - диастолическое давление, мм рт.ст.,</a:t>
            </a:r>
            <a:br>
              <a:rPr lang="ru-RU" sz="900" dirty="0">
                <a:latin typeface="Times New Roman" pitchFamily="18" charset="0"/>
                <a:cs typeface="Times New Roman" pitchFamily="18" charset="0"/>
              </a:rPr>
            </a:br>
            <a:r>
              <a:rPr lang="kk-KZ" sz="900" dirty="0">
                <a:latin typeface="Times New Roman" pitchFamily="18" charset="0"/>
                <a:cs typeface="Times New Roman" pitchFamily="18" charset="0"/>
              </a:rPr>
              <a:t>В </a:t>
            </a:r>
            <a:r>
              <a:rPr lang="ru-RU" sz="900" dirty="0">
                <a:latin typeface="Times New Roman" pitchFamily="18" charset="0"/>
                <a:cs typeface="Times New Roman" pitchFamily="18" charset="0"/>
              </a:rPr>
              <a:t>-</a:t>
            </a:r>
            <a:r>
              <a:rPr lang="kk-KZ" sz="900" dirty="0">
                <a:latin typeface="Times New Roman" pitchFamily="18" charset="0"/>
                <a:cs typeface="Times New Roman" pitchFamily="18" charset="0"/>
              </a:rPr>
              <a:t> возраст.</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8. </a:t>
            </a:r>
            <a:r>
              <a:rPr lang="kk-KZ" sz="900" dirty="0">
                <a:latin typeface="Times New Roman" pitchFamily="18" charset="0"/>
                <a:cs typeface="Times New Roman" pitchFamily="18" charset="0"/>
              </a:rPr>
              <a:t>Определение</a:t>
            </a:r>
            <a:r>
              <a:rPr lang="ru-RU" sz="900" dirty="0">
                <a:latin typeface="Times New Roman" pitchFamily="18" charset="0"/>
                <a:cs typeface="Times New Roman" pitchFamily="18" charset="0"/>
              </a:rPr>
              <a:t> минутного объема крови (</a:t>
            </a:r>
            <a:r>
              <a:rPr lang="kk-KZ" sz="900" dirty="0">
                <a:latin typeface="Times New Roman" pitchFamily="18" charset="0"/>
                <a:cs typeface="Times New Roman" pitchFamily="18" charset="0"/>
              </a:rPr>
              <a:t>МОК</a:t>
            </a:r>
            <a:r>
              <a:rPr lang="ru-RU" sz="900" dirty="0">
                <a:latin typeface="Times New Roman" pitchFamily="18" charset="0"/>
                <a:cs typeface="Times New Roman" pitchFamily="18" charset="0"/>
              </a:rPr>
              <a:t>)</a:t>
            </a:r>
            <a:r>
              <a:rPr lang="kk-KZ" sz="900" dirty="0">
                <a:latin typeface="Times New Roman" pitchFamily="18" charset="0"/>
                <a:cs typeface="Times New Roman" pitchFamily="18" charset="0"/>
              </a:rPr>
              <a:t> производилось по формуле:</a:t>
            </a:r>
            <a:r>
              <a:rPr lang="en-US" sz="900" dirty="0">
                <a:latin typeface="Times New Roman" pitchFamily="18" charset="0"/>
                <a:cs typeface="Times New Roman" pitchFamily="18" charset="0"/>
              </a:rPr>
              <a:t>/////////////////////////////////////////////////////////////////////////</a:t>
            </a:r>
            <a:br>
              <a:rPr lang="ru-RU" sz="900" dirty="0">
                <a:latin typeface="Times New Roman" pitchFamily="18" charset="0"/>
                <a:cs typeface="Times New Roman" pitchFamily="18" charset="0"/>
              </a:rPr>
            </a:br>
            <a:r>
              <a:rPr lang="kk-KZ" sz="900" dirty="0">
                <a:latin typeface="Times New Roman" pitchFamily="18" charset="0"/>
                <a:cs typeface="Times New Roman" pitchFamily="18" charset="0"/>
              </a:rPr>
              <a:t>где:</a:t>
            </a:r>
            <a:br>
              <a:rPr lang="ru-RU" sz="900" dirty="0">
                <a:latin typeface="Times New Roman" pitchFamily="18" charset="0"/>
                <a:cs typeface="Times New Roman" pitchFamily="18" charset="0"/>
              </a:rPr>
            </a:br>
            <a:r>
              <a:rPr lang="kk-KZ" sz="900" dirty="0">
                <a:latin typeface="Times New Roman" pitchFamily="18" charset="0"/>
                <a:cs typeface="Times New Roman" pitchFamily="18" charset="0"/>
              </a:rPr>
              <a:t>УО </a:t>
            </a:r>
            <a:r>
              <a:rPr lang="ru-RU" sz="900" dirty="0">
                <a:latin typeface="Times New Roman" pitchFamily="18" charset="0"/>
                <a:cs typeface="Times New Roman" pitchFamily="18" charset="0"/>
              </a:rPr>
              <a:t>-</a:t>
            </a:r>
            <a:r>
              <a:rPr lang="kk-KZ" sz="900" dirty="0">
                <a:latin typeface="Times New Roman" pitchFamily="18" charset="0"/>
                <a:cs typeface="Times New Roman" pitchFamily="18" charset="0"/>
              </a:rPr>
              <a:t> ударный объем,</a:t>
            </a:r>
            <a:br>
              <a:rPr lang="ru-RU" sz="900" dirty="0">
                <a:latin typeface="Times New Roman" pitchFamily="18" charset="0"/>
                <a:cs typeface="Times New Roman" pitchFamily="18" charset="0"/>
              </a:rPr>
            </a:br>
            <a:r>
              <a:rPr lang="kk-KZ" sz="900" dirty="0">
                <a:latin typeface="Times New Roman" pitchFamily="18" charset="0"/>
                <a:cs typeface="Times New Roman" pitchFamily="18" charset="0"/>
              </a:rPr>
              <a:t>ПД - пульсовое давление, мм рт.ст.,</a:t>
            </a:r>
            <a:br>
              <a:rPr lang="ru-RU" sz="900" dirty="0">
                <a:latin typeface="Times New Roman" pitchFamily="18" charset="0"/>
                <a:cs typeface="Times New Roman" pitchFamily="18" charset="0"/>
              </a:rPr>
            </a:br>
            <a:r>
              <a:rPr lang="kk-KZ" sz="900" dirty="0">
                <a:latin typeface="Times New Roman" pitchFamily="18" charset="0"/>
                <a:cs typeface="Times New Roman" pitchFamily="18" charset="0"/>
              </a:rPr>
              <a:t>ДД - диастолическое давление, мм рт.ст.,</a:t>
            </a:r>
            <a:br>
              <a:rPr lang="ru-RU" sz="900" dirty="0">
                <a:latin typeface="Times New Roman" pitchFamily="18" charset="0"/>
                <a:cs typeface="Times New Roman" pitchFamily="18" charset="0"/>
              </a:rPr>
            </a:br>
            <a:r>
              <a:rPr lang="kk-KZ" sz="900" dirty="0">
                <a:latin typeface="Times New Roman" pitchFamily="18" charset="0"/>
                <a:cs typeface="Times New Roman" pitchFamily="18" charset="0"/>
              </a:rPr>
              <a:t>В </a:t>
            </a:r>
            <a:r>
              <a:rPr lang="ru-RU" sz="900" dirty="0">
                <a:latin typeface="Times New Roman" pitchFamily="18" charset="0"/>
                <a:cs typeface="Times New Roman" pitchFamily="18" charset="0"/>
              </a:rPr>
              <a:t>-</a:t>
            </a:r>
            <a:r>
              <a:rPr lang="kk-KZ" sz="900" dirty="0">
                <a:latin typeface="Times New Roman" pitchFamily="18" charset="0"/>
                <a:cs typeface="Times New Roman" pitchFamily="18" charset="0"/>
              </a:rPr>
              <a:t> возраст.</a:t>
            </a:r>
            <a:br>
              <a:rPr lang="ru-RU" sz="900" dirty="0">
                <a:latin typeface="Times New Roman" pitchFamily="18" charset="0"/>
                <a:cs typeface="Times New Roman" pitchFamily="18" charset="0"/>
              </a:rPr>
            </a:br>
            <a:endParaRPr lang="ru-RU" sz="9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8E3744-9FCF-CB79-EC63-FCADEDB7574A}"/>
              </a:ext>
            </a:extLst>
          </p:cNvPr>
          <p:cNvSpPr>
            <a:spLocks noGrp="1"/>
          </p:cNvSpPr>
          <p:nvPr>
            <p:ph type="title"/>
          </p:nvPr>
        </p:nvSpPr>
        <p:spPr>
          <a:xfrm>
            <a:off x="457200" y="274638"/>
            <a:ext cx="8229600" cy="6178698"/>
          </a:xfrm>
        </p:spPr>
        <p:txBody>
          <a:bodyPr>
            <a:normAutofit fontScale="90000"/>
          </a:bodyPr>
          <a:lstStyle/>
          <a:p>
            <a:pPr algn="l"/>
            <a:r>
              <a:rPr lang="ru-RU" sz="1600" b="1" dirty="0">
                <a:solidFill>
                  <a:srgbClr val="FF0000"/>
                </a:solidFill>
              </a:rPr>
              <a:t>Раздел «Материалы и методы» </a:t>
            </a:r>
            <a:r>
              <a:rPr lang="ru-RU" sz="1600" dirty="0">
                <a:highlight>
                  <a:srgbClr val="FFFF00"/>
                </a:highlight>
              </a:rPr>
              <a:t>(для обзорной статьи) </a:t>
            </a:r>
            <a:r>
              <a:rPr lang="ru-RU" sz="1600" dirty="0"/>
              <a:t>должен содержать подробное и прозрачное описание процесса поиска, отбора и анализа научной литературы и критерии отбора источников, а также характеристики исследуемых данных или субъектов.</a:t>
            </a:r>
            <a:br>
              <a:rPr lang="ru-RU" sz="1600" dirty="0"/>
            </a:br>
            <a:br>
              <a:rPr lang="ru-RU" sz="1600" b="1" dirty="0"/>
            </a:br>
            <a:r>
              <a:rPr lang="ru-RU" sz="1600" b="1" dirty="0">
                <a:highlight>
                  <a:srgbClr val="00FF00"/>
                </a:highlight>
              </a:rPr>
              <a:t>Основные элементы, которые необходимо включить в этот раздел:</a:t>
            </a:r>
            <a:br>
              <a:rPr lang="ru-RU" sz="1600" b="1" dirty="0"/>
            </a:br>
            <a:r>
              <a:rPr lang="ru-RU" sz="1600" b="1" dirty="0"/>
              <a:t>1) Тип обзора: Четкое указание на то, какой тип обзора представлен (например, систематический обзор, метаанализ);</a:t>
            </a:r>
            <a:br>
              <a:rPr lang="ru-RU" sz="1600" b="1" dirty="0"/>
            </a:br>
            <a:r>
              <a:rPr lang="ru-RU" sz="1600" b="1" dirty="0"/>
              <a:t>2) Источники информации: Указание баз данных, которые использовались для поиска (например, </a:t>
            </a:r>
            <a:r>
              <a:rPr lang="ru-RU" sz="1600" b="1" dirty="0" err="1"/>
              <a:t>PubMed</a:t>
            </a:r>
            <a:r>
              <a:rPr lang="ru-RU" sz="1600" b="1" dirty="0"/>
              <a:t>, </a:t>
            </a:r>
            <a:r>
              <a:rPr lang="ru-RU" sz="1600" b="1" dirty="0" err="1"/>
              <a:t>Scopus</a:t>
            </a:r>
            <a:r>
              <a:rPr lang="ru-RU" sz="1600" b="1" dirty="0"/>
              <a:t>, Web </a:t>
            </a:r>
            <a:r>
              <a:rPr lang="ru-RU" sz="1600" b="1" dirty="0" err="1"/>
              <a:t>of</a:t>
            </a:r>
            <a:r>
              <a:rPr lang="ru-RU" sz="1600" b="1" dirty="0"/>
              <a:t> Science, </a:t>
            </a:r>
            <a:r>
              <a:rPr lang="ru-RU" sz="1600" b="1" dirty="0" err="1"/>
              <a:t>eLibrary</a:t>
            </a:r>
            <a:r>
              <a:rPr lang="ru-RU" sz="1600" b="1" dirty="0"/>
              <a:t>), и временные рамки исследования (например, статьи за период с 2010 по 2024 гг.);</a:t>
            </a:r>
            <a:br>
              <a:rPr lang="ru-RU" sz="1600" b="1" dirty="0"/>
            </a:br>
            <a:r>
              <a:rPr lang="ru-RU" sz="1600" b="1" dirty="0"/>
              <a:t>3) Стратегия поиска: Подробное изложение поисковых запросов и ключевых слов; </a:t>
            </a:r>
            <a:br>
              <a:rPr lang="ru-RU" sz="1600" b="1" dirty="0"/>
            </a:br>
            <a:r>
              <a:rPr lang="ru-RU" sz="1600" b="1" dirty="0"/>
              <a:t>4) Критерии отбора (включения и исключения): четко и корректно обозначенные критерии, на основании которых статьи включались или исключались из обзора. Это могут быть тип исследования, язык публикации, дата публикации, релевантность теме и т.д..</a:t>
            </a:r>
            <a:br>
              <a:rPr lang="ru-RU" sz="1600" b="1" dirty="0"/>
            </a:br>
            <a:br>
              <a:rPr lang="ru-RU" sz="1600" dirty="0"/>
            </a:br>
            <a:br>
              <a:rPr lang="ru-RU" sz="1600" dirty="0"/>
            </a:br>
            <a:r>
              <a:rPr lang="ru-RU" sz="1600" b="1" dirty="0">
                <a:highlight>
                  <a:srgbClr val="00FF00"/>
                </a:highlight>
              </a:rPr>
              <a:t>Обзор литературы </a:t>
            </a:r>
            <a:r>
              <a:rPr lang="ru-RU" sz="1600" dirty="0"/>
              <a:t>– это кропотливое изучение библиографии и других материалов, которые полезны для целей исследования и из которых можно извлечь необходимую информацию, относящуюся к исследовательской проблеме. Обзор всегда носит избирательный характер: ежедневно в мире публикуют тысячи научных статей, и среди них надо выбрать только самые важные и последние публикации по этой теме.</a:t>
            </a:r>
            <a:br>
              <a:rPr lang="ru-RU" sz="1600" dirty="0"/>
            </a:br>
            <a:br>
              <a:rPr lang="ru-RU" sz="1600" dirty="0"/>
            </a:br>
            <a:r>
              <a:rPr lang="ru-RU" sz="1600" b="1" dirty="0">
                <a:highlight>
                  <a:srgbClr val="FFFF00"/>
                </a:highlight>
              </a:rPr>
              <a:t>Главное требование к разделу «Материалы и методы» </a:t>
            </a:r>
            <a:r>
              <a:rPr lang="ru-RU" sz="1600" dirty="0"/>
              <a:t>— прозрачность и воспроизводимость. Читатель должен иметь возможность понять, как именно был проведен обзор литературы.</a:t>
            </a:r>
            <a:br>
              <a:rPr lang="ru-RU" dirty="0"/>
            </a:br>
            <a:endParaRPr lang="ru-KZ" dirty="0"/>
          </a:p>
        </p:txBody>
      </p:sp>
    </p:spTree>
    <p:extLst>
      <p:ext uri="{BB962C8B-B14F-4D97-AF65-F5344CB8AC3E}">
        <p14:creationId xmlns:p14="http://schemas.microsoft.com/office/powerpoint/2010/main" val="2577564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0BDD72-17FE-8831-FFBE-CE679F81E749}"/>
              </a:ext>
            </a:extLst>
          </p:cNvPr>
          <p:cNvSpPr>
            <a:spLocks noGrp="1"/>
          </p:cNvSpPr>
          <p:nvPr>
            <p:ph type="title"/>
          </p:nvPr>
        </p:nvSpPr>
        <p:spPr>
          <a:xfrm>
            <a:off x="457200" y="274638"/>
            <a:ext cx="8229600" cy="1066130"/>
          </a:xfrm>
        </p:spPr>
        <p:txBody>
          <a:bodyPr>
            <a:normAutofit/>
          </a:bodyPr>
          <a:lstStyle/>
          <a:p>
            <a:r>
              <a:rPr lang="ru-RU" sz="1600" b="1" dirty="0">
                <a:highlight>
                  <a:srgbClr val="FFFF00"/>
                </a:highlight>
              </a:rPr>
              <a:t>Пример оформления раздела материалы и методы» для обзорной статьи</a:t>
            </a:r>
            <a:endParaRPr lang="ru-KZ" sz="1600" b="1" dirty="0">
              <a:highlight>
                <a:srgbClr val="FFFF00"/>
              </a:highlight>
            </a:endParaRPr>
          </a:p>
        </p:txBody>
      </p:sp>
      <p:pic>
        <p:nvPicPr>
          <p:cNvPr id="6" name="Рисунок 5">
            <a:extLst>
              <a:ext uri="{FF2B5EF4-FFF2-40B4-BE49-F238E27FC236}">
                <a16:creationId xmlns:a16="http://schemas.microsoft.com/office/drawing/2014/main" id="{1399FB1A-4812-22C0-6A57-C88731224A3B}"/>
              </a:ext>
            </a:extLst>
          </p:cNvPr>
          <p:cNvPicPr>
            <a:picLocks noChangeAspect="1"/>
          </p:cNvPicPr>
          <p:nvPr/>
        </p:nvPicPr>
        <p:blipFill>
          <a:blip r:embed="rId2"/>
          <a:stretch>
            <a:fillRect/>
          </a:stretch>
        </p:blipFill>
        <p:spPr>
          <a:xfrm>
            <a:off x="3104945" y="980728"/>
            <a:ext cx="2934109" cy="5734850"/>
          </a:xfrm>
          <a:prstGeom prst="rect">
            <a:avLst/>
          </a:prstGeom>
        </p:spPr>
      </p:pic>
    </p:spTree>
    <p:extLst>
      <p:ext uri="{BB962C8B-B14F-4D97-AF65-F5344CB8AC3E}">
        <p14:creationId xmlns:p14="http://schemas.microsoft.com/office/powerpoint/2010/main" val="3595675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075240" cy="6741368"/>
          </a:xfrm>
        </p:spPr>
        <p:txBody>
          <a:bodyPr>
            <a:noAutofit/>
          </a:bodyPr>
          <a:lstStyle/>
          <a:p>
            <a:pPr algn="l"/>
            <a:br>
              <a:rPr lang="ru-RU" sz="2000" b="1" dirty="0">
                <a:latin typeface="Times New Roman" pitchFamily="18" charset="0"/>
                <a:cs typeface="Times New Roman" pitchFamily="18" charset="0"/>
              </a:rPr>
            </a:br>
            <a:br>
              <a:rPr lang="ru-RU" sz="2000" b="1" dirty="0">
                <a:latin typeface="Times New Roman" pitchFamily="18" charset="0"/>
                <a:cs typeface="Times New Roman" pitchFamily="18" charset="0"/>
              </a:rPr>
            </a:b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Раздел статьи </a:t>
            </a:r>
            <a:r>
              <a:rPr lang="ru-RU" sz="1600" b="1" dirty="0">
                <a:solidFill>
                  <a:srgbClr val="FF0000"/>
                </a:solidFill>
                <a:latin typeface="Times New Roman" pitchFamily="18" charset="0"/>
                <a:cs typeface="Times New Roman" pitchFamily="18" charset="0"/>
              </a:rPr>
              <a:t>«Результаты» </a:t>
            </a:r>
            <a:r>
              <a:rPr lang="ru-RU" sz="1600" dirty="0">
                <a:latin typeface="Times New Roman" pitchFamily="18" charset="0"/>
                <a:cs typeface="Times New Roman" pitchFamily="18" charset="0"/>
              </a:rPr>
              <a:t>должен содержать фактические данные исследования, представленные в логической последовательности и представление только экспериментальных данных, т.е.:</a:t>
            </a:r>
            <a:br>
              <a:rPr lang="ru-RU" sz="1600" dirty="0">
                <a:latin typeface="Times New Roman" pitchFamily="18" charset="0"/>
                <a:cs typeface="Times New Roman" pitchFamily="18" charset="0"/>
              </a:rPr>
            </a:br>
            <a:br>
              <a:rPr lang="ru-RU" sz="1600" dirty="0">
                <a:latin typeface="Times New Roman" pitchFamily="18" charset="0"/>
                <a:cs typeface="Times New Roman" pitchFamily="18" charset="0"/>
              </a:rPr>
            </a:br>
            <a:r>
              <a:rPr lang="ru-RU" sz="1600" b="1" dirty="0">
                <a:latin typeface="Times New Roman" pitchFamily="18" charset="0"/>
                <a:cs typeface="Times New Roman" pitchFamily="18" charset="0"/>
              </a:rPr>
              <a:t>- </a:t>
            </a:r>
            <a:r>
              <a:rPr lang="ru-RU" sz="1600" dirty="0">
                <a:latin typeface="Times New Roman" pitchFamily="18" charset="0"/>
                <a:cs typeface="Times New Roman" pitchFamily="18" charset="0"/>
              </a:rPr>
              <a:t>описание результатов (с таблицами, рисунками и/или графиками). Все рисунки и таблицы должны быть пронумерованы и  содержать пояснения, в которых обозначена ссылка на ту или иную таблицу или рисунок. Для читателей очень полезно графическое представление данных; </a:t>
            </a:r>
            <a:br>
              <a:rPr lang="ru-RU" sz="1600" dirty="0">
                <a:latin typeface="Times New Roman" pitchFamily="18" charset="0"/>
                <a:cs typeface="Times New Roman" pitchFamily="18" charset="0"/>
              </a:rPr>
            </a:b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формулирование всех ключевых статистических данных (результаты в цифровом формате, количество выборок, статистические индексы, уровни и др.).</a:t>
            </a:r>
            <a:br>
              <a:rPr lang="ru-RU" sz="1600" dirty="0">
                <a:latin typeface="Times New Roman" pitchFamily="18" charset="0"/>
                <a:cs typeface="Times New Roman" pitchFamily="18" charset="0"/>
              </a:rPr>
            </a:br>
            <a:br>
              <a:rPr lang="ru-RU" sz="1600" dirty="0">
                <a:latin typeface="Times New Roman" pitchFamily="18" charset="0"/>
                <a:cs typeface="Times New Roman" pitchFamily="18" charset="0"/>
              </a:rPr>
            </a:br>
            <a:br>
              <a:rPr lang="ru-RU" sz="1600" dirty="0">
                <a:latin typeface="Times New Roman" pitchFamily="18" charset="0"/>
                <a:cs typeface="Times New Roman" pitchFamily="18" charset="0"/>
              </a:rPr>
            </a:br>
            <a:br>
              <a:rPr lang="ru-RU" sz="1600" dirty="0">
                <a:latin typeface="Times New Roman" pitchFamily="18" charset="0"/>
                <a:cs typeface="Times New Roman" pitchFamily="18" charset="0"/>
              </a:rPr>
            </a:br>
            <a:r>
              <a:rPr lang="ru-RU" sz="1600" b="1" dirty="0">
                <a:highlight>
                  <a:srgbClr val="FFFF00"/>
                </a:highlight>
                <a:latin typeface="Times New Roman" pitchFamily="18" charset="0"/>
                <a:cs typeface="Times New Roman" pitchFamily="18" charset="0"/>
              </a:rPr>
              <a:t>Главная цель </a:t>
            </a:r>
            <a:r>
              <a:rPr lang="ru-RU" sz="1600" b="1" dirty="0">
                <a:latin typeface="Times New Roman" pitchFamily="18" charset="0"/>
                <a:cs typeface="Times New Roman" pitchFamily="18" charset="0"/>
              </a:rPr>
              <a:t>— четко и объективно показать, что было обнаружено в ходе эксперимента или исследования, что послужит основой для дальнейшего анализа в разделе «Обсуждение». </a:t>
            </a:r>
            <a:br>
              <a:rPr lang="ru-RU" sz="1600" b="1" dirty="0">
                <a:latin typeface="Times New Roman" pitchFamily="18" charset="0"/>
                <a:cs typeface="Times New Roman" pitchFamily="18" charset="0"/>
              </a:rPr>
            </a:br>
            <a:r>
              <a:rPr lang="ru-RU" sz="1600" b="1" dirty="0">
                <a:latin typeface="Times New Roman" pitchFamily="18" charset="0"/>
                <a:cs typeface="Times New Roman" pitchFamily="18" charset="0"/>
              </a:rPr>
              <a:t>Описывайте, что произошло, но не объясняйте, почему это произошло или что это означает. Этим занимается раздел «Обсуждение». </a:t>
            </a:r>
            <a:br>
              <a:rPr lang="ru-RU" sz="1600" b="1" dirty="0">
                <a:latin typeface="Times New Roman" pitchFamily="18" charset="0"/>
                <a:cs typeface="Times New Roman" pitchFamily="18" charset="0"/>
              </a:rPr>
            </a:br>
            <a:r>
              <a:rPr lang="ru-RU" sz="1600" b="1" dirty="0">
                <a:latin typeface="Times New Roman" pitchFamily="18" charset="0"/>
                <a:cs typeface="Times New Roman" pitchFamily="18" charset="0"/>
              </a:rPr>
              <a:t>Изложение должно быть емким, а сведения — предельно точными, но при этом понятными для читателя.</a:t>
            </a:r>
            <a:br>
              <a:rPr lang="ru-RU" sz="1600" b="1" dirty="0">
                <a:latin typeface="Times New Roman" pitchFamily="18" charset="0"/>
                <a:cs typeface="Times New Roman" pitchFamily="18" charset="0"/>
              </a:rPr>
            </a:br>
            <a:r>
              <a:rPr lang="ru-RU" sz="1600" b="1" dirty="0">
                <a:latin typeface="Times New Roman" pitchFamily="18" charset="0"/>
                <a:cs typeface="Times New Roman" pitchFamily="18" charset="0"/>
              </a:rPr>
              <a:t>Данные должны быть надежными, и описание должно быть достаточно подробным, чтобы другой исследователь мог оценить их достоверность или повторить эксперимент. </a:t>
            </a:r>
            <a:br>
              <a:rPr lang="ru-RU" sz="1600" b="1" dirty="0">
                <a:latin typeface="Times New Roman" pitchFamily="18" charset="0"/>
                <a:cs typeface="Times New Roman" pitchFamily="18" charset="0"/>
              </a:rPr>
            </a:br>
            <a:br>
              <a:rPr lang="ru-RU" sz="2400" dirty="0"/>
            </a:b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332152-F426-AB3E-F826-2710E077BBC7}"/>
              </a:ext>
            </a:extLst>
          </p:cNvPr>
          <p:cNvSpPr>
            <a:spLocks noGrp="1"/>
          </p:cNvSpPr>
          <p:nvPr>
            <p:ph type="title"/>
          </p:nvPr>
        </p:nvSpPr>
        <p:spPr>
          <a:xfrm>
            <a:off x="457200" y="274638"/>
            <a:ext cx="8229600" cy="6250706"/>
          </a:xfrm>
        </p:spPr>
        <p:txBody>
          <a:bodyPr>
            <a:noAutofit/>
          </a:bodyPr>
          <a:lstStyle/>
          <a:p>
            <a:pPr algn="l"/>
            <a:r>
              <a:rPr lang="ru-RU" sz="1800" b="1" dirty="0"/>
              <a:t>Раздел </a:t>
            </a:r>
            <a:r>
              <a:rPr lang="ru-RU" sz="1800" b="1" dirty="0">
                <a:solidFill>
                  <a:srgbClr val="FF0000"/>
                </a:solidFill>
              </a:rPr>
              <a:t>«Обсуждение» </a:t>
            </a:r>
            <a:r>
              <a:rPr lang="ru-RU" sz="1800" b="1" dirty="0"/>
              <a:t>в научной статье должен интерпретировать результаты, отвечая на исследовательские вопросы, и объяснять их значение в контексте существующих знаний</a:t>
            </a:r>
            <a:r>
              <a:rPr lang="ru-RU" sz="1800" dirty="0"/>
              <a:t>.</a:t>
            </a:r>
            <a:br>
              <a:rPr lang="ru-RU" sz="1800" dirty="0"/>
            </a:br>
            <a:br>
              <a:rPr lang="ru-RU" sz="1800" dirty="0"/>
            </a:br>
            <a:r>
              <a:rPr lang="ru-RU" sz="1800" dirty="0"/>
              <a:t>Ключевые элементы раздела «Обсуждение»:</a:t>
            </a:r>
            <a:br>
              <a:rPr lang="ru-RU" sz="1800" dirty="0"/>
            </a:br>
            <a:r>
              <a:rPr lang="ru-RU" sz="1800" u="sng" dirty="0"/>
              <a:t>1. Интерпретация результатов: </a:t>
            </a:r>
            <a:r>
              <a:rPr lang="ru-RU" sz="1800" dirty="0"/>
              <a:t>Объясните, что означают ваши результаты и как они соотносятся с вашими первоначальными гипотезами.</a:t>
            </a:r>
            <a:br>
              <a:rPr lang="ru-RU" sz="1800" dirty="0"/>
            </a:br>
            <a:r>
              <a:rPr lang="ru-RU" sz="1800" u="sng" dirty="0"/>
              <a:t>2. Связь с существующими исследованиями: </a:t>
            </a:r>
            <a:r>
              <a:rPr lang="ru-RU" sz="1800" dirty="0"/>
              <a:t>Сопоставьте ваши выводы с результатами других авторов, указывая на сходства и различия, подчеркивая новизну вашей работы.</a:t>
            </a:r>
            <a:br>
              <a:rPr lang="ru-RU" sz="1800" dirty="0"/>
            </a:br>
            <a:r>
              <a:rPr lang="ru-RU" sz="1800" u="sng" dirty="0"/>
              <a:t>3. Значение полученных результатов: </a:t>
            </a:r>
            <a:r>
              <a:rPr lang="ru-RU" sz="1800" dirty="0"/>
              <a:t>Опишите теоретическую и практическую значимость вашего исследования, объясняя, как оно расширяет знания в данной области и может быть использовано на практике.</a:t>
            </a:r>
            <a:br>
              <a:rPr lang="ru-RU" sz="1800" dirty="0"/>
            </a:br>
            <a:r>
              <a:rPr lang="ru-RU" sz="1800" u="sng" dirty="0"/>
              <a:t>4. Ограничения исследования: </a:t>
            </a:r>
            <a:r>
              <a:rPr lang="ru-RU" sz="1800" dirty="0"/>
              <a:t>Обсудите ограничения вашего исследования (например, размер выборки, ограниченная методика допустим в силу определенного возраста спортсменов и т.д.) и как они могут повлиять на выводы.</a:t>
            </a:r>
            <a:br>
              <a:rPr lang="ru-RU" sz="1800" dirty="0"/>
            </a:br>
            <a:r>
              <a:rPr lang="ru-RU" sz="1800" u="sng" dirty="0"/>
              <a:t>5. Направления для будущих исследований: </a:t>
            </a:r>
            <a:r>
              <a:rPr lang="ru-RU" sz="1800" dirty="0"/>
              <a:t>Предложите конкретные идеи и вопросы для дальнейших исследований, которые вытекают из вашей работы</a:t>
            </a:r>
            <a:br>
              <a:rPr lang="ru-RU" sz="1800" dirty="0"/>
            </a:br>
            <a:br>
              <a:rPr lang="ru-RU" sz="1600" dirty="0"/>
            </a:br>
            <a:endParaRPr lang="ru-KZ" sz="1600" dirty="0"/>
          </a:p>
        </p:txBody>
      </p:sp>
    </p:spTree>
    <p:extLst>
      <p:ext uri="{BB962C8B-B14F-4D97-AF65-F5344CB8AC3E}">
        <p14:creationId xmlns:p14="http://schemas.microsoft.com/office/powerpoint/2010/main" val="481909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8273F0-7914-1B4A-5FEF-EDA27385DF0C}"/>
              </a:ext>
            </a:extLst>
          </p:cNvPr>
          <p:cNvSpPr>
            <a:spLocks noGrp="1"/>
          </p:cNvSpPr>
          <p:nvPr>
            <p:ph type="title"/>
          </p:nvPr>
        </p:nvSpPr>
        <p:spPr>
          <a:xfrm>
            <a:off x="457200" y="274638"/>
            <a:ext cx="8229600" cy="5962674"/>
          </a:xfrm>
        </p:spPr>
        <p:txBody>
          <a:bodyPr>
            <a:noAutofit/>
          </a:bodyPr>
          <a:lstStyle/>
          <a:p>
            <a:pPr algn="l"/>
            <a:r>
              <a:rPr lang="ru-RU" sz="2400" b="1" dirty="0"/>
              <a:t>Раздел </a:t>
            </a:r>
            <a:r>
              <a:rPr lang="ru-RU" sz="2400" b="1" dirty="0">
                <a:solidFill>
                  <a:srgbClr val="FF0000"/>
                </a:solidFill>
              </a:rPr>
              <a:t>«Заключение» </a:t>
            </a:r>
            <a:r>
              <a:rPr lang="ru-RU" sz="2400" b="1" dirty="0"/>
              <a:t>включает в себя:</a:t>
            </a:r>
            <a:br>
              <a:rPr lang="ru-RU" sz="2400" b="1" dirty="0"/>
            </a:br>
            <a:br>
              <a:rPr lang="ru-RU" sz="2400" dirty="0"/>
            </a:br>
            <a:r>
              <a:rPr lang="ru-RU" sz="2400" dirty="0"/>
              <a:t>1) краткое представление авторских результатов, полученных в ходе исследования (окончательное резюме);</a:t>
            </a:r>
            <a:br>
              <a:rPr lang="ru-RU" sz="2400" dirty="0"/>
            </a:br>
            <a:r>
              <a:rPr lang="ru-RU" sz="2400" dirty="0"/>
              <a:t>2) сопоставление полученных результатов с обозна­ченной в начале работы целью;</a:t>
            </a:r>
            <a:br>
              <a:rPr lang="ru-RU" sz="2400"/>
            </a:br>
            <a:r>
              <a:rPr lang="ru-RU" sz="2400"/>
              <a:t>3) </a:t>
            </a:r>
            <a:r>
              <a:rPr lang="ru-RU" sz="2400" dirty="0"/>
              <a:t>обобщение выводов исследования - </a:t>
            </a:r>
            <a:r>
              <a:rPr lang="ru-RU" sz="2400" dirty="0">
                <a:highlight>
                  <a:srgbClr val="FFFF00"/>
                </a:highlight>
              </a:rPr>
              <a:t>каждый пункт должен быть посвящен ответу на поставленные задачи в разделе «Введение»</a:t>
            </a:r>
            <a:r>
              <a:rPr lang="ru-RU" sz="2400" dirty="0"/>
              <a:t> и быть аргументом для доказательства положений гипотезы (если есть), которые были обозначены в  указанном разделе статьи.</a:t>
            </a:r>
            <a:br>
              <a:rPr lang="ru-RU" sz="2400" dirty="0"/>
            </a:br>
            <a:br>
              <a:rPr lang="ru-RU" sz="2400" dirty="0"/>
            </a:br>
            <a:r>
              <a:rPr lang="ru-RU" sz="2400" dirty="0"/>
              <a:t>Раздел «Заключение» должен лаконично и логично завершать работу, суммируя проделанное исследование и полученные результаты. </a:t>
            </a:r>
            <a:endParaRPr lang="ru-KZ" sz="2400" dirty="0"/>
          </a:p>
        </p:txBody>
      </p:sp>
    </p:spTree>
    <p:extLst>
      <p:ext uri="{BB962C8B-B14F-4D97-AF65-F5344CB8AC3E}">
        <p14:creationId xmlns:p14="http://schemas.microsoft.com/office/powerpoint/2010/main" val="1834775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C2D7B3-365D-E1C4-3FDF-895FEFACF02C}"/>
              </a:ext>
            </a:extLst>
          </p:cNvPr>
          <p:cNvSpPr>
            <a:spLocks noGrp="1"/>
          </p:cNvSpPr>
          <p:nvPr>
            <p:ph type="title"/>
          </p:nvPr>
        </p:nvSpPr>
        <p:spPr>
          <a:xfrm>
            <a:off x="457200" y="274638"/>
            <a:ext cx="8229600" cy="2074242"/>
          </a:xfrm>
        </p:spPr>
        <p:txBody>
          <a:bodyPr>
            <a:noAutofit/>
          </a:bodyPr>
          <a:lstStyle/>
          <a:p>
            <a:pPr algn="l"/>
            <a:br>
              <a:rPr lang="ru-RU" sz="1600" dirty="0"/>
            </a:br>
            <a:br>
              <a:rPr lang="ru-RU" sz="1600" dirty="0"/>
            </a:br>
            <a:br>
              <a:rPr lang="ru-RU" sz="1600" dirty="0"/>
            </a:br>
            <a:br>
              <a:rPr lang="ru-RU" sz="1600" dirty="0"/>
            </a:br>
            <a:br>
              <a:rPr lang="ru-RU" sz="1600" dirty="0"/>
            </a:br>
            <a:br>
              <a:rPr lang="ru-RU" sz="1600" dirty="0"/>
            </a:br>
            <a:br>
              <a:rPr lang="ru-RU" sz="1600" dirty="0"/>
            </a:br>
            <a:br>
              <a:rPr lang="ru-RU" sz="1600" dirty="0"/>
            </a:br>
            <a:br>
              <a:rPr lang="ru-RU" sz="1600" dirty="0"/>
            </a:br>
            <a:br>
              <a:rPr lang="ru-RU" sz="1600" dirty="0"/>
            </a:br>
            <a:br>
              <a:rPr lang="ru-RU" sz="1600" dirty="0"/>
            </a:br>
            <a:br>
              <a:rPr lang="ru-RU" sz="1600" dirty="0"/>
            </a:br>
            <a:br>
              <a:rPr lang="ru-RU" sz="1600" dirty="0"/>
            </a:br>
            <a:br>
              <a:rPr lang="ru-RU" sz="1600" dirty="0"/>
            </a:br>
            <a:r>
              <a:rPr lang="ru-RU" sz="1600" b="1" dirty="0"/>
              <a:t>ТРЕБОВАНИЯ К ОФОРМЛЕНИЮ СТАТЕЙ</a:t>
            </a:r>
            <a:br>
              <a:rPr lang="ru-RU" sz="1600" dirty="0"/>
            </a:br>
            <a:r>
              <a:rPr lang="ru-RU" sz="1600" dirty="0"/>
              <a:t>Статья представляется в электронном формате (в форматах .</a:t>
            </a:r>
            <a:r>
              <a:rPr lang="ru-RU" sz="1600" dirty="0" err="1"/>
              <a:t>doc</a:t>
            </a:r>
            <a:r>
              <a:rPr lang="ru-RU" sz="1600" dirty="0"/>
              <a:t>, .</a:t>
            </a:r>
            <a:r>
              <a:rPr lang="ru-RU" sz="1600" dirty="0" err="1"/>
              <a:t>docx</a:t>
            </a:r>
            <a:r>
              <a:rPr lang="ru-RU" sz="1600" dirty="0"/>
              <a:t>, .</a:t>
            </a:r>
            <a:r>
              <a:rPr lang="ru-RU" sz="1600" dirty="0" err="1"/>
              <a:t>rtf</a:t>
            </a:r>
            <a:r>
              <a:rPr lang="ru-RU" sz="1600" dirty="0"/>
              <a:t>) </a:t>
            </a:r>
            <a:r>
              <a:rPr lang="ru-RU" sz="1600" b="1" dirty="0">
                <a:solidFill>
                  <a:srgbClr val="FF0000"/>
                </a:solidFill>
                <a:highlight>
                  <a:srgbClr val="FFFF00"/>
                </a:highlight>
              </a:rPr>
              <a:t>ТОЛЬКО посредством ее загрузки через функционал сайта журнала (Open Journal System).</a:t>
            </a:r>
            <a:br>
              <a:rPr lang="ru-RU" sz="1600" dirty="0">
                <a:highlight>
                  <a:srgbClr val="FFFF00"/>
                </a:highlight>
              </a:rPr>
            </a:br>
            <a:br>
              <a:rPr lang="ru-RU" sz="1600" dirty="0"/>
            </a:br>
            <a:r>
              <a:rPr lang="ru-RU" sz="1600" dirty="0"/>
              <a:t>Формат файла: Microsoft Word (</a:t>
            </a:r>
            <a:r>
              <a:rPr lang="ru-RU" sz="1600" dirty="0" err="1"/>
              <a:t>docx</a:t>
            </a:r>
            <a:r>
              <a:rPr lang="ru-RU" sz="1600" dirty="0"/>
              <a:t>). Формат листа: А4. Поля: верхнее и нижнее — 2 см, левое — 3 см, правое — 1 см. Основной шрифт: Times New </a:t>
            </a:r>
            <a:r>
              <a:rPr lang="ru-RU" sz="1600" dirty="0" err="1"/>
              <a:t>Roman</a:t>
            </a:r>
            <a:r>
              <a:rPr lang="ru-RU" sz="1600" dirty="0"/>
              <a:t>. Размер шрифта основного текста: 12 пунктов. Допускается использование шрифта меньшего размера (12 пунктов) в тексте таблиц, ссылок, схем, графиков, диаграмм и рисунков. Межстрочный интервал: одинарный. Выравнивание текста: по ширине, без переноса слов. Абзацный отступ (красная строка): 1,0 см.</a:t>
            </a:r>
            <a:br>
              <a:rPr lang="ru-RU" sz="1600" dirty="0"/>
            </a:br>
            <a:r>
              <a:rPr lang="ru-RU" sz="1600" dirty="0"/>
              <a:t>Рисунки в тексте статьи располагаются без обтекания текстом. Рисунки должны быть четкими, надписи на них — легко читаемыми. Подписи не должны быть частью рисунков или таблиц. Рисунки должны иметь цельный формат (не допустимо составление рисунка из отдельных частей в виде вставок, фигур, надписей и т.д.). Все рисунки и таблицы должны быть пронумерованы. Нумерация таблиц и рисунков ведется раздельно. В тексте статьи обязательно должны содержаться ссылки на таблицы, рисунки, графики. Все таблицы и рисунки должны иметь ссылку на источник (если таблица или рисунок заимствованы) или подписаны «Рисунок/фото автора (-</a:t>
            </a:r>
            <a:r>
              <a:rPr lang="ru-RU" sz="1600" dirty="0" err="1"/>
              <a:t>ов</a:t>
            </a:r>
            <a:r>
              <a:rPr lang="ru-RU" sz="1600" dirty="0"/>
              <a:t>)». При использовании статистических данных в таблицах и рисунках должно быть указано - (Составлено автором (-</a:t>
            </a:r>
            <a:r>
              <a:rPr lang="ru-RU" sz="1600" dirty="0" err="1"/>
              <a:t>ами</a:t>
            </a:r>
            <a:r>
              <a:rPr lang="ru-RU" sz="1600" dirty="0"/>
              <a:t>) на основе данных…).</a:t>
            </a:r>
            <a:br>
              <a:rPr lang="ru-RU" sz="1600" dirty="0"/>
            </a:br>
            <a:r>
              <a:rPr lang="ru-RU" sz="1600" dirty="0"/>
              <a:t>Для составления формул использовать только стандартные средства Microsoft Office.</a:t>
            </a:r>
            <a:endParaRPr lang="ru-KZ" sz="1600" dirty="0"/>
          </a:p>
        </p:txBody>
      </p:sp>
    </p:spTree>
    <p:extLst>
      <p:ext uri="{BB962C8B-B14F-4D97-AF65-F5344CB8AC3E}">
        <p14:creationId xmlns:p14="http://schemas.microsoft.com/office/powerpoint/2010/main" val="1816806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56BA2A-EF35-40D2-9B34-D1B0734EAC71}"/>
              </a:ext>
            </a:extLst>
          </p:cNvPr>
          <p:cNvSpPr>
            <a:spLocks noGrp="1"/>
          </p:cNvSpPr>
          <p:nvPr>
            <p:ph type="title"/>
          </p:nvPr>
        </p:nvSpPr>
        <p:spPr>
          <a:xfrm>
            <a:off x="628650" y="188640"/>
            <a:ext cx="7886700" cy="2249760"/>
          </a:xfrm>
          <a:solidFill>
            <a:schemeClr val="accent2">
              <a:lumMod val="60000"/>
              <a:lumOff val="40000"/>
            </a:schemeClr>
          </a:solidFill>
        </p:spPr>
        <p:txBody>
          <a:bodyPr>
            <a:normAutofit fontScale="90000"/>
          </a:bodyPr>
          <a:lstStyle/>
          <a:p>
            <a:pPr algn="ctr"/>
            <a:r>
              <a:rPr lang="ru-RU" dirty="0"/>
              <a:t>ИНДЕКСАЦИЯ ЖУРНАЛА В НАУКОМЕТРИЧЕСКИХ И БИБЛИОГРАФИЧЕСКИХ БАЗАХ</a:t>
            </a:r>
            <a:br>
              <a:rPr lang="ru-RU" dirty="0"/>
            </a:br>
            <a:endParaRPr lang="ru-KZ" dirty="0"/>
          </a:p>
        </p:txBody>
      </p:sp>
      <p:pic>
        <p:nvPicPr>
          <p:cNvPr id="4" name="Рисунок 3">
            <a:extLst>
              <a:ext uri="{FF2B5EF4-FFF2-40B4-BE49-F238E27FC236}">
                <a16:creationId xmlns:a16="http://schemas.microsoft.com/office/drawing/2014/main" id="{8705D634-6FBC-4CD1-BADC-C1B2A51C9949}"/>
              </a:ext>
            </a:extLst>
          </p:cNvPr>
          <p:cNvPicPr>
            <a:picLocks noChangeAspect="1"/>
          </p:cNvPicPr>
          <p:nvPr/>
        </p:nvPicPr>
        <p:blipFill>
          <a:blip r:embed="rId2"/>
          <a:stretch>
            <a:fillRect/>
          </a:stretch>
        </p:blipFill>
        <p:spPr>
          <a:xfrm>
            <a:off x="352425" y="2418321"/>
            <a:ext cx="1839985" cy="1314450"/>
          </a:xfrm>
          <a:prstGeom prst="rect">
            <a:avLst/>
          </a:prstGeom>
        </p:spPr>
      </p:pic>
      <p:pic>
        <p:nvPicPr>
          <p:cNvPr id="6" name="Рисунок 5">
            <a:extLst>
              <a:ext uri="{FF2B5EF4-FFF2-40B4-BE49-F238E27FC236}">
                <a16:creationId xmlns:a16="http://schemas.microsoft.com/office/drawing/2014/main" id="{99029AFB-FF6F-482F-8893-7E0BFB4C1C65}"/>
              </a:ext>
            </a:extLst>
          </p:cNvPr>
          <p:cNvPicPr>
            <a:picLocks noChangeAspect="1"/>
          </p:cNvPicPr>
          <p:nvPr/>
        </p:nvPicPr>
        <p:blipFill>
          <a:blip r:embed="rId3"/>
          <a:stretch>
            <a:fillRect/>
          </a:stretch>
        </p:blipFill>
        <p:spPr>
          <a:xfrm>
            <a:off x="2724151" y="2483473"/>
            <a:ext cx="3676649" cy="666749"/>
          </a:xfrm>
          <a:prstGeom prst="rect">
            <a:avLst/>
          </a:prstGeom>
        </p:spPr>
      </p:pic>
      <p:pic>
        <p:nvPicPr>
          <p:cNvPr id="10" name="Рисунок 9">
            <a:extLst>
              <a:ext uri="{FF2B5EF4-FFF2-40B4-BE49-F238E27FC236}">
                <a16:creationId xmlns:a16="http://schemas.microsoft.com/office/drawing/2014/main" id="{C68C5919-D3CB-4A06-B63C-8B1B75FB81FC}"/>
              </a:ext>
            </a:extLst>
          </p:cNvPr>
          <p:cNvPicPr>
            <a:picLocks noChangeAspect="1"/>
          </p:cNvPicPr>
          <p:nvPr/>
        </p:nvPicPr>
        <p:blipFill>
          <a:blip r:embed="rId4"/>
          <a:stretch>
            <a:fillRect/>
          </a:stretch>
        </p:blipFill>
        <p:spPr>
          <a:xfrm>
            <a:off x="6541106" y="2483472"/>
            <a:ext cx="1350357" cy="666749"/>
          </a:xfrm>
          <a:prstGeom prst="rect">
            <a:avLst/>
          </a:prstGeom>
        </p:spPr>
      </p:pic>
      <p:sp>
        <p:nvSpPr>
          <p:cNvPr id="11" name="Стрелка: вниз 10">
            <a:extLst>
              <a:ext uri="{FF2B5EF4-FFF2-40B4-BE49-F238E27FC236}">
                <a16:creationId xmlns:a16="http://schemas.microsoft.com/office/drawing/2014/main" id="{1EBE8C82-9CB0-448E-8519-E6979635FE1E}"/>
              </a:ext>
            </a:extLst>
          </p:cNvPr>
          <p:cNvSpPr/>
          <p:nvPr/>
        </p:nvSpPr>
        <p:spPr>
          <a:xfrm>
            <a:off x="4619625" y="3209239"/>
            <a:ext cx="200025" cy="66674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sz="1350"/>
          </a:p>
        </p:txBody>
      </p:sp>
      <p:sp>
        <p:nvSpPr>
          <p:cNvPr id="12" name="Стрелка: вниз 11">
            <a:extLst>
              <a:ext uri="{FF2B5EF4-FFF2-40B4-BE49-F238E27FC236}">
                <a16:creationId xmlns:a16="http://schemas.microsoft.com/office/drawing/2014/main" id="{267B57F5-F6FD-4CF5-9CA1-B7E52F8C4ED5}"/>
              </a:ext>
            </a:extLst>
          </p:cNvPr>
          <p:cNvSpPr/>
          <p:nvPr/>
        </p:nvSpPr>
        <p:spPr>
          <a:xfrm>
            <a:off x="7691438" y="3228289"/>
            <a:ext cx="200025" cy="609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sz="1350"/>
          </a:p>
        </p:txBody>
      </p:sp>
      <p:sp>
        <p:nvSpPr>
          <p:cNvPr id="13" name="Прямоугольник: скругленные углы 12">
            <a:extLst>
              <a:ext uri="{FF2B5EF4-FFF2-40B4-BE49-F238E27FC236}">
                <a16:creationId xmlns:a16="http://schemas.microsoft.com/office/drawing/2014/main" id="{1BC2E6EF-4E0B-41C3-882E-EB74D6EAE733}"/>
              </a:ext>
            </a:extLst>
          </p:cNvPr>
          <p:cNvSpPr/>
          <p:nvPr/>
        </p:nvSpPr>
        <p:spPr>
          <a:xfrm>
            <a:off x="3228975" y="3971583"/>
            <a:ext cx="2868880" cy="896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t>Российский индекс научного цитирования (РИНЦ) с 2016г.</a:t>
            </a:r>
            <a:endParaRPr lang="ru-KZ" sz="1350" dirty="0"/>
          </a:p>
        </p:txBody>
      </p:sp>
      <p:sp>
        <p:nvSpPr>
          <p:cNvPr id="14" name="Прямоугольник: скругленные углы 13">
            <a:extLst>
              <a:ext uri="{FF2B5EF4-FFF2-40B4-BE49-F238E27FC236}">
                <a16:creationId xmlns:a16="http://schemas.microsoft.com/office/drawing/2014/main" id="{ACBA8CC6-1BEC-4C00-8458-5E70DBFA5BBF}"/>
              </a:ext>
            </a:extLst>
          </p:cNvPr>
          <p:cNvSpPr/>
          <p:nvPr/>
        </p:nvSpPr>
        <p:spPr>
          <a:xfrm>
            <a:off x="175587" y="3971583"/>
            <a:ext cx="2393683" cy="89603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t>Казахстанская база цитирования (КБЦ) с 2014г.</a:t>
            </a:r>
            <a:endParaRPr lang="ru-KZ" sz="1350" dirty="0"/>
          </a:p>
        </p:txBody>
      </p:sp>
      <p:sp>
        <p:nvSpPr>
          <p:cNvPr id="15" name="Стрелка: вниз 14">
            <a:extLst>
              <a:ext uri="{FF2B5EF4-FFF2-40B4-BE49-F238E27FC236}">
                <a16:creationId xmlns:a16="http://schemas.microsoft.com/office/drawing/2014/main" id="{BF0DE1DB-9100-452C-A39F-CC3B6D16A4BC}"/>
              </a:ext>
            </a:extLst>
          </p:cNvPr>
          <p:cNvSpPr/>
          <p:nvPr/>
        </p:nvSpPr>
        <p:spPr>
          <a:xfrm>
            <a:off x="1272416" y="3533775"/>
            <a:ext cx="200025" cy="30411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sz="1350"/>
          </a:p>
        </p:txBody>
      </p:sp>
      <p:pic>
        <p:nvPicPr>
          <p:cNvPr id="16" name="Рисунок 15">
            <a:extLst>
              <a:ext uri="{FF2B5EF4-FFF2-40B4-BE49-F238E27FC236}">
                <a16:creationId xmlns:a16="http://schemas.microsoft.com/office/drawing/2014/main" id="{96161917-7722-4A42-8178-B0858E34E26B}"/>
              </a:ext>
            </a:extLst>
          </p:cNvPr>
          <p:cNvPicPr>
            <a:picLocks noChangeAspect="1"/>
          </p:cNvPicPr>
          <p:nvPr/>
        </p:nvPicPr>
        <p:blipFill>
          <a:blip r:embed="rId5"/>
          <a:stretch>
            <a:fillRect/>
          </a:stretch>
        </p:blipFill>
        <p:spPr>
          <a:xfrm>
            <a:off x="352425" y="4877144"/>
            <a:ext cx="2085975" cy="1107281"/>
          </a:xfrm>
          <a:prstGeom prst="rect">
            <a:avLst/>
          </a:prstGeom>
        </p:spPr>
      </p:pic>
      <p:pic>
        <p:nvPicPr>
          <p:cNvPr id="17" name="Рисунок 16">
            <a:extLst>
              <a:ext uri="{FF2B5EF4-FFF2-40B4-BE49-F238E27FC236}">
                <a16:creationId xmlns:a16="http://schemas.microsoft.com/office/drawing/2014/main" id="{A29C508A-FD15-46BF-87EA-E02FF8686179}"/>
              </a:ext>
            </a:extLst>
          </p:cNvPr>
          <p:cNvPicPr>
            <a:picLocks noChangeAspect="1"/>
          </p:cNvPicPr>
          <p:nvPr/>
        </p:nvPicPr>
        <p:blipFill>
          <a:blip r:embed="rId6"/>
          <a:stretch>
            <a:fillRect/>
          </a:stretch>
        </p:blipFill>
        <p:spPr>
          <a:xfrm>
            <a:off x="3737372" y="4867618"/>
            <a:ext cx="1964531" cy="1133132"/>
          </a:xfrm>
          <a:prstGeom prst="rect">
            <a:avLst/>
          </a:prstGeom>
        </p:spPr>
      </p:pic>
      <p:pic>
        <p:nvPicPr>
          <p:cNvPr id="18" name="Рисунок 17">
            <a:extLst>
              <a:ext uri="{FF2B5EF4-FFF2-40B4-BE49-F238E27FC236}">
                <a16:creationId xmlns:a16="http://schemas.microsoft.com/office/drawing/2014/main" id="{2DAAB34B-2C42-4860-8D8C-D93FBDDE330A}"/>
              </a:ext>
            </a:extLst>
          </p:cNvPr>
          <p:cNvPicPr>
            <a:picLocks noChangeAspect="1"/>
          </p:cNvPicPr>
          <p:nvPr/>
        </p:nvPicPr>
        <p:blipFill>
          <a:blip r:embed="rId7"/>
          <a:stretch>
            <a:fillRect/>
          </a:stretch>
        </p:blipFill>
        <p:spPr>
          <a:xfrm>
            <a:off x="6870004" y="4877144"/>
            <a:ext cx="1835846" cy="1133132"/>
          </a:xfrm>
          <a:prstGeom prst="rect">
            <a:avLst/>
          </a:prstGeom>
        </p:spPr>
      </p:pic>
      <p:sp>
        <p:nvSpPr>
          <p:cNvPr id="3" name="Прямоугольник: скругленные углы 2">
            <a:extLst>
              <a:ext uri="{FF2B5EF4-FFF2-40B4-BE49-F238E27FC236}">
                <a16:creationId xmlns:a16="http://schemas.microsoft.com/office/drawing/2014/main" id="{FE33F117-50B9-471A-BD00-1782C453538A}"/>
              </a:ext>
            </a:extLst>
          </p:cNvPr>
          <p:cNvSpPr/>
          <p:nvPr/>
        </p:nvSpPr>
        <p:spPr>
          <a:xfrm>
            <a:off x="6522098" y="3971583"/>
            <a:ext cx="2498271" cy="89603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err="1"/>
              <a:t>CrossRef</a:t>
            </a:r>
            <a:r>
              <a:rPr lang="en-US" sz="1350" dirty="0"/>
              <a:t> </a:t>
            </a:r>
            <a:r>
              <a:rPr lang="ru-RU" sz="1350" dirty="0"/>
              <a:t>с 2020г.</a:t>
            </a:r>
            <a:endParaRPr lang="ru-KZ" sz="1350" dirty="0"/>
          </a:p>
        </p:txBody>
      </p:sp>
      <p:pic>
        <p:nvPicPr>
          <p:cNvPr id="7" name="Рисунок 6">
            <a:extLst>
              <a:ext uri="{FF2B5EF4-FFF2-40B4-BE49-F238E27FC236}">
                <a16:creationId xmlns:a16="http://schemas.microsoft.com/office/drawing/2014/main" id="{627AD732-C42B-4DA5-92DA-AAD15B6BB78C}"/>
              </a:ext>
            </a:extLst>
          </p:cNvPr>
          <p:cNvPicPr>
            <a:picLocks noChangeAspect="1"/>
          </p:cNvPicPr>
          <p:nvPr/>
        </p:nvPicPr>
        <p:blipFill>
          <a:blip r:embed="rId8"/>
          <a:stretch>
            <a:fillRect/>
          </a:stretch>
        </p:blipFill>
        <p:spPr>
          <a:xfrm>
            <a:off x="7896517" y="2483472"/>
            <a:ext cx="757343" cy="666749"/>
          </a:xfrm>
          <a:prstGeom prst="rect">
            <a:avLst/>
          </a:prstGeom>
        </p:spPr>
      </p:pic>
      <p:sp>
        <p:nvSpPr>
          <p:cNvPr id="5" name="Прямоугольник 4">
            <a:extLst>
              <a:ext uri="{FF2B5EF4-FFF2-40B4-BE49-F238E27FC236}">
                <a16:creationId xmlns:a16="http://schemas.microsoft.com/office/drawing/2014/main" id="{04D978F8-D3B5-DCA0-E2F6-9092A3BA414E}"/>
              </a:ext>
            </a:extLst>
          </p:cNvPr>
          <p:cNvSpPr/>
          <p:nvPr/>
        </p:nvSpPr>
        <p:spPr>
          <a:xfrm>
            <a:off x="352425" y="6237312"/>
            <a:ext cx="2085975" cy="576064"/>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t>импакт фактор 2021г. - 0,043). </a:t>
            </a:r>
            <a:endParaRPr lang="ru-KZ" dirty="0"/>
          </a:p>
        </p:txBody>
      </p:sp>
      <p:sp>
        <p:nvSpPr>
          <p:cNvPr id="8" name="Прямоугольник 7">
            <a:extLst>
              <a:ext uri="{FF2B5EF4-FFF2-40B4-BE49-F238E27FC236}">
                <a16:creationId xmlns:a16="http://schemas.microsoft.com/office/drawing/2014/main" id="{DB12549D-3455-C311-96E6-2CAE110EDFAA}"/>
              </a:ext>
            </a:extLst>
          </p:cNvPr>
          <p:cNvSpPr/>
          <p:nvPr/>
        </p:nvSpPr>
        <p:spPr>
          <a:xfrm>
            <a:off x="3737372" y="6237312"/>
            <a:ext cx="1964531" cy="5760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t>(импакт фактор 2024 г. – 0,145). </a:t>
            </a:r>
            <a:endParaRPr lang="ru-KZ" dirty="0"/>
          </a:p>
        </p:txBody>
      </p:sp>
      <p:sp>
        <p:nvSpPr>
          <p:cNvPr id="9" name="Прямоугольник 8">
            <a:extLst>
              <a:ext uri="{FF2B5EF4-FFF2-40B4-BE49-F238E27FC236}">
                <a16:creationId xmlns:a16="http://schemas.microsoft.com/office/drawing/2014/main" id="{EBBF8AED-0804-AFAA-7EB2-15111BD57082}"/>
              </a:ext>
            </a:extLst>
          </p:cNvPr>
          <p:cNvSpPr/>
          <p:nvPr/>
        </p:nvSpPr>
        <p:spPr>
          <a:xfrm>
            <a:off x="6870004" y="6237312"/>
            <a:ext cx="1835846" cy="576064"/>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t>(префикс DOI: 10.48114).</a:t>
            </a:r>
            <a:endParaRPr lang="ru-KZ" dirty="0"/>
          </a:p>
        </p:txBody>
      </p:sp>
    </p:spTree>
    <p:extLst>
      <p:ext uri="{BB962C8B-B14F-4D97-AF65-F5344CB8AC3E}">
        <p14:creationId xmlns:p14="http://schemas.microsoft.com/office/powerpoint/2010/main" val="2857670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br>
              <a:rPr lang="en-US" sz="2800" dirty="0">
                <a:latin typeface="Times New Roman" pitchFamily="18" charset="0"/>
                <a:cs typeface="Times New Roman" pitchFamily="18" charset="0"/>
              </a:rPr>
            </a:br>
            <a:br>
              <a:rPr lang="en-US" sz="2800" dirty="0">
                <a:latin typeface="Times New Roman" pitchFamily="18" charset="0"/>
                <a:cs typeface="Times New Roman" pitchFamily="18" charset="0"/>
              </a:rPr>
            </a:br>
            <a:br>
              <a:rPr lang="en-US" sz="2800" dirty="0">
                <a:latin typeface="Times New Roman" pitchFamily="18" charset="0"/>
                <a:cs typeface="Times New Roman" pitchFamily="18" charset="0"/>
              </a:rPr>
            </a:br>
            <a:br>
              <a:rPr lang="en-US" sz="2800" dirty="0">
                <a:latin typeface="Times New Roman" pitchFamily="18" charset="0"/>
                <a:cs typeface="Times New Roman" pitchFamily="18" charset="0"/>
              </a:rPr>
            </a:br>
            <a:br>
              <a:rPr lang="en-US" sz="2800" dirty="0">
                <a:latin typeface="Times New Roman" pitchFamily="18" charset="0"/>
                <a:cs typeface="Times New Roman" pitchFamily="18" charset="0"/>
              </a:rPr>
            </a:br>
            <a:br>
              <a:rPr lang="en-US" sz="2800" dirty="0">
                <a:latin typeface="Times New Roman" pitchFamily="18" charset="0"/>
                <a:cs typeface="Times New Roman" pitchFamily="18" charset="0"/>
              </a:rPr>
            </a:br>
            <a:br>
              <a:rPr lang="en-US" sz="2800" dirty="0">
                <a:latin typeface="Times New Roman" pitchFamily="18" charset="0"/>
                <a:cs typeface="Times New Roman" pitchFamily="18" charset="0"/>
              </a:rPr>
            </a:br>
            <a:br>
              <a:rPr lang="ru-RU" sz="2800" dirty="0">
                <a:latin typeface="Times New Roman" pitchFamily="18" charset="0"/>
                <a:cs typeface="Times New Roman" pitchFamily="18" charset="0"/>
              </a:rPr>
            </a:br>
            <a:br>
              <a:rPr lang="ru-RU" sz="2800" dirty="0">
                <a:latin typeface="Times New Roman" pitchFamily="18" charset="0"/>
                <a:cs typeface="Times New Roman" pitchFamily="18" charset="0"/>
              </a:rPr>
            </a:br>
            <a:br>
              <a:rPr lang="ru-RU" sz="2800" dirty="0">
                <a:latin typeface="Times New Roman" pitchFamily="18" charset="0"/>
                <a:cs typeface="Times New Roman" pitchFamily="18" charset="0"/>
              </a:rPr>
            </a:b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При подачи статьи для публикации в журнал </a:t>
            </a:r>
            <a:r>
              <a:rPr lang="ru-RU" sz="2800" b="1" dirty="0">
                <a:solidFill>
                  <a:srgbClr val="FF0000"/>
                </a:solidFill>
                <a:latin typeface="Times New Roman" pitchFamily="18" charset="0"/>
                <a:cs typeface="Times New Roman" pitchFamily="18" charset="0"/>
              </a:rPr>
              <a:t>не допускается:</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 нумерация страниц;</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 использование в тексте разрывов страниц;</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 использование автоматических постраничных ссылок;</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 использование автоматических переносов;</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 использование разреженного или уплотненного </a:t>
            </a:r>
            <a:r>
              <a:rPr lang="ru-RU" sz="2800" dirty="0" err="1">
                <a:latin typeface="Times New Roman" pitchFamily="18" charset="0"/>
                <a:cs typeface="Times New Roman" pitchFamily="18" charset="0"/>
              </a:rPr>
              <a:t>межбуквенного</a:t>
            </a:r>
            <a:r>
              <a:rPr lang="ru-RU" sz="2800" dirty="0">
                <a:latin typeface="Times New Roman" pitchFamily="18" charset="0"/>
                <a:cs typeface="Times New Roman" pitchFamily="18" charset="0"/>
              </a:rPr>
              <a:t> интервала;</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 выделение текста жирным шрифтом внутри разделов статьи.</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6552728"/>
          </a:xfrm>
        </p:spPr>
        <p:txBody>
          <a:bodyPr>
            <a:normAutofit fontScale="90000"/>
          </a:bodyPr>
          <a:lstStyle/>
          <a:p>
            <a:pPr algn="l"/>
            <a:r>
              <a:rPr lang="ru-RU" sz="2800" b="1" dirty="0">
                <a:solidFill>
                  <a:srgbClr val="FF0000"/>
                </a:solidFill>
                <a:latin typeface="Times New Roman" pitchFamily="18" charset="0"/>
                <a:cs typeface="Times New Roman" pitchFamily="18" charset="0"/>
              </a:rPr>
              <a:t>Ссылки на использованные источники </a:t>
            </a:r>
            <a:r>
              <a:rPr lang="ru-RU" sz="2800" dirty="0">
                <a:latin typeface="Times New Roman" pitchFamily="18" charset="0"/>
                <a:cs typeface="Times New Roman" pitchFamily="18" charset="0"/>
              </a:rPr>
              <a:t>используются для предоставления дополнительных сведений и указания на авторские права.</a:t>
            </a:r>
            <a:br>
              <a:rPr lang="ru-RU" sz="2800" dirty="0">
                <a:latin typeface="Times New Roman" pitchFamily="18" charset="0"/>
                <a:cs typeface="Times New Roman" pitchFamily="18" charset="0"/>
              </a:rPr>
            </a:br>
            <a:r>
              <a:rPr lang="ru-RU" sz="2800" u="sng" dirty="0">
                <a:latin typeface="Times New Roman" pitchFamily="18" charset="0"/>
                <a:cs typeface="Times New Roman" pitchFamily="18" charset="0"/>
              </a:rPr>
              <a:t>Правила оформления ссылок:</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На казахском языке - [1]; [1, б. 78]; [189, б. 42-43]. </a:t>
            </a:r>
            <a:br>
              <a:rPr lang="ru-RU" sz="2800" dirty="0">
                <a:latin typeface="Times New Roman" pitchFamily="18" charset="0"/>
                <a:cs typeface="Times New Roman" pitchFamily="18" charset="0"/>
              </a:rPr>
            </a:b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На русском языке - [1]; [1, с. 78]; [189, с. 42-43]. </a:t>
            </a:r>
            <a:br>
              <a:rPr lang="ru-RU" sz="2800" dirty="0">
                <a:latin typeface="Times New Roman" pitchFamily="18" charset="0"/>
                <a:cs typeface="Times New Roman" pitchFamily="18" charset="0"/>
              </a:rPr>
            </a:b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На английском языке - [1]; [1, р. 78]; [189, р. 42-43].</a:t>
            </a:r>
            <a:br>
              <a:rPr lang="ru-RU" sz="2800" dirty="0">
                <a:latin typeface="Times New Roman" pitchFamily="18" charset="0"/>
                <a:cs typeface="Times New Roman" pitchFamily="18" charset="0"/>
              </a:rPr>
            </a:b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 [15, 16, 17, 18].                            [15-18].   </a:t>
            </a:r>
            <a:br>
              <a:rPr lang="ru-RU" sz="2800" dirty="0">
                <a:latin typeface="Times New Roman" pitchFamily="18" charset="0"/>
                <a:cs typeface="Times New Roman" pitchFamily="18" charset="0"/>
              </a:rPr>
            </a:br>
            <a:br>
              <a:rPr lang="ru-RU" sz="2800" dirty="0">
                <a:latin typeface="Times New Roman" pitchFamily="18" charset="0"/>
                <a:cs typeface="Times New Roman" pitchFamily="18" charset="0"/>
              </a:rPr>
            </a:br>
            <a:r>
              <a:rPr lang="ru-RU" sz="2800" b="1" dirty="0">
                <a:solidFill>
                  <a:srgbClr val="FF0000"/>
                </a:solidFill>
                <a:latin typeface="Times New Roman" pitchFamily="18" charset="0"/>
                <a:cs typeface="Times New Roman" pitchFamily="18" charset="0"/>
              </a:rPr>
              <a:t>Не допускается в ссылках указание Ф.И.О. авторов!!!</a:t>
            </a:r>
            <a:br>
              <a:rPr lang="ru-RU" sz="2800" b="1" dirty="0">
                <a:solidFill>
                  <a:srgbClr val="FF0000"/>
                </a:solidFill>
                <a:latin typeface="Times New Roman" pitchFamily="18" charset="0"/>
                <a:cs typeface="Times New Roman" pitchFamily="18" charset="0"/>
              </a:rPr>
            </a:br>
            <a:r>
              <a:rPr lang="ru-RU" sz="2800" b="1" dirty="0">
                <a:solidFill>
                  <a:srgbClr val="FF0000"/>
                </a:solidFill>
                <a:latin typeface="Times New Roman" pitchFamily="18" charset="0"/>
                <a:cs typeface="Times New Roman" pitchFamily="18" charset="0"/>
              </a:rPr>
              <a:t>                        </a:t>
            </a:r>
            <a:br>
              <a:rPr lang="ru-RU" sz="2800" b="1" dirty="0">
                <a:solidFill>
                  <a:srgbClr val="FF0000"/>
                </a:solidFill>
                <a:latin typeface="Times New Roman" pitchFamily="18" charset="0"/>
                <a:cs typeface="Times New Roman" pitchFamily="18" charset="0"/>
              </a:rPr>
            </a:br>
            <a:r>
              <a:rPr lang="ru-RU" sz="2800" b="1" dirty="0">
                <a:solidFill>
                  <a:srgbClr val="FF0000"/>
                </a:solidFill>
                <a:latin typeface="Times New Roman" pitchFamily="18" charset="0"/>
                <a:cs typeface="Times New Roman" pitchFamily="18" charset="0"/>
              </a:rPr>
              <a:t>                              </a:t>
            </a:r>
            <a:r>
              <a:rPr lang="ru-RU" sz="2800" b="1" dirty="0">
                <a:latin typeface="Times New Roman" pitchFamily="18" charset="0"/>
                <a:cs typeface="Times New Roman" pitchFamily="18" charset="0"/>
              </a:rPr>
              <a:t>[1, Филимонов В.П.]</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grpSp>
        <p:nvGrpSpPr>
          <p:cNvPr id="6" name="Группа 5">
            <a:extLst>
              <a:ext uri="{FF2B5EF4-FFF2-40B4-BE49-F238E27FC236}">
                <a16:creationId xmlns:a16="http://schemas.microsoft.com/office/drawing/2014/main" id="{538E2AF9-6D48-ECD7-0B41-4ED67010B7BD}"/>
              </a:ext>
            </a:extLst>
          </p:cNvPr>
          <p:cNvGrpSpPr/>
          <p:nvPr/>
        </p:nvGrpSpPr>
        <p:grpSpPr>
          <a:xfrm>
            <a:off x="2017597" y="5526031"/>
            <a:ext cx="4085280" cy="1071720"/>
            <a:chOff x="2017597" y="5526031"/>
            <a:chExt cx="4085280" cy="1071720"/>
          </a:xfrm>
        </p:grpSpPr>
        <mc:AlternateContent xmlns:mc="http://schemas.openxmlformats.org/markup-compatibility/2006" xmlns:p14="http://schemas.microsoft.com/office/powerpoint/2010/main">
          <mc:Choice Requires="p14">
            <p:contentPart p14:bwMode="auto" r:id="rId2">
              <p14:nvContentPartPr>
                <p14:cNvPr id="4" name="Рукописный ввод 3">
                  <a:extLst>
                    <a:ext uri="{FF2B5EF4-FFF2-40B4-BE49-F238E27FC236}">
                      <a16:creationId xmlns:a16="http://schemas.microsoft.com/office/drawing/2014/main" id="{96361ED7-24FA-480B-A162-5EF3CC319AB9}"/>
                    </a:ext>
                  </a:extLst>
                </p14:cNvPr>
                <p14:cNvContentPartPr/>
                <p14:nvPr/>
              </p14:nvContentPartPr>
              <p14:xfrm>
                <a:off x="2017597" y="5595511"/>
                <a:ext cx="4085280" cy="825840"/>
              </p14:xfrm>
            </p:contentPart>
          </mc:Choice>
          <mc:Fallback xmlns="">
            <p:pic>
              <p:nvPicPr>
                <p:cNvPr id="4" name="Рукописный ввод 3">
                  <a:extLst>
                    <a:ext uri="{FF2B5EF4-FFF2-40B4-BE49-F238E27FC236}">
                      <a16:creationId xmlns:a16="http://schemas.microsoft.com/office/drawing/2014/main" id="{96361ED7-24FA-480B-A162-5EF3CC319AB9}"/>
                    </a:ext>
                  </a:extLst>
                </p:cNvPr>
                <p:cNvPicPr/>
                <p:nvPr/>
              </p:nvPicPr>
              <p:blipFill>
                <a:blip r:embed="rId4"/>
                <a:stretch>
                  <a:fillRect/>
                </a:stretch>
              </p:blipFill>
              <p:spPr>
                <a:xfrm>
                  <a:off x="1999597" y="5577511"/>
                  <a:ext cx="4120920" cy="861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Рукописный ввод 4">
                  <a:extLst>
                    <a:ext uri="{FF2B5EF4-FFF2-40B4-BE49-F238E27FC236}">
                      <a16:creationId xmlns:a16="http://schemas.microsoft.com/office/drawing/2014/main" id="{73F2A8D8-C4C3-BDEB-523C-DA1E7923B86D}"/>
                    </a:ext>
                  </a:extLst>
                </p14:cNvPr>
                <p14:cNvContentPartPr/>
                <p14:nvPr/>
              </p14:nvContentPartPr>
              <p14:xfrm>
                <a:off x="2852077" y="5526031"/>
                <a:ext cx="3102480" cy="1071720"/>
              </p14:xfrm>
            </p:contentPart>
          </mc:Choice>
          <mc:Fallback xmlns="">
            <p:pic>
              <p:nvPicPr>
                <p:cNvPr id="5" name="Рукописный ввод 4">
                  <a:extLst>
                    <a:ext uri="{FF2B5EF4-FFF2-40B4-BE49-F238E27FC236}">
                      <a16:creationId xmlns:a16="http://schemas.microsoft.com/office/drawing/2014/main" id="{73F2A8D8-C4C3-BDEB-523C-DA1E7923B86D}"/>
                    </a:ext>
                  </a:extLst>
                </p:cNvPr>
                <p:cNvPicPr/>
                <p:nvPr/>
              </p:nvPicPr>
              <p:blipFill>
                <a:blip r:embed="rId6"/>
                <a:stretch>
                  <a:fillRect/>
                </a:stretch>
              </p:blipFill>
              <p:spPr>
                <a:xfrm>
                  <a:off x="2834437" y="5508031"/>
                  <a:ext cx="3138120" cy="1107360"/>
                </a:xfrm>
                <a:prstGeom prst="rect">
                  <a:avLst/>
                </a:prstGeom>
              </p:spPr>
            </p:pic>
          </mc:Fallback>
        </mc:AlternateContent>
      </p:grpSp>
      <p:grpSp>
        <p:nvGrpSpPr>
          <p:cNvPr id="11" name="Группа 10">
            <a:extLst>
              <a:ext uri="{FF2B5EF4-FFF2-40B4-BE49-F238E27FC236}">
                <a16:creationId xmlns:a16="http://schemas.microsoft.com/office/drawing/2014/main" id="{7E1C7654-3525-8DF9-FD95-9F6EC491575B}"/>
              </a:ext>
            </a:extLst>
          </p:cNvPr>
          <p:cNvGrpSpPr/>
          <p:nvPr/>
        </p:nvGrpSpPr>
        <p:grpSpPr>
          <a:xfrm>
            <a:off x="456747" y="4221088"/>
            <a:ext cx="2633040" cy="686880"/>
            <a:chOff x="516757" y="4273591"/>
            <a:chExt cx="2633040" cy="686880"/>
          </a:xfrm>
        </p:grpSpPr>
        <mc:AlternateContent xmlns:mc="http://schemas.openxmlformats.org/markup-compatibility/2006" xmlns:p14="http://schemas.microsoft.com/office/powerpoint/2010/main">
          <mc:Choice Requires="p14">
            <p:contentPart p14:bwMode="auto" r:id="rId7">
              <p14:nvContentPartPr>
                <p14:cNvPr id="9" name="Рукописный ввод 8">
                  <a:extLst>
                    <a:ext uri="{FF2B5EF4-FFF2-40B4-BE49-F238E27FC236}">
                      <a16:creationId xmlns:a16="http://schemas.microsoft.com/office/drawing/2014/main" id="{98E2BB48-3A65-A7D3-0746-DF52187DFFDC}"/>
                    </a:ext>
                  </a:extLst>
                </p14:cNvPr>
                <p14:cNvContentPartPr/>
                <p14:nvPr/>
              </p14:nvContentPartPr>
              <p14:xfrm>
                <a:off x="516757" y="4273591"/>
                <a:ext cx="2633040" cy="686880"/>
              </p14:xfrm>
            </p:contentPart>
          </mc:Choice>
          <mc:Fallback xmlns="">
            <p:pic>
              <p:nvPicPr>
                <p:cNvPr id="9" name="Рукописный ввод 8">
                  <a:extLst>
                    <a:ext uri="{FF2B5EF4-FFF2-40B4-BE49-F238E27FC236}">
                      <a16:creationId xmlns:a16="http://schemas.microsoft.com/office/drawing/2014/main" id="{98E2BB48-3A65-A7D3-0746-DF52187DFFDC}"/>
                    </a:ext>
                  </a:extLst>
                </p:cNvPr>
                <p:cNvPicPr/>
                <p:nvPr/>
              </p:nvPicPr>
              <p:blipFill>
                <a:blip r:embed="rId8"/>
                <a:stretch>
                  <a:fillRect/>
                </a:stretch>
              </p:blipFill>
              <p:spPr>
                <a:xfrm>
                  <a:off x="512437" y="4269271"/>
                  <a:ext cx="2641680" cy="695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Рукописный ввод 9">
                  <a:extLst>
                    <a:ext uri="{FF2B5EF4-FFF2-40B4-BE49-F238E27FC236}">
                      <a16:creationId xmlns:a16="http://schemas.microsoft.com/office/drawing/2014/main" id="{59620297-ADE7-C875-0B4E-3D25A2A9AAB6}"/>
                    </a:ext>
                  </a:extLst>
                </p14:cNvPr>
                <p14:cNvContentPartPr/>
                <p14:nvPr/>
              </p14:nvContentPartPr>
              <p14:xfrm>
                <a:off x="616117" y="4299151"/>
                <a:ext cx="2400120" cy="581040"/>
              </p14:xfrm>
            </p:contentPart>
          </mc:Choice>
          <mc:Fallback xmlns="">
            <p:pic>
              <p:nvPicPr>
                <p:cNvPr id="10" name="Рукописный ввод 9">
                  <a:extLst>
                    <a:ext uri="{FF2B5EF4-FFF2-40B4-BE49-F238E27FC236}">
                      <a16:creationId xmlns:a16="http://schemas.microsoft.com/office/drawing/2014/main" id="{59620297-ADE7-C875-0B4E-3D25A2A9AAB6}"/>
                    </a:ext>
                  </a:extLst>
                </p:cNvPr>
                <p:cNvPicPr/>
                <p:nvPr/>
              </p:nvPicPr>
              <p:blipFill>
                <a:blip r:embed="rId10"/>
                <a:stretch>
                  <a:fillRect/>
                </a:stretch>
              </p:blipFill>
              <p:spPr>
                <a:xfrm>
                  <a:off x="611437" y="4294831"/>
                  <a:ext cx="2408760" cy="589680"/>
                </a:xfrm>
                <a:prstGeom prst="rect">
                  <a:avLst/>
                </a:prstGeom>
              </p:spPr>
            </p:pic>
          </mc:Fallback>
        </mc:AlternateContent>
      </p:grpSp>
      <p:cxnSp>
        <p:nvCxnSpPr>
          <p:cNvPr id="13" name="Прямая со стрелкой 12">
            <a:extLst>
              <a:ext uri="{FF2B5EF4-FFF2-40B4-BE49-F238E27FC236}">
                <a16:creationId xmlns:a16="http://schemas.microsoft.com/office/drawing/2014/main" id="{AFAC99B9-9B53-AE06-7216-BBBD3A57CCB9}"/>
              </a:ext>
            </a:extLst>
          </p:cNvPr>
          <p:cNvCxnSpPr>
            <a:cxnSpLocks/>
          </p:cNvCxnSpPr>
          <p:nvPr/>
        </p:nvCxnSpPr>
        <p:spPr>
          <a:xfrm>
            <a:off x="2771800" y="4564528"/>
            <a:ext cx="20162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196E56-3DD1-9778-36F3-D16ED97FC4F9}"/>
              </a:ext>
            </a:extLst>
          </p:cNvPr>
          <p:cNvSpPr>
            <a:spLocks noGrp="1"/>
          </p:cNvSpPr>
          <p:nvPr>
            <p:ph type="title"/>
          </p:nvPr>
        </p:nvSpPr>
        <p:spPr>
          <a:xfrm>
            <a:off x="457200" y="274638"/>
            <a:ext cx="8229600" cy="6034682"/>
          </a:xfrm>
        </p:spPr>
        <p:txBody>
          <a:bodyPr>
            <a:normAutofit fontScale="90000"/>
          </a:bodyPr>
          <a:lstStyle/>
          <a:p>
            <a:pPr algn="l"/>
            <a:r>
              <a:rPr lang="ru-RU" b="1" u="sng" dirty="0">
                <a:solidFill>
                  <a:srgbClr val="FF0000"/>
                </a:solidFill>
              </a:rPr>
              <a:t>Пример оформления ссылок:</a:t>
            </a:r>
            <a:br>
              <a:rPr lang="ru-RU" dirty="0"/>
            </a:br>
            <a:r>
              <a:rPr lang="ru-RU" sz="2200" dirty="0"/>
              <a:t>По мнению М.С. Бакулиной </a:t>
            </a:r>
            <a:r>
              <a:rPr lang="ru-RU" sz="2200" dirty="0">
                <a:highlight>
                  <a:srgbClr val="FFFF00"/>
                </a:highlight>
              </a:rPr>
              <a:t>[49] </a:t>
            </a:r>
            <a:r>
              <a:rPr lang="ru-RU" sz="2200" dirty="0"/>
              <a:t>комплексный взгляд – это способ осуществления исследовательской (на ранних этапах работы) и практической деятельности путем создания функциональной, «внешней» целостности объектов, приемов, методов для достижения запланированного результата. Такой подход не вступает в прямое противоречие с диалектикой, однако является не самой лучшей почвой для ее применения.</a:t>
            </a:r>
            <a:br>
              <a:rPr lang="ru-RU" sz="2200" dirty="0"/>
            </a:br>
            <a:br>
              <a:rPr lang="ru-RU" sz="2200" dirty="0"/>
            </a:br>
            <a:r>
              <a:rPr lang="ru-RU" sz="2200" dirty="0">
                <a:highlight>
                  <a:srgbClr val="FFFF00"/>
                </a:highlight>
              </a:rPr>
              <a:t>Так нельзя оформлять ссылки. </a:t>
            </a:r>
            <a:r>
              <a:rPr lang="ru-RU" sz="2200" b="1" dirty="0">
                <a:solidFill>
                  <a:srgbClr val="FF0000"/>
                </a:solidFill>
              </a:rPr>
              <a:t>Ссылка должна ставиться не после указания ФИО автора, а в конце абзаца</a:t>
            </a:r>
            <a:r>
              <a:rPr lang="ru-RU" sz="2200" dirty="0"/>
              <a:t>. Если абзацев несколько, то в конце каждого ставится ссылка уже с указанием страниц. </a:t>
            </a:r>
            <a:r>
              <a:rPr lang="ru-RU" sz="2200" b="1" dirty="0"/>
              <a:t>При этом надо понимать, что нельзя даже со ссылками включать слишком большой объем заимствований из какой-либо одной работы, как правило этот параметр ограничивается 5%!!! </a:t>
            </a:r>
            <a:br>
              <a:rPr lang="ru-RU" b="1" dirty="0"/>
            </a:br>
            <a:endParaRPr lang="ru-KZ" b="1" dirty="0"/>
          </a:p>
        </p:txBody>
      </p:sp>
      <p:cxnSp>
        <p:nvCxnSpPr>
          <p:cNvPr id="5" name="Прямая со стрелкой 4">
            <a:extLst>
              <a:ext uri="{FF2B5EF4-FFF2-40B4-BE49-F238E27FC236}">
                <a16:creationId xmlns:a16="http://schemas.microsoft.com/office/drawing/2014/main" id="{6C69CF1A-C26B-EAB5-59F4-60EA853443FA}"/>
              </a:ext>
            </a:extLst>
          </p:cNvPr>
          <p:cNvCxnSpPr>
            <a:cxnSpLocks/>
          </p:cNvCxnSpPr>
          <p:nvPr/>
        </p:nvCxnSpPr>
        <p:spPr>
          <a:xfrm flipV="1">
            <a:off x="2699792" y="1484784"/>
            <a:ext cx="1080120" cy="201622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3" name="Рукописный ввод 2">
                <a:extLst>
                  <a:ext uri="{FF2B5EF4-FFF2-40B4-BE49-F238E27FC236}">
                    <a16:creationId xmlns:a16="http://schemas.microsoft.com/office/drawing/2014/main" id="{1DE1AAC2-8C96-F10B-6E82-7661541A8116}"/>
                  </a:ext>
                </a:extLst>
              </p14:cNvPr>
              <p14:cNvContentPartPr/>
              <p14:nvPr/>
            </p14:nvContentPartPr>
            <p14:xfrm>
              <a:off x="8166421" y="713677"/>
              <a:ext cx="756720" cy="709560"/>
            </p14:xfrm>
          </p:contentPart>
        </mc:Choice>
        <mc:Fallback xmlns="">
          <p:pic>
            <p:nvPicPr>
              <p:cNvPr id="3" name="Рукописный ввод 2">
                <a:extLst>
                  <a:ext uri="{FF2B5EF4-FFF2-40B4-BE49-F238E27FC236}">
                    <a16:creationId xmlns:a16="http://schemas.microsoft.com/office/drawing/2014/main" id="{1DE1AAC2-8C96-F10B-6E82-7661541A8116}"/>
                  </a:ext>
                </a:extLst>
              </p:cNvPr>
              <p:cNvPicPr/>
              <p:nvPr/>
            </p:nvPicPr>
            <p:blipFill>
              <a:blip r:embed="rId3"/>
              <a:stretch>
                <a:fillRect/>
              </a:stretch>
            </p:blipFill>
            <p:spPr>
              <a:xfrm>
                <a:off x="8148781" y="696037"/>
                <a:ext cx="792360" cy="745200"/>
              </a:xfrm>
              <a:prstGeom prst="rect">
                <a:avLst/>
              </a:prstGeom>
            </p:spPr>
          </p:pic>
        </mc:Fallback>
      </mc:AlternateContent>
    </p:spTree>
    <p:extLst>
      <p:ext uri="{BB962C8B-B14F-4D97-AF65-F5344CB8AC3E}">
        <p14:creationId xmlns:p14="http://schemas.microsoft.com/office/powerpoint/2010/main" val="4254792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774FD0-2B97-C43B-6A64-D8B17D4C802B}"/>
              </a:ext>
            </a:extLst>
          </p:cNvPr>
          <p:cNvSpPr>
            <a:spLocks noGrp="1"/>
          </p:cNvSpPr>
          <p:nvPr>
            <p:ph type="title"/>
          </p:nvPr>
        </p:nvSpPr>
        <p:spPr>
          <a:xfrm>
            <a:off x="457200" y="274638"/>
            <a:ext cx="8229600" cy="2218258"/>
          </a:xfrm>
        </p:spPr>
        <p:txBody>
          <a:bodyPr>
            <a:normAutofit fontScale="90000"/>
          </a:bodyPr>
          <a:lstStyle/>
          <a:p>
            <a:pPr algn="l"/>
            <a:br>
              <a:rPr lang="ru-RU" sz="2000" dirty="0">
                <a:solidFill>
                  <a:srgbClr val="FF0000"/>
                </a:solidFill>
              </a:rPr>
            </a:br>
            <a:br>
              <a:rPr lang="ru-RU" sz="2000" dirty="0">
                <a:solidFill>
                  <a:srgbClr val="FF0000"/>
                </a:solidFill>
              </a:rPr>
            </a:br>
            <a:r>
              <a:rPr lang="ru-RU" sz="2000" b="1" dirty="0">
                <a:solidFill>
                  <a:srgbClr val="FF0000"/>
                </a:solidFill>
              </a:rPr>
              <a:t>Оформление диаграмм (графиков)</a:t>
            </a:r>
            <a:br>
              <a:rPr lang="ru-RU" sz="2000" dirty="0">
                <a:solidFill>
                  <a:srgbClr val="FF0000"/>
                </a:solidFill>
              </a:rPr>
            </a:br>
            <a:r>
              <a:rPr lang="ru-RU" sz="2000" b="1" dirty="0"/>
              <a:t>необходимо выполнять в формате диаграмм в программе Microsoft Word (Вставка, Диаграмма), с целью возможности их корректировки по качеству оформления. Если сравниваются две группы контрольная и экспериментальная, как представлено на данной диаграмме, то должны использоваться разные цвета для обозначения групп. </a:t>
            </a:r>
            <a:r>
              <a:rPr lang="ru-RU" sz="2000" b="1" dirty="0">
                <a:highlight>
                  <a:srgbClr val="FFFF00"/>
                </a:highlight>
              </a:rPr>
              <a:t>Обязательно наличие подписи данных.</a:t>
            </a:r>
            <a:br>
              <a:rPr lang="ru-RU" sz="2000" b="1" dirty="0"/>
            </a:br>
            <a:endParaRPr lang="ru-KZ" sz="2000" b="1" dirty="0"/>
          </a:p>
        </p:txBody>
      </p:sp>
      <p:graphicFrame>
        <p:nvGraphicFramePr>
          <p:cNvPr id="5" name="Диаграмма 4">
            <a:extLst>
              <a:ext uri="{FF2B5EF4-FFF2-40B4-BE49-F238E27FC236}">
                <a16:creationId xmlns:a16="http://schemas.microsoft.com/office/drawing/2014/main" id="{5DC1479A-04D4-1727-7A45-7C4740199666}"/>
              </a:ext>
            </a:extLst>
          </p:cNvPr>
          <p:cNvGraphicFramePr/>
          <p:nvPr>
            <p:extLst>
              <p:ext uri="{D42A27DB-BD31-4B8C-83A1-F6EECF244321}">
                <p14:modId xmlns:p14="http://schemas.microsoft.com/office/powerpoint/2010/main" val="417589865"/>
              </p:ext>
            </p:extLst>
          </p:nvPr>
        </p:nvGraphicFramePr>
        <p:xfrm>
          <a:off x="1691680" y="2636912"/>
          <a:ext cx="6048672"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5993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5404"/>
          </a:xfrm>
        </p:spPr>
        <p:txBody>
          <a:bodyPr>
            <a:normAutofit fontScale="90000"/>
          </a:bodyPr>
          <a:lstStyle/>
          <a:p>
            <a:pPr algn="l"/>
            <a:br>
              <a:rPr lang="en-US" sz="2000" b="1" dirty="0"/>
            </a:br>
            <a:br>
              <a:rPr lang="en-US" sz="2000" b="1" dirty="0"/>
            </a:br>
            <a:br>
              <a:rPr lang="en-US" sz="2000" b="1" dirty="0"/>
            </a:br>
            <a:br>
              <a:rPr lang="en-US" sz="2000" b="1" dirty="0"/>
            </a:br>
            <a:br>
              <a:rPr lang="en-US" sz="2000" b="1" dirty="0"/>
            </a:br>
            <a:br>
              <a:rPr lang="en-US" sz="2000" b="1" dirty="0"/>
            </a:br>
            <a:br>
              <a:rPr lang="en-US" sz="2000" b="1" dirty="0"/>
            </a:br>
            <a:br>
              <a:rPr lang="en-US" sz="2000" b="1" dirty="0"/>
            </a:br>
            <a:br>
              <a:rPr lang="ru-RU" sz="2000" b="1" dirty="0"/>
            </a:br>
            <a:br>
              <a:rPr lang="ru-RU" sz="2000" b="1" dirty="0"/>
            </a:br>
            <a:br>
              <a:rPr lang="ru-RU" sz="2000" b="1" dirty="0"/>
            </a:br>
            <a:r>
              <a:rPr lang="ru-RU" sz="2000" b="1" dirty="0">
                <a:latin typeface="Times New Roman" pitchFamily="18" charset="0"/>
                <a:cs typeface="Times New Roman" pitchFamily="18" charset="0"/>
              </a:rPr>
              <a:t>Список литературы</a:t>
            </a:r>
            <a:r>
              <a:rPr lang="ru-RU" sz="2000" dirty="0">
                <a:latin typeface="Times New Roman" pitchFamily="18" charset="0"/>
                <a:cs typeface="Times New Roman" pitchFamily="18" charset="0"/>
              </a:rPr>
              <a:t> обязателен и должен включать в себя все работы, использованные автором. </a:t>
            </a:r>
            <a:r>
              <a:rPr lang="ru-RU" sz="2000" dirty="0">
                <a:highlight>
                  <a:srgbClr val="FFFF00"/>
                </a:highlight>
                <a:latin typeface="Times New Roman" pitchFamily="18" charset="0"/>
                <a:cs typeface="Times New Roman" pitchFamily="18" charset="0"/>
              </a:rPr>
              <a:t>Авторам  в обязательном порядке необходимо использовать при написании статьи современные источниками информации (опубликованные за последние 5 лет)</a:t>
            </a:r>
            <a:r>
              <a:rPr lang="ru-RU" sz="2000" dirty="0">
                <a:latin typeface="Times New Roman" pitchFamily="18" charset="0"/>
                <a:cs typeface="Times New Roman" pitchFamily="18" charset="0"/>
              </a:rPr>
              <a:t>, поскольку ссылка на устаревшие литературные источники вызывает замечание международных экспертов и сомнение относительно актуальности материала, изложенного в статье.</a:t>
            </a:r>
            <a:br>
              <a:rPr lang="ru-RU" sz="2000" dirty="0">
                <a:latin typeface="Times New Roman" pitchFamily="18" charset="0"/>
                <a:cs typeface="Times New Roman" pitchFamily="18" charset="0"/>
              </a:rPr>
            </a:br>
            <a:r>
              <a:rPr lang="ru-RU" sz="2000" dirty="0">
                <a:solidFill>
                  <a:srgbClr val="FF0000"/>
                </a:solidFill>
                <a:latin typeface="Times New Roman" pitchFamily="18" charset="0"/>
                <a:cs typeface="Times New Roman" pitchFamily="18" charset="0"/>
              </a:rPr>
              <a:t>Список литературы в формате </a:t>
            </a:r>
            <a:r>
              <a:rPr lang="en-US" sz="2000" b="1" dirty="0">
                <a:solidFill>
                  <a:srgbClr val="FF0000"/>
                </a:solidFill>
                <a:latin typeface="Times New Roman" pitchFamily="18" charset="0"/>
                <a:cs typeface="Times New Roman" pitchFamily="18" charset="0"/>
              </a:rPr>
              <a:t>References</a:t>
            </a:r>
            <a:r>
              <a:rPr lang="ru-RU" sz="2000" b="1" dirty="0">
                <a:solidFill>
                  <a:srgbClr val="FF0000"/>
                </a:solidFill>
                <a:latin typeface="Times New Roman" pitchFamily="18" charset="0"/>
                <a:cs typeface="Times New Roman" pitchFamily="18" charset="0"/>
              </a:rPr>
              <a:t> (для статей на казахском и русском языках)</a:t>
            </a:r>
            <a:r>
              <a:rPr lang="en-US" sz="2000" dirty="0">
                <a:solidFill>
                  <a:srgbClr val="FF0000"/>
                </a:solidFill>
                <a:latin typeface="Times New Roman" pitchFamily="18" charset="0"/>
                <a:cs typeface="Times New Roman" pitchFamily="18" charset="0"/>
              </a:rPr>
              <a:t> </a:t>
            </a:r>
            <a:r>
              <a:rPr lang="ru-RU" sz="2000" dirty="0">
                <a:solidFill>
                  <a:srgbClr val="FF0000"/>
                </a:solidFill>
                <a:latin typeface="Times New Roman" pitchFamily="18" charset="0"/>
                <a:cs typeface="Times New Roman" pitchFamily="18" charset="0"/>
              </a:rPr>
              <a:t>должен формироваться в виде транслитерации, а не переводится на английский язык.</a:t>
            </a:r>
            <a:r>
              <a:rPr lang="ru-RU" sz="2000" dirty="0">
                <a:latin typeface="Times New Roman" pitchFamily="18" charset="0"/>
                <a:cs typeface="Times New Roman" pitchFamily="18" charset="0"/>
              </a:rPr>
              <a:t> </a:t>
            </a:r>
            <a:br>
              <a:rPr lang="ru-RU" sz="2000" dirty="0">
                <a:latin typeface="Times New Roman" pitchFamily="18" charset="0"/>
                <a:cs typeface="Times New Roman" pitchFamily="18" charset="0"/>
              </a:rPr>
            </a:b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4" name="Прямоугольник 3"/>
          <p:cNvSpPr/>
          <p:nvPr/>
        </p:nvSpPr>
        <p:spPr>
          <a:xfrm>
            <a:off x="35496" y="2924944"/>
            <a:ext cx="9073008" cy="4308872"/>
          </a:xfrm>
          <a:prstGeom prst="rect">
            <a:avLst/>
          </a:prstGeom>
        </p:spPr>
        <p:txBody>
          <a:bodyPr wrap="square">
            <a:spAutoFit/>
          </a:bodyPr>
          <a:lstStyle/>
          <a:p>
            <a:r>
              <a:rPr lang="ru-RU" sz="1600" b="1" dirty="0">
                <a:solidFill>
                  <a:srgbClr val="FF0000"/>
                </a:solidFill>
                <a:latin typeface="Times New Roman" pitchFamily="18" charset="0"/>
                <a:cs typeface="Times New Roman" pitchFamily="18" charset="0"/>
              </a:rPr>
              <a:t>В обязательном порядке должны включаться ссылки на статьи из </a:t>
            </a:r>
            <a:r>
              <a:rPr lang="ru-RU" sz="1600" b="1" i="1" u="sng" dirty="0" err="1">
                <a:solidFill>
                  <a:srgbClr val="FF0000"/>
                </a:solidFill>
                <a:latin typeface="Times New Roman" pitchFamily="18" charset="0"/>
                <a:cs typeface="Times New Roman" pitchFamily="18" charset="0"/>
              </a:rPr>
              <a:t>высокоцитируемых</a:t>
            </a:r>
            <a:r>
              <a:rPr lang="ru-RU" sz="1600" b="1" dirty="0">
                <a:solidFill>
                  <a:srgbClr val="FF0000"/>
                </a:solidFill>
                <a:latin typeface="Times New Roman" pitchFamily="18" charset="0"/>
                <a:cs typeface="Times New Roman" pitchFamily="18" charset="0"/>
              </a:rPr>
              <a:t> зарубежных и казахстанских  журналов входящих в базы: </a:t>
            </a:r>
            <a:r>
              <a:rPr lang="ru-RU" sz="1600" b="1" dirty="0" err="1">
                <a:solidFill>
                  <a:srgbClr val="FF0000"/>
                </a:solidFill>
                <a:latin typeface="Times New Roman" pitchFamily="18" charset="0"/>
                <a:cs typeface="Times New Roman" pitchFamily="18" charset="0"/>
              </a:rPr>
              <a:t>WoS</a:t>
            </a:r>
            <a:r>
              <a:rPr lang="ru-RU" sz="1600" b="1" dirty="0">
                <a:solidFill>
                  <a:srgbClr val="FF0000"/>
                </a:solidFill>
                <a:latin typeface="Times New Roman" pitchFamily="18" charset="0"/>
                <a:cs typeface="Times New Roman" pitchFamily="18" charset="0"/>
              </a:rPr>
              <a:t>, SCOPUS, РИНЦ. </a:t>
            </a:r>
            <a:r>
              <a:rPr lang="ru-RU" sz="1600" b="1" dirty="0">
                <a:solidFill>
                  <a:srgbClr val="FF0000"/>
                </a:solidFill>
                <a:highlight>
                  <a:srgbClr val="FFFF00"/>
                </a:highlight>
                <a:latin typeface="Times New Roman" pitchFamily="18" charset="0"/>
                <a:cs typeface="Times New Roman" pitchFamily="18" charset="0"/>
              </a:rPr>
              <a:t>Ссылки на интернет-источники не должны составлять более 20% от общего объема использованных источников (например, при общем объеме источников в количестве 10 это составляет 2 интернет-источника не более).</a:t>
            </a:r>
          </a:p>
          <a:p>
            <a:r>
              <a:rPr lang="ru-RU" sz="1600" dirty="0">
                <a:latin typeface="Times New Roman" pitchFamily="18" charset="0"/>
                <a:cs typeface="Times New Roman" pitchFamily="18" charset="0"/>
              </a:rPr>
              <a:t>В оригинальных статьях допускается цитировать не менее 8-10 источников</a:t>
            </a:r>
            <a:r>
              <a:rPr lang="ru-RU" sz="1600">
                <a:latin typeface="Times New Roman" pitchFamily="18" charset="0"/>
                <a:cs typeface="Times New Roman" pitchFamily="18" charset="0"/>
              </a:rPr>
              <a:t>. </a:t>
            </a:r>
          </a:p>
          <a:p>
            <a:r>
              <a:rPr lang="ru-RU" sz="1600">
                <a:highlight>
                  <a:srgbClr val="00FF00"/>
                </a:highlight>
                <a:latin typeface="Times New Roman" pitchFamily="18" charset="0"/>
                <a:cs typeface="Times New Roman" pitchFamily="18" charset="0"/>
              </a:rPr>
              <a:t>Список </a:t>
            </a:r>
            <a:r>
              <a:rPr lang="ru-RU" sz="1600" dirty="0">
                <a:highlight>
                  <a:srgbClr val="00FF00"/>
                </a:highlight>
                <a:latin typeface="Times New Roman" pitchFamily="18" charset="0"/>
                <a:cs typeface="Times New Roman" pitchFamily="18" charset="0"/>
              </a:rPr>
              <a:t>литературы следует составлять по мере упоминания источников в тексте и оформлять согласно требованиям ГОСТа 7.1-2003.</a:t>
            </a:r>
          </a:p>
          <a:p>
            <a:r>
              <a:rPr lang="ru-RU" sz="1600" dirty="0">
                <a:latin typeface="Times New Roman" pitchFamily="18" charset="0"/>
                <a:cs typeface="Times New Roman" pitchFamily="18" charset="0"/>
              </a:rPr>
              <a:t>Список использованной литературы является органической частью любой исследовательской работы. Он помещается после основного текста работы и позволяет автору документально подтвердить достоверность и точность приводимых в тексте заимствований: цитат, идей, фактов, таблиц, иллюстраций, формул, и других документов, на основе которых строится исследование.</a:t>
            </a:r>
          </a:p>
          <a:p>
            <a:r>
              <a:rPr lang="ru-RU" sz="1600" dirty="0">
                <a:latin typeface="Times New Roman" pitchFamily="18" charset="0"/>
                <a:cs typeface="Times New Roman" pitchFamily="18" charset="0"/>
              </a:rPr>
              <a:t>Список использованной литературы показывает глубину и широту изучения темы, демонстрирует эрудицию и культуру исследователя.</a:t>
            </a:r>
          </a:p>
          <a:p>
            <a:r>
              <a:rPr lang="ru-RU" sz="1600" b="1" i="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 </a:t>
            </a:r>
            <a:br>
              <a:rPr lang="ru-RU" dirty="0"/>
            </a:b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16632"/>
            <a:ext cx="8463314" cy="6741368"/>
          </a:xfrm>
        </p:spPr>
        <p:txBody>
          <a:bodyPr>
            <a:normAutofit fontScale="90000"/>
          </a:bodyPr>
          <a:lstStyle/>
          <a:p>
            <a:pPr algn="l"/>
            <a:r>
              <a:rPr lang="ru-RU" sz="1800" b="1" dirty="0">
                <a:latin typeface="Times New Roman" pitchFamily="18" charset="0"/>
                <a:cs typeface="Times New Roman" pitchFamily="18" charset="0"/>
              </a:rPr>
              <a:t>Все статьи поступающие в редакцию журнала </a:t>
            </a:r>
            <a:r>
              <a:rPr lang="ru-RU" sz="1800" b="1" dirty="0">
                <a:solidFill>
                  <a:srgbClr val="00B0F0"/>
                </a:solidFill>
                <a:latin typeface="Times New Roman" pitchFamily="18" charset="0"/>
                <a:cs typeface="Times New Roman" pitchFamily="18" charset="0"/>
              </a:rPr>
              <a:t>«Теория и методика физической культуры»</a:t>
            </a:r>
            <a:r>
              <a:rPr lang="ru-RU" sz="1800" b="1" dirty="0">
                <a:latin typeface="Times New Roman" pitchFamily="18" charset="0"/>
                <a:cs typeface="Times New Roman" pitchFamily="18" charset="0"/>
              </a:rPr>
              <a:t> проходят проверку на наличие неправомерно заимствованного материала без ссылки на автора и источник (т.е. плагиат) по системе:</a:t>
            </a:r>
            <a:r>
              <a:rPr lang="ru-RU" sz="1800" b="1" dirty="0">
                <a:solidFill>
                  <a:srgbClr val="FF0000"/>
                </a:solidFill>
                <a:latin typeface="Times New Roman" pitchFamily="18" charset="0"/>
                <a:cs typeface="Times New Roman" pitchFamily="18" charset="0"/>
              </a:rPr>
              <a:t> «Антиплагиат».</a:t>
            </a:r>
            <a:br>
              <a:rPr lang="ru-RU" sz="1800" b="1" dirty="0">
                <a:solidFill>
                  <a:srgbClr val="FF0000"/>
                </a:solidFill>
                <a:latin typeface="Times New Roman" pitchFamily="18" charset="0"/>
                <a:cs typeface="Times New Roman" pitchFamily="18" charset="0"/>
              </a:rPr>
            </a:br>
            <a:r>
              <a:rPr lang="ru-RU" sz="1800" b="1" dirty="0">
                <a:solidFill>
                  <a:srgbClr val="FF0000"/>
                </a:solidFill>
                <a:latin typeface="Times New Roman" pitchFamily="18" charset="0"/>
                <a:cs typeface="Times New Roman" pitchFamily="18" charset="0"/>
              </a:rPr>
              <a:t>В случаи обнаружения наличия плагиата в любом объеме - статья к публикации не принимается.</a:t>
            </a:r>
            <a:br>
              <a:rPr lang="ru-RU" sz="1800" b="1" dirty="0">
                <a:solidFill>
                  <a:srgbClr val="FF0000"/>
                </a:solidFill>
                <a:latin typeface="Times New Roman" pitchFamily="18" charset="0"/>
                <a:cs typeface="Times New Roman" pitchFamily="18" charset="0"/>
              </a:rPr>
            </a:br>
            <a:r>
              <a:rPr lang="ru-RU" sz="1600" dirty="0">
                <a:latin typeface="Times New Roman" pitchFamily="18" charset="0"/>
                <a:cs typeface="Times New Roman" pitchFamily="18" charset="0"/>
              </a:rPr>
              <a:t>Все статьи поступающие в редакцию журнала проходят двухступенчатую проверку по системе «Антиплагиат» (первая проверка проводится на языке оригинала, вторая проверка проводится на переводной версии, т.е. проверка перевода текста статьи на казахский, русский язык или английский язык). </a:t>
            </a:r>
            <a:br>
              <a:rPr lang="ru-RU" sz="1800" dirty="0">
                <a:latin typeface="Times New Roman" pitchFamily="18" charset="0"/>
                <a:cs typeface="Times New Roman" pitchFamily="18" charset="0"/>
              </a:rPr>
            </a:br>
            <a:br>
              <a:rPr lang="ru-RU" sz="1800" dirty="0">
                <a:latin typeface="Times New Roman" pitchFamily="18" charset="0"/>
                <a:cs typeface="Times New Roman" pitchFamily="18" charset="0"/>
              </a:rPr>
            </a:br>
            <a:br>
              <a:rPr lang="ru-RU" sz="1800" dirty="0">
                <a:latin typeface="Times New Roman" pitchFamily="18" charset="0"/>
                <a:cs typeface="Times New Roman" pitchFamily="18" charset="0"/>
              </a:rPr>
            </a:br>
            <a:br>
              <a:rPr lang="ru-RU" sz="1800" dirty="0">
                <a:latin typeface="Times New Roman" pitchFamily="18" charset="0"/>
                <a:cs typeface="Times New Roman" pitchFamily="18" charset="0"/>
              </a:rPr>
            </a:br>
            <a:br>
              <a:rPr lang="en-US" sz="1800" dirty="0">
                <a:latin typeface="Times New Roman" pitchFamily="18" charset="0"/>
                <a:cs typeface="Times New Roman" pitchFamily="18" charset="0"/>
              </a:rPr>
            </a:br>
            <a:br>
              <a:rPr lang="ru-RU" sz="1800" dirty="0">
                <a:latin typeface="Times New Roman" pitchFamily="18" charset="0"/>
                <a:cs typeface="Times New Roman" pitchFamily="18" charset="0"/>
              </a:rPr>
            </a:br>
            <a:br>
              <a:rPr lang="ru-RU" sz="1800" dirty="0">
                <a:latin typeface="Times New Roman" pitchFamily="18" charset="0"/>
                <a:cs typeface="Times New Roman" pitchFamily="18" charset="0"/>
              </a:rPr>
            </a:br>
            <a:r>
              <a:rPr lang="ru-RU" sz="1800" b="1" dirty="0">
                <a:latin typeface="Times New Roman" pitchFamily="18" charset="0"/>
                <a:cs typeface="Times New Roman" pitchFamily="18" charset="0"/>
              </a:rPr>
              <a:t>Не принимаются к публикации статьи с наличием искусственно сгенерированного текста!</a:t>
            </a:r>
            <a:br>
              <a:rPr lang="ru-RU" sz="1800" b="1" dirty="0">
                <a:latin typeface="Times New Roman" pitchFamily="18" charset="0"/>
                <a:cs typeface="Times New Roman" pitchFamily="18" charset="0"/>
              </a:rPr>
            </a:br>
            <a:r>
              <a:rPr lang="ru-RU" sz="1800" b="1" dirty="0">
                <a:solidFill>
                  <a:srgbClr val="FF0000"/>
                </a:solidFill>
                <a:latin typeface="Times New Roman" pitchFamily="18" charset="0"/>
                <a:cs typeface="Times New Roman" pitchFamily="18" charset="0"/>
              </a:rPr>
              <a:t>Не принимаются к публикации также ранее опубликованные в других источниках материалы!</a:t>
            </a:r>
            <a:br>
              <a:rPr lang="ru-RU" sz="1800" b="1" dirty="0">
                <a:solidFill>
                  <a:srgbClr val="FF0000"/>
                </a:solidFill>
                <a:latin typeface="Times New Roman" pitchFamily="18" charset="0"/>
                <a:cs typeface="Times New Roman" pitchFamily="18" charset="0"/>
              </a:rPr>
            </a:br>
            <a:r>
              <a:rPr lang="ru-RU" sz="1800" b="1" dirty="0">
                <a:highlight>
                  <a:srgbClr val="FFFF00"/>
                </a:highlight>
                <a:latin typeface="Times New Roman" pitchFamily="18" charset="0"/>
                <a:cs typeface="Times New Roman" pitchFamily="18" charset="0"/>
              </a:rPr>
              <a:t>Не принимаются к публикации статьи содержание которых не представляет научного интереса (как в плане актуальности, так и в плане слабого академического контента)!</a:t>
            </a:r>
            <a:br>
              <a:rPr lang="ru-RU" sz="1800" b="1" dirty="0">
                <a:latin typeface="Times New Roman" pitchFamily="18" charset="0"/>
                <a:cs typeface="Times New Roman" pitchFamily="18" charset="0"/>
              </a:rPr>
            </a:br>
            <a:r>
              <a:rPr lang="ru-RU" sz="1800" b="1" dirty="0">
                <a:highlight>
                  <a:srgbClr val="00FFFF"/>
                </a:highlight>
                <a:latin typeface="Times New Roman" pitchFamily="18" charset="0"/>
                <a:cs typeface="Times New Roman" pitchFamily="18" charset="0"/>
              </a:rPr>
              <a:t>Не принимаются статьи содержание которых не соответствует публикационным направлениям журнала:</a:t>
            </a:r>
            <a:br>
              <a:rPr lang="ru-RU" sz="1800" b="1" dirty="0">
                <a:highlight>
                  <a:srgbClr val="00FFFF"/>
                </a:highlight>
                <a:latin typeface="Times New Roman" pitchFamily="18" charset="0"/>
                <a:cs typeface="Times New Roman" pitchFamily="18" charset="0"/>
              </a:rPr>
            </a:br>
            <a:r>
              <a:rPr lang="ru-RU" sz="1300" b="1" dirty="0">
                <a:latin typeface="Times New Roman" pitchFamily="18" charset="0"/>
                <a:cs typeface="Times New Roman" pitchFamily="18" charset="0"/>
              </a:rPr>
              <a:t>1. Подготовка специалистов в области физической культуры, спорта и туризма.</a:t>
            </a:r>
            <a:br>
              <a:rPr lang="ru-RU" sz="1300" b="1" dirty="0">
                <a:latin typeface="Times New Roman" pitchFamily="18" charset="0"/>
                <a:cs typeface="Times New Roman" pitchFamily="18" charset="0"/>
              </a:rPr>
            </a:br>
            <a:r>
              <a:rPr lang="ru-RU" sz="1300" b="1" dirty="0">
                <a:latin typeface="Times New Roman" pitchFamily="18" charset="0"/>
                <a:cs typeface="Times New Roman" pitchFamily="18" charset="0"/>
              </a:rPr>
              <a:t>2. Медико-биологические проблемы физической культуры.</a:t>
            </a:r>
            <a:br>
              <a:rPr lang="ru-RU" sz="1300" b="1" dirty="0">
                <a:latin typeface="Times New Roman" pitchFamily="18" charset="0"/>
                <a:cs typeface="Times New Roman" pitchFamily="18" charset="0"/>
              </a:rPr>
            </a:br>
            <a:r>
              <a:rPr lang="ru-RU" sz="1300" b="1" dirty="0">
                <a:latin typeface="Times New Roman" pitchFamily="18" charset="0"/>
                <a:cs typeface="Times New Roman" pitchFamily="18" charset="0"/>
              </a:rPr>
              <a:t>3. Психологические проблемы физической культуры.</a:t>
            </a:r>
            <a:br>
              <a:rPr lang="ru-RU" sz="1300" b="1" dirty="0">
                <a:latin typeface="Times New Roman" pitchFamily="18" charset="0"/>
                <a:cs typeface="Times New Roman" pitchFamily="18" charset="0"/>
              </a:rPr>
            </a:br>
            <a:r>
              <a:rPr lang="ru-RU" sz="1300" b="1" dirty="0">
                <a:latin typeface="Times New Roman" pitchFamily="18" charset="0"/>
                <a:cs typeface="Times New Roman" pitchFamily="18" charset="0"/>
              </a:rPr>
              <a:t>4. Физическое воспитание населения.</a:t>
            </a:r>
            <a:br>
              <a:rPr lang="ru-RU" sz="1300" b="1" dirty="0">
                <a:latin typeface="Times New Roman" pitchFamily="18" charset="0"/>
                <a:cs typeface="Times New Roman" pitchFamily="18" charset="0"/>
              </a:rPr>
            </a:br>
            <a:r>
              <a:rPr lang="ru-RU" sz="1300" b="1" dirty="0">
                <a:latin typeface="Times New Roman" pitchFamily="18" charset="0"/>
                <a:cs typeface="Times New Roman" pitchFamily="18" charset="0"/>
              </a:rPr>
              <a:t>5. Теория и методика  спортивной  тренировки.</a:t>
            </a:r>
            <a:br>
              <a:rPr lang="ru-RU" sz="1300" b="1" dirty="0">
                <a:latin typeface="Times New Roman" pitchFamily="18" charset="0"/>
                <a:cs typeface="Times New Roman" pitchFamily="18" charset="0"/>
              </a:rPr>
            </a:br>
            <a:r>
              <a:rPr lang="ru-RU" sz="1300" b="1" dirty="0">
                <a:latin typeface="Times New Roman" pitchFamily="18" charset="0"/>
                <a:cs typeface="Times New Roman" pitchFamily="18" charset="0"/>
              </a:rPr>
              <a:t>6. Теория и методика активных видов туризма.</a:t>
            </a:r>
          </a:p>
        </p:txBody>
      </p:sp>
      <p:pic>
        <p:nvPicPr>
          <p:cNvPr id="3" name="Рисунок 2">
            <a:extLst>
              <a:ext uri="{FF2B5EF4-FFF2-40B4-BE49-F238E27FC236}">
                <a16:creationId xmlns:a16="http://schemas.microsoft.com/office/drawing/2014/main" id="{FD2E42B8-A9A6-D8A6-39FD-04263A732B2E}"/>
              </a:ext>
            </a:extLst>
          </p:cNvPr>
          <p:cNvPicPr>
            <a:picLocks noChangeAspect="1"/>
          </p:cNvPicPr>
          <p:nvPr/>
        </p:nvPicPr>
        <p:blipFill>
          <a:blip r:embed="rId2"/>
          <a:stretch>
            <a:fillRect/>
          </a:stretch>
        </p:blipFill>
        <p:spPr>
          <a:xfrm>
            <a:off x="441291" y="2204864"/>
            <a:ext cx="2808312" cy="1358375"/>
          </a:xfrm>
          <a:prstGeom prst="rect">
            <a:avLst/>
          </a:prstGeom>
        </p:spPr>
      </p:pic>
      <p:pic>
        <p:nvPicPr>
          <p:cNvPr id="4" name="Рисунок 3">
            <a:extLst>
              <a:ext uri="{FF2B5EF4-FFF2-40B4-BE49-F238E27FC236}">
                <a16:creationId xmlns:a16="http://schemas.microsoft.com/office/drawing/2014/main" id="{C2B0A091-712E-4733-BE99-C50B9C568184}"/>
              </a:ext>
            </a:extLst>
          </p:cNvPr>
          <p:cNvPicPr>
            <a:picLocks noChangeAspect="1"/>
          </p:cNvPicPr>
          <p:nvPr/>
        </p:nvPicPr>
        <p:blipFill>
          <a:blip r:embed="rId3"/>
          <a:stretch>
            <a:fillRect/>
          </a:stretch>
        </p:blipFill>
        <p:spPr>
          <a:xfrm>
            <a:off x="3131840" y="2274565"/>
            <a:ext cx="2115615" cy="566977"/>
          </a:xfrm>
          <a:prstGeom prst="rect">
            <a:avLst/>
          </a:prstGeom>
        </p:spPr>
      </p:pic>
      <p:pic>
        <p:nvPicPr>
          <p:cNvPr id="5" name="Рисунок 4">
            <a:extLst>
              <a:ext uri="{FF2B5EF4-FFF2-40B4-BE49-F238E27FC236}">
                <a16:creationId xmlns:a16="http://schemas.microsoft.com/office/drawing/2014/main" id="{D4B5667C-CAEA-5C1D-CA41-5701F3A3CBAD}"/>
              </a:ext>
            </a:extLst>
          </p:cNvPr>
          <p:cNvPicPr>
            <a:picLocks noChangeAspect="1"/>
          </p:cNvPicPr>
          <p:nvPr/>
        </p:nvPicPr>
        <p:blipFill>
          <a:blip r:embed="rId4"/>
          <a:stretch>
            <a:fillRect/>
          </a:stretch>
        </p:blipFill>
        <p:spPr>
          <a:xfrm>
            <a:off x="5758113" y="2202557"/>
            <a:ext cx="2929693" cy="1358375"/>
          </a:xfrm>
          <a:prstGeom prst="rect">
            <a:avLst/>
          </a:prstGeom>
        </p:spPr>
      </p:pic>
      <p:pic>
        <p:nvPicPr>
          <p:cNvPr id="6" name="Рисунок 5">
            <a:extLst>
              <a:ext uri="{FF2B5EF4-FFF2-40B4-BE49-F238E27FC236}">
                <a16:creationId xmlns:a16="http://schemas.microsoft.com/office/drawing/2014/main" id="{6CC1C417-C028-731F-1A54-02586AB75DE9}"/>
              </a:ext>
            </a:extLst>
          </p:cNvPr>
          <p:cNvPicPr>
            <a:picLocks noChangeAspect="1"/>
          </p:cNvPicPr>
          <p:nvPr/>
        </p:nvPicPr>
        <p:blipFill>
          <a:blip r:embed="rId5"/>
          <a:stretch>
            <a:fillRect/>
          </a:stretch>
        </p:blipFill>
        <p:spPr>
          <a:xfrm>
            <a:off x="3691788" y="3014035"/>
            <a:ext cx="2115615" cy="56697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A87B30-283F-41FA-B216-B2F8C8DE4262}"/>
              </a:ext>
            </a:extLst>
          </p:cNvPr>
          <p:cNvSpPr>
            <a:spLocks noGrp="1"/>
          </p:cNvSpPr>
          <p:nvPr>
            <p:ph type="title"/>
          </p:nvPr>
        </p:nvSpPr>
        <p:spPr>
          <a:xfrm>
            <a:off x="457200" y="274638"/>
            <a:ext cx="8229600" cy="5314602"/>
          </a:xfrm>
        </p:spPr>
        <p:txBody>
          <a:bodyPr>
            <a:noAutofit/>
          </a:bodyPr>
          <a:lstStyle/>
          <a:p>
            <a:r>
              <a:rPr lang="ru-RU" sz="2000" b="1" dirty="0">
                <a:solidFill>
                  <a:srgbClr val="FF0000"/>
                </a:solidFill>
              </a:rPr>
              <a:t>Компиляция </a:t>
            </a:r>
            <a:r>
              <a:rPr lang="ru-RU" sz="2000" dirty="0"/>
              <a:t>(изложение результатов чужих исследований без самостоятельной обработки источников) - не нарушаются правила цитирования, </a:t>
            </a:r>
            <a:r>
              <a:rPr lang="ru-RU" sz="2000" dirty="0">
                <a:highlight>
                  <a:srgbClr val="FFFF00"/>
                </a:highlight>
              </a:rPr>
              <a:t>но приращения нового знания   практически не происходит, а проведение поискового научного исследования фактически имитируется. </a:t>
            </a:r>
            <a:br>
              <a:rPr lang="ru-RU" sz="2000" dirty="0"/>
            </a:br>
            <a:br>
              <a:rPr lang="ru-RU" sz="2000" dirty="0"/>
            </a:br>
            <a:r>
              <a:rPr lang="ru-RU" sz="2000" b="1" i="1" dirty="0"/>
              <a:t>Например когда подраздел заканчивается не выводом, а цитатой, либо несколькими абзацами  общих рассуждений. Либо когда заимствуется значительный объем текста в виде нескольких абзацев из литературного обзора какой-либо диссертации или статьи. </a:t>
            </a:r>
            <a:br>
              <a:rPr lang="ru-RU" sz="2000" b="1" dirty="0"/>
            </a:br>
            <a:br>
              <a:rPr lang="ru-RU" sz="2000" b="1" dirty="0"/>
            </a:br>
            <a:br>
              <a:rPr lang="ru-RU" sz="2000" dirty="0"/>
            </a:br>
            <a:r>
              <a:rPr lang="ru-RU" sz="2000" b="1" dirty="0">
                <a:solidFill>
                  <a:srgbClr val="FF0000"/>
                </a:solidFill>
              </a:rPr>
              <a:t>Наличие в статье факта компиляции является поводом для отклонения статьи редакцией журнала.</a:t>
            </a:r>
            <a:endParaRPr lang="ru-KZ" sz="2000" b="1" dirty="0">
              <a:solidFill>
                <a:srgbClr val="FF0000"/>
              </a:solidFill>
            </a:endParaRPr>
          </a:p>
        </p:txBody>
      </p:sp>
    </p:spTree>
    <p:extLst>
      <p:ext uri="{BB962C8B-B14F-4D97-AF65-F5344CB8AC3E}">
        <p14:creationId xmlns:p14="http://schemas.microsoft.com/office/powerpoint/2010/main" val="3503573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4ACE67-5990-4788-D738-2FD3A7FC5C68}"/>
              </a:ext>
            </a:extLst>
          </p:cNvPr>
          <p:cNvSpPr>
            <a:spLocks noGrp="1"/>
          </p:cNvSpPr>
          <p:nvPr>
            <p:ph type="title"/>
          </p:nvPr>
        </p:nvSpPr>
        <p:spPr>
          <a:xfrm>
            <a:off x="457200" y="188640"/>
            <a:ext cx="8229600" cy="6768752"/>
          </a:xfrm>
        </p:spPr>
        <p:txBody>
          <a:bodyPr>
            <a:normAutofit fontScale="90000"/>
          </a:bodyPr>
          <a:lstStyle/>
          <a:p>
            <a:pPr algn="l"/>
            <a:r>
              <a:rPr lang="ru-RU" sz="1800" b="1" dirty="0">
                <a:highlight>
                  <a:srgbClr val="FFFF00"/>
                </a:highlight>
              </a:rPr>
              <a:t>Правила</a:t>
            </a:r>
            <a:br>
              <a:rPr lang="ru-RU" sz="1800" b="1" dirty="0">
                <a:highlight>
                  <a:srgbClr val="FFFF00"/>
                </a:highlight>
              </a:rPr>
            </a:br>
            <a:r>
              <a:rPr lang="ru-RU" sz="1800" b="1" dirty="0">
                <a:highlight>
                  <a:srgbClr val="FFFF00"/>
                </a:highlight>
              </a:rPr>
              <a:t>использования инструментов искусственного интеллекта (ИИ) при написании научных статей (разработаны редакцией журнала в ноябре 2025г.)</a:t>
            </a:r>
            <a:br>
              <a:rPr lang="ru-RU" sz="1800" b="1" dirty="0"/>
            </a:br>
            <a:r>
              <a:rPr lang="ru-RU" sz="1800" b="1" u="sng" dirty="0"/>
              <a:t>Согласно разработанных правил:</a:t>
            </a:r>
            <a:br>
              <a:rPr lang="ru-RU" sz="1800" b="1" u="sng" dirty="0"/>
            </a:br>
            <a:r>
              <a:rPr lang="ru-RU" sz="1800" b="1" dirty="0"/>
              <a:t>1. Запрещено использование инструментов ИИ для манипуляции данными, фальсификации результатов или преднамеренного искажения информации для преувеличения значимости результатов научного исследования, отраженных в статьях.</a:t>
            </a:r>
            <a:br>
              <a:rPr lang="ru-RU" sz="1800" b="1" dirty="0"/>
            </a:br>
            <a:r>
              <a:rPr lang="ru-RU" sz="1800" b="1" dirty="0"/>
              <a:t>2. Использование ИИ не должно нарушать авторские права, этические нормы и принципы научной добросовестности, включая случайное дублирование текста, сгенерированного ИИ.</a:t>
            </a:r>
            <a:br>
              <a:rPr lang="ru-RU" sz="1800" b="1" dirty="0"/>
            </a:br>
            <a:r>
              <a:rPr lang="ru-RU" sz="1800" b="1" dirty="0"/>
              <a:t>3. Запрещается использовать инструменты ИИ для прямого генерирования текста статей, формирования научных гипотез, идей и результатов, генерации и редактирования изображений (рисунков, фотографий, графиков, таблиц), описания заключений и выводов научных результатов.</a:t>
            </a:r>
            <a:br>
              <a:rPr lang="ru-RU" sz="1800" b="1" dirty="0"/>
            </a:br>
            <a:r>
              <a:rPr lang="ru-RU" sz="1800" b="1" dirty="0"/>
              <a:t>4. Инструменты ИИ не должны использоваться для обхода систем контроля наличия неправомерных заимствований (плагиата) в тексте статей.</a:t>
            </a:r>
            <a:br>
              <a:rPr lang="ru-RU" sz="1800" b="1" dirty="0"/>
            </a:br>
            <a:r>
              <a:rPr lang="ru-RU" sz="1800" b="1" dirty="0">
                <a:highlight>
                  <a:srgbClr val="00FFFF"/>
                </a:highlight>
              </a:rPr>
              <a:t>5. Авторы статей обязаны указывать, какие инструменты ИИ использовались при подготовке статьи и на каком конкретно этапе (например, генерация текста, обработка и анализ данных и т. д.).</a:t>
            </a:r>
            <a:br>
              <a:rPr lang="ru-RU" sz="1800" b="1" dirty="0"/>
            </a:br>
            <a:br>
              <a:rPr lang="ru-RU" sz="1800" b="1" dirty="0"/>
            </a:br>
            <a:br>
              <a:rPr lang="ru-RU" sz="1600" dirty="0"/>
            </a:br>
            <a:r>
              <a:rPr lang="ru-RU" sz="2000" dirty="0"/>
              <a:t>Используемые редакцией журнала программы для проверки статей на наличие неправомерных заимствований достаточно успешно справляются с задачей выявление текста искусственно сгенерированного различными системами. Статьи с подобным текстом либо его отдельными фрагментами отклоняются от рассмотрения редакцией.</a:t>
            </a:r>
            <a:endParaRPr lang="ru-KZ" sz="2000" dirty="0"/>
          </a:p>
        </p:txBody>
      </p:sp>
    </p:spTree>
    <p:extLst>
      <p:ext uri="{BB962C8B-B14F-4D97-AF65-F5344CB8AC3E}">
        <p14:creationId xmlns:p14="http://schemas.microsoft.com/office/powerpoint/2010/main" val="1681385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B21E4A-3980-5098-38C4-687D2242502E}"/>
              </a:ext>
            </a:extLst>
          </p:cNvPr>
          <p:cNvSpPr>
            <a:spLocks noGrp="1"/>
          </p:cNvSpPr>
          <p:nvPr>
            <p:ph type="title"/>
          </p:nvPr>
        </p:nvSpPr>
        <p:spPr>
          <a:xfrm>
            <a:off x="457200" y="274638"/>
            <a:ext cx="8229600" cy="6106690"/>
          </a:xfrm>
        </p:spPr>
        <p:txBody>
          <a:bodyPr>
            <a:noAutofit/>
          </a:bodyPr>
          <a:lstStyle/>
          <a:p>
            <a:pPr algn="l"/>
            <a:r>
              <a:rPr lang="ru-RU" sz="1600" b="1" dirty="0">
                <a:highlight>
                  <a:srgbClr val="FFFF00"/>
                </a:highlight>
              </a:rPr>
              <a:t>Инструменты ИИ можно использовать на следующих этапах подготовки научной публикации: </a:t>
            </a:r>
            <a:br>
              <a:rPr lang="ru-RU" sz="1600" b="1" dirty="0">
                <a:highlight>
                  <a:srgbClr val="FFFF00"/>
                </a:highlight>
              </a:rPr>
            </a:br>
            <a:br>
              <a:rPr lang="ru-RU" sz="1600" dirty="0"/>
            </a:br>
            <a:r>
              <a:rPr lang="ru-RU" sz="1800" b="1" dirty="0"/>
              <a:t>- </a:t>
            </a:r>
            <a:r>
              <a:rPr lang="ru-RU" sz="1800" b="1" dirty="0">
                <a:highlight>
                  <a:srgbClr val="00FF00"/>
                </a:highlight>
              </a:rPr>
              <a:t>поиск литературы </a:t>
            </a:r>
            <a:r>
              <a:rPr lang="ru-RU" sz="1800" b="1" dirty="0"/>
              <a:t>(автоматический поиск, структурирование и анализ научных публикаций, поиск аннотаций, резюме или сводок статей по выбранной тематике);</a:t>
            </a:r>
            <a:br>
              <a:rPr lang="ru-RU" sz="1800" b="1" dirty="0"/>
            </a:br>
            <a:br>
              <a:rPr lang="ru-RU" sz="1800" b="1" dirty="0"/>
            </a:br>
            <a:r>
              <a:rPr lang="ru-RU" sz="1800" b="1" dirty="0"/>
              <a:t>- </a:t>
            </a:r>
            <a:r>
              <a:rPr lang="ru-RU" sz="1800" b="1" dirty="0">
                <a:highlight>
                  <a:srgbClr val="00FFFF"/>
                </a:highlight>
              </a:rPr>
              <a:t>анализ данных </a:t>
            </a:r>
            <a:r>
              <a:rPr lang="ru-RU" sz="1800" b="1" dirty="0"/>
              <a:t>(обработка больших объемов данных, поиск закономерностей и выявление трендов);</a:t>
            </a:r>
            <a:br>
              <a:rPr lang="ru-RU" sz="1800" b="1" dirty="0"/>
            </a:br>
            <a:br>
              <a:rPr lang="ru-RU" sz="1800" b="1" dirty="0"/>
            </a:br>
            <a:r>
              <a:rPr lang="ru-RU" sz="1800" b="1" dirty="0"/>
              <a:t>- </a:t>
            </a:r>
            <a:r>
              <a:rPr lang="ru-RU" sz="1800" b="1" dirty="0">
                <a:highlight>
                  <a:srgbClr val="FFFF00"/>
                </a:highlight>
              </a:rPr>
              <a:t>форматирование</a:t>
            </a:r>
            <a:r>
              <a:rPr lang="ru-RU" sz="1800" b="1" dirty="0"/>
              <a:t> (автоматизация работы с цитированием и библиографией, проверка структуры статьи, объема публикации и используемых шаблонов на соответствие требованиям журнала);</a:t>
            </a:r>
            <a:br>
              <a:rPr lang="ru-RU" sz="1800" b="1" dirty="0"/>
            </a:br>
            <a:br>
              <a:rPr lang="ru-RU" sz="1800" b="1" dirty="0"/>
            </a:br>
            <a:r>
              <a:rPr lang="ru-RU" sz="1800" b="1" dirty="0"/>
              <a:t>- </a:t>
            </a:r>
            <a:r>
              <a:rPr lang="ru-RU" sz="1800" b="1" dirty="0">
                <a:highlight>
                  <a:srgbClr val="FF00FF"/>
                </a:highlight>
              </a:rPr>
              <a:t>перевод и редактирование текста </a:t>
            </a:r>
            <a:r>
              <a:rPr lang="ru-RU" sz="1800" b="1" dirty="0"/>
              <a:t>(перевод научных статей с одного языка на </a:t>
            </a:r>
            <a:r>
              <a:rPr lang="ru-RU" sz="1800" b="1"/>
              <a:t>другой при </a:t>
            </a:r>
            <a:r>
              <a:rPr lang="ru-RU" sz="1800" b="1" dirty="0"/>
              <a:t>обзорном анализе, унификация терминов и формулировок, используемых в тексте научных публикациях, исправление грамматических, орфографических и пунктуационных ошибок, улучшение читаемости текста и т.д.);</a:t>
            </a:r>
            <a:br>
              <a:rPr lang="ru-RU" sz="1800" b="1" dirty="0"/>
            </a:br>
            <a:br>
              <a:rPr lang="ru-RU" sz="1800" b="1" dirty="0"/>
            </a:br>
            <a:endParaRPr lang="ru-KZ" sz="1800" b="1" dirty="0"/>
          </a:p>
        </p:txBody>
      </p:sp>
    </p:spTree>
    <p:extLst>
      <p:ext uri="{BB962C8B-B14F-4D97-AF65-F5344CB8AC3E}">
        <p14:creationId xmlns:p14="http://schemas.microsoft.com/office/powerpoint/2010/main" val="1047661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2" y="3214686"/>
            <a:ext cx="7955161" cy="3309070"/>
          </a:xfrm>
        </p:spPr>
        <p:txBody>
          <a:bodyPr>
            <a:noAutofit/>
          </a:bodyPr>
          <a:lstStyle/>
          <a:p>
            <a:pPr lvl="0"/>
            <a:r>
              <a:rPr lang="kk-KZ" sz="2000" b="0" cap="none" dirty="0">
                <a:latin typeface="Times New Roman" pitchFamily="18" charset="0"/>
                <a:cs typeface="Times New Roman" pitchFamily="18" charset="0"/>
              </a:rPr>
              <a:t>Кефер Н.Е., Новикова А.О., Андреюшкин И.Л. Анализ физического состояния и физической подготовленности девочек 12-13 лет // Теория и методика физической культуры. </a:t>
            </a:r>
            <a:r>
              <a:rPr lang="kk-KZ" sz="2000" b="0" cap="none" dirty="0">
                <a:solidFill>
                  <a:srgbClr val="FF0000"/>
                </a:solidFill>
                <a:latin typeface="Times New Roman" pitchFamily="18" charset="0"/>
                <a:cs typeface="Times New Roman" pitchFamily="18" charset="0"/>
              </a:rPr>
              <a:t>КазАСТ </a:t>
            </a:r>
            <a:r>
              <a:rPr lang="kk-KZ" sz="2000" b="0" cap="none" dirty="0">
                <a:latin typeface="Times New Roman" pitchFamily="18" charset="0"/>
                <a:cs typeface="Times New Roman" pitchFamily="18" charset="0"/>
              </a:rPr>
              <a:t>– 2015. – №3. – С. 49.</a:t>
            </a:r>
            <a:br>
              <a:rPr lang="kk-KZ" sz="2000" b="0" cap="none" dirty="0">
                <a:latin typeface="Times New Roman" pitchFamily="18" charset="0"/>
                <a:cs typeface="Times New Roman" pitchFamily="18" charset="0"/>
              </a:rPr>
            </a:br>
            <a:br>
              <a:rPr lang="kk-KZ" sz="2000" b="0" cap="none" dirty="0">
                <a:latin typeface="Times New Roman" pitchFamily="18" charset="0"/>
                <a:cs typeface="Times New Roman" pitchFamily="18" charset="0"/>
              </a:rPr>
            </a:br>
            <a:r>
              <a:rPr lang="kk-KZ" sz="2000" u="sng" cap="none" dirty="0">
                <a:solidFill>
                  <a:schemeClr val="tx2"/>
                </a:solidFill>
                <a:latin typeface="Times New Roman" pitchFamily="18" charset="0"/>
                <a:cs typeface="Times New Roman" pitchFamily="18" charset="0"/>
              </a:rPr>
              <a:t>Верно</a:t>
            </a:r>
            <a:r>
              <a:rPr lang="kk-KZ" sz="2000" cap="none" dirty="0">
                <a:solidFill>
                  <a:schemeClr val="tx2"/>
                </a:solidFill>
                <a:latin typeface="Times New Roman" pitchFamily="18" charset="0"/>
                <a:cs typeface="Times New Roman" pitchFamily="18" charset="0"/>
              </a:rPr>
              <a:t>: </a:t>
            </a:r>
            <a:r>
              <a:rPr lang="ru-RU" sz="2000" cap="none" dirty="0">
                <a:solidFill>
                  <a:schemeClr val="tx2"/>
                </a:solidFill>
                <a:latin typeface="Times New Roman" pitchFamily="18" charset="0"/>
                <a:cs typeface="Times New Roman" pitchFamily="18" charset="0"/>
              </a:rPr>
              <a:t>Шалабаева Л.И., Щеголева Ю.В. Уровень готовности казахстанских специалистов по физической культуре и спорту к научно-инновационной деятельности // Теория и методика физической культуры. – 2024. – № 1(75). – С. 6-19. – DOI: 10.48114/2306-5540_2024_1_6</a:t>
            </a:r>
            <a:endParaRPr lang="ru-RU" sz="2000" b="0" cap="none" dirty="0">
              <a:solidFill>
                <a:schemeClr val="tx2"/>
              </a:solidFill>
              <a:latin typeface="Times New Roman" pitchFamily="18" charset="0"/>
              <a:cs typeface="Times New Roman" pitchFamily="18" charset="0"/>
            </a:endParaRPr>
          </a:p>
        </p:txBody>
      </p:sp>
      <p:sp>
        <p:nvSpPr>
          <p:cNvPr id="3" name="Текст 2"/>
          <p:cNvSpPr>
            <a:spLocks noGrp="1"/>
          </p:cNvSpPr>
          <p:nvPr>
            <p:ph type="body" idx="1"/>
          </p:nvPr>
        </p:nvSpPr>
        <p:spPr>
          <a:xfrm>
            <a:off x="722313" y="548683"/>
            <a:ext cx="7772400" cy="2737442"/>
          </a:xfrm>
        </p:spPr>
        <p:txBody>
          <a:bodyPr>
            <a:normAutofit/>
          </a:bodyPr>
          <a:lstStyle/>
          <a:p>
            <a:pPr lvl="0" algn="ctr"/>
            <a:r>
              <a:rPr lang="ru-RU" b="1" dirty="0">
                <a:solidFill>
                  <a:srgbClr val="FF0000"/>
                </a:solidFill>
                <a:latin typeface="Times New Roman" pitchFamily="18" charset="0"/>
                <a:cs typeface="Times New Roman" pitchFamily="18" charset="0"/>
              </a:rPr>
              <a:t>Нарушения в оформлении ссылок на журнал «Теория и методика физической культуры»</a:t>
            </a:r>
          </a:p>
          <a:p>
            <a:pPr lvl="0" algn="just"/>
            <a:r>
              <a:rPr lang="ru-RU" u="sng" dirty="0">
                <a:solidFill>
                  <a:srgbClr val="FF0000"/>
                </a:solidFill>
                <a:latin typeface="Times New Roman" pitchFamily="18" charset="0"/>
                <a:cs typeface="Times New Roman" pitchFamily="18" charset="0"/>
              </a:rPr>
              <a:t>НЕВЕРНО</a:t>
            </a:r>
            <a:r>
              <a:rPr lang="ru-RU" dirty="0">
                <a:solidFill>
                  <a:srgbClr val="FF0000"/>
                </a:solidFill>
                <a:latin typeface="Times New Roman" pitchFamily="18" charset="0"/>
                <a:cs typeface="Times New Roman" pitchFamily="18" charset="0"/>
              </a:rPr>
              <a:t>: </a:t>
            </a:r>
          </a:p>
          <a:p>
            <a:pPr lvl="0" algn="just"/>
            <a:r>
              <a:rPr lang="ru-RU" dirty="0">
                <a:solidFill>
                  <a:srgbClr val="FF0000"/>
                </a:solidFill>
                <a:latin typeface="Times New Roman" pitchFamily="18" charset="0"/>
                <a:cs typeface="Times New Roman" pitchFamily="18" charset="0"/>
              </a:rPr>
              <a:t>А.Ю. </a:t>
            </a:r>
            <a:r>
              <a:rPr lang="ru-RU" dirty="0">
                <a:solidFill>
                  <a:schemeClr val="tx1"/>
                </a:solidFill>
                <a:latin typeface="Times New Roman" pitchFamily="18" charset="0"/>
                <a:cs typeface="Times New Roman" pitchFamily="18" charset="0"/>
              </a:rPr>
              <a:t>Логинов, </a:t>
            </a:r>
            <a:r>
              <a:rPr lang="ru-RU" dirty="0">
                <a:solidFill>
                  <a:srgbClr val="FF0000"/>
                </a:solidFill>
                <a:latin typeface="Times New Roman" pitchFamily="18" charset="0"/>
                <a:cs typeface="Times New Roman" pitchFamily="18" charset="0"/>
              </a:rPr>
              <a:t>Г.А. </a:t>
            </a:r>
            <a:r>
              <a:rPr lang="ru-RU" dirty="0" err="1">
                <a:solidFill>
                  <a:schemeClr val="tx1"/>
                </a:solidFill>
                <a:latin typeface="Times New Roman" pitchFamily="18" charset="0"/>
                <a:cs typeface="Times New Roman" pitchFamily="18" charset="0"/>
              </a:rPr>
              <a:t>Плахута</a:t>
            </a:r>
            <a:r>
              <a:rPr lang="ru-RU" dirty="0">
                <a:solidFill>
                  <a:schemeClr val="tx1"/>
                </a:solidFill>
                <a:latin typeface="Times New Roman" pitchFamily="18" charset="0"/>
                <a:cs typeface="Times New Roman" pitchFamily="18" charset="0"/>
              </a:rPr>
              <a:t>, </a:t>
            </a:r>
            <a:r>
              <a:rPr lang="ru-RU" dirty="0">
                <a:solidFill>
                  <a:srgbClr val="FF0000"/>
                </a:solidFill>
                <a:latin typeface="Times New Roman" pitchFamily="18" charset="0"/>
                <a:cs typeface="Times New Roman" pitchFamily="18" charset="0"/>
              </a:rPr>
              <a:t>И.В. </a:t>
            </a:r>
            <a:r>
              <a:rPr lang="ru-RU" dirty="0" err="1">
                <a:solidFill>
                  <a:schemeClr val="tx1"/>
                </a:solidFill>
                <a:latin typeface="Times New Roman" pitchFamily="18" charset="0"/>
                <a:cs typeface="Times New Roman" pitchFamily="18" charset="0"/>
              </a:rPr>
              <a:t>Бабаков</a:t>
            </a:r>
            <a:r>
              <a:rPr lang="ru-RU" dirty="0">
                <a:solidFill>
                  <a:schemeClr val="tx1"/>
                </a:solidFill>
                <a:latin typeface="Times New Roman" pitchFamily="18" charset="0"/>
                <a:cs typeface="Times New Roman" pitchFamily="18" charset="0"/>
              </a:rPr>
              <a:t>. Анализ развития массового спорта и физической культуры в Казахстане на современном этапе // Теория и методика физической культуры. – </a:t>
            </a:r>
            <a:r>
              <a:rPr lang="ru-RU" dirty="0" err="1">
                <a:solidFill>
                  <a:srgbClr val="FF0000"/>
                </a:solidFill>
                <a:latin typeface="Times New Roman" pitchFamily="18" charset="0"/>
                <a:cs typeface="Times New Roman" pitchFamily="18" charset="0"/>
              </a:rPr>
              <a:t>Алматы</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КазАСТ</a:t>
            </a:r>
            <a:r>
              <a:rPr lang="ru-RU" dirty="0">
                <a:solidFill>
                  <a:srgbClr val="FF0000"/>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2017. – № 2 (48). – С 46-50.</a:t>
            </a:r>
          </a:p>
          <a:p>
            <a:endParaRPr lang="ru-RU" dirty="0"/>
          </a:p>
        </p:txBody>
      </p:sp>
      <p:cxnSp>
        <p:nvCxnSpPr>
          <p:cNvPr id="5" name="Прямая со стрелкой 4"/>
          <p:cNvCxnSpPr/>
          <p:nvPr/>
        </p:nvCxnSpPr>
        <p:spPr>
          <a:xfrm>
            <a:off x="1357290" y="1643050"/>
            <a:ext cx="114300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2857488" y="1643050"/>
            <a:ext cx="12144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4429124" y="1643050"/>
            <a:ext cx="12144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V="1">
            <a:off x="1714480" y="2857496"/>
            <a:ext cx="42862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V="1">
            <a:off x="5286380" y="4214818"/>
            <a:ext cx="35719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a:extLst>
              <a:ext uri="{FF2B5EF4-FFF2-40B4-BE49-F238E27FC236}">
                <a16:creationId xmlns:a16="http://schemas.microsoft.com/office/drawing/2014/main" id="{1FBC487A-FB80-1019-6F8A-23046F3C1742}"/>
              </a:ext>
            </a:extLst>
          </p:cNvPr>
          <p:cNvCxnSpPr/>
          <p:nvPr/>
        </p:nvCxnSpPr>
        <p:spPr>
          <a:xfrm>
            <a:off x="539552" y="2780928"/>
            <a:ext cx="223224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Прямая соединительная линия 11">
            <a:extLst>
              <a:ext uri="{FF2B5EF4-FFF2-40B4-BE49-F238E27FC236}">
                <a16:creationId xmlns:a16="http://schemas.microsoft.com/office/drawing/2014/main" id="{C2A5DA9E-C25E-5F7B-C60C-3FBE5A454DD8}"/>
              </a:ext>
            </a:extLst>
          </p:cNvPr>
          <p:cNvCxnSpPr/>
          <p:nvPr/>
        </p:nvCxnSpPr>
        <p:spPr>
          <a:xfrm flipV="1">
            <a:off x="4518163" y="3872378"/>
            <a:ext cx="1157828" cy="281762"/>
          </a:xfrm>
          <a:prstGeom prst="line">
            <a:avLst/>
          </a:prstGeom>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 name="Рукописный ввод 3">
                <a:extLst>
                  <a:ext uri="{FF2B5EF4-FFF2-40B4-BE49-F238E27FC236}">
                    <a16:creationId xmlns:a16="http://schemas.microsoft.com/office/drawing/2014/main" id="{6C6A9892-09C4-373F-6265-6F78ED894AAB}"/>
                  </a:ext>
                </a:extLst>
              </p14:cNvPr>
              <p14:cNvContentPartPr/>
              <p14:nvPr/>
            </p14:nvContentPartPr>
            <p14:xfrm>
              <a:off x="8564221" y="1746157"/>
              <a:ext cx="531360" cy="636840"/>
            </p14:xfrm>
          </p:contentPart>
        </mc:Choice>
        <mc:Fallback xmlns="">
          <p:pic>
            <p:nvPicPr>
              <p:cNvPr id="4" name="Рукописный ввод 3">
                <a:extLst>
                  <a:ext uri="{FF2B5EF4-FFF2-40B4-BE49-F238E27FC236}">
                    <a16:creationId xmlns:a16="http://schemas.microsoft.com/office/drawing/2014/main" id="{6C6A9892-09C4-373F-6265-6F78ED894AAB}"/>
                  </a:ext>
                </a:extLst>
              </p:cNvPr>
              <p:cNvPicPr/>
              <p:nvPr/>
            </p:nvPicPr>
            <p:blipFill>
              <a:blip r:embed="rId3"/>
              <a:stretch>
                <a:fillRect/>
              </a:stretch>
            </p:blipFill>
            <p:spPr>
              <a:xfrm>
                <a:off x="8546581" y="1728517"/>
                <a:ext cx="567000" cy="672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Рукописный ввод 6">
                <a:extLst>
                  <a:ext uri="{FF2B5EF4-FFF2-40B4-BE49-F238E27FC236}">
                    <a16:creationId xmlns:a16="http://schemas.microsoft.com/office/drawing/2014/main" id="{1BA7F334-9B1C-5E38-3D0A-EB85AFC13A83}"/>
                  </a:ext>
                </a:extLst>
              </p14:cNvPr>
              <p14:cNvContentPartPr/>
              <p14:nvPr/>
            </p14:nvContentPartPr>
            <p14:xfrm>
              <a:off x="8404021" y="3499357"/>
              <a:ext cx="568080" cy="574920"/>
            </p14:xfrm>
          </p:contentPart>
        </mc:Choice>
        <mc:Fallback xmlns="">
          <p:pic>
            <p:nvPicPr>
              <p:cNvPr id="7" name="Рукописный ввод 6">
                <a:extLst>
                  <a:ext uri="{FF2B5EF4-FFF2-40B4-BE49-F238E27FC236}">
                    <a16:creationId xmlns:a16="http://schemas.microsoft.com/office/drawing/2014/main" id="{1BA7F334-9B1C-5E38-3D0A-EB85AFC13A83}"/>
                  </a:ext>
                </a:extLst>
              </p:cNvPr>
              <p:cNvPicPr/>
              <p:nvPr/>
            </p:nvPicPr>
            <p:blipFill>
              <a:blip r:embed="rId5"/>
              <a:stretch>
                <a:fillRect/>
              </a:stretch>
            </p:blipFill>
            <p:spPr>
              <a:xfrm>
                <a:off x="8386021" y="3481357"/>
                <a:ext cx="603720" cy="610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Рукописный ввод 7">
                <a:extLst>
                  <a:ext uri="{FF2B5EF4-FFF2-40B4-BE49-F238E27FC236}">
                    <a16:creationId xmlns:a16="http://schemas.microsoft.com/office/drawing/2014/main" id="{111DF271-DB7A-EE17-97E4-B78F62CCFA5B}"/>
                  </a:ext>
                </a:extLst>
              </p14:cNvPr>
              <p14:cNvContentPartPr/>
              <p14:nvPr/>
            </p14:nvContentPartPr>
            <p14:xfrm>
              <a:off x="633397" y="1589071"/>
              <a:ext cx="849240" cy="498600"/>
            </p14:xfrm>
          </p:contentPart>
        </mc:Choice>
        <mc:Fallback xmlns="">
          <p:pic>
            <p:nvPicPr>
              <p:cNvPr id="8" name="Рукописный ввод 7">
                <a:extLst>
                  <a:ext uri="{FF2B5EF4-FFF2-40B4-BE49-F238E27FC236}">
                    <a16:creationId xmlns:a16="http://schemas.microsoft.com/office/drawing/2014/main" id="{111DF271-DB7A-EE17-97E4-B78F62CCFA5B}"/>
                  </a:ext>
                </a:extLst>
              </p:cNvPr>
              <p:cNvPicPr/>
              <p:nvPr/>
            </p:nvPicPr>
            <p:blipFill>
              <a:blip r:embed="rId7"/>
              <a:stretch>
                <a:fillRect/>
              </a:stretch>
            </p:blipFill>
            <p:spPr>
              <a:xfrm>
                <a:off x="579757" y="1481431"/>
                <a:ext cx="956880" cy="714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Рукописный ввод 9">
                <a:extLst>
                  <a:ext uri="{FF2B5EF4-FFF2-40B4-BE49-F238E27FC236}">
                    <a16:creationId xmlns:a16="http://schemas.microsoft.com/office/drawing/2014/main" id="{31795FE1-BE73-4482-7C81-CECC5E8C754C}"/>
                  </a:ext>
                </a:extLst>
              </p14:cNvPr>
              <p14:cNvContentPartPr/>
              <p14:nvPr/>
            </p14:nvContentPartPr>
            <p14:xfrm>
              <a:off x="2701597" y="1548391"/>
              <a:ext cx="665640" cy="539640"/>
            </p14:xfrm>
          </p:contentPart>
        </mc:Choice>
        <mc:Fallback xmlns="">
          <p:pic>
            <p:nvPicPr>
              <p:cNvPr id="10" name="Рукописный ввод 9">
                <a:extLst>
                  <a:ext uri="{FF2B5EF4-FFF2-40B4-BE49-F238E27FC236}">
                    <a16:creationId xmlns:a16="http://schemas.microsoft.com/office/drawing/2014/main" id="{31795FE1-BE73-4482-7C81-CECC5E8C754C}"/>
                  </a:ext>
                </a:extLst>
              </p:cNvPr>
              <p:cNvPicPr/>
              <p:nvPr/>
            </p:nvPicPr>
            <p:blipFill>
              <a:blip r:embed="rId9"/>
              <a:stretch>
                <a:fillRect/>
              </a:stretch>
            </p:blipFill>
            <p:spPr>
              <a:xfrm>
                <a:off x="2647957" y="1440751"/>
                <a:ext cx="773280" cy="755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Рукописный ввод 12">
                <a:extLst>
                  <a:ext uri="{FF2B5EF4-FFF2-40B4-BE49-F238E27FC236}">
                    <a16:creationId xmlns:a16="http://schemas.microsoft.com/office/drawing/2014/main" id="{10026B52-8435-2BFA-D18F-89C9C72A6B3C}"/>
                  </a:ext>
                </a:extLst>
              </p14:cNvPr>
              <p14:cNvContentPartPr/>
              <p14:nvPr/>
            </p14:nvContentPartPr>
            <p14:xfrm>
              <a:off x="4580437" y="1527871"/>
              <a:ext cx="633240" cy="532080"/>
            </p14:xfrm>
          </p:contentPart>
        </mc:Choice>
        <mc:Fallback xmlns="">
          <p:pic>
            <p:nvPicPr>
              <p:cNvPr id="13" name="Рукописный ввод 12">
                <a:extLst>
                  <a:ext uri="{FF2B5EF4-FFF2-40B4-BE49-F238E27FC236}">
                    <a16:creationId xmlns:a16="http://schemas.microsoft.com/office/drawing/2014/main" id="{10026B52-8435-2BFA-D18F-89C9C72A6B3C}"/>
                  </a:ext>
                </a:extLst>
              </p:cNvPr>
              <p:cNvPicPr/>
              <p:nvPr/>
            </p:nvPicPr>
            <p:blipFill>
              <a:blip r:embed="rId11"/>
              <a:stretch>
                <a:fillRect/>
              </a:stretch>
            </p:blipFill>
            <p:spPr>
              <a:xfrm>
                <a:off x="4526797" y="1419871"/>
                <a:ext cx="740880" cy="747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Рукописный ввод 13">
                <a:extLst>
                  <a:ext uri="{FF2B5EF4-FFF2-40B4-BE49-F238E27FC236}">
                    <a16:creationId xmlns:a16="http://schemas.microsoft.com/office/drawing/2014/main" id="{E64E8DB8-4258-AB43-81F4-CEDEC7FABC4A}"/>
                  </a:ext>
                </a:extLst>
              </p14:cNvPr>
              <p14:cNvContentPartPr/>
              <p14:nvPr/>
            </p14:nvContentPartPr>
            <p14:xfrm>
              <a:off x="476797" y="2603911"/>
              <a:ext cx="2397960" cy="488520"/>
            </p14:xfrm>
          </p:contentPart>
        </mc:Choice>
        <mc:Fallback xmlns="">
          <p:pic>
            <p:nvPicPr>
              <p:cNvPr id="14" name="Рукописный ввод 13">
                <a:extLst>
                  <a:ext uri="{FF2B5EF4-FFF2-40B4-BE49-F238E27FC236}">
                    <a16:creationId xmlns:a16="http://schemas.microsoft.com/office/drawing/2014/main" id="{E64E8DB8-4258-AB43-81F4-CEDEC7FABC4A}"/>
                  </a:ext>
                </a:extLst>
              </p:cNvPr>
              <p:cNvPicPr/>
              <p:nvPr/>
            </p:nvPicPr>
            <p:blipFill>
              <a:blip r:embed="rId13"/>
              <a:stretch>
                <a:fillRect/>
              </a:stretch>
            </p:blipFill>
            <p:spPr>
              <a:xfrm>
                <a:off x="423157" y="2495911"/>
                <a:ext cx="2505600" cy="704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Рукописный ввод 15">
                <a:extLst>
                  <a:ext uri="{FF2B5EF4-FFF2-40B4-BE49-F238E27FC236}">
                    <a16:creationId xmlns:a16="http://schemas.microsoft.com/office/drawing/2014/main" id="{02ADBE21-88F5-BB0E-ECAC-2CB56A735044}"/>
                  </a:ext>
                </a:extLst>
              </p14:cNvPr>
              <p14:cNvContentPartPr/>
              <p14:nvPr/>
            </p14:nvContentPartPr>
            <p14:xfrm>
              <a:off x="4462717" y="4133911"/>
              <a:ext cx="1065960" cy="271080"/>
            </p14:xfrm>
          </p:contentPart>
        </mc:Choice>
        <mc:Fallback xmlns="">
          <p:pic>
            <p:nvPicPr>
              <p:cNvPr id="16" name="Рукописный ввод 15">
                <a:extLst>
                  <a:ext uri="{FF2B5EF4-FFF2-40B4-BE49-F238E27FC236}">
                    <a16:creationId xmlns:a16="http://schemas.microsoft.com/office/drawing/2014/main" id="{02ADBE21-88F5-BB0E-ECAC-2CB56A735044}"/>
                  </a:ext>
                </a:extLst>
              </p:cNvPr>
              <p:cNvPicPr/>
              <p:nvPr/>
            </p:nvPicPr>
            <p:blipFill>
              <a:blip r:embed="rId15"/>
              <a:stretch>
                <a:fillRect/>
              </a:stretch>
            </p:blipFill>
            <p:spPr>
              <a:xfrm>
                <a:off x="4408717" y="4025911"/>
                <a:ext cx="117360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Рукописный ввод 17">
                <a:extLst>
                  <a:ext uri="{FF2B5EF4-FFF2-40B4-BE49-F238E27FC236}">
                    <a16:creationId xmlns:a16="http://schemas.microsoft.com/office/drawing/2014/main" id="{1616A99E-330B-7445-5B74-C95954C7424E}"/>
                  </a:ext>
                </a:extLst>
              </p14:cNvPr>
              <p14:cNvContentPartPr/>
              <p14:nvPr/>
            </p14:nvContentPartPr>
            <p14:xfrm>
              <a:off x="238477" y="2246071"/>
              <a:ext cx="360" cy="360"/>
            </p14:xfrm>
          </p:contentPart>
        </mc:Choice>
        <mc:Fallback xmlns="">
          <p:pic>
            <p:nvPicPr>
              <p:cNvPr id="18" name="Рукописный ввод 17">
                <a:extLst>
                  <a:ext uri="{FF2B5EF4-FFF2-40B4-BE49-F238E27FC236}">
                    <a16:creationId xmlns:a16="http://schemas.microsoft.com/office/drawing/2014/main" id="{1616A99E-330B-7445-5B74-C95954C7424E}"/>
                  </a:ext>
                </a:extLst>
              </p:cNvPr>
              <p:cNvPicPr/>
              <p:nvPr/>
            </p:nvPicPr>
            <p:blipFill>
              <a:blip r:embed="rId17"/>
              <a:stretch>
                <a:fillRect/>
              </a:stretch>
            </p:blipFill>
            <p:spPr>
              <a:xfrm>
                <a:off x="184477" y="2138431"/>
                <a:ext cx="108000" cy="216000"/>
              </a:xfrm>
              <a:prstGeom prst="rect">
                <a:avLst/>
              </a:prstGeom>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1D7C4C-114D-438C-B7D5-A0115846AC47}"/>
              </a:ext>
            </a:extLst>
          </p:cNvPr>
          <p:cNvSpPr>
            <a:spLocks noGrp="1"/>
          </p:cNvSpPr>
          <p:nvPr>
            <p:ph type="title"/>
          </p:nvPr>
        </p:nvSpPr>
        <p:spPr>
          <a:xfrm>
            <a:off x="352425" y="1131094"/>
            <a:ext cx="8591550" cy="1745456"/>
          </a:xfrm>
          <a:solidFill>
            <a:schemeClr val="accent1">
              <a:lumMod val="40000"/>
              <a:lumOff val="60000"/>
            </a:schemeClr>
          </a:solidFill>
        </p:spPr>
        <p:txBody>
          <a:bodyPr>
            <a:normAutofit/>
          </a:bodyPr>
          <a:lstStyle/>
          <a:p>
            <a:r>
              <a:rPr lang="ru-RU" sz="2100" b="1" dirty="0"/>
              <a:t>С первого номера журнала за 2021 г. введено в практику требование по 50-процентному наличию статей не аффилированных с издательством авторов</a:t>
            </a:r>
            <a:endParaRPr lang="ru-KZ" sz="2100" b="1" dirty="0"/>
          </a:p>
        </p:txBody>
      </p:sp>
      <p:sp>
        <p:nvSpPr>
          <p:cNvPr id="3" name="Блок-схема: перфолента 2">
            <a:extLst>
              <a:ext uri="{FF2B5EF4-FFF2-40B4-BE49-F238E27FC236}">
                <a16:creationId xmlns:a16="http://schemas.microsoft.com/office/drawing/2014/main" id="{E2815775-1035-44BE-804E-B48594D4604D}"/>
              </a:ext>
            </a:extLst>
          </p:cNvPr>
          <p:cNvSpPr/>
          <p:nvPr/>
        </p:nvSpPr>
        <p:spPr>
          <a:xfrm>
            <a:off x="876300" y="3981450"/>
            <a:ext cx="2705100" cy="1581151"/>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b="1" dirty="0">
                <a:solidFill>
                  <a:schemeClr val="tx1"/>
                </a:solidFill>
              </a:rPr>
              <a:t>50% статей подготовленных внешними авторами, без участия в авторском коллективе сотрудников </a:t>
            </a:r>
            <a:r>
              <a:rPr lang="ru-RU" sz="1350" b="1" dirty="0" err="1">
                <a:solidFill>
                  <a:schemeClr val="tx1"/>
                </a:solidFill>
              </a:rPr>
              <a:t>КазАСТ</a:t>
            </a:r>
            <a:endParaRPr lang="ru-KZ" sz="1350" b="1" dirty="0">
              <a:solidFill>
                <a:schemeClr val="tx1"/>
              </a:solidFill>
            </a:endParaRPr>
          </a:p>
        </p:txBody>
      </p:sp>
      <p:sp>
        <p:nvSpPr>
          <p:cNvPr id="4" name="Блок-схема: перфолента 3">
            <a:extLst>
              <a:ext uri="{FF2B5EF4-FFF2-40B4-BE49-F238E27FC236}">
                <a16:creationId xmlns:a16="http://schemas.microsoft.com/office/drawing/2014/main" id="{352FB372-BEDE-402F-8FDA-57292C39751B}"/>
              </a:ext>
            </a:extLst>
          </p:cNvPr>
          <p:cNvSpPr/>
          <p:nvPr/>
        </p:nvSpPr>
        <p:spPr>
          <a:xfrm>
            <a:off x="5514975" y="3933825"/>
            <a:ext cx="2752725" cy="1581151"/>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b="1" dirty="0">
                <a:solidFill>
                  <a:schemeClr val="tx1"/>
                </a:solidFill>
              </a:rPr>
              <a:t>50% статей сотрудников </a:t>
            </a:r>
            <a:r>
              <a:rPr lang="ru-RU" sz="1350" b="1" dirty="0" err="1">
                <a:solidFill>
                  <a:schemeClr val="tx1"/>
                </a:solidFill>
              </a:rPr>
              <a:t>КазАСТ</a:t>
            </a:r>
            <a:r>
              <a:rPr lang="ru-RU" sz="1350" b="1" dirty="0">
                <a:solidFill>
                  <a:schemeClr val="tx1"/>
                </a:solidFill>
              </a:rPr>
              <a:t>, подготовленных как единоличным коллективом авторов, так и с внешними соавторами</a:t>
            </a:r>
            <a:endParaRPr lang="ru-KZ" sz="1350" b="1" dirty="0">
              <a:solidFill>
                <a:schemeClr val="tx1"/>
              </a:solidFill>
            </a:endParaRPr>
          </a:p>
        </p:txBody>
      </p:sp>
      <p:sp>
        <p:nvSpPr>
          <p:cNvPr id="5" name="Свиток: вертикальный 4">
            <a:extLst>
              <a:ext uri="{FF2B5EF4-FFF2-40B4-BE49-F238E27FC236}">
                <a16:creationId xmlns:a16="http://schemas.microsoft.com/office/drawing/2014/main" id="{360B1214-1535-44A6-B23F-7D51B314D668}"/>
              </a:ext>
            </a:extLst>
          </p:cNvPr>
          <p:cNvSpPr/>
          <p:nvPr/>
        </p:nvSpPr>
        <p:spPr>
          <a:xfrm>
            <a:off x="3971925" y="3067050"/>
            <a:ext cx="1171575" cy="1828800"/>
          </a:xfrm>
          <a:prstGeom prst="vertic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t>Журнал</a:t>
            </a:r>
            <a:endParaRPr lang="ru-KZ" sz="1350" dirty="0"/>
          </a:p>
        </p:txBody>
      </p:sp>
      <p:sp>
        <p:nvSpPr>
          <p:cNvPr id="7" name="Стрелка: изогнутая 6">
            <a:extLst>
              <a:ext uri="{FF2B5EF4-FFF2-40B4-BE49-F238E27FC236}">
                <a16:creationId xmlns:a16="http://schemas.microsoft.com/office/drawing/2014/main" id="{2843F3FE-F184-443C-9E22-1D77DEF08A7D}"/>
              </a:ext>
            </a:extLst>
          </p:cNvPr>
          <p:cNvSpPr/>
          <p:nvPr/>
        </p:nvSpPr>
        <p:spPr>
          <a:xfrm>
            <a:off x="2219325" y="3429000"/>
            <a:ext cx="1752600" cy="504825"/>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sz="1350">
              <a:solidFill>
                <a:schemeClr val="tx1"/>
              </a:solidFill>
            </a:endParaRPr>
          </a:p>
        </p:txBody>
      </p:sp>
      <p:sp>
        <p:nvSpPr>
          <p:cNvPr id="11" name="Стрелка: изогнутая 10">
            <a:extLst>
              <a:ext uri="{FF2B5EF4-FFF2-40B4-BE49-F238E27FC236}">
                <a16:creationId xmlns:a16="http://schemas.microsoft.com/office/drawing/2014/main" id="{7EF4F91B-11AD-42CD-B76B-BDBE1FB873AD}"/>
              </a:ext>
            </a:extLst>
          </p:cNvPr>
          <p:cNvSpPr/>
          <p:nvPr/>
        </p:nvSpPr>
        <p:spPr>
          <a:xfrm flipH="1">
            <a:off x="5143500" y="3429000"/>
            <a:ext cx="1781175" cy="452438"/>
          </a:xfrm>
          <a:prstGeom prst="bentArrow">
            <a:avLst>
              <a:gd name="adj1" fmla="val 25000"/>
              <a:gd name="adj2" fmla="val 33000"/>
              <a:gd name="adj3" fmla="val 25000"/>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sz="1350">
              <a:solidFill>
                <a:schemeClr val="tx1"/>
              </a:solidFill>
            </a:endParaRPr>
          </a:p>
        </p:txBody>
      </p:sp>
    </p:spTree>
    <p:extLst>
      <p:ext uri="{BB962C8B-B14F-4D97-AF65-F5344CB8AC3E}">
        <p14:creationId xmlns:p14="http://schemas.microsoft.com/office/powerpoint/2010/main" val="694536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7EFE90-876D-C0A4-E497-BEAE8A1159C3}"/>
              </a:ext>
            </a:extLst>
          </p:cNvPr>
          <p:cNvSpPr>
            <a:spLocks noGrp="1"/>
          </p:cNvSpPr>
          <p:nvPr>
            <p:ph type="title"/>
          </p:nvPr>
        </p:nvSpPr>
        <p:spPr>
          <a:xfrm>
            <a:off x="457200" y="274638"/>
            <a:ext cx="8229600" cy="6250706"/>
          </a:xfrm>
        </p:spPr>
        <p:txBody>
          <a:bodyPr>
            <a:normAutofit fontScale="90000"/>
          </a:bodyPr>
          <a:lstStyle/>
          <a:p>
            <a:r>
              <a:rPr lang="ru-RU" sz="2000" b="1" dirty="0"/>
              <a:t>Примеры оформления источников библиографии:</a:t>
            </a:r>
            <a:br>
              <a:rPr lang="ru-RU" sz="2000" b="1" dirty="0"/>
            </a:br>
            <a:br>
              <a:rPr lang="ru-RU" sz="2000" b="1" dirty="0"/>
            </a:br>
            <a:r>
              <a:rPr lang="ru-RU" sz="1800" b="1" u="sng" dirty="0">
                <a:highlight>
                  <a:srgbClr val="FF00FF"/>
                </a:highlight>
              </a:rPr>
              <a:t>Интернет источник </a:t>
            </a:r>
            <a:br>
              <a:rPr lang="ru-RU" sz="1800" dirty="0"/>
            </a:br>
            <a:r>
              <a:rPr lang="ru-RU" sz="1800" dirty="0"/>
              <a:t>Научно-учебная лаборатория нейробиологических основ когнитивного развития. — Текст: электронный // Высшая школа экономики. Национальный исследовательский университет: [сайт]. — URL: https://social.hse.ru/neuropsy/ (дата обращения: 04.08.2021).</a:t>
            </a:r>
            <a:br>
              <a:rPr lang="ru-RU" sz="1800" dirty="0"/>
            </a:br>
            <a:br>
              <a:rPr lang="ru-RU" sz="1800" dirty="0"/>
            </a:br>
            <a:r>
              <a:rPr lang="ru-RU" sz="1800" b="1" u="sng" dirty="0">
                <a:highlight>
                  <a:srgbClr val="00FFFF"/>
                </a:highlight>
              </a:rPr>
              <a:t>Книга</a:t>
            </a:r>
            <a:br>
              <a:rPr lang="ru-RU" sz="1800" dirty="0"/>
            </a:br>
            <a:r>
              <a:rPr lang="ru-RU" sz="1800" dirty="0"/>
              <a:t>Головин С.Ю. Словарь практического психолога. — М.: АСТ, Харвест. – 1998. - 589 с.</a:t>
            </a:r>
            <a:br>
              <a:rPr lang="ru-RU" sz="1800" dirty="0"/>
            </a:br>
            <a:br>
              <a:rPr lang="ru-RU" sz="1800" dirty="0"/>
            </a:br>
            <a:r>
              <a:rPr lang="ru-RU" sz="1800" b="1" u="sng" dirty="0">
                <a:highlight>
                  <a:srgbClr val="00FF00"/>
                </a:highlight>
              </a:rPr>
              <a:t>Журнал </a:t>
            </a:r>
            <a:br>
              <a:rPr lang="ru-RU" sz="1800" dirty="0"/>
            </a:br>
            <a:r>
              <a:rPr lang="ru-RU" sz="1800" dirty="0"/>
              <a:t>Ашкинази С.М., Соколова И.В. Физическая культура и здоровье студентов вузов: анализ, опыт и приоритеты // Теория и практика физической культуры. – 2011. – № 5. – С. 104.</a:t>
            </a:r>
            <a:br>
              <a:rPr lang="ru-RU" sz="1800" dirty="0"/>
            </a:br>
            <a:br>
              <a:rPr lang="ru-RU" sz="1800" dirty="0"/>
            </a:br>
            <a:r>
              <a:rPr lang="ru-RU" sz="1800" b="1" u="sng" dirty="0">
                <a:highlight>
                  <a:srgbClr val="FFFF00"/>
                </a:highlight>
              </a:rPr>
              <a:t>Диссертация</a:t>
            </a:r>
            <a:br>
              <a:rPr lang="ru-RU" sz="1800" dirty="0"/>
            </a:br>
            <a:r>
              <a:rPr lang="ru-RU" sz="1800" dirty="0"/>
              <a:t>Талибов А.Х. Закономерности адаптации сердечно-сосудистой системы спортсменов к физическим нагрузкам на различных этапах многолетней подготовки: </a:t>
            </a:r>
            <a:r>
              <a:rPr lang="ru-RU" sz="1800" dirty="0" err="1"/>
              <a:t>дис</a:t>
            </a:r>
            <a:r>
              <a:rPr lang="ru-RU" sz="1800" dirty="0"/>
              <a:t>. … д. б. н.: 03.03.01 / Национальный государственный Университет физической культуры, спорта и здоровья им. П.Ф. Лесгафта. — Санкт-Петербург, 2014. — 323 c.</a:t>
            </a:r>
            <a:br>
              <a:rPr lang="ru-RU" sz="1800" dirty="0"/>
            </a:br>
            <a:endParaRPr lang="ru-KZ" sz="1800" dirty="0"/>
          </a:p>
        </p:txBody>
      </p:sp>
    </p:spTree>
    <p:extLst>
      <p:ext uri="{BB962C8B-B14F-4D97-AF65-F5344CB8AC3E}">
        <p14:creationId xmlns:p14="http://schemas.microsoft.com/office/powerpoint/2010/main" val="731462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80FBB8-1324-604D-6C3E-CDE9692010D4}"/>
              </a:ext>
            </a:extLst>
          </p:cNvPr>
          <p:cNvSpPr>
            <a:spLocks noGrp="1"/>
          </p:cNvSpPr>
          <p:nvPr>
            <p:ph type="title"/>
          </p:nvPr>
        </p:nvSpPr>
        <p:spPr/>
        <p:txBody>
          <a:bodyPr>
            <a:normAutofit fontScale="90000"/>
          </a:bodyPr>
          <a:lstStyle/>
          <a:p>
            <a:r>
              <a:rPr lang="ru-RU" dirty="0">
                <a:highlight>
                  <a:srgbClr val="00FFFF"/>
                </a:highlight>
              </a:rPr>
              <a:t>Примеры ошибок при написании научных статей</a:t>
            </a:r>
            <a:endParaRPr lang="ru-KZ" dirty="0">
              <a:highlight>
                <a:srgbClr val="00FFFF"/>
              </a:highlight>
            </a:endParaRPr>
          </a:p>
        </p:txBody>
      </p:sp>
      <p:pic>
        <p:nvPicPr>
          <p:cNvPr id="4" name="Рисунок 3">
            <a:extLst>
              <a:ext uri="{FF2B5EF4-FFF2-40B4-BE49-F238E27FC236}">
                <a16:creationId xmlns:a16="http://schemas.microsoft.com/office/drawing/2014/main" id="{7DBC126D-5691-94E0-1871-0EE650772516}"/>
              </a:ext>
            </a:extLst>
          </p:cNvPr>
          <p:cNvPicPr>
            <a:picLocks noChangeAspect="1"/>
          </p:cNvPicPr>
          <p:nvPr/>
        </p:nvPicPr>
        <p:blipFill>
          <a:blip r:embed="rId2"/>
          <a:stretch>
            <a:fillRect/>
          </a:stretch>
        </p:blipFill>
        <p:spPr>
          <a:xfrm>
            <a:off x="899592" y="1556947"/>
            <a:ext cx="3038899" cy="1228896"/>
          </a:xfrm>
          <a:prstGeom prst="rect">
            <a:avLst/>
          </a:prstGeom>
        </p:spPr>
      </p:pic>
      <p:pic>
        <p:nvPicPr>
          <p:cNvPr id="6" name="Рисунок 5">
            <a:extLst>
              <a:ext uri="{FF2B5EF4-FFF2-40B4-BE49-F238E27FC236}">
                <a16:creationId xmlns:a16="http://schemas.microsoft.com/office/drawing/2014/main" id="{4DD476ED-0E5A-AB79-B341-9E5787C27C79}"/>
              </a:ext>
            </a:extLst>
          </p:cNvPr>
          <p:cNvPicPr>
            <a:picLocks noChangeAspect="1"/>
          </p:cNvPicPr>
          <p:nvPr/>
        </p:nvPicPr>
        <p:blipFill>
          <a:blip r:embed="rId3"/>
          <a:stretch>
            <a:fillRect/>
          </a:stretch>
        </p:blipFill>
        <p:spPr>
          <a:xfrm>
            <a:off x="4768913" y="1556947"/>
            <a:ext cx="2896004" cy="1314633"/>
          </a:xfrm>
          <a:prstGeom prst="rect">
            <a:avLst/>
          </a:prstGeom>
        </p:spPr>
      </p:pic>
      <p:pic>
        <p:nvPicPr>
          <p:cNvPr id="10" name="Рисунок 9">
            <a:extLst>
              <a:ext uri="{FF2B5EF4-FFF2-40B4-BE49-F238E27FC236}">
                <a16:creationId xmlns:a16="http://schemas.microsoft.com/office/drawing/2014/main" id="{41C8CABB-2176-958F-E0E7-0F5E26A8AE3D}"/>
              </a:ext>
            </a:extLst>
          </p:cNvPr>
          <p:cNvPicPr>
            <a:picLocks noChangeAspect="1"/>
          </p:cNvPicPr>
          <p:nvPr/>
        </p:nvPicPr>
        <p:blipFill>
          <a:blip r:embed="rId4"/>
          <a:stretch>
            <a:fillRect/>
          </a:stretch>
        </p:blipFill>
        <p:spPr>
          <a:xfrm>
            <a:off x="1331640" y="2958418"/>
            <a:ext cx="6249272" cy="523948"/>
          </a:xfrm>
          <a:prstGeom prst="rect">
            <a:avLst/>
          </a:prstGeom>
        </p:spPr>
      </p:pic>
      <p:pic>
        <p:nvPicPr>
          <p:cNvPr id="12" name="Рисунок 11">
            <a:extLst>
              <a:ext uri="{FF2B5EF4-FFF2-40B4-BE49-F238E27FC236}">
                <a16:creationId xmlns:a16="http://schemas.microsoft.com/office/drawing/2014/main" id="{6833BBD0-EA68-6D77-85D1-25539B06C464}"/>
              </a:ext>
            </a:extLst>
          </p:cNvPr>
          <p:cNvPicPr>
            <a:picLocks noChangeAspect="1"/>
          </p:cNvPicPr>
          <p:nvPr/>
        </p:nvPicPr>
        <p:blipFill>
          <a:blip r:embed="rId5"/>
          <a:stretch>
            <a:fillRect/>
          </a:stretch>
        </p:blipFill>
        <p:spPr>
          <a:xfrm>
            <a:off x="1041087" y="3666680"/>
            <a:ext cx="6830378" cy="3191320"/>
          </a:xfrm>
          <a:prstGeom prst="rect">
            <a:avLst/>
          </a:prstGeom>
        </p:spPr>
      </p:pic>
      <p:sp>
        <p:nvSpPr>
          <p:cNvPr id="9" name="TextBox 8">
            <a:extLst>
              <a:ext uri="{FF2B5EF4-FFF2-40B4-BE49-F238E27FC236}">
                <a16:creationId xmlns:a16="http://schemas.microsoft.com/office/drawing/2014/main" id="{531B7B5F-A8E5-18BB-FA40-DE595CB2ADE6}"/>
              </a:ext>
            </a:extLst>
          </p:cNvPr>
          <p:cNvSpPr txBox="1"/>
          <p:nvPr/>
        </p:nvSpPr>
        <p:spPr>
          <a:xfrm>
            <a:off x="323528" y="1573580"/>
            <a:ext cx="576064" cy="830997"/>
          </a:xfrm>
          <a:prstGeom prst="rect">
            <a:avLst/>
          </a:prstGeom>
          <a:noFill/>
        </p:spPr>
        <p:txBody>
          <a:bodyPr wrap="square" rtlCol="0">
            <a:spAutoFit/>
          </a:bodyPr>
          <a:lstStyle/>
          <a:p>
            <a:r>
              <a:rPr lang="ru-RU" sz="4800" dirty="0">
                <a:solidFill>
                  <a:srgbClr val="FF0000"/>
                </a:solidFill>
              </a:rPr>
              <a:t>1</a:t>
            </a:r>
            <a:endParaRPr lang="ru-KZ" sz="4800" dirty="0">
              <a:solidFill>
                <a:srgbClr val="FF0000"/>
              </a:solidFill>
            </a:endParaRPr>
          </a:p>
        </p:txBody>
      </p:sp>
      <p:sp>
        <p:nvSpPr>
          <p:cNvPr id="11" name="TextBox 10">
            <a:extLst>
              <a:ext uri="{FF2B5EF4-FFF2-40B4-BE49-F238E27FC236}">
                <a16:creationId xmlns:a16="http://schemas.microsoft.com/office/drawing/2014/main" id="{CEA7D80F-A3FA-3A83-EC4E-2B4248918EEB}"/>
              </a:ext>
            </a:extLst>
          </p:cNvPr>
          <p:cNvSpPr txBox="1"/>
          <p:nvPr/>
        </p:nvSpPr>
        <p:spPr>
          <a:xfrm>
            <a:off x="7871465" y="1573580"/>
            <a:ext cx="949007" cy="830997"/>
          </a:xfrm>
          <a:prstGeom prst="rect">
            <a:avLst/>
          </a:prstGeom>
          <a:noFill/>
        </p:spPr>
        <p:txBody>
          <a:bodyPr wrap="square" rtlCol="0">
            <a:spAutoFit/>
          </a:bodyPr>
          <a:lstStyle/>
          <a:p>
            <a:r>
              <a:rPr lang="ru-RU" sz="4800" dirty="0">
                <a:solidFill>
                  <a:srgbClr val="FF0000"/>
                </a:solidFill>
              </a:rPr>
              <a:t>2</a:t>
            </a:r>
            <a:endParaRPr lang="ru-KZ" sz="4800" dirty="0">
              <a:solidFill>
                <a:srgbClr val="FF0000"/>
              </a:solidFill>
            </a:endParaRPr>
          </a:p>
        </p:txBody>
      </p:sp>
      <p:sp>
        <p:nvSpPr>
          <p:cNvPr id="15" name="TextBox 14">
            <a:extLst>
              <a:ext uri="{FF2B5EF4-FFF2-40B4-BE49-F238E27FC236}">
                <a16:creationId xmlns:a16="http://schemas.microsoft.com/office/drawing/2014/main" id="{45D6AEBE-547A-5629-E0AA-1258DF20C5FF}"/>
              </a:ext>
            </a:extLst>
          </p:cNvPr>
          <p:cNvSpPr txBox="1"/>
          <p:nvPr/>
        </p:nvSpPr>
        <p:spPr>
          <a:xfrm flipH="1">
            <a:off x="457199" y="2925152"/>
            <a:ext cx="709737" cy="830997"/>
          </a:xfrm>
          <a:prstGeom prst="rect">
            <a:avLst/>
          </a:prstGeom>
          <a:noFill/>
        </p:spPr>
        <p:txBody>
          <a:bodyPr wrap="square" rtlCol="0">
            <a:spAutoFit/>
          </a:bodyPr>
          <a:lstStyle/>
          <a:p>
            <a:r>
              <a:rPr lang="ru-RU" sz="4800" dirty="0">
                <a:solidFill>
                  <a:srgbClr val="FF0000"/>
                </a:solidFill>
              </a:rPr>
              <a:t>3</a:t>
            </a:r>
            <a:endParaRPr lang="ru-KZ" sz="4800" dirty="0">
              <a:solidFill>
                <a:srgbClr val="FF0000"/>
              </a:solidFill>
            </a:endParaRPr>
          </a:p>
        </p:txBody>
      </p:sp>
      <p:sp>
        <p:nvSpPr>
          <p:cNvPr id="16" name="TextBox 15">
            <a:extLst>
              <a:ext uri="{FF2B5EF4-FFF2-40B4-BE49-F238E27FC236}">
                <a16:creationId xmlns:a16="http://schemas.microsoft.com/office/drawing/2014/main" id="{D994EEA9-A4B9-2142-9D5D-57245D07C5BD}"/>
              </a:ext>
            </a:extLst>
          </p:cNvPr>
          <p:cNvSpPr txBox="1"/>
          <p:nvPr/>
        </p:nvSpPr>
        <p:spPr>
          <a:xfrm>
            <a:off x="323528" y="4149080"/>
            <a:ext cx="717559" cy="830997"/>
          </a:xfrm>
          <a:prstGeom prst="rect">
            <a:avLst/>
          </a:prstGeom>
          <a:noFill/>
        </p:spPr>
        <p:txBody>
          <a:bodyPr wrap="square" rtlCol="0">
            <a:spAutoFit/>
          </a:bodyPr>
          <a:lstStyle/>
          <a:p>
            <a:pPr algn="ctr"/>
            <a:r>
              <a:rPr lang="ru-RU" sz="4800" dirty="0">
                <a:solidFill>
                  <a:srgbClr val="FF0000"/>
                </a:solidFill>
              </a:rPr>
              <a:t>4</a:t>
            </a:r>
            <a:endParaRPr lang="ru-KZ" sz="4800" dirty="0">
              <a:solidFill>
                <a:srgbClr val="FF0000"/>
              </a:solidFill>
            </a:endParaRPr>
          </a:p>
        </p:txBody>
      </p:sp>
    </p:spTree>
    <p:extLst>
      <p:ext uri="{BB962C8B-B14F-4D97-AF65-F5344CB8AC3E}">
        <p14:creationId xmlns:p14="http://schemas.microsoft.com/office/powerpoint/2010/main" val="333023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71FFB91-CA7A-75C8-79F9-DA2370BC5597}"/>
              </a:ext>
            </a:extLst>
          </p:cNvPr>
          <p:cNvPicPr>
            <a:picLocks noChangeAspect="1"/>
          </p:cNvPicPr>
          <p:nvPr/>
        </p:nvPicPr>
        <p:blipFill>
          <a:blip r:embed="rId2"/>
          <a:stretch>
            <a:fillRect/>
          </a:stretch>
        </p:blipFill>
        <p:spPr>
          <a:xfrm>
            <a:off x="1201352" y="2190703"/>
            <a:ext cx="6544588" cy="1257475"/>
          </a:xfrm>
          <a:prstGeom prst="rect">
            <a:avLst/>
          </a:prstGeom>
        </p:spPr>
      </p:pic>
      <p:pic>
        <p:nvPicPr>
          <p:cNvPr id="5" name="Рисунок 4">
            <a:extLst>
              <a:ext uri="{FF2B5EF4-FFF2-40B4-BE49-F238E27FC236}">
                <a16:creationId xmlns:a16="http://schemas.microsoft.com/office/drawing/2014/main" id="{D13838C4-F18C-DA21-7FC1-B2E898C0A21E}"/>
              </a:ext>
            </a:extLst>
          </p:cNvPr>
          <p:cNvPicPr>
            <a:picLocks noChangeAspect="1"/>
          </p:cNvPicPr>
          <p:nvPr/>
        </p:nvPicPr>
        <p:blipFill>
          <a:blip r:embed="rId3"/>
          <a:stretch>
            <a:fillRect/>
          </a:stretch>
        </p:blipFill>
        <p:spPr>
          <a:xfrm>
            <a:off x="1196078" y="4189431"/>
            <a:ext cx="6496957" cy="571580"/>
          </a:xfrm>
          <a:prstGeom prst="rect">
            <a:avLst/>
          </a:prstGeom>
        </p:spPr>
      </p:pic>
      <p:pic>
        <p:nvPicPr>
          <p:cNvPr id="7" name="Рисунок 6">
            <a:extLst>
              <a:ext uri="{FF2B5EF4-FFF2-40B4-BE49-F238E27FC236}">
                <a16:creationId xmlns:a16="http://schemas.microsoft.com/office/drawing/2014/main" id="{DCBF60D7-2006-1DA6-8F33-647AC9063B5C}"/>
              </a:ext>
            </a:extLst>
          </p:cNvPr>
          <p:cNvPicPr>
            <a:picLocks noChangeAspect="1"/>
          </p:cNvPicPr>
          <p:nvPr/>
        </p:nvPicPr>
        <p:blipFill>
          <a:blip r:embed="rId4"/>
          <a:stretch>
            <a:fillRect/>
          </a:stretch>
        </p:blipFill>
        <p:spPr>
          <a:xfrm>
            <a:off x="1201352" y="548680"/>
            <a:ext cx="6420746" cy="1105054"/>
          </a:xfrm>
          <a:prstGeom prst="rect">
            <a:avLst/>
          </a:prstGeom>
        </p:spPr>
      </p:pic>
      <p:sp>
        <p:nvSpPr>
          <p:cNvPr id="13" name="TextBox 12">
            <a:extLst>
              <a:ext uri="{FF2B5EF4-FFF2-40B4-BE49-F238E27FC236}">
                <a16:creationId xmlns:a16="http://schemas.microsoft.com/office/drawing/2014/main" id="{C457125C-CB2E-69A0-18EF-43AB195FB73E}"/>
              </a:ext>
            </a:extLst>
          </p:cNvPr>
          <p:cNvSpPr txBox="1"/>
          <p:nvPr/>
        </p:nvSpPr>
        <p:spPr>
          <a:xfrm>
            <a:off x="323528" y="404664"/>
            <a:ext cx="792088" cy="830997"/>
          </a:xfrm>
          <a:prstGeom prst="rect">
            <a:avLst/>
          </a:prstGeom>
          <a:noFill/>
        </p:spPr>
        <p:txBody>
          <a:bodyPr wrap="square" rtlCol="0">
            <a:spAutoFit/>
          </a:bodyPr>
          <a:lstStyle/>
          <a:p>
            <a:pPr algn="ctr"/>
            <a:r>
              <a:rPr lang="ru-RU" sz="4800" dirty="0">
                <a:solidFill>
                  <a:srgbClr val="FF0000"/>
                </a:solidFill>
              </a:rPr>
              <a:t>5</a:t>
            </a:r>
            <a:endParaRPr lang="ru-KZ" sz="4800" dirty="0">
              <a:solidFill>
                <a:srgbClr val="FF0000"/>
              </a:solidFill>
            </a:endParaRPr>
          </a:p>
        </p:txBody>
      </p:sp>
      <p:sp>
        <p:nvSpPr>
          <p:cNvPr id="14" name="TextBox 13">
            <a:extLst>
              <a:ext uri="{FF2B5EF4-FFF2-40B4-BE49-F238E27FC236}">
                <a16:creationId xmlns:a16="http://schemas.microsoft.com/office/drawing/2014/main" id="{2ED4B180-71CD-838F-9F95-86F2763F5962}"/>
              </a:ext>
            </a:extLst>
          </p:cNvPr>
          <p:cNvSpPr txBox="1"/>
          <p:nvPr/>
        </p:nvSpPr>
        <p:spPr>
          <a:xfrm>
            <a:off x="395536" y="2420888"/>
            <a:ext cx="792088" cy="830997"/>
          </a:xfrm>
          <a:prstGeom prst="rect">
            <a:avLst/>
          </a:prstGeom>
          <a:noFill/>
        </p:spPr>
        <p:txBody>
          <a:bodyPr wrap="square" rtlCol="0">
            <a:spAutoFit/>
          </a:bodyPr>
          <a:lstStyle/>
          <a:p>
            <a:pPr algn="ctr"/>
            <a:r>
              <a:rPr lang="ru-RU" sz="4800" dirty="0">
                <a:solidFill>
                  <a:srgbClr val="FF0000"/>
                </a:solidFill>
              </a:rPr>
              <a:t>6</a:t>
            </a:r>
            <a:endParaRPr lang="ru-KZ" sz="4800" dirty="0">
              <a:solidFill>
                <a:srgbClr val="FF0000"/>
              </a:solidFill>
            </a:endParaRPr>
          </a:p>
        </p:txBody>
      </p:sp>
      <p:sp>
        <p:nvSpPr>
          <p:cNvPr id="15" name="TextBox 14">
            <a:extLst>
              <a:ext uri="{FF2B5EF4-FFF2-40B4-BE49-F238E27FC236}">
                <a16:creationId xmlns:a16="http://schemas.microsoft.com/office/drawing/2014/main" id="{2453DFBC-7031-A73F-1513-D994DAA99081}"/>
              </a:ext>
            </a:extLst>
          </p:cNvPr>
          <p:cNvSpPr txBox="1"/>
          <p:nvPr/>
        </p:nvSpPr>
        <p:spPr>
          <a:xfrm>
            <a:off x="395536" y="3933056"/>
            <a:ext cx="720080" cy="830997"/>
          </a:xfrm>
          <a:prstGeom prst="rect">
            <a:avLst/>
          </a:prstGeom>
          <a:noFill/>
        </p:spPr>
        <p:txBody>
          <a:bodyPr wrap="square" rtlCol="0">
            <a:spAutoFit/>
          </a:bodyPr>
          <a:lstStyle/>
          <a:p>
            <a:pPr algn="ctr"/>
            <a:r>
              <a:rPr lang="ru-RU" sz="4800" dirty="0">
                <a:solidFill>
                  <a:srgbClr val="FF0000"/>
                </a:solidFill>
              </a:rPr>
              <a:t>7</a:t>
            </a:r>
            <a:endParaRPr lang="ru-KZ" sz="4800" dirty="0">
              <a:solidFill>
                <a:srgbClr val="FF0000"/>
              </a:solidFill>
            </a:endParaRPr>
          </a:p>
        </p:txBody>
      </p:sp>
      <p:pic>
        <p:nvPicPr>
          <p:cNvPr id="4" name="Рисунок 3">
            <a:extLst>
              <a:ext uri="{FF2B5EF4-FFF2-40B4-BE49-F238E27FC236}">
                <a16:creationId xmlns:a16="http://schemas.microsoft.com/office/drawing/2014/main" id="{B20C674A-AE81-515A-DCC1-DD4CA8023DA1}"/>
              </a:ext>
            </a:extLst>
          </p:cNvPr>
          <p:cNvPicPr>
            <a:picLocks noChangeAspect="1"/>
          </p:cNvPicPr>
          <p:nvPr/>
        </p:nvPicPr>
        <p:blipFill>
          <a:blip r:embed="rId5"/>
          <a:stretch>
            <a:fillRect/>
          </a:stretch>
        </p:blipFill>
        <p:spPr>
          <a:xfrm>
            <a:off x="1196078" y="5212242"/>
            <a:ext cx="6573167" cy="771633"/>
          </a:xfrm>
          <a:prstGeom prst="rect">
            <a:avLst/>
          </a:prstGeom>
        </p:spPr>
      </p:pic>
      <p:sp>
        <p:nvSpPr>
          <p:cNvPr id="6" name="TextBox 5">
            <a:extLst>
              <a:ext uri="{FF2B5EF4-FFF2-40B4-BE49-F238E27FC236}">
                <a16:creationId xmlns:a16="http://schemas.microsoft.com/office/drawing/2014/main" id="{789DD11F-AB02-F232-889F-DC8F4FA7BFB2}"/>
              </a:ext>
            </a:extLst>
          </p:cNvPr>
          <p:cNvSpPr txBox="1"/>
          <p:nvPr/>
        </p:nvSpPr>
        <p:spPr>
          <a:xfrm>
            <a:off x="539552" y="5212242"/>
            <a:ext cx="576064" cy="769441"/>
          </a:xfrm>
          <a:prstGeom prst="rect">
            <a:avLst/>
          </a:prstGeom>
          <a:noFill/>
        </p:spPr>
        <p:txBody>
          <a:bodyPr wrap="square" rtlCol="0">
            <a:spAutoFit/>
          </a:bodyPr>
          <a:lstStyle/>
          <a:p>
            <a:r>
              <a:rPr lang="ru-RU" sz="4400" dirty="0">
                <a:solidFill>
                  <a:srgbClr val="FF0000"/>
                </a:solidFill>
              </a:rPr>
              <a:t>8</a:t>
            </a:r>
            <a:endParaRPr lang="ru-KZ" sz="4400" dirty="0">
              <a:solidFill>
                <a:srgbClr val="FF0000"/>
              </a:solidFill>
            </a:endParaRPr>
          </a:p>
        </p:txBody>
      </p:sp>
    </p:spTree>
    <p:extLst>
      <p:ext uri="{BB962C8B-B14F-4D97-AF65-F5344CB8AC3E}">
        <p14:creationId xmlns:p14="http://schemas.microsoft.com/office/powerpoint/2010/main" val="2417817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C36F636-B7BD-9D76-C53E-821668F67785}"/>
              </a:ext>
            </a:extLst>
          </p:cNvPr>
          <p:cNvPicPr>
            <a:picLocks noChangeAspect="1"/>
          </p:cNvPicPr>
          <p:nvPr/>
        </p:nvPicPr>
        <p:blipFill>
          <a:blip r:embed="rId2"/>
          <a:stretch>
            <a:fillRect/>
          </a:stretch>
        </p:blipFill>
        <p:spPr>
          <a:xfrm>
            <a:off x="1619672" y="548680"/>
            <a:ext cx="6639852" cy="2039756"/>
          </a:xfrm>
          <a:prstGeom prst="rect">
            <a:avLst/>
          </a:prstGeom>
        </p:spPr>
      </p:pic>
      <p:pic>
        <p:nvPicPr>
          <p:cNvPr id="5" name="Рисунок 4">
            <a:extLst>
              <a:ext uri="{FF2B5EF4-FFF2-40B4-BE49-F238E27FC236}">
                <a16:creationId xmlns:a16="http://schemas.microsoft.com/office/drawing/2014/main" id="{F2680406-5AA3-43D6-8319-E9A70D9C00F0}"/>
              </a:ext>
            </a:extLst>
          </p:cNvPr>
          <p:cNvPicPr>
            <a:picLocks noChangeAspect="1"/>
          </p:cNvPicPr>
          <p:nvPr/>
        </p:nvPicPr>
        <p:blipFill>
          <a:blip r:embed="rId3"/>
          <a:stretch>
            <a:fillRect/>
          </a:stretch>
        </p:blipFill>
        <p:spPr>
          <a:xfrm>
            <a:off x="1619672" y="2708920"/>
            <a:ext cx="6639852" cy="3734321"/>
          </a:xfrm>
          <a:prstGeom prst="rect">
            <a:avLst/>
          </a:prstGeom>
        </p:spPr>
      </p:pic>
      <p:sp>
        <p:nvSpPr>
          <p:cNvPr id="6" name="TextBox 5">
            <a:extLst>
              <a:ext uri="{FF2B5EF4-FFF2-40B4-BE49-F238E27FC236}">
                <a16:creationId xmlns:a16="http://schemas.microsoft.com/office/drawing/2014/main" id="{0657EF8D-49A5-D003-DA8A-6D6092C099C2}"/>
              </a:ext>
            </a:extLst>
          </p:cNvPr>
          <p:cNvSpPr txBox="1"/>
          <p:nvPr/>
        </p:nvSpPr>
        <p:spPr>
          <a:xfrm>
            <a:off x="395536" y="2060848"/>
            <a:ext cx="1080120" cy="707886"/>
          </a:xfrm>
          <a:prstGeom prst="rect">
            <a:avLst/>
          </a:prstGeom>
          <a:noFill/>
        </p:spPr>
        <p:txBody>
          <a:bodyPr wrap="square" rtlCol="0">
            <a:spAutoFit/>
          </a:bodyPr>
          <a:lstStyle/>
          <a:p>
            <a:pPr algn="ctr"/>
            <a:r>
              <a:rPr lang="ru-RU" sz="4000" dirty="0">
                <a:solidFill>
                  <a:srgbClr val="FF0000"/>
                </a:solidFill>
              </a:rPr>
              <a:t>10</a:t>
            </a:r>
            <a:endParaRPr lang="ru-KZ" sz="4000" dirty="0">
              <a:solidFill>
                <a:srgbClr val="FF0000"/>
              </a:solidFill>
            </a:endParaRPr>
          </a:p>
        </p:txBody>
      </p:sp>
    </p:spTree>
    <p:extLst>
      <p:ext uri="{BB962C8B-B14F-4D97-AF65-F5344CB8AC3E}">
        <p14:creationId xmlns:p14="http://schemas.microsoft.com/office/powerpoint/2010/main" val="159299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B9144AC-9C15-237C-7950-50969A530FC7}"/>
              </a:ext>
            </a:extLst>
          </p:cNvPr>
          <p:cNvSpPr>
            <a:spLocks noGrp="1"/>
          </p:cNvSpPr>
          <p:nvPr>
            <p:ph type="title"/>
          </p:nvPr>
        </p:nvSpPr>
        <p:spPr>
          <a:xfrm>
            <a:off x="457200" y="274638"/>
            <a:ext cx="8229600" cy="1143000"/>
          </a:xfrm>
        </p:spPr>
        <p:txBody>
          <a:bodyPr>
            <a:normAutofit/>
          </a:bodyPr>
          <a:lstStyle/>
          <a:p>
            <a:r>
              <a:rPr lang="ru-RU" sz="1800" b="1" dirty="0">
                <a:solidFill>
                  <a:srgbClr val="FF0000"/>
                </a:solidFill>
              </a:rPr>
              <a:t>Заполнение данных в системе </a:t>
            </a:r>
            <a:r>
              <a:rPr lang="en-US" sz="1800" b="1" dirty="0">
                <a:solidFill>
                  <a:srgbClr val="FF0000"/>
                </a:solidFill>
              </a:rPr>
              <a:t>Open Journal Systems</a:t>
            </a:r>
            <a:r>
              <a:rPr lang="ru-RU" sz="1800" b="1" dirty="0">
                <a:solidFill>
                  <a:srgbClr val="FF0000"/>
                </a:solidFill>
              </a:rPr>
              <a:t> при подаче статьи в журнала</a:t>
            </a:r>
            <a:endParaRPr lang="en-US" sz="1800" b="1" dirty="0">
              <a:solidFill>
                <a:srgbClr val="FF0000"/>
              </a:solidFill>
            </a:endParaRPr>
          </a:p>
        </p:txBody>
      </p:sp>
      <p:pic>
        <p:nvPicPr>
          <p:cNvPr id="4" name="Рисунок 3">
            <a:extLst>
              <a:ext uri="{FF2B5EF4-FFF2-40B4-BE49-F238E27FC236}">
                <a16:creationId xmlns:a16="http://schemas.microsoft.com/office/drawing/2014/main" id="{09C60925-C070-88CE-10AD-2B6CCE9DC7E6}"/>
              </a:ext>
            </a:extLst>
          </p:cNvPr>
          <p:cNvPicPr>
            <a:picLocks noChangeAspect="1"/>
          </p:cNvPicPr>
          <p:nvPr/>
        </p:nvPicPr>
        <p:blipFill>
          <a:blip r:embed="rId2"/>
          <a:stretch>
            <a:fillRect/>
          </a:stretch>
        </p:blipFill>
        <p:spPr>
          <a:xfrm>
            <a:off x="611560" y="1166018"/>
            <a:ext cx="6480720" cy="4767928"/>
          </a:xfrm>
          <a:prstGeom prst="rect">
            <a:avLst/>
          </a:prstGeom>
          <a:noFill/>
        </p:spPr>
      </p:pic>
      <p:pic>
        <p:nvPicPr>
          <p:cNvPr id="3" name="Рисунок 2">
            <a:extLst>
              <a:ext uri="{FF2B5EF4-FFF2-40B4-BE49-F238E27FC236}">
                <a16:creationId xmlns:a16="http://schemas.microsoft.com/office/drawing/2014/main" id="{8DFF5E29-0D05-3230-0B7D-BEE93F071409}"/>
              </a:ext>
            </a:extLst>
          </p:cNvPr>
          <p:cNvPicPr>
            <a:picLocks noChangeAspect="1"/>
          </p:cNvPicPr>
          <p:nvPr/>
        </p:nvPicPr>
        <p:blipFill>
          <a:blip r:embed="rId3"/>
          <a:stretch>
            <a:fillRect/>
          </a:stretch>
        </p:blipFill>
        <p:spPr>
          <a:xfrm>
            <a:off x="3604544" y="5933946"/>
            <a:ext cx="5544324" cy="924054"/>
          </a:xfrm>
          <a:prstGeom prst="rect">
            <a:avLst/>
          </a:prstGeom>
        </p:spPr>
      </p:pic>
    </p:spTree>
    <p:extLst>
      <p:ext uri="{BB962C8B-B14F-4D97-AF65-F5344CB8AC3E}">
        <p14:creationId xmlns:p14="http://schemas.microsoft.com/office/powerpoint/2010/main" val="4221929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C3DEA85-C785-2D46-0AA7-F8778E9DBF9F}"/>
              </a:ext>
            </a:extLst>
          </p:cNvPr>
          <p:cNvPicPr>
            <a:picLocks noChangeAspect="1"/>
          </p:cNvPicPr>
          <p:nvPr/>
        </p:nvPicPr>
        <p:blipFill>
          <a:blip r:embed="rId2"/>
          <a:stretch>
            <a:fillRect/>
          </a:stretch>
        </p:blipFill>
        <p:spPr>
          <a:xfrm>
            <a:off x="683568" y="116632"/>
            <a:ext cx="7182852" cy="5458587"/>
          </a:xfrm>
          <a:prstGeom prst="rect">
            <a:avLst/>
          </a:prstGeom>
        </p:spPr>
      </p:pic>
      <p:pic>
        <p:nvPicPr>
          <p:cNvPr id="4" name="Рисунок 3">
            <a:extLst>
              <a:ext uri="{FF2B5EF4-FFF2-40B4-BE49-F238E27FC236}">
                <a16:creationId xmlns:a16="http://schemas.microsoft.com/office/drawing/2014/main" id="{863876C3-64FF-71CE-69B8-B2E360616DA1}"/>
              </a:ext>
            </a:extLst>
          </p:cNvPr>
          <p:cNvPicPr>
            <a:picLocks noChangeAspect="1"/>
          </p:cNvPicPr>
          <p:nvPr/>
        </p:nvPicPr>
        <p:blipFill>
          <a:blip r:embed="rId3"/>
          <a:stretch>
            <a:fillRect/>
          </a:stretch>
        </p:blipFill>
        <p:spPr>
          <a:xfrm>
            <a:off x="3596159" y="5931328"/>
            <a:ext cx="5547841" cy="926672"/>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Рукописный ввод 6">
                <a:extLst>
                  <a:ext uri="{FF2B5EF4-FFF2-40B4-BE49-F238E27FC236}">
                    <a16:creationId xmlns:a16="http://schemas.microsoft.com/office/drawing/2014/main" id="{5E79CD41-DF4A-9B1A-A1A7-69163A20BFE2}"/>
                  </a:ext>
                </a:extLst>
              </p14:cNvPr>
              <p14:cNvContentPartPr/>
              <p14:nvPr/>
            </p14:nvContentPartPr>
            <p14:xfrm>
              <a:off x="2255024" y="1420591"/>
              <a:ext cx="1383480" cy="498600"/>
            </p14:xfrm>
          </p:contentPart>
        </mc:Choice>
        <mc:Fallback xmlns="">
          <p:pic>
            <p:nvPicPr>
              <p:cNvPr id="7" name="Рукописный ввод 6">
                <a:extLst>
                  <a:ext uri="{FF2B5EF4-FFF2-40B4-BE49-F238E27FC236}">
                    <a16:creationId xmlns:a16="http://schemas.microsoft.com/office/drawing/2014/main" id="{5E79CD41-DF4A-9B1A-A1A7-69163A20BFE2}"/>
                  </a:ext>
                </a:extLst>
              </p:cNvPr>
              <p:cNvPicPr/>
              <p:nvPr/>
            </p:nvPicPr>
            <p:blipFill>
              <a:blip r:embed="rId5"/>
              <a:stretch>
                <a:fillRect/>
              </a:stretch>
            </p:blipFill>
            <p:spPr>
              <a:xfrm>
                <a:off x="2250704" y="1416271"/>
                <a:ext cx="139212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Рукописный ввод 7">
                <a:extLst>
                  <a:ext uri="{FF2B5EF4-FFF2-40B4-BE49-F238E27FC236}">
                    <a16:creationId xmlns:a16="http://schemas.microsoft.com/office/drawing/2014/main" id="{1B93CB81-F5BF-6E6D-7187-893003A91DD8}"/>
                  </a:ext>
                </a:extLst>
              </p14:cNvPr>
              <p14:cNvContentPartPr/>
              <p14:nvPr/>
            </p14:nvContentPartPr>
            <p14:xfrm>
              <a:off x="2315504" y="3776071"/>
              <a:ext cx="863640" cy="329040"/>
            </p14:xfrm>
          </p:contentPart>
        </mc:Choice>
        <mc:Fallback xmlns="">
          <p:pic>
            <p:nvPicPr>
              <p:cNvPr id="8" name="Рукописный ввод 7">
                <a:extLst>
                  <a:ext uri="{FF2B5EF4-FFF2-40B4-BE49-F238E27FC236}">
                    <a16:creationId xmlns:a16="http://schemas.microsoft.com/office/drawing/2014/main" id="{1B93CB81-F5BF-6E6D-7187-893003A91DD8}"/>
                  </a:ext>
                </a:extLst>
              </p:cNvPr>
              <p:cNvPicPr/>
              <p:nvPr/>
            </p:nvPicPr>
            <p:blipFill>
              <a:blip r:embed="rId7"/>
              <a:stretch>
                <a:fillRect/>
              </a:stretch>
            </p:blipFill>
            <p:spPr>
              <a:xfrm>
                <a:off x="2311184" y="3771751"/>
                <a:ext cx="872280" cy="337680"/>
              </a:xfrm>
              <a:prstGeom prst="rect">
                <a:avLst/>
              </a:prstGeom>
            </p:spPr>
          </p:pic>
        </mc:Fallback>
      </mc:AlternateContent>
    </p:spTree>
    <p:extLst>
      <p:ext uri="{BB962C8B-B14F-4D97-AF65-F5344CB8AC3E}">
        <p14:creationId xmlns:p14="http://schemas.microsoft.com/office/powerpoint/2010/main" val="1060118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54C6DF9-442E-EF40-FFE7-87AAEE1FF889}"/>
              </a:ext>
            </a:extLst>
          </p:cNvPr>
          <p:cNvPicPr>
            <a:picLocks noChangeAspect="1"/>
          </p:cNvPicPr>
          <p:nvPr/>
        </p:nvPicPr>
        <p:blipFill>
          <a:blip r:embed="rId2"/>
          <a:stretch>
            <a:fillRect/>
          </a:stretch>
        </p:blipFill>
        <p:spPr>
          <a:xfrm>
            <a:off x="251520" y="58316"/>
            <a:ext cx="4636286" cy="6741368"/>
          </a:xfrm>
          <a:prstGeom prst="rect">
            <a:avLst/>
          </a:prstGeom>
        </p:spPr>
      </p:pic>
      <p:pic>
        <p:nvPicPr>
          <p:cNvPr id="4" name="Рисунок 3">
            <a:extLst>
              <a:ext uri="{FF2B5EF4-FFF2-40B4-BE49-F238E27FC236}">
                <a16:creationId xmlns:a16="http://schemas.microsoft.com/office/drawing/2014/main" id="{FDC04699-18FC-BDA3-BE6F-FF98555546CD}"/>
              </a:ext>
            </a:extLst>
          </p:cNvPr>
          <p:cNvPicPr>
            <a:picLocks noChangeAspect="1"/>
          </p:cNvPicPr>
          <p:nvPr/>
        </p:nvPicPr>
        <p:blipFill>
          <a:blip r:embed="rId3"/>
          <a:stretch>
            <a:fillRect/>
          </a:stretch>
        </p:blipFill>
        <p:spPr>
          <a:xfrm>
            <a:off x="5004048" y="6165304"/>
            <a:ext cx="4164496" cy="692696"/>
          </a:xfrm>
          <a:prstGeom prst="rect">
            <a:avLst/>
          </a:prstGeom>
        </p:spPr>
      </p:pic>
    </p:spTree>
    <p:extLst>
      <p:ext uri="{BB962C8B-B14F-4D97-AF65-F5344CB8AC3E}">
        <p14:creationId xmlns:p14="http://schemas.microsoft.com/office/powerpoint/2010/main" val="4112270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946D2CC-CA13-B2B7-0FB0-5FFF944A3877}"/>
              </a:ext>
            </a:extLst>
          </p:cNvPr>
          <p:cNvPicPr>
            <a:picLocks noChangeAspect="1"/>
          </p:cNvPicPr>
          <p:nvPr/>
        </p:nvPicPr>
        <p:blipFill>
          <a:blip r:embed="rId2"/>
          <a:stretch>
            <a:fillRect/>
          </a:stretch>
        </p:blipFill>
        <p:spPr>
          <a:xfrm>
            <a:off x="199415" y="1437997"/>
            <a:ext cx="8745170" cy="3982006"/>
          </a:xfrm>
          <a:prstGeom prst="rect">
            <a:avLst/>
          </a:prstGeom>
        </p:spPr>
      </p:pic>
      <p:pic>
        <p:nvPicPr>
          <p:cNvPr id="4" name="Рисунок 3">
            <a:extLst>
              <a:ext uri="{FF2B5EF4-FFF2-40B4-BE49-F238E27FC236}">
                <a16:creationId xmlns:a16="http://schemas.microsoft.com/office/drawing/2014/main" id="{3D639937-C79B-441B-DDEA-9E9183697847}"/>
              </a:ext>
            </a:extLst>
          </p:cNvPr>
          <p:cNvPicPr>
            <a:picLocks noChangeAspect="1"/>
          </p:cNvPicPr>
          <p:nvPr/>
        </p:nvPicPr>
        <p:blipFill>
          <a:blip r:embed="rId3"/>
          <a:stretch>
            <a:fillRect/>
          </a:stretch>
        </p:blipFill>
        <p:spPr>
          <a:xfrm>
            <a:off x="3599676" y="5933946"/>
            <a:ext cx="5544324" cy="924054"/>
          </a:xfrm>
          <a:prstGeom prst="rect">
            <a:avLst/>
          </a:prstGeom>
        </p:spPr>
      </p:pic>
    </p:spTree>
    <p:extLst>
      <p:ext uri="{BB962C8B-B14F-4D97-AF65-F5344CB8AC3E}">
        <p14:creationId xmlns:p14="http://schemas.microsoft.com/office/powerpoint/2010/main" val="3366316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EC08861-83C6-0BF4-A1A4-839DC319C1B6}"/>
              </a:ext>
            </a:extLst>
          </p:cNvPr>
          <p:cNvPicPr>
            <a:picLocks noChangeAspect="1"/>
          </p:cNvPicPr>
          <p:nvPr/>
        </p:nvPicPr>
        <p:blipFill>
          <a:blip r:embed="rId2"/>
          <a:stretch>
            <a:fillRect/>
          </a:stretch>
        </p:blipFill>
        <p:spPr>
          <a:xfrm>
            <a:off x="7099" y="14401"/>
            <a:ext cx="5861628" cy="6006887"/>
          </a:xfrm>
          <a:prstGeom prst="rect">
            <a:avLst/>
          </a:prstGeom>
        </p:spPr>
      </p:pic>
      <p:pic>
        <p:nvPicPr>
          <p:cNvPr id="5" name="Рисунок 4">
            <a:extLst>
              <a:ext uri="{FF2B5EF4-FFF2-40B4-BE49-F238E27FC236}">
                <a16:creationId xmlns:a16="http://schemas.microsoft.com/office/drawing/2014/main" id="{D65FB55B-5115-97F6-D221-254D103FC572}"/>
              </a:ext>
            </a:extLst>
          </p:cNvPr>
          <p:cNvPicPr>
            <a:picLocks noChangeAspect="1"/>
          </p:cNvPicPr>
          <p:nvPr/>
        </p:nvPicPr>
        <p:blipFill>
          <a:blip r:embed="rId3"/>
          <a:stretch>
            <a:fillRect/>
          </a:stretch>
        </p:blipFill>
        <p:spPr>
          <a:xfrm>
            <a:off x="4283967" y="6021288"/>
            <a:ext cx="4852933" cy="841580"/>
          </a:xfrm>
          <a:prstGeom prst="rect">
            <a:avLst/>
          </a:prstGeom>
        </p:spPr>
      </p:pic>
    </p:spTree>
    <p:extLst>
      <p:ext uri="{BB962C8B-B14F-4D97-AF65-F5344CB8AC3E}">
        <p14:creationId xmlns:p14="http://schemas.microsoft.com/office/powerpoint/2010/main" val="25481545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8496944" cy="5478423"/>
          </a:xfrm>
          <a:prstGeom prst="rect">
            <a:avLst/>
          </a:prstGeom>
        </p:spPr>
        <p:txBody>
          <a:bodyPr wrap="square">
            <a:spAutoFit/>
          </a:bodyPr>
          <a:lstStyle/>
          <a:p>
            <a:r>
              <a:rPr lang="ru-RU" sz="1400" b="1" dirty="0"/>
              <a:t>При подготовке данных материалов использованы следующие источники:</a:t>
            </a:r>
          </a:p>
          <a:p>
            <a:r>
              <a:rPr lang="ru-RU" sz="1400" dirty="0"/>
              <a:t>1 Научные статьи. — Текст : электронный // </a:t>
            </a:r>
            <a:r>
              <a:rPr lang="ru-RU" sz="1400" dirty="0" err="1"/>
              <a:t>cyberleninka</a:t>
            </a:r>
            <a:r>
              <a:rPr lang="ru-RU" sz="1400" dirty="0"/>
              <a:t> : [сайт]. — URL: https://cyberleninka.ru/article (дата обращения: 07.06.2020).</a:t>
            </a:r>
          </a:p>
          <a:p>
            <a:r>
              <a:rPr lang="ru-RU" sz="1400" dirty="0"/>
              <a:t>2  ККНС. — Текст : электронный // </a:t>
            </a:r>
            <a:r>
              <a:rPr lang="ru-RU" sz="1400" dirty="0" err="1"/>
              <a:t>КазАСТ</a:t>
            </a:r>
            <a:r>
              <a:rPr lang="ru-RU" sz="1400" dirty="0"/>
              <a:t> : [сайт]. — URL: http://kazast.kz/wp-content/uploads/2018/11/Авсиевич-В.Н.-презентация-2018г..pptx. (дата обращения: 01.06.2020).</a:t>
            </a:r>
          </a:p>
          <a:p>
            <a:r>
              <a:rPr lang="ru-RU" sz="1400" dirty="0"/>
              <a:t>3 Твои научные статьи очень актуальные?. — Текст : электронный // Научные статьи. </a:t>
            </a:r>
            <a:r>
              <a:rPr lang="ru-RU" sz="1400" dirty="0" err="1"/>
              <a:t>ру</a:t>
            </a:r>
            <a:r>
              <a:rPr lang="ru-RU" sz="1400" dirty="0"/>
              <a:t> : [сайт]. — URL: https://nauchniestati.ru/blog/aktualnost-nauchnoj-stati/ (дата обращения: 03.06.2020).</a:t>
            </a:r>
          </a:p>
          <a:p>
            <a:r>
              <a:rPr lang="ru-RU" sz="1400" dirty="0"/>
              <a:t>4 </a:t>
            </a:r>
            <a:r>
              <a:rPr lang="ru-RU" sz="1400" dirty="0" err="1"/>
              <a:t>Авсиевич</a:t>
            </a:r>
            <a:r>
              <a:rPr lang="ru-RU" sz="1400" dirty="0"/>
              <a:t> В.Н.,  Федоров А.И., Исаева Ж.С. </a:t>
            </a:r>
            <a:r>
              <a:rPr lang="ru-RU" sz="1400" dirty="0" err="1"/>
              <a:t>Кулбаев</a:t>
            </a:r>
            <a:r>
              <a:rPr lang="ru-RU" sz="1400" dirty="0"/>
              <a:t> А.Т. Метод повышения силы мышечного аппарата, у высококвалифицированных спортсменов и спортсменов среднего уровня в пауэрлифтинге, за счет выполнения упражнений с полной остановкой снаряда в нижней точке уступающего режима // Теория и методика физической культуры. - 2017. - №4. – С. 77-83.</a:t>
            </a:r>
          </a:p>
          <a:p>
            <a:r>
              <a:rPr lang="ru-RU" sz="1400" dirty="0"/>
              <a:t>5 Оформление библиографических ссылок. — Текст : электронный // moluch.ru : [сайт]. — URL: https://moluch.ru/snoska/ (дата обращения: 10.06.2020).</a:t>
            </a:r>
          </a:p>
          <a:p>
            <a:r>
              <a:rPr lang="ru-RU" sz="1400" dirty="0"/>
              <a:t>6 Требования к содержанию рецензии . — Текст : электронный // </a:t>
            </a:r>
            <a:r>
              <a:rPr lang="ru-RU" sz="1400" dirty="0" err="1"/>
              <a:t>naukovedenie</a:t>
            </a:r>
            <a:r>
              <a:rPr lang="ru-RU" sz="1400" dirty="0"/>
              <a:t> : [сайт]. — URL: https://naukovedenie.ru/index.php?p=retsenzirovanie (дата обращения: 10.06.2020).</a:t>
            </a:r>
          </a:p>
          <a:p>
            <a:r>
              <a:rPr lang="ru-RU" sz="1400" dirty="0"/>
              <a:t>7 Приказ Министра образования и науки Республики Казахстан от 30 апреля 2020 года № 170 «О внесении изменений и дополнений в некоторые приказы Министра образования и науки Республики Казахстан».</a:t>
            </a:r>
          </a:p>
          <a:p>
            <a:r>
              <a:rPr lang="ru-RU" sz="1400" dirty="0"/>
              <a:t>8 </a:t>
            </a:r>
            <a:r>
              <a:rPr lang="ru-RU" sz="1400" dirty="0" err="1"/>
              <a:t>Авсиевич</a:t>
            </a:r>
            <a:r>
              <a:rPr lang="ru-RU" sz="1400" dirty="0"/>
              <a:t> В.Н., </a:t>
            </a:r>
            <a:r>
              <a:rPr lang="ru-RU" sz="1400" dirty="0" err="1"/>
              <a:t>Кулбаев</a:t>
            </a:r>
            <a:r>
              <a:rPr lang="ru-RU" sz="1400" dirty="0"/>
              <a:t> А.Т. Методология подготовки научных публикаций (на примере журнала «Теория и методика физической культуры»)  // Теория и методика физической культуры. — 2020. — №2 (60). — С. 6-13.</a:t>
            </a:r>
          </a:p>
          <a:p>
            <a:r>
              <a:rPr lang="ru-RU" sz="1400" dirty="0"/>
              <a:t>9 Гражданский Кодекс Республики Казахстан (Общая часть), (с изменениями и дополнениями по состоянию на 31.08.2025 г.)</a:t>
            </a:r>
          </a:p>
          <a:p>
            <a:r>
              <a:rPr lang="ru-RU" sz="1400" dirty="0"/>
              <a:t>10 Беленькая О. Проблема </a:t>
            </a:r>
            <a:r>
              <a:rPr lang="ru-RU" sz="1400" dirty="0" err="1"/>
              <a:t>самоцитирования</a:t>
            </a:r>
            <a:r>
              <a:rPr lang="ru-RU" sz="1400" dirty="0"/>
              <a:t> в научных работах: возможности системы «Антиплагиат». Вебинар уровня «Эксперт». – 2023.</a:t>
            </a:r>
          </a:p>
          <a:p>
            <a:endParaRPr lang="ru-RU" sz="1400" dirty="0"/>
          </a:p>
          <a:p>
            <a:r>
              <a:rPr lang="ru-RU" sz="1400" dirty="0"/>
              <a:t> </a:t>
            </a:r>
          </a:p>
        </p:txBody>
      </p:sp>
    </p:spTree>
    <p:extLst>
      <p:ext uri="{BB962C8B-B14F-4D97-AF65-F5344CB8AC3E}">
        <p14:creationId xmlns:p14="http://schemas.microsoft.com/office/powerpoint/2010/main" val="4029294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E98DCF-A63C-4B30-9215-68A7F621E096}"/>
              </a:ext>
            </a:extLst>
          </p:cNvPr>
          <p:cNvSpPr>
            <a:spLocks noGrp="1"/>
          </p:cNvSpPr>
          <p:nvPr>
            <p:ph type="title"/>
          </p:nvPr>
        </p:nvSpPr>
        <p:spPr>
          <a:xfrm>
            <a:off x="628650" y="1131094"/>
            <a:ext cx="7886700" cy="3021806"/>
          </a:xfrm>
          <a:solidFill>
            <a:schemeClr val="accent1">
              <a:lumMod val="40000"/>
              <a:lumOff val="60000"/>
            </a:schemeClr>
          </a:solidFill>
        </p:spPr>
        <p:txBody>
          <a:bodyPr>
            <a:noAutofit/>
          </a:bodyPr>
          <a:lstStyle/>
          <a:p>
            <a:r>
              <a:rPr lang="ru-RU" sz="2100" b="1" dirty="0"/>
              <a:t>С первого номера журнала ТМФК за 2021 г. редакцией введено двойное слепое рецензирование всех статей.</a:t>
            </a:r>
            <a:br>
              <a:rPr lang="ru-RU" sz="2100" b="1" dirty="0"/>
            </a:br>
            <a:r>
              <a:rPr lang="ru-RU" sz="2100" dirty="0"/>
              <a:t>Данный вид рецензирования является стандартом в академическом мире – автор статьи не знает, кто критически вычитывает и оценивает его статью, а рецензент в свою очередь не знает, чью работу он читает. </a:t>
            </a:r>
            <a:endParaRPr lang="ru-KZ" sz="2100" dirty="0"/>
          </a:p>
        </p:txBody>
      </p:sp>
      <p:pic>
        <p:nvPicPr>
          <p:cNvPr id="3" name="Рисунок 2">
            <a:extLst>
              <a:ext uri="{FF2B5EF4-FFF2-40B4-BE49-F238E27FC236}">
                <a16:creationId xmlns:a16="http://schemas.microsoft.com/office/drawing/2014/main" id="{4AC8A49B-5B21-470A-81BD-6A36AEB007A9}"/>
              </a:ext>
            </a:extLst>
          </p:cNvPr>
          <p:cNvPicPr>
            <a:picLocks noChangeAspect="1"/>
          </p:cNvPicPr>
          <p:nvPr/>
        </p:nvPicPr>
        <p:blipFill>
          <a:blip r:embed="rId2"/>
          <a:stretch>
            <a:fillRect/>
          </a:stretch>
        </p:blipFill>
        <p:spPr>
          <a:xfrm>
            <a:off x="1893094" y="3562350"/>
            <a:ext cx="5357813" cy="2266950"/>
          </a:xfrm>
          <a:prstGeom prst="rect">
            <a:avLst/>
          </a:prstGeom>
        </p:spPr>
      </p:pic>
    </p:spTree>
    <p:extLst>
      <p:ext uri="{BB962C8B-B14F-4D97-AF65-F5344CB8AC3E}">
        <p14:creationId xmlns:p14="http://schemas.microsoft.com/office/powerpoint/2010/main" val="5757992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3940180"/>
          </a:xfrm>
        </p:spPr>
        <p:txBody>
          <a:bodyPr>
            <a:normAutofit/>
          </a:bodyPr>
          <a:lstStyle/>
          <a:p>
            <a:r>
              <a:rPr lang="ru-RU" sz="4800" dirty="0">
                <a:solidFill>
                  <a:schemeClr val="tx2">
                    <a:lumMod val="60000"/>
                    <a:lumOff val="40000"/>
                  </a:schemeClr>
                </a:solidFill>
                <a:latin typeface="Times New Roman" pitchFamily="18" charset="0"/>
                <a:cs typeface="Times New Roman" pitchFamily="18" charset="0"/>
              </a:rPr>
              <a:t>Благодарю за внимание!!!</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85084D-83B1-F9CB-7DE9-F7A3C2724631}"/>
              </a:ext>
            </a:extLst>
          </p:cNvPr>
          <p:cNvSpPr>
            <a:spLocks noGrp="1"/>
          </p:cNvSpPr>
          <p:nvPr>
            <p:ph type="title"/>
          </p:nvPr>
        </p:nvSpPr>
        <p:spPr>
          <a:xfrm>
            <a:off x="457200" y="274638"/>
            <a:ext cx="8229600" cy="6178698"/>
          </a:xfrm>
        </p:spPr>
        <p:txBody>
          <a:bodyPr>
            <a:noAutofit/>
          </a:bodyPr>
          <a:lstStyle/>
          <a:p>
            <a:r>
              <a:rPr lang="ru-RU" sz="2000" b="1" dirty="0"/>
              <a:t>В 2025 году разработаны и внедрены в практику </a:t>
            </a:r>
            <a:r>
              <a:rPr lang="ru-RU" sz="2000" b="1" dirty="0">
                <a:solidFill>
                  <a:srgbClr val="FF0000"/>
                </a:solidFill>
              </a:rPr>
              <a:t>ПРАВИЛА ИСПОЛЬЗОВАНИЯ ИНСТРУМЕНТОВ ИСКУССТВЕННОГО ИНТЕЛЛЕКТА ПРИ НАПИСАНИИ НАУЧНЫХ СТАТЕЙ</a:t>
            </a:r>
            <a:r>
              <a:rPr lang="ru-RU" sz="2000" b="1" dirty="0"/>
              <a:t>, а также внесены изменения и дополнения в </a:t>
            </a:r>
            <a:r>
              <a:rPr lang="ru-RU" sz="2000" b="1" dirty="0">
                <a:solidFill>
                  <a:schemeClr val="accent1">
                    <a:lumMod val="75000"/>
                  </a:schemeClr>
                </a:solidFill>
              </a:rPr>
              <a:t>ПОЛОЖЕНИЕ О ПУБЛИКАЦИОННОЙ ЭТИКЕ.</a:t>
            </a:r>
            <a:br>
              <a:rPr lang="ru-RU" sz="2000" b="1" dirty="0">
                <a:solidFill>
                  <a:schemeClr val="accent1">
                    <a:lumMod val="75000"/>
                  </a:schemeClr>
                </a:solidFill>
              </a:rPr>
            </a:br>
            <a:r>
              <a:rPr lang="ru-RU" sz="2000" b="1" dirty="0">
                <a:solidFill>
                  <a:schemeClr val="accent1">
                    <a:lumMod val="75000"/>
                  </a:schemeClr>
                </a:solidFill>
              </a:rPr>
              <a:t> </a:t>
            </a:r>
            <a:br>
              <a:rPr lang="ru-RU" sz="2000" b="1" dirty="0">
                <a:solidFill>
                  <a:schemeClr val="accent1">
                    <a:lumMod val="75000"/>
                  </a:schemeClr>
                </a:solidFill>
              </a:rPr>
            </a:br>
            <a:r>
              <a:rPr lang="ru-RU" sz="2000" b="1" dirty="0"/>
              <a:t>Данные нормативные документы устанавливает нормы использования инструментов искусственного интеллекта (ИИ) для авторов при написании научных статей для опубликования в журнале, нормы использования ИИ для редакции журнала и рецензентов, направленные на обеспечение прозрачности, этичности и достоверности научной деятельности, а также регулируют отношения между авторами, рецензентами, редакторами, издателями и читателями в процессе создания, публикации и распространения научных статей.</a:t>
            </a:r>
            <a:br>
              <a:rPr lang="ru-RU" sz="2000" b="1" dirty="0"/>
            </a:br>
            <a:br>
              <a:rPr lang="ru-RU" sz="2000" b="1" dirty="0"/>
            </a:br>
            <a:r>
              <a:rPr lang="ru-RU" sz="2000" b="1" dirty="0">
                <a:highlight>
                  <a:srgbClr val="FFFF00"/>
                </a:highlight>
              </a:rPr>
              <a:t>С целью повышения научного уровня журнала в 2025г.: </a:t>
            </a:r>
            <a:br>
              <a:rPr lang="ru-RU" sz="2000" b="1" dirty="0">
                <a:highlight>
                  <a:srgbClr val="FFFF00"/>
                </a:highlight>
              </a:rPr>
            </a:br>
            <a:r>
              <a:rPr lang="ru-RU" sz="2000" b="1" dirty="0">
                <a:highlight>
                  <a:srgbClr val="FFFF00"/>
                </a:highlight>
              </a:rPr>
              <a:t>- Допустимый объем </a:t>
            </a:r>
            <a:r>
              <a:rPr lang="ru-RU" sz="2000" b="1" dirty="0" err="1">
                <a:highlight>
                  <a:srgbClr val="FFFF00"/>
                </a:highlight>
              </a:rPr>
              <a:t>самоцитирования</a:t>
            </a:r>
            <a:r>
              <a:rPr lang="ru-RU" sz="2000" b="1" dirty="0">
                <a:highlight>
                  <a:srgbClr val="FFFF00"/>
                </a:highlight>
              </a:rPr>
              <a:t>  снижен с 30% до 20%.</a:t>
            </a:r>
            <a:br>
              <a:rPr lang="ru-RU" sz="2000" b="1" dirty="0">
                <a:highlight>
                  <a:srgbClr val="FFFF00"/>
                </a:highlight>
              </a:rPr>
            </a:br>
            <a:r>
              <a:rPr lang="ru-RU" sz="2000" b="1" dirty="0">
                <a:highlight>
                  <a:srgbClr val="FFFF00"/>
                </a:highlight>
              </a:rPr>
              <a:t>- Исключена норма для  обзорных  статей  допускающая  оригинальность  в  объеме 40% (для всех типов статей установлено единое требование оригинальности  статьи - 60%).</a:t>
            </a:r>
            <a:endParaRPr lang="ru-KZ" sz="2000" dirty="0">
              <a:highlight>
                <a:srgbClr val="FFFF00"/>
              </a:highlight>
            </a:endParaRPr>
          </a:p>
        </p:txBody>
      </p:sp>
    </p:spTree>
    <p:extLst>
      <p:ext uri="{BB962C8B-B14F-4D97-AF65-F5344CB8AC3E}">
        <p14:creationId xmlns:p14="http://schemas.microsoft.com/office/powerpoint/2010/main" val="2460700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195E43-05E4-7A40-CD40-D4E4873F1AA0}"/>
              </a:ext>
            </a:extLst>
          </p:cNvPr>
          <p:cNvSpPr>
            <a:spLocks noGrp="1"/>
          </p:cNvSpPr>
          <p:nvPr>
            <p:ph type="title"/>
          </p:nvPr>
        </p:nvSpPr>
        <p:spPr>
          <a:xfrm>
            <a:off x="457200" y="274638"/>
            <a:ext cx="8229600" cy="6322714"/>
          </a:xfrm>
        </p:spPr>
        <p:txBody>
          <a:bodyPr>
            <a:normAutofit/>
          </a:bodyPr>
          <a:lstStyle/>
          <a:p>
            <a:pPr algn="l"/>
            <a:r>
              <a:rPr lang="ru-RU" sz="2000" b="1" dirty="0">
                <a:solidFill>
                  <a:srgbClr val="FF0000"/>
                </a:solidFill>
              </a:rPr>
              <a:t>С целью повышения академического уровня журнала в ноября 2025г.:</a:t>
            </a:r>
            <a:br>
              <a:rPr lang="ru-RU" sz="2000" b="1" dirty="0">
                <a:solidFill>
                  <a:srgbClr val="FF0000"/>
                </a:solidFill>
              </a:rPr>
            </a:br>
            <a:br>
              <a:rPr lang="ru-RU" sz="2000" dirty="0"/>
            </a:br>
            <a:r>
              <a:rPr lang="ru-RU" sz="2000" b="1" dirty="0">
                <a:highlight>
                  <a:srgbClr val="FFFF00"/>
                </a:highlight>
              </a:rPr>
              <a:t>Расширена редакционная коллегия за счет зарубежных ученых:</a:t>
            </a:r>
            <a:br>
              <a:rPr lang="ru-RU" sz="2000" dirty="0"/>
            </a:br>
            <a:br>
              <a:rPr lang="ru-RU" sz="2000" dirty="0"/>
            </a:br>
            <a:r>
              <a:rPr lang="en-US" sz="2000" dirty="0" err="1"/>
              <a:t>Waśkiewicz</a:t>
            </a:r>
            <a:r>
              <a:rPr lang="en-US" sz="2000" dirty="0"/>
              <a:t> Zbigniew - professor, Jerzy </a:t>
            </a:r>
            <a:r>
              <a:rPr lang="en-US" sz="2000" dirty="0" err="1"/>
              <a:t>Kukuczka</a:t>
            </a:r>
            <a:r>
              <a:rPr lang="en-US" sz="2000" dirty="0"/>
              <a:t> Academy of Physical Education in Katowice,</a:t>
            </a:r>
            <a:r>
              <a:rPr lang="ru-RU" sz="2000" dirty="0"/>
              <a:t> </a:t>
            </a:r>
            <a:r>
              <a:rPr lang="en-US" sz="2000" dirty="0"/>
              <a:t>(Poland)</a:t>
            </a:r>
            <a:r>
              <a:rPr lang="ru-RU" sz="2000" dirty="0"/>
              <a:t>, </a:t>
            </a:r>
            <a:r>
              <a:rPr lang="en-US" sz="2000" dirty="0">
                <a:highlight>
                  <a:srgbClr val="00FF00"/>
                </a:highlight>
              </a:rPr>
              <a:t>h-</a:t>
            </a:r>
            <a:r>
              <a:rPr lang="ru-RU" sz="2000" dirty="0">
                <a:highlight>
                  <a:srgbClr val="00FF00"/>
                </a:highlight>
              </a:rPr>
              <a:t>индекс </a:t>
            </a:r>
            <a:r>
              <a:rPr lang="en-US" sz="2000" dirty="0">
                <a:highlight>
                  <a:srgbClr val="00FF00"/>
                </a:highlight>
              </a:rPr>
              <a:t>Web of Science</a:t>
            </a:r>
            <a:r>
              <a:rPr lang="ru-RU" sz="2000" dirty="0">
                <a:highlight>
                  <a:srgbClr val="00FF00"/>
                </a:highlight>
              </a:rPr>
              <a:t> - 19</a:t>
            </a:r>
            <a:r>
              <a:rPr lang="ru-RU" sz="2000" dirty="0"/>
              <a:t>, </a:t>
            </a:r>
            <a:r>
              <a:rPr lang="ru-RU" sz="2000" dirty="0">
                <a:highlight>
                  <a:srgbClr val="00FFFF"/>
                </a:highlight>
              </a:rPr>
              <a:t>h-индекс </a:t>
            </a:r>
            <a:r>
              <a:rPr lang="en-US" sz="2000" dirty="0">
                <a:highlight>
                  <a:srgbClr val="00FFFF"/>
                </a:highlight>
              </a:rPr>
              <a:t>Scopus</a:t>
            </a:r>
            <a:r>
              <a:rPr lang="ru-RU" sz="2000" dirty="0">
                <a:highlight>
                  <a:srgbClr val="00FFFF"/>
                </a:highlight>
              </a:rPr>
              <a:t> – 20;</a:t>
            </a:r>
            <a:br>
              <a:rPr lang="ru-RU" sz="2000" dirty="0"/>
            </a:br>
            <a:br>
              <a:rPr lang="en-US" sz="2000" dirty="0"/>
            </a:br>
            <a:r>
              <a:rPr lang="en-US" sz="2000" dirty="0"/>
              <a:t>Atasoy Emin – professor, Bursa Uludağ </a:t>
            </a:r>
            <a:r>
              <a:rPr lang="en-US" sz="2000" dirty="0" err="1"/>
              <a:t>Üniversitesi</a:t>
            </a:r>
            <a:r>
              <a:rPr lang="en-US" sz="2000" dirty="0"/>
              <a:t>, (Turkey)</a:t>
            </a:r>
            <a:r>
              <a:rPr lang="ru-RU" sz="2000" dirty="0"/>
              <a:t>, </a:t>
            </a:r>
            <a:r>
              <a:rPr lang="en-US" sz="2000" dirty="0">
                <a:highlight>
                  <a:srgbClr val="00FFFF"/>
                </a:highlight>
              </a:rPr>
              <a:t>h-</a:t>
            </a:r>
            <a:r>
              <a:rPr lang="ru-RU" sz="2000" dirty="0">
                <a:highlight>
                  <a:srgbClr val="00FFFF"/>
                </a:highlight>
              </a:rPr>
              <a:t>индекс </a:t>
            </a:r>
            <a:r>
              <a:rPr lang="en-US" sz="2000" dirty="0">
                <a:highlight>
                  <a:srgbClr val="00FFFF"/>
                </a:highlight>
              </a:rPr>
              <a:t>Scopus – </a:t>
            </a:r>
            <a:r>
              <a:rPr lang="ru-RU" sz="2000" dirty="0">
                <a:highlight>
                  <a:srgbClr val="00FFFF"/>
                </a:highlight>
              </a:rPr>
              <a:t>10</a:t>
            </a:r>
            <a:r>
              <a:rPr lang="en-US" sz="2000" dirty="0">
                <a:highlight>
                  <a:srgbClr val="00FFFF"/>
                </a:highlight>
              </a:rPr>
              <a:t>;</a:t>
            </a:r>
            <a:br>
              <a:rPr lang="en-US" sz="2000" dirty="0"/>
            </a:br>
            <a:br>
              <a:rPr lang="ru-RU" sz="2000" dirty="0"/>
            </a:br>
            <a:r>
              <a:rPr lang="en-US" sz="2000" dirty="0"/>
              <a:t>Ramiz Arabaci - professor, Bursa Uludağ </a:t>
            </a:r>
            <a:r>
              <a:rPr lang="en-US" sz="2000" dirty="0" err="1"/>
              <a:t>Üniversitesi</a:t>
            </a:r>
            <a:r>
              <a:rPr lang="en-US" sz="2000" dirty="0"/>
              <a:t>, (Turkey)</a:t>
            </a:r>
            <a:r>
              <a:rPr lang="ru-RU" sz="2000" dirty="0"/>
              <a:t>, </a:t>
            </a:r>
            <a:r>
              <a:rPr lang="en-US" sz="2000" dirty="0">
                <a:highlight>
                  <a:srgbClr val="00FFFF"/>
                </a:highlight>
              </a:rPr>
              <a:t>h-</a:t>
            </a:r>
            <a:r>
              <a:rPr lang="ru-RU" sz="2000" dirty="0">
                <a:highlight>
                  <a:srgbClr val="00FFFF"/>
                </a:highlight>
              </a:rPr>
              <a:t>индекс </a:t>
            </a:r>
            <a:r>
              <a:rPr lang="en-US" sz="2000" dirty="0">
                <a:highlight>
                  <a:srgbClr val="00FFFF"/>
                </a:highlight>
              </a:rPr>
              <a:t>Scopus – </a:t>
            </a:r>
            <a:r>
              <a:rPr lang="ru-RU" sz="2000" dirty="0">
                <a:highlight>
                  <a:srgbClr val="00FFFF"/>
                </a:highlight>
              </a:rPr>
              <a:t>4</a:t>
            </a:r>
            <a:r>
              <a:rPr lang="en-US" sz="2000" dirty="0">
                <a:highlight>
                  <a:srgbClr val="00FFFF"/>
                </a:highlight>
              </a:rPr>
              <a:t>;</a:t>
            </a:r>
            <a:br>
              <a:rPr lang="en-US" sz="2000" dirty="0"/>
            </a:br>
            <a:br>
              <a:rPr lang="ru-RU" sz="2000" dirty="0"/>
            </a:br>
            <a:r>
              <a:rPr lang="en-US" sz="2000" dirty="0" err="1"/>
              <a:t>Iancheva</a:t>
            </a:r>
            <a:r>
              <a:rPr lang="en-US" sz="2000" dirty="0"/>
              <a:t> Tatiana - doctor of Psychology, professor, National Sports Academy Vassil Levski, (Bulgaria)</a:t>
            </a:r>
            <a:r>
              <a:rPr lang="ru-RU" sz="2000" dirty="0"/>
              <a:t>, </a:t>
            </a:r>
            <a:r>
              <a:rPr lang="en-US" sz="2000" dirty="0">
                <a:highlight>
                  <a:srgbClr val="00FF00"/>
                </a:highlight>
              </a:rPr>
              <a:t>h-</a:t>
            </a:r>
            <a:r>
              <a:rPr lang="en-US" sz="2000" dirty="0" err="1">
                <a:highlight>
                  <a:srgbClr val="00FF00"/>
                </a:highlight>
              </a:rPr>
              <a:t>индекс</a:t>
            </a:r>
            <a:r>
              <a:rPr lang="en-US" sz="2000" dirty="0">
                <a:highlight>
                  <a:srgbClr val="00FF00"/>
                </a:highlight>
              </a:rPr>
              <a:t> Web of Science – </a:t>
            </a:r>
            <a:r>
              <a:rPr lang="ru-RU" sz="2000" dirty="0">
                <a:highlight>
                  <a:srgbClr val="00FF00"/>
                </a:highlight>
              </a:rPr>
              <a:t>3, </a:t>
            </a:r>
            <a:r>
              <a:rPr lang="en-US" sz="2000" dirty="0">
                <a:highlight>
                  <a:srgbClr val="00FFFF"/>
                </a:highlight>
              </a:rPr>
              <a:t>h-</a:t>
            </a:r>
            <a:r>
              <a:rPr lang="ru-RU" sz="2000" dirty="0">
                <a:highlight>
                  <a:srgbClr val="00FFFF"/>
                </a:highlight>
              </a:rPr>
              <a:t>индекс </a:t>
            </a:r>
            <a:r>
              <a:rPr lang="en-US" sz="2000" dirty="0">
                <a:highlight>
                  <a:srgbClr val="00FFFF"/>
                </a:highlight>
              </a:rPr>
              <a:t>Scopus – </a:t>
            </a:r>
            <a:r>
              <a:rPr lang="ru-RU" sz="2000" dirty="0">
                <a:highlight>
                  <a:srgbClr val="00FFFF"/>
                </a:highlight>
              </a:rPr>
              <a:t>2.</a:t>
            </a:r>
            <a:br>
              <a:rPr lang="ru-RU" sz="2000" dirty="0"/>
            </a:br>
            <a:br>
              <a:rPr lang="ru-RU" sz="2000" dirty="0"/>
            </a:br>
            <a:br>
              <a:rPr lang="en-US" sz="2000" dirty="0"/>
            </a:br>
            <a:br>
              <a:rPr lang="ru-RU" sz="1800" dirty="0"/>
            </a:br>
            <a:endParaRPr lang="ru-KZ" sz="1800" dirty="0"/>
          </a:p>
        </p:txBody>
      </p:sp>
    </p:spTree>
    <p:extLst>
      <p:ext uri="{BB962C8B-B14F-4D97-AF65-F5344CB8AC3E}">
        <p14:creationId xmlns:p14="http://schemas.microsoft.com/office/powerpoint/2010/main" val="389906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3F3895-719C-8005-0CAD-0467D178511D}"/>
              </a:ext>
            </a:extLst>
          </p:cNvPr>
          <p:cNvSpPr>
            <a:spLocks noGrp="1"/>
          </p:cNvSpPr>
          <p:nvPr>
            <p:ph type="title"/>
          </p:nvPr>
        </p:nvSpPr>
        <p:spPr>
          <a:xfrm>
            <a:off x="457200" y="44624"/>
            <a:ext cx="8229600" cy="6552728"/>
          </a:xfrm>
        </p:spPr>
        <p:txBody>
          <a:bodyPr>
            <a:normAutofit fontScale="90000"/>
          </a:bodyPr>
          <a:lstStyle/>
          <a:p>
            <a:pPr algn="l"/>
            <a:br>
              <a:rPr lang="ru-RU" sz="2200" b="1" dirty="0"/>
            </a:br>
            <a:br>
              <a:rPr lang="ru-RU" sz="2200" b="1" dirty="0"/>
            </a:br>
            <a:br>
              <a:rPr lang="ru-RU" sz="2200" b="1" dirty="0"/>
            </a:br>
            <a:r>
              <a:rPr lang="ru-RU" sz="2200" b="1" dirty="0"/>
              <a:t>За 2025 г. авторами направлено в редакцию журнала 156 статей.</a:t>
            </a:r>
            <a:br>
              <a:rPr lang="ru-RU" sz="2200" b="1" dirty="0"/>
            </a:br>
            <a:br>
              <a:rPr lang="ru-RU" sz="2200" b="1" dirty="0"/>
            </a:br>
            <a:r>
              <a:rPr lang="ru-RU" sz="2200" b="1" dirty="0">
                <a:highlight>
                  <a:srgbClr val="FFFF00"/>
                </a:highlight>
              </a:rPr>
              <a:t>Из них опубликовано 49 статей.</a:t>
            </a:r>
            <a:br>
              <a:rPr lang="ru-RU" sz="2200" b="1" dirty="0">
                <a:highlight>
                  <a:srgbClr val="FFFF00"/>
                </a:highlight>
              </a:rPr>
            </a:br>
            <a:br>
              <a:rPr lang="ru-RU" sz="2200" b="1" dirty="0">
                <a:highlight>
                  <a:srgbClr val="FFFF00"/>
                </a:highlight>
              </a:rPr>
            </a:br>
            <a:r>
              <a:rPr lang="ru-RU" sz="2200" b="1" dirty="0">
                <a:highlight>
                  <a:srgbClr val="00FF00"/>
                </a:highlight>
              </a:rPr>
              <a:t>Доля отклоненных статей составляет - 68,6%.</a:t>
            </a:r>
            <a:r>
              <a:rPr lang="ru-RU" sz="2200" b="1" dirty="0">
                <a:highlight>
                  <a:srgbClr val="FFFF00"/>
                </a:highlight>
              </a:rPr>
              <a:t> </a:t>
            </a:r>
            <a:br>
              <a:rPr lang="ru-RU" sz="2200" b="1" dirty="0">
                <a:highlight>
                  <a:srgbClr val="FFFF00"/>
                </a:highlight>
              </a:rPr>
            </a:br>
            <a:br>
              <a:rPr lang="ru-RU" sz="2200" b="1" dirty="0">
                <a:highlight>
                  <a:srgbClr val="FFFF00"/>
                </a:highlight>
              </a:rPr>
            </a:br>
            <a:r>
              <a:rPr lang="ru-RU" sz="2200" b="1" dirty="0">
                <a:highlight>
                  <a:srgbClr val="00FFFF"/>
                </a:highlight>
              </a:rPr>
              <a:t>По сравнению </a:t>
            </a:r>
            <a:r>
              <a:rPr lang="ru-RU" sz="2200" b="1">
                <a:highlight>
                  <a:srgbClr val="00FFFF"/>
                </a:highlight>
              </a:rPr>
              <a:t>с 2024г</a:t>
            </a:r>
            <a:r>
              <a:rPr lang="ru-RU" sz="2200" b="1" dirty="0">
                <a:highlight>
                  <a:srgbClr val="00FFFF"/>
                </a:highlight>
              </a:rPr>
              <a:t>. доля отклоненных статей выросла на 16,6%.</a:t>
            </a:r>
            <a:br>
              <a:rPr lang="ru-RU" sz="2200" b="1" dirty="0">
                <a:highlight>
                  <a:srgbClr val="00FFFF"/>
                </a:highlight>
              </a:rPr>
            </a:br>
            <a:br>
              <a:rPr lang="ru-RU" sz="2200" b="1" dirty="0"/>
            </a:br>
            <a:r>
              <a:rPr lang="ru-RU" sz="2200" b="1" dirty="0"/>
              <a:t>Основные причины отклонения статей:</a:t>
            </a:r>
            <a:br>
              <a:rPr lang="ru-RU" sz="2200" b="1" dirty="0"/>
            </a:br>
            <a:r>
              <a:rPr lang="ru-RU" sz="2200" dirty="0"/>
              <a:t>1. Содержание статей не соответствует публикационному направлению журнала – Физическая культура, спорт, туризм.</a:t>
            </a:r>
            <a:br>
              <a:rPr lang="ru-RU" sz="2200" dirty="0"/>
            </a:br>
            <a:r>
              <a:rPr lang="ru-RU" sz="2200" dirty="0"/>
              <a:t>2. Наличие неправомерно заимствованного материала без ссылки на автора и источник (плагиат).</a:t>
            </a:r>
            <a:br>
              <a:rPr lang="ru-RU" sz="2200" dirty="0"/>
            </a:br>
            <a:r>
              <a:rPr lang="ru-RU" sz="2200" dirty="0"/>
              <a:t>3. Материал статьи был ранее опубликован в других источниках.</a:t>
            </a:r>
            <a:br>
              <a:rPr lang="ru-RU" sz="2200" dirty="0"/>
            </a:br>
            <a:r>
              <a:rPr lang="ru-RU" sz="2200" dirty="0"/>
              <a:t>4. Компиляция (изложение результатов чужих исследований без самостоятельной обработки источников). </a:t>
            </a:r>
            <a:br>
              <a:rPr lang="ru-RU" sz="2200" dirty="0"/>
            </a:br>
            <a:r>
              <a:rPr lang="ru-RU" sz="2200" dirty="0"/>
              <a:t>5. Содержание статьи не соответствует требованиям журнала либо не представляет научного интереса (как в плане актуальности и новизны, так и в плане слабого академического контента).</a:t>
            </a:r>
            <a:br>
              <a:rPr lang="ru-RU" sz="2200" dirty="0"/>
            </a:br>
            <a:r>
              <a:rPr lang="ru-RU" sz="2200" dirty="0"/>
              <a:t>6. Неправомерное использование искусственного интеллекта при написании статей.</a:t>
            </a:r>
            <a:br>
              <a:rPr lang="ru-RU" sz="2200" dirty="0"/>
            </a:br>
            <a:br>
              <a:rPr lang="ru-RU" dirty="0"/>
            </a:br>
            <a:endParaRPr lang="ru-KZ" dirty="0"/>
          </a:p>
        </p:txBody>
      </p:sp>
    </p:spTree>
    <p:extLst>
      <p:ext uri="{BB962C8B-B14F-4D97-AF65-F5344CB8AC3E}">
        <p14:creationId xmlns:p14="http://schemas.microsoft.com/office/powerpoint/2010/main" val="1013266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63272" cy="6178698"/>
          </a:xfrm>
        </p:spPr>
        <p:txBody>
          <a:bodyPr>
            <a:noAutofit/>
          </a:bodyPr>
          <a:lstStyle/>
          <a:p>
            <a:pPr algn="just"/>
            <a:br>
              <a:rPr lang="ru-RU" sz="2000" b="1" dirty="0"/>
            </a:br>
            <a:br>
              <a:rPr lang="ru-RU" sz="2000" b="1" dirty="0"/>
            </a:br>
            <a:r>
              <a:rPr lang="ru-RU" sz="2000" b="1" dirty="0"/>
              <a:t>В рамках интеграции науки и образования в международное сообщество перед учеными ставится одна из основных задач – подготовка научных публикаций с качественном контентом (информационным содержанием), которой бы отвечал современным требованиям. Безусловно данный аспект не миновал и журнал «Теория и методика физической культуры» издателем которого является Казахская Академия Спорта и Туризма.</a:t>
            </a:r>
            <a:br>
              <a:rPr lang="ru-RU" sz="2000" b="1" dirty="0"/>
            </a:br>
            <a:br>
              <a:rPr lang="ru-RU" sz="2000" b="1" dirty="0"/>
            </a:br>
            <a:r>
              <a:rPr lang="ru-RU" sz="2000" b="1" dirty="0">
                <a:solidFill>
                  <a:srgbClr val="FF0000"/>
                </a:solidFill>
              </a:rPr>
              <a:t>Главная цель публикации </a:t>
            </a:r>
            <a:r>
              <a:rPr lang="ru-RU" sz="2000" b="1" dirty="0"/>
              <a:t>– сделать работу автора достоянием других исследователей и обозначить его приоритет в избранной области исследований.</a:t>
            </a:r>
            <a:br>
              <a:rPr lang="ru-RU" sz="2000" b="1" dirty="0"/>
            </a:br>
            <a:br>
              <a:rPr lang="ru-RU" sz="2000" b="1" dirty="0"/>
            </a:br>
            <a:r>
              <a:rPr lang="ru-RU" sz="2000" b="1" dirty="0">
                <a:solidFill>
                  <a:srgbClr val="FF0000"/>
                </a:solidFill>
              </a:rPr>
              <a:t>Научная статья </a:t>
            </a:r>
            <a:r>
              <a:rPr lang="ru-RU" sz="2000" b="1" dirty="0"/>
              <a:t>— законченное авторское произведение, описывающее результаты оригинального научного исследования (первичная научная статья) или посвящённая рассмотрению ранее опубликованных научных статей, связанных общей темой (обзорная научная статья). </a:t>
            </a:r>
          </a:p>
        </p:txBody>
      </p:sp>
    </p:spTree>
    <p:extLst>
      <p:ext uri="{BB962C8B-B14F-4D97-AF65-F5344CB8AC3E}">
        <p14:creationId xmlns:p14="http://schemas.microsoft.com/office/powerpoint/2010/main" val="204984278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1313</TotalTime>
  <Words>6252</Words>
  <Application>Microsoft Office PowerPoint</Application>
  <PresentationFormat>Экран (4:3)</PresentationFormat>
  <Paragraphs>126</Paragraphs>
  <Slides>50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50</vt:i4>
      </vt:variant>
    </vt:vector>
  </HeadingPairs>
  <TitlesOfParts>
    <vt:vector size="54" baseType="lpstr">
      <vt:lpstr>Arial</vt:lpstr>
      <vt:lpstr>Calibri</vt:lpstr>
      <vt:lpstr>Times New Roman</vt:lpstr>
      <vt:lpstr>Тема Office</vt:lpstr>
      <vt:lpstr>Подготовка научных статей</vt:lpstr>
      <vt:lpstr>Журнал «Теория и методика физической культуры» осуществляет свою деятельность на основании Приказа Министра образования и науки Республики Казахстан «Об утверждении требований к научным изданиям для включения их в перечень изданий, рекомендуемых для публикации результатов научной деятельности» от 12 января 2016 года № 20 (с изменениями и дополнениями по состоянию на 21.07.2025 г.).    Все установленные данным приказом нормы требований к научным изданиям являются императивными т.е. обязательными к исполнению издателем журнала, редакцией журнала, авторами статей и рецензентами. *Императивные нормы — это правила, которые предписывают строгое и безусловное выполнение, то есть они не допускают отступлений и не могут быть изменены по усмотрению участников правоотношений или по их соглашению.  Приказом Комитета по обеспечению качества в сфере науки и высшего образования Министерства науки и высшего образования РК No 603 от 12.07.2024 года научно-теоретический журнал «Теория и методика физической культуры» включен в Перечень изданий, рекомендованных Комитетом по обеспечению качества в сфере науки и высшего образования Министерства науки и высшего образования РК для публикации основных результатов научной деятельности (второй список).  </vt:lpstr>
      <vt:lpstr>ИНДЕКСАЦИЯ ЖУРНАЛА В НАУКОМЕТРИЧЕСКИХ И БИБЛИОГРАФИЧЕСКИХ БАЗАХ </vt:lpstr>
      <vt:lpstr>С первого номера журнала за 2021 г. введено в практику требование по 50-процентному наличию статей не аффилированных с издательством авторов</vt:lpstr>
      <vt:lpstr>С первого номера журнала ТМФК за 2021 г. редакцией введено двойное слепое рецензирование всех статей. Данный вид рецензирования является стандартом в академическом мире – автор статьи не знает, кто критически вычитывает и оценивает его статью, а рецензент в свою очередь не знает, чью работу он читает. </vt:lpstr>
      <vt:lpstr>В 2025 году разработаны и внедрены в практику ПРАВИЛА ИСПОЛЬЗОВАНИЯ ИНСТРУМЕНТОВ ИСКУССТВЕННОГО ИНТЕЛЛЕКТА ПРИ НАПИСАНИИ НАУЧНЫХ СТАТЕЙ, а также внесены изменения и дополнения в ПОЛОЖЕНИЕ О ПУБЛИКАЦИОННОЙ ЭТИКЕ.   Данные нормативные документы устанавливает нормы использования инструментов искусственного интеллекта (ИИ) для авторов при написании научных статей для опубликования в журнале, нормы использования ИИ для редакции журнала и рецензентов, направленные на обеспечение прозрачности, этичности и достоверности научной деятельности, а также регулируют отношения между авторами, рецензентами, редакторами, издателями и читателями в процессе создания, публикации и распространения научных статей.  С целью повышения научного уровня журнала в 2025г.:  - Допустимый объем самоцитирования  снижен с 30% до 20%. - Исключена норма для  обзорных  статей  допускающая  оригинальность  в  объеме 40% (для всех типов статей установлено единое требование оригинальности  статьи - 60%).</vt:lpstr>
      <vt:lpstr>С целью повышения академического уровня журнала в ноября 2025г.:  Расширена редакционная коллегия за счет зарубежных ученых:  Waśkiewicz Zbigniew - professor, Jerzy Kukuczka Academy of Physical Education in Katowice, (Poland), h-индекс Web of Science - 19, h-индекс Scopus – 20;  Atasoy Emin – professor, Bursa Uludağ Üniversitesi, (Turkey), h-индекс Scopus – 10;  Ramiz Arabaci - professor, Bursa Uludağ Üniversitesi, (Turkey), h-индекс Scopus – 4;  Iancheva Tatiana - doctor of Psychology, professor, National Sports Academy Vassil Levski, (Bulgaria), h-индекс Web of Science – 3, h-индекс Scopus – 2.    </vt:lpstr>
      <vt:lpstr>   За 2025 г. авторами направлено в редакцию журнала 156 статей.  Из них опубликовано 49 статей.  Доля отклоненных статей составляет - 68,6%.   По сравнению с 2024г. доля отклоненных статей выросла на 16,6%.  Основные причины отклонения статей: 1. Содержание статей не соответствует публикационному направлению журнала – Физическая культура, спорт, туризм. 2. Наличие неправомерно заимствованного материала без ссылки на автора и источник (плагиат). 3. Материал статьи был ранее опубликован в других источниках. 4. Компиляция (изложение результатов чужих исследований без самостоятельной обработки источников).  5. Содержание статьи не соответствует требованиям журнала либо не представляет научного интереса (как в плане актуальности и новизны, так и в плане слабого академического контента). 6. Неправомерное использование искусственного интеллекта при написании статей.  </vt:lpstr>
      <vt:lpstr>  В рамках интеграции науки и образования в международное сообщество перед учеными ставится одна из основных задач – подготовка научных публикаций с качественном контентом (информационным содержанием), которой бы отвечал современным требованиям. Безусловно данный аспект не миновал и журнал «Теория и методика физической культуры» издателем которого является Казахская Академия Спорта и Туризма.  Главная цель публикации – сделать работу автора достоянием других исследователей и обозначить его приоритет в избранной области исследований.  Научная статья — законченное авторское произведение, описывающее результаты оригинального научного исследования (первичная научная статья) или посвящённая рассмотрению ранее опубликованных научных статей, связанных общей темой (обзорная научная статья). </vt:lpstr>
      <vt:lpstr>Презентация PowerPoint</vt:lpstr>
      <vt:lpstr>Презентация PowerPoint</vt:lpstr>
      <vt:lpstr>Презентация PowerPoint</vt:lpstr>
      <vt:lpstr>Написание ФИО авторов должно производится в соответствии с паспортными данными!!!  Согласно п.1. ст. 15 Гражданского Кодекса РК, Гражданин приобретает и осуществляет права и обязанности под своим именем, которое включает фамилию и имя, а также по желанию отчество.  Согласно п.3. ст. 15 Гражданского Кодекса РК, Имя, полученное гражданином при рождении, а также изменение имени подлежат регистрации в порядке, установленном законодательством о регистрации актов гражданского состояния.  Нельзя переводить имена собственные:  Март – March Октябрь – October  Возможна только транслитерация и только  в соответствии с паспортными данными!  Нельзя добавлять дополнительные буквы к фамилиям и именам, равно как и убирать их.</vt:lpstr>
      <vt:lpstr>Аффилиация авторов статьи — это информация о научной организации (университете, институте), где работает автор. Это обязательный элемент научной публикации, который позволяет идентифицировать принадлежность автора к определенному учреждению и указывает, кто предоставил ресурсы для проведения исследования.   </vt:lpstr>
      <vt:lpstr>Название статьи Основное требование к названию статьи — краткость и ясность. Максимальная длина заголовка — 10—12 слов. Название долж­но быть содержательным, выразительным, отражать содержание статьи. При выборе заголовка статьи необходимо придерживаться сле­дующих общих рекомендаций: 1) Название должно быть информативным; 2) Название должно привлекать внимание читателя; 3) В названии, как и во всей статье, следует строго придержи­ваться научного стиля изложения; 4) Название статьи должно четко отражать главную тему исследования и не вводить читателя в заблуждение относительно рассматриваемых в статье вопросов; 5) В название должны быть включены некоторые из ключевых слов, отражающих суть статьи. Желательно, чтобы они стояли в нача­ле заголовка; 6) В названии статьи можно использовать только общепринятые сокра­щения, а лучше вообще избежать их; 7) Название статьи как правило созвучно с целью проведенного исследования.   </vt:lpstr>
      <vt:lpstr>Авторская аннотация к статье является основным источником информации в отечественных и зарубежных информационных системах и базах данных, индексирующих журнал.  Аннотация должна излагать только существенные факты работы.  Для оригинальных статей обязательна структура аннотации, включающая: цель исследования, организацию и методы, результаты, выводы. Цель работы указывается в том случае, если она не повторяет заглавие статьи; изложение методов должно быть кратким и давать представление о методических подходах и методологии исследования. Результаты работы описывают предельно точно и информативно. Приводятся основные теоретические и экспериментальные результаты, новые научные факты, обнаруженные взаимосвязи и закономерности. Сведения, содержащиеся в заглавии статьи, не должны повторяться в тексте аннотации.  Рекомендуется избегать излишних, пространных фраз, подробных описаний, копирования фраз из статьи, введение аббревиатур, сокращений и ссылок на источники. В аннотации не должен повторяться текст самой статьи (нельзя брать предложения из статьи и переносить их в аннотацию), а также ее название. В ней не должно таблиц, внутритекстовых сносок, и разделения на отдельные абзацы.  Объем текста аннотации должен быть строго от 100 до 200 слов. </vt:lpstr>
      <vt:lpstr>Ключевые слова.  Аннотация должна сопровождаться несколькими ключевыми словами (5-6 слов) или словосочетаниями, отражающими основную тематику статьи и облегчающими классификацию работы в информационно-поисковых системах. Ключевые слова в научной статье — это слова и словосочетания, которые кратко и точно описывают её основное содержание, цель и область исследования. Они служат для поиска статьи в электронных базах данных, помогают читателям быстро определить, насколько она им интересна, и улучшают индексацию работы.  Ключевые слова перечисляются через запятую. В конце перечисления ставится точка.  Ключевые слова должны быть представлены на трех языках (казахском, русском и английском).  В качестве ключевых слов нельзя использовать профессиональный  жаргон и неологизмы, излишне длинные словосочетания, фразы с однородными членами.  Не допускается разночтения в аннотации и ключевых словах!!! Текст на казахском, русском и английском языках должен быть идентичен!!!</vt:lpstr>
      <vt:lpstr>Презентация PowerPoint</vt:lpstr>
      <vt:lpstr> Раздел «Введение» должен отражать: - постановку и развитие проблемы; - актуальность проблемы; - анализ исследуемой проблемы; - цель, задачи и гипотезу исследования. Введение необходимо для того, чтобы ознакомить читателя с изучаемой проблемой, привести аргументы в пользу необходимости исследования.  </vt:lpstr>
      <vt:lpstr>Актуальностью называют важность представленной темы в определенный временной отрезок и отдельной или общей ситуации. Под важностью понимается положительный эффект, который будет достигнут в результате научной работы автора.  В приложении к актуальности необходимо предоставить следующие данные: - выявленные факты, которые усиливают актуальность темы (буквально несколько предложений, желательно усилить их документацией или статистическими данными); - обозначенные задачи, решения которых позволит достичь разрешения негативных факторов, из-за которых тема является актуальной; - описание уже свершенных исследований по вашей тематике, с перечислением авторов и последствий их трудов (необходимо на их фоне представить вашу работу как нечто новое и революционное)  </vt:lpstr>
      <vt:lpstr>   Раздел «Материалы и методы» (для экспериментальной статьи)  должен содержать: - процедуру проведения исследования; - пошаговое описание всех этапов проведения эксперимента; - описание условий проведения эксперимента; - описание выборки: описание контрольной и экспериментальной групп, число участников эксперимента либо опроса, пол, возраст, спортивная квалификация и другие характеристики; - авторы также должны заявить о том, что каждым субъектом (испытуемым) было предоставлено письменное информированное согласие; - авторы должны описать свои критерии включения и исключения, как они были определены, и сколько субъектов (испытуемых) было исключено. - примененные в ходе исследования методы и методики с их описанием;  - методы анализа и статистической обработки и  другие способы обеспечения воспроизводимости; - необходимо указать конкретное используемое программное обеспечение.  Одним из часто неправильно используемых в научных работах терминов является термин «методология». В целом, методология является самым обширным понятием в планировании исследования. Методология относится больше к разделу философии науки, который касается научных методов, а не самих методов, поэтому авторам следует избегать его использования.    </vt:lpstr>
      <vt:lpstr>Раздел «Материалы и методы» любой статьи является очень важным. Именно в нем излагаются сведения, которые позволяют выявить сильные и слабые стороны исследования, возможности применения его результатов.  В то же время это самый трудный для чтения раздел. Правильное описание методов статистического анализа должно содержать указание на применяемые статистические критерии и их конкретные варианты; если применялся не общепринятый критерий или метод расчета, должно быть объяснение, почему использован именно он. Поскольку результаты применения многих критериев может зависеть от используемого алгоритма  вычислений, в статье должны быть указаны программа и пакет статистических программ, с помощью которых проводились вычисления.  </vt:lpstr>
      <vt:lpstr>Пример: Материалы и методы. Для определения влияния на развитие силовых показателей спортсменов в соревновательных упражнениях пауэрлифтинга разработанного метода повышения силы мышечного аппарата был проведен педагогический эксперимент. Продолжительность эксперимента составила 3 месяца. В эксперименте принимали участие пауэрлифтеры – среднего уровня с 5-6-летним стажем занятий и высококвалифицированные атлеты со спортивным стажем 8-10 лет (4 спортсмена – мастера спорта международного класса, 6 спортсменов – мастера спорта, 12 спортсменов – кандидаты в мастера спорта). Средний возраст спортсменов составлял 26,7 лет. Все испытуемые ранее осуществляли тренировки на основе общепринятой методики в пауэрлифтинге.  На начало эксперимента спортсмены  не имели предыдущего опыта использования специальной экипировки для пауэрлифтинга. Во время эксперимента специальная экипировка также не применялась.  Все испытуемые в количестве 22 человек были разделены на 2 равноценные группы (контрольную группу (КГ) и экспериментальную группу (ЭГ)) по 11 человек в каждой, в соответствии с возрастными, весовыми, квалификационными характеристиками и результатами в соревновательных упражнениях пауэрлифтинга. Группы  были сформированы с полным соблюдением процедур рандомизации при обязательной стандартизации условий и статистических параметров измерений изучаемых показателей. При этом состав групп не менялся в течение всего эксперимента. Каждым субъектом (испытуемым) было предоставлено письменное информированное согласие на  участие в проведение эксперимента. В начале эксперимента было проведено тестирование  для определения основных морфофункциональных показателей организма спортсменов КГ и ЭГ, а также определены результаты в соревновательных упражнениях пауэрлифтинга по сумме троеборья (приседание, жим лежа, становая тяга). Тренировочные занятия проводились 3 раза в неделю по 1,5 часа как в КГ, так и в ЭГ. Спортсмены КГ выполняли комплекс упражнений ранее применяемый ими в тренировочной методике без каких-либо изменений и включения дополнительных упражнений. Спортсмены ЭГ применяли предложенный нами метод. Для получения двигательного навыка и контроля движения со спортсменами ЭГ было проведено по 3 учебно-тренировочных занятия до начала эксперимента с целью обеспечения выполнения упражнения с определенно заданной технической моделью (субъективного ощущения технически правильного выполнения движения). Фиксация выполнения упражнений спортсменами проводилась с помощью секундомера PS-528 и цифровой видеокамеры Sony FDR-X3000R. По окончанию эксперимента было проведено повторное тестирование спортсменов КГ и ЭГ для определения основных морфофункциональных показателей организма спортсменов, соответственно также определены результаты в соревновательных упражнениях пауэрлифтинга по сумме троеборья, с целью выявления влияния предложенной методики на фиксируемые показатели. Для оценки функционального состояния организма испытуемых определялись важнейшие физиологические показатели:  1. Рост и масса тела.  Для измерения роста и массы тела использовались стандартный ростомер и медицинские весы. 2. Индекс массы тела определялся по формуле://////////////////////////////////////////////// где: m - масса тела в кг, h - рост в метрах. 3. Частота сердечных сокращений (ЧСС) определялась по показателям пульсометра Polar FT4M в покое. 4. Измерение артериального давления проводилось автоматическим тонометром с манжетой для плеча Microlife BP A200 в покое.  5. Для определения жизненной емкости легких (ЖЕЛ) и максимальной вентиляции легких (МВЛ) применялся медицинский диагностический компьютерный спироанализатор СП-3000.  6. Определение максимального потребления кислорода (МПК) производилось косвенным методом, по тесту PWC170  по формуле://////////////////////////////////////////////////////// 7. Определение систолического объема крови (СОК) производилось по формуле////////////////////////////////////////////////////////////////////////// где: ПД - пульсовое давление, мм рт.ст., ДД - диастолическое давление, мм рт.ст., В - возраст. 8. Определение минутного объема крови (МОК) производилось по формуле:///////////////////////////////////////////////////////////////////////// где: УО - ударный объем, ПД - пульсовое давление, мм рт.ст., ДД - диастолическое давление, мм рт.ст., В - возраст. </vt:lpstr>
      <vt:lpstr>Раздел «Материалы и методы» (для обзорной статьи) должен содержать подробное и прозрачное описание процесса поиска, отбора и анализа научной литературы и критерии отбора источников, а также характеристики исследуемых данных или субъектов.  Основные элементы, которые необходимо включить в этот раздел: 1) Тип обзора: Четкое указание на то, какой тип обзора представлен (например, систематический обзор, метаанализ); 2) Источники информации: Указание баз данных, которые использовались для поиска (например, PubMed, Scopus, Web of Science, eLibrary), и временные рамки исследования (например, статьи за период с 2010 по 2024 гг.); 3) Стратегия поиска: Подробное изложение поисковых запросов и ключевых слов;  4) Критерии отбора (включения и исключения): четко и корректно обозначенные критерии, на основании которых статьи включались или исключались из обзора. Это могут быть тип исследования, язык публикации, дата публикации, релевантность теме и т.д..   Обзор литературы – это кропотливое изучение библиографии и других материалов, которые полезны для целей исследования и из которых можно извлечь необходимую информацию, относящуюся к исследовательской проблеме. Обзор всегда носит избирательный характер: ежедневно в мире публикуют тысячи научных статей, и среди них надо выбрать только самые важные и последние публикации по этой теме.  Главное требование к разделу «Материалы и методы» — прозрачность и воспроизводимость. Читатель должен иметь возможность понять, как именно был проведен обзор литературы. </vt:lpstr>
      <vt:lpstr>Пример оформления раздела материалы и методы» для обзорной статьи</vt:lpstr>
      <vt:lpstr>   Раздел статьи «Результаты» должен содержать фактические данные исследования, представленные в логической последовательности и представление только экспериментальных данных, т.е.:  - описание результатов (с таблицами, рисунками и/или графиками). Все рисунки и таблицы должны быть пронумерованы и  содержать пояснения, в которых обозначена ссылка на ту или иную таблицу или рисунок. Для читателей очень полезно графическое представление данных;   - формулирование всех ключевых статистических данных (результаты в цифровом формате, количество выборок, статистические индексы, уровни и др.).    Главная цель — четко и объективно показать, что было обнаружено в ходе эксперимента или исследования, что послужит основой для дальнейшего анализа в разделе «Обсуждение».  Описывайте, что произошло, но не объясняйте, почему это произошло или что это означает. Этим занимается раздел «Обсуждение».  Изложение должно быть емким, а сведения — предельно точными, но при этом понятными для читателя. Данные должны быть надежными, и описание должно быть достаточно подробным, чтобы другой исследователь мог оценить их достоверность или повторить эксперимент.    </vt:lpstr>
      <vt:lpstr>Раздел «Обсуждение» в научной статье должен интерпретировать результаты, отвечая на исследовательские вопросы, и объяснять их значение в контексте существующих знаний.  Ключевые элементы раздела «Обсуждение»: 1. Интерпретация результатов: Объясните, что означают ваши результаты и как они соотносятся с вашими первоначальными гипотезами. 2. Связь с существующими исследованиями: Сопоставьте ваши выводы с результатами других авторов, указывая на сходства и различия, подчеркивая новизну вашей работы. 3. Значение полученных результатов: Опишите теоретическую и практическую значимость вашего исследования, объясняя, как оно расширяет знания в данной области и может быть использовано на практике. 4. Ограничения исследования: Обсудите ограничения вашего исследования (например, размер выборки, ограниченная методика допустим в силу определенного возраста спортсменов и т.д.) и как они могут повлиять на выводы. 5. Направления для будущих исследований: Предложите конкретные идеи и вопросы для дальнейших исследований, которые вытекают из вашей работы  </vt:lpstr>
      <vt:lpstr>Раздел «Заключение» включает в себя:  1) краткое представление авторских результатов, полученных в ходе исследования (окончательное резюме); 2) сопоставление полученных результатов с обозна­ченной в начале работы целью; 3) обобщение выводов исследования - каждый пункт должен быть посвящен ответу на поставленные задачи в разделе «Введение» и быть аргументом для доказательства положений гипотезы (если есть), которые были обозначены в  указанном разделе статьи.  Раздел «Заключение» должен лаконично и логично завершать работу, суммируя проделанное исследование и полученные результаты. </vt:lpstr>
      <vt:lpstr>              ТРЕБОВАНИЯ К ОФОРМЛЕНИЮ СТАТЕЙ Статья представляется в электронном формате (в форматах .doc, .docx, .rtf) ТОЛЬКО посредством ее загрузки через функционал сайта журнала (Open Journal System).  Формат файла: Microsoft Word (docx). Формат листа: А4. Поля: верхнее и нижнее — 2 см, левое — 3 см, правое — 1 см. Основной шрифт: Times New Roman. Размер шрифта основного текста: 12 пунктов. Допускается использование шрифта меньшего размера (12 пунктов) в тексте таблиц, ссылок, схем, графиков, диаграмм и рисунков. Межстрочный интервал: одинарный. Выравнивание текста: по ширине, без переноса слов. Абзацный отступ (красная строка): 1,0 см. Рисунки в тексте статьи располагаются без обтекания текстом. Рисунки должны быть четкими, надписи на них — легко читаемыми. Подписи не должны быть частью рисунков или таблиц. Рисунки должны иметь цельный формат (не допустимо составление рисунка из отдельных частей в виде вставок, фигур, надписей и т.д.). Все рисунки и таблицы должны быть пронумерованы. Нумерация таблиц и рисунков ведется раздельно. В тексте статьи обязательно должны содержаться ссылки на таблицы, рисунки, графики. Все таблицы и рисунки должны иметь ссылку на источник (если таблица или рисунок заимствованы) или подписаны «Рисунок/фото автора (-ов)». При использовании статистических данных в таблицах и рисунках должно быть указано - (Составлено автором (-ами) на основе данных…). Для составления формул использовать только стандартные средства Microsoft Office.</vt:lpstr>
      <vt:lpstr>           При подачи статьи для публикации в журнал не допускается: - нумерация страниц; - использование в тексте разрывов страниц; - использование автоматических постраничных ссылок; - использование автоматических переносов; - использование разреженного или уплотненного межбуквенного интервала; - выделение текста жирным шрифтом внутри разделов статьи. </vt:lpstr>
      <vt:lpstr>Ссылки на использованные источники используются для предоставления дополнительных сведений и указания на авторские права. Правила оформления ссылок: На казахском языке - [1]; [1, б. 78]; [189, б. 42-43].   На русском языке - [1]; [1, с. 78]; [189, с. 42-43].   На английском языке - [1]; [1, р. 78]; [189, р. 42-43].   [15, 16, 17, 18].                            [15-18].     Не допускается в ссылках указание Ф.И.О. авторов!!!                                                        [1, Филимонов В.П.] </vt:lpstr>
      <vt:lpstr>Пример оформления ссылок: По мнению М.С. Бакулиной [49] комплексный взгляд – это способ осуществления исследовательской (на ранних этапах работы) и практической деятельности путем создания функциональной, «внешней» целостности объектов, приемов, методов для достижения запланированного результата. Такой подход не вступает в прямое противоречие с диалектикой, однако является не самой лучшей почвой для ее применения.  Так нельзя оформлять ссылки. Ссылка должна ставиться не после указания ФИО автора, а в конце абзаца. Если абзацев несколько, то в конце каждого ставится ссылка уже с указанием страниц. При этом надо понимать, что нельзя даже со ссылками включать слишком большой объем заимствований из какой-либо одной работы, как правило этот параметр ограничивается 5%!!!  </vt:lpstr>
      <vt:lpstr>  Оформление диаграмм (графиков) необходимо выполнять в формате диаграмм в программе Microsoft Word (Вставка, Диаграмма), с целью возможности их корректировки по качеству оформления. Если сравниваются две группы контрольная и экспериментальная, как представлено на данной диаграмме, то должны использоваться разные цвета для обозначения групп. Обязательно наличие подписи данных. </vt:lpstr>
      <vt:lpstr>           Список литературы обязателен и должен включать в себя все работы, использованные автором. Авторам  в обязательном порядке необходимо использовать при написании статьи современные источниками информации (опубликованные за последние 5 лет), поскольку ссылка на устаревшие литературные источники вызывает замечание международных экспертов и сомнение относительно актуальности материала, изложенного в статье. Список литературы в формате References (для статей на казахском и русском языках) должен формироваться в виде транслитерации, а не переводится на английский язык.   </vt:lpstr>
      <vt:lpstr>Все статьи поступающие в редакцию журнала «Теория и методика физической культуры» проходят проверку на наличие неправомерно заимствованного материала без ссылки на автора и источник (т.е. плагиат) по системе: «Антиплагиат». В случаи обнаружения наличия плагиата в любом объеме - статья к публикации не принимается. Все статьи поступающие в редакцию журнала проходят двухступенчатую проверку по системе «Антиплагиат» (первая проверка проводится на языке оригинала, вторая проверка проводится на переводной версии, т.е. проверка перевода текста статьи на казахский, русский язык или английский язык).        Не принимаются к публикации статьи с наличием искусственно сгенерированного текста! Не принимаются к публикации также ранее опубликованные в других источниках материалы! Не принимаются к публикации статьи содержание которых не представляет научного интереса (как в плане актуальности, так и в плане слабого академического контента)! Не принимаются статьи содержание которых не соответствует публикационным направлениям журнала: 1. Подготовка специалистов в области физической культуры, спорта и туризма. 2. Медико-биологические проблемы физической культуры. 3. Психологические проблемы физической культуры. 4. Физическое воспитание населения. 5. Теория и методика  спортивной  тренировки. 6. Теория и методика активных видов туризма.</vt:lpstr>
      <vt:lpstr>Компиляция (изложение результатов чужих исследований без самостоятельной обработки источников) - не нарушаются правила цитирования, но приращения нового знания   практически не происходит, а проведение поискового научного исследования фактически имитируется.   Например когда подраздел заканчивается не выводом, а цитатой, либо несколькими абзацами  общих рассуждений. Либо когда заимствуется значительный объем текста в виде нескольких абзацев из литературного обзора какой-либо диссертации или статьи.    Наличие в статье факта компиляции является поводом для отклонения статьи редакцией журнала.</vt:lpstr>
      <vt:lpstr>Правила использования инструментов искусственного интеллекта (ИИ) при написании научных статей (разработаны редакцией журнала в ноябре 2025г.) Согласно разработанных правил: 1. Запрещено использование инструментов ИИ для манипуляции данными, фальсификации результатов или преднамеренного искажения информации для преувеличения значимости результатов научного исследования, отраженных в статьях. 2. Использование ИИ не должно нарушать авторские права, этические нормы и принципы научной добросовестности, включая случайное дублирование текста, сгенерированного ИИ. 3. Запрещается использовать инструменты ИИ для прямого генерирования текста статей, формирования научных гипотез, идей и результатов, генерации и редактирования изображений (рисунков, фотографий, графиков, таблиц), описания заключений и выводов научных результатов. 4. Инструменты ИИ не должны использоваться для обхода систем контроля наличия неправомерных заимствований (плагиата) в тексте статей. 5. Авторы статей обязаны указывать, какие инструменты ИИ использовались при подготовке статьи и на каком конкретно этапе (например, генерация текста, обработка и анализ данных и т. д.).   Используемые редакцией журнала программы для проверки статей на наличие неправомерных заимствований достаточно успешно справляются с задачей выявление текста искусственно сгенерированного различными системами. Статьи с подобным текстом либо его отдельными фрагментами отклоняются от рассмотрения редакцией.</vt:lpstr>
      <vt:lpstr>Инструменты ИИ можно использовать на следующих этапах подготовки научной публикации:   - поиск литературы (автоматический поиск, структурирование и анализ научных публикаций, поиск аннотаций, резюме или сводок статей по выбранной тематике);  - анализ данных (обработка больших объемов данных, поиск закономерностей и выявление трендов);  - форматирование (автоматизация работы с цитированием и библиографией, проверка структуры статьи, объема публикации и используемых шаблонов на соответствие требованиям журнала);  - перевод и редактирование текста (перевод научных статей с одного языка на другой при обзорном анализе, унификация терминов и формулировок, используемых в тексте научных публикациях, исправление грамматических, орфографических и пунктуационных ошибок, улучшение читаемости текста и т.д.);  </vt:lpstr>
      <vt:lpstr>Кефер Н.Е., Новикова А.О., Андреюшкин И.Л. Анализ физического состояния и физической подготовленности девочек 12-13 лет // Теория и методика физической культуры. КазАСТ – 2015. – №3. – С. 49.  Верно: Шалабаева Л.И., Щеголева Ю.В. Уровень готовности казахстанских специалистов по физической культуре и спорту к научно-инновационной деятельности // Теория и методика физической культуры. – 2024. – № 1(75). – С. 6-19. – DOI: 10.48114/2306-5540_2024_1_6</vt:lpstr>
      <vt:lpstr>Примеры оформления источников библиографии:  Интернет источник  Научно-учебная лаборатория нейробиологических основ когнитивного развития. — Текст: электронный // Высшая школа экономики. Национальный исследовательский университет: [сайт]. — URL: https://social.hse.ru/neuropsy/ (дата обращения: 04.08.2021).  Книга Головин С.Ю. Словарь практического психолога. — М.: АСТ, Харвест. – 1998. - 589 с.  Журнал  Ашкинази С.М., Соколова И.В. Физическая культура и здоровье студентов вузов: анализ, опыт и приоритеты // Теория и практика физической культуры. – 2011. – № 5. – С. 104.  Диссертация Талибов А.Х. Закономерности адаптации сердечно-сосудистой системы спортсменов к физическим нагрузкам на различных этапах многолетней подготовки: дис. … д. б. н.: 03.03.01 / Национальный государственный Университет физической культуры, спорта и здоровья им. П.Ф. Лесгафта. — Санкт-Петербург, 2014. — 323 c. </vt:lpstr>
      <vt:lpstr>Примеры ошибок при написании научных статей</vt:lpstr>
      <vt:lpstr>Презентация PowerPoint</vt:lpstr>
      <vt:lpstr>Презентация PowerPoint</vt:lpstr>
      <vt:lpstr>Заполнение данных в системе Open Journal Systems при подаче статьи в журнала</vt:lpstr>
      <vt:lpstr>Презентация PowerPoint</vt:lpstr>
      <vt:lpstr>Презентация PowerPoint</vt:lpstr>
      <vt:lpstr>Презентация PowerPoint</vt:lpstr>
      <vt:lpstr>Презентация PowerPoint</vt:lpstr>
      <vt:lpstr>Презентация PowerPoint</vt:lpstr>
      <vt:lpstr>Благодарю за внимание!!!</vt:lpstr>
    </vt:vector>
  </TitlesOfParts>
  <Company>RePack by SPecialiST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Авторское резюме к статье является основным источником информации в отечественных и зарубежных информационных системах и базах данных, индексирующих журнал. Резюме должно излагать только существенные факты работы. Для оригинальных статей обязательна структура резюме, включающая: введение, цель исследования, организация и методы, результаты, заключение (выводы). Цель работы указывается в том случае, если она не повторяет заглавие статьи; изложение методов должно быть кратким и давать представление о методических подходах и методологии исследования. Результаты работы описывают предельно точно и информативно. Приводятся основные теоретические и экспериментальные результаты, новые научные факты, обнаруженные взаимосвязи и закономерности. Сведения, содержащиеся в заглавии статьи, не должны повторяться в тексте резюме. Следует избегать лишних вводных фраз (например, «в статье рассматривается...»). Перевод резюме на английский язык должен быть оригинальными (не быть калькой русскоязычной аннотации). Объем текста авторского резюме должен быть строго от 200 до 250 слов. Ключевые слова. Резюме должно сопровождаться несколькими ключевыми словами или словосочетаниями, отражающими основную тематику статьи и облегчающими классификацию работы в информационно-поисковых системах. Ключевые слова перечисляются через запятую. В конце перечисления ставится точка. Резюме и ключевые слова должны быть представлены как на русском, так и на английском языках.</dc:title>
  <dc:creator>prisma</dc:creator>
  <cp:lastModifiedBy>Vitaliy</cp:lastModifiedBy>
  <cp:revision>602</cp:revision>
  <dcterms:created xsi:type="dcterms:W3CDTF">2018-03-12T10:50:39Z</dcterms:created>
  <dcterms:modified xsi:type="dcterms:W3CDTF">2026-02-13T15:08:46Z</dcterms:modified>
</cp:coreProperties>
</file>