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EF7E-2272-4C49-9380-9011845FF6C6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60088-E3A7-46F4-9A34-FD227ED1E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0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EF7E-2272-4C49-9380-9011845FF6C6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60088-E3A7-46F4-9A34-FD227ED1E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958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EF7E-2272-4C49-9380-9011845FF6C6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60088-E3A7-46F4-9A34-FD227ED1E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946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EF7E-2272-4C49-9380-9011845FF6C6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60088-E3A7-46F4-9A34-FD227ED1E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78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EF7E-2272-4C49-9380-9011845FF6C6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60088-E3A7-46F4-9A34-FD227ED1E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675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EF7E-2272-4C49-9380-9011845FF6C6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60088-E3A7-46F4-9A34-FD227ED1E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37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EF7E-2272-4C49-9380-9011845FF6C6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60088-E3A7-46F4-9A34-FD227ED1E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6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EF7E-2272-4C49-9380-9011845FF6C6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60088-E3A7-46F4-9A34-FD227ED1E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877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EF7E-2272-4C49-9380-9011845FF6C6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60088-E3A7-46F4-9A34-FD227ED1E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EF7E-2272-4C49-9380-9011845FF6C6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60088-E3A7-46F4-9A34-FD227ED1E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46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EF7E-2272-4C49-9380-9011845FF6C6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60088-E3A7-46F4-9A34-FD227ED1E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752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7EF7E-2272-4C49-9380-9011845FF6C6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60088-E3A7-46F4-9A34-FD227ED1E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278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944880"/>
            <a:ext cx="9144000" cy="3246120"/>
          </a:xfrm>
        </p:spPr>
        <p:txBody>
          <a:bodyPr>
            <a:normAutofit/>
          </a:bodyPr>
          <a:lstStyle/>
          <a:p>
            <a:r>
              <a:rPr lang="kk-KZ" sz="3100" b="1" dirty="0" smtClean="0"/>
              <a:t/>
            </a:r>
            <a:br>
              <a:rPr lang="kk-KZ" sz="3100" b="1" dirty="0" smtClean="0"/>
            </a:br>
            <a:r>
              <a:rPr lang="kk-KZ" sz="3100" b="1" dirty="0"/>
              <a:t/>
            </a:r>
            <a:br>
              <a:rPr lang="kk-KZ" sz="3100" b="1" dirty="0"/>
            </a:br>
            <a:r>
              <a:rPr lang="kk-KZ" sz="3100" b="1" dirty="0" smtClean="0"/>
              <a:t/>
            </a:r>
            <a:br>
              <a:rPr lang="kk-KZ" sz="3100" b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124200"/>
            <a:ext cx="9144000" cy="2133600"/>
          </a:xfrm>
        </p:spPr>
        <p:txBody>
          <a:bodyPr>
            <a:normAutofit fontScale="92500" lnSpcReduction="10000"/>
          </a:bodyPr>
          <a:lstStyle/>
          <a:p>
            <a:r>
              <a:rPr lang="kk-KZ" b="1" dirty="0" smtClean="0"/>
              <a:t>Заседание учебно-методического объединения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b="1" dirty="0" smtClean="0"/>
              <a:t>Республиканского учебно-методического совета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b="1" dirty="0" smtClean="0"/>
              <a:t>по направлениям подготовки кадров с высшим и послевузовским образованием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b="1" dirty="0" smtClean="0"/>
              <a:t>по группе образовательных программ «Туризм»</a:t>
            </a:r>
          </a:p>
          <a:p>
            <a:r>
              <a:rPr lang="ru-RU" dirty="0" smtClean="0"/>
              <a:t>01.07.2025</a:t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0351" y="762000"/>
            <a:ext cx="6336977" cy="208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271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i="1" dirty="0"/>
              <a:t>Кадровый дефицит в ивент-индустрии: </a:t>
            </a:r>
            <a:r>
              <a:rPr lang="ru-RU" i="1" dirty="0"/>
              <a:t>актуальные проблемы и эффективные </a:t>
            </a:r>
            <a:r>
              <a:rPr lang="ru-RU" i="1" dirty="0" smtClean="0"/>
              <a:t>решения</a:t>
            </a:r>
          </a:p>
          <a:p>
            <a:r>
              <a:rPr lang="ru-RU" i="1" dirty="0"/>
              <a:t>Переход на трехгодичную систему обучения в высшем образовании: опыт, возможности и </a:t>
            </a:r>
            <a:r>
              <a:rPr lang="ru-RU" i="1" dirty="0" smtClean="0"/>
              <a:t>вызовы</a:t>
            </a:r>
          </a:p>
          <a:p>
            <a:r>
              <a:rPr lang="kk-KZ" i="1" dirty="0"/>
              <a:t>Дополнительные образовательные программы как инструмент подготовки конкурентоспособных специалистов в сфере туризма: опыт реализации курса «Организация экскурсионной деятельности» в Казахской академии спорта и туризма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4341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Развитие </a:t>
            </a:r>
            <a:r>
              <a:rPr lang="ru-RU" i="1" dirty="0" err="1"/>
              <a:t>двухдипломных</a:t>
            </a:r>
            <a:r>
              <a:rPr lang="ru-RU" i="1" dirty="0"/>
              <a:t> программ в подготовке кадров в сфере туризма и совершенствование международной академической интеграции</a:t>
            </a:r>
            <a:endParaRPr lang="ru-RU" dirty="0"/>
          </a:p>
          <a:p>
            <a:r>
              <a:rPr lang="kk-KZ" i="1" dirty="0"/>
              <a:t>Роль международного опыта и партнёрства в подготовке кадров в сфере </a:t>
            </a:r>
            <a:r>
              <a:rPr lang="kk-KZ" i="1" dirty="0" smtClean="0"/>
              <a:t>туризма</a:t>
            </a:r>
          </a:p>
          <a:p>
            <a:r>
              <a:rPr lang="kk-KZ" i="1" dirty="0"/>
              <a:t>Дуальность как составной компонент востребованных ОП в туризме</a:t>
            </a:r>
            <a:endParaRPr lang="ru-RU" dirty="0"/>
          </a:p>
          <a:p>
            <a:r>
              <a:rPr lang="ru-RU" i="1" dirty="0"/>
              <a:t>Современный туризм и гостеприимство: обновление профессиональных образовательных программ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8263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i="1" dirty="0"/>
              <a:t>Трехгодичная система обучения и подготовка кадров, адаптированных к индустрии </a:t>
            </a:r>
            <a:r>
              <a:rPr lang="ru-RU" i="1" dirty="0" smtClean="0"/>
              <a:t>туризма</a:t>
            </a:r>
          </a:p>
          <a:p>
            <a:r>
              <a:rPr lang="ru-RU" i="1" dirty="0"/>
              <a:t>Подготовка кадров нового формата для индустрии туризма: инновационные подходы и зарубежный </a:t>
            </a:r>
            <a:r>
              <a:rPr lang="ru-RU" i="1" dirty="0" smtClean="0"/>
              <a:t>опыт</a:t>
            </a:r>
          </a:p>
          <a:p>
            <a:r>
              <a:rPr lang="ru-RU" i="1" dirty="0" smtClean="0"/>
              <a:t>Профессиональная сертификация обучающихся ОВПО  РК</a:t>
            </a:r>
          </a:p>
          <a:p>
            <a:r>
              <a:rPr lang="ru-RU" dirty="0"/>
              <a:t>Подготовка списка кандидатур для включения в базу экспертов образовательных программ.</a:t>
            </a:r>
          </a:p>
          <a:p>
            <a:r>
              <a:rPr lang="ru-RU" i="1" dirty="0" smtClean="0"/>
              <a:t>Участие в разработке </a:t>
            </a:r>
            <a:r>
              <a:rPr lang="ru-RU" i="1" dirty="0" err="1" smtClean="0"/>
              <a:t>профстандартов</a:t>
            </a:r>
            <a:endParaRPr lang="ru-RU" i="1" dirty="0" smtClean="0"/>
          </a:p>
          <a:p>
            <a:r>
              <a:rPr lang="ru-RU" i="1" dirty="0" smtClean="0"/>
              <a:t>Анализ учебно-методического обеспечения</a:t>
            </a:r>
          </a:p>
          <a:p>
            <a:r>
              <a:rPr lang="ru-RU" dirty="0"/>
              <a:t>Составление аналитического доклада по работе УМО-ГУП в </a:t>
            </a:r>
            <a:r>
              <a:rPr lang="ru-RU" dirty="0" smtClean="0"/>
              <a:t>2023-2024 </a:t>
            </a:r>
            <a:r>
              <a:rPr lang="ru-RU" dirty="0"/>
              <a:t>году (анализ </a:t>
            </a:r>
            <a:r>
              <a:rPr lang="ru-RU" dirty="0" smtClean="0"/>
              <a:t>образовательных </a:t>
            </a:r>
            <a:r>
              <a:rPr lang="ru-RU" dirty="0"/>
              <a:t>программ вузов РК, мониторинг обеспеченности квалификации ППС ОВПО, система оценки учебных достижений, инклюзивная среда, учебно-методическая обеспеченность, организация производственной практики, материально-техническое </a:t>
            </a:r>
            <a:r>
              <a:rPr lang="ru-RU" dirty="0" smtClean="0"/>
              <a:t>обеспечение).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7511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Об актуализации спецификаций тестовых заданий дисциплин для комплексного тестирования </a:t>
            </a:r>
            <a:r>
              <a:rPr lang="ru-RU" i="1" dirty="0" smtClean="0"/>
              <a:t>2025 </a:t>
            </a:r>
            <a:r>
              <a:rPr lang="ru-RU" i="1" dirty="0"/>
              <a:t>года для поступления в магистратуру по группе образовательных программ М147-Туризм.</a:t>
            </a:r>
            <a:endParaRPr lang="ru-RU" i="1" dirty="0" smtClean="0"/>
          </a:p>
          <a:p>
            <a:r>
              <a:rPr lang="ru-RU" i="1" dirty="0" smtClean="0"/>
              <a:t>Рекомендация </a:t>
            </a:r>
            <a:r>
              <a:rPr lang="ru-RU" i="1" dirty="0"/>
              <a:t>учебников и учебных пособий к присвоению грифа УМО (ГУП). </a:t>
            </a:r>
          </a:p>
        </p:txBody>
      </p:sp>
    </p:spTree>
    <p:extLst>
      <p:ext uri="{BB962C8B-B14F-4D97-AF65-F5344CB8AC3E}">
        <p14:creationId xmlns:p14="http://schemas.microsoft.com/office/powerpoint/2010/main" val="3901887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Повестка дня: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Об </a:t>
            </a:r>
            <a:r>
              <a:rPr lang="ru-RU" dirty="0"/>
              <a:t>опыте </a:t>
            </a:r>
            <a:r>
              <a:rPr lang="kk-KZ" dirty="0"/>
              <a:t>зарубежных </a:t>
            </a:r>
            <a:r>
              <a:rPr lang="ru-RU" dirty="0"/>
              <a:t>вузов по подготовке выпускников </a:t>
            </a:r>
            <a:r>
              <a:rPr lang="ru-RU" dirty="0" smtClean="0"/>
              <a:t>к профессиональной сертификации.</a:t>
            </a:r>
          </a:p>
          <a:p>
            <a:pPr marL="0" indent="0">
              <a:buNone/>
            </a:pPr>
            <a:r>
              <a:rPr lang="ru-RU" b="1" dirty="0" smtClean="0"/>
              <a:t>Регина </a:t>
            </a:r>
            <a:r>
              <a:rPr lang="ru-RU" b="1" dirty="0" err="1"/>
              <a:t>Андрюкайтене</a:t>
            </a:r>
            <a:r>
              <a:rPr lang="ru-RU" b="1" dirty="0"/>
              <a:t>,</a:t>
            </a:r>
            <a:r>
              <a:rPr lang="en-US" dirty="0"/>
              <a:t> </a:t>
            </a:r>
            <a:r>
              <a:rPr lang="ru-RU" dirty="0" smtClean="0"/>
              <a:t>Литовский </a:t>
            </a:r>
            <a:r>
              <a:rPr lang="ru-RU" dirty="0"/>
              <a:t>Университет Спорта </a:t>
            </a:r>
          </a:p>
          <a:p>
            <a:pPr marL="0" indent="0">
              <a:buNone/>
            </a:pPr>
            <a:r>
              <a:rPr lang="ru-RU" dirty="0" smtClean="0"/>
              <a:t>2. </a:t>
            </a:r>
            <a:r>
              <a:rPr lang="ru-RU" dirty="0"/>
              <a:t>Об опыте вузов в применении инновационных подходов, технологии практик в контексте </a:t>
            </a:r>
            <a:r>
              <a:rPr lang="ru-RU" dirty="0" err="1"/>
              <a:t>цифровизации</a:t>
            </a:r>
            <a:r>
              <a:rPr lang="ru-RU" dirty="0"/>
              <a:t> </a:t>
            </a:r>
            <a:r>
              <a:rPr lang="ru-RU" dirty="0" smtClean="0"/>
              <a:t>образования</a:t>
            </a:r>
          </a:p>
          <a:p>
            <a:pPr marL="0" indent="0">
              <a:buNone/>
            </a:pPr>
            <a:r>
              <a:rPr lang="kk-KZ" b="1" dirty="0"/>
              <a:t>Актымбаева Алия </a:t>
            </a:r>
            <a:r>
              <a:rPr lang="kk-KZ" b="1" dirty="0" smtClean="0"/>
              <a:t>Сагындыковна, </a:t>
            </a:r>
            <a:r>
              <a:rPr lang="kk-KZ" dirty="0" smtClean="0"/>
              <a:t>КазНУ им.аль-Фараби</a:t>
            </a:r>
          </a:p>
          <a:p>
            <a:pPr marL="0" indent="0">
              <a:buNone/>
            </a:pPr>
            <a:r>
              <a:rPr lang="kk-KZ" dirty="0" smtClean="0"/>
              <a:t>3. </a:t>
            </a:r>
            <a:r>
              <a:rPr lang="kk-KZ" dirty="0"/>
              <a:t>Инклюзивное образование и психолого-педагогическое сопровождение обучающихся в </a:t>
            </a:r>
            <a:r>
              <a:rPr lang="kk-KZ" dirty="0" smtClean="0"/>
              <a:t>вузах</a:t>
            </a:r>
          </a:p>
          <a:p>
            <a:pPr marL="0" indent="0">
              <a:buNone/>
            </a:pPr>
            <a:r>
              <a:rPr lang="kk-KZ" b="1" dirty="0"/>
              <a:t>Шайкенова Рашида Рашидовна, </a:t>
            </a:r>
            <a:r>
              <a:rPr lang="kk-KZ" dirty="0" smtClean="0"/>
              <a:t>Казахстанская </a:t>
            </a:r>
            <a:r>
              <a:rPr lang="kk-KZ" dirty="0"/>
              <a:t>туристская </a:t>
            </a:r>
            <a:r>
              <a:rPr lang="kk-KZ" dirty="0" smtClean="0"/>
              <a:t>ассоциация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9030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4. Об </a:t>
            </a:r>
            <a:r>
              <a:rPr lang="ru-RU" dirty="0"/>
              <a:t>опыте реализации профессиональных практик в образовательном </a:t>
            </a:r>
            <a:r>
              <a:rPr lang="ru-RU" dirty="0" smtClean="0"/>
              <a:t>процессе</a:t>
            </a:r>
          </a:p>
          <a:p>
            <a:pPr marL="0" indent="0">
              <a:buNone/>
            </a:pPr>
            <a:r>
              <a:rPr lang="kk-KZ" b="1" dirty="0"/>
              <a:t>Гарипова Альбина </a:t>
            </a:r>
            <a:r>
              <a:rPr lang="kk-KZ" b="1" dirty="0" smtClean="0"/>
              <a:t>Альбертовна,</a:t>
            </a:r>
            <a:r>
              <a:rPr lang="kk-KZ" dirty="0" smtClean="0"/>
              <a:t> Карагандинский </a:t>
            </a:r>
            <a:r>
              <a:rPr lang="kk-KZ" dirty="0"/>
              <a:t>университет Казпотребсоюза доктор </a:t>
            </a:r>
            <a:r>
              <a:rPr lang="kk-KZ" dirty="0" smtClean="0"/>
              <a:t>PhD</a:t>
            </a:r>
          </a:p>
          <a:p>
            <a:pPr marL="0" indent="0">
              <a:buNone/>
            </a:pPr>
            <a:r>
              <a:rPr lang="kk-KZ" dirty="0" smtClean="0"/>
              <a:t>5. </a:t>
            </a:r>
            <a:r>
              <a:rPr lang="ru-RU" dirty="0"/>
              <a:t>Интеграция международных стандартов в систему подготовки туристских кадров 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 smtClean="0"/>
              <a:t>Бирута</a:t>
            </a:r>
            <a:r>
              <a:rPr lang="ru-RU" b="1" dirty="0" smtClean="0"/>
              <a:t> </a:t>
            </a:r>
            <a:r>
              <a:rPr lang="ru-RU" b="1" dirty="0" err="1" smtClean="0"/>
              <a:t>Швагждиене</a:t>
            </a:r>
            <a:r>
              <a:rPr lang="ru-RU" dirty="0" smtClean="0"/>
              <a:t>, Литовский </a:t>
            </a:r>
            <a:r>
              <a:rPr lang="ru-RU" dirty="0"/>
              <a:t>Университет Спорта </a:t>
            </a:r>
          </a:p>
        </p:txBody>
      </p:sp>
    </p:spTree>
    <p:extLst>
      <p:ext uri="{BB962C8B-B14F-4D97-AF65-F5344CB8AC3E}">
        <p14:creationId xmlns:p14="http://schemas.microsoft.com/office/powerpoint/2010/main" val="1654997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6. Утверждение </a:t>
            </a:r>
            <a:r>
              <a:rPr lang="ru-RU" dirty="0"/>
              <a:t>годового отчета секции УМО-ГУП по </a:t>
            </a:r>
            <a:r>
              <a:rPr lang="ru-RU" dirty="0" smtClean="0"/>
              <a:t>ГОП</a:t>
            </a:r>
          </a:p>
          <a:p>
            <a:r>
              <a:rPr lang="ru-RU" b="1" dirty="0"/>
              <a:t>Агелеуова Айгуль Токтархановна, </a:t>
            </a:r>
            <a:r>
              <a:rPr lang="ru-RU" dirty="0"/>
              <a:t>зам. председателя </a:t>
            </a:r>
            <a:r>
              <a:rPr lang="ru-RU" dirty="0" smtClean="0"/>
              <a:t>УМО</a:t>
            </a:r>
          </a:p>
          <a:p>
            <a:pPr marL="0" indent="0">
              <a:buNone/>
            </a:pPr>
            <a:r>
              <a:rPr lang="ru-RU" dirty="0" smtClean="0"/>
              <a:t>7. </a:t>
            </a:r>
            <a:r>
              <a:rPr lang="kk-KZ" dirty="0"/>
              <a:t>Рекомендация и утверждение учебников и учебных пособий в рамках напрвления подготовки кадров на предмет присвоения грифов УМО-ГУП РУМС МНВО РК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413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8452619"/>
              </p:ext>
            </p:extLst>
          </p:nvPr>
        </p:nvGraphicFramePr>
        <p:xfrm>
          <a:off x="1600200" y="1523999"/>
          <a:ext cx="9159240" cy="3468333"/>
        </p:xfrm>
        <a:graphic>
          <a:graphicData uri="http://schemas.openxmlformats.org/drawingml/2006/table">
            <a:tbl>
              <a:tblPr firstRow="1" firstCol="1" bandRow="1"/>
              <a:tblGrid>
                <a:gridCol w="1524000"/>
                <a:gridCol w="7635240"/>
              </a:tblGrid>
              <a:tr h="3592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учебного пособия 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35" marR="568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Туризмдег</a:t>
                      </a: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инновациялық маркетинг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35" marR="568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75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Авторы </a:t>
                      </a:r>
                      <a:r>
                        <a:rPr lang="kk-KZ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учебного пособия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35" marR="568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Кадырбекова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Динара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Сериковна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Дуйскенова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Райгуль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Ж</a:t>
                      </a:r>
                      <a:r>
                        <a:rPr lang="kk-KZ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еңісқызы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Серикпаева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Светлана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Омурзаковна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Дюсекеева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Еркегуль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Талгатовна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35" marR="568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9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ВУЗ 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35" marR="568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Казахская академия спорта и туризма, Алматинский технологический университет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35" marR="568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80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Рецензенты: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35" marR="568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Сатмурзаев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</a:t>
                      </a:r>
                      <a:r>
                        <a:rPr lang="kk-KZ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сан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Ад</a:t>
                      </a:r>
                      <a:r>
                        <a:rPr lang="kk-KZ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асбекович,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д.э.н., профессор университета «Туран»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35" marR="568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Муталипова Л</a:t>
                      </a:r>
                      <a:r>
                        <a:rPr lang="kk-KZ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яйла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Ма</a:t>
                      </a:r>
                      <a:r>
                        <a:rPr lang="kk-KZ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ратовна,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к.э.н., профессор ЕНУ им.Гумилева,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35" marR="568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Утигенова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Ж</a:t>
                      </a:r>
                      <a:r>
                        <a:rPr lang="kk-KZ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улдыз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Сайрановна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ассоциированный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профессор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Кокшетауского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университета им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Ш. 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Уалиханова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35" marR="568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540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Эксперты: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35" marR="568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Ниеталина Гаухар Кудайбергеновна, к.э.н., ассоциированный профессор</a:t>
                      </a:r>
                      <a:r>
                        <a:rPr lang="kk-KZ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директор </a:t>
                      </a:r>
                      <a:r>
                        <a:rPr lang="kk-KZ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отдела </a:t>
                      </a:r>
                      <a:r>
                        <a:rPr lang="kk-KZ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докторантуры, университет </a:t>
                      </a:r>
                      <a:r>
                        <a:rPr lang="kk-KZ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«Туран».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35" marR="568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9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Нурахова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Ботагоз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Жанабаевна</a:t>
                      </a:r>
                      <a:r>
                        <a:rPr lang="kk-KZ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hD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ассоциированный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профессор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университета «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Нархоз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35" marR="568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869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8347862"/>
              </p:ext>
            </p:extLst>
          </p:nvPr>
        </p:nvGraphicFramePr>
        <p:xfrm>
          <a:off x="992775" y="1532708"/>
          <a:ext cx="10128070" cy="3644788"/>
        </p:xfrm>
        <a:graphic>
          <a:graphicData uri="http://schemas.openxmlformats.org/drawingml/2006/table">
            <a:tbl>
              <a:tblPr firstRow="1" firstCol="1" bandRow="1"/>
              <a:tblGrid>
                <a:gridCol w="1654631"/>
                <a:gridCol w="8473439"/>
              </a:tblGrid>
              <a:tr h="3946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</a:t>
                      </a:r>
                      <a:r>
                        <a:rPr lang="ru-RU" sz="13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учебника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Экологиялық туризм негіздері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6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Авторы учебника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Әбдіманапов БаҺадурхан </a:t>
                      </a: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Шәріпұлы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Санат </a:t>
                      </a: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Құмарбекұлы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7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ВУЗ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Казахский национальный педагогический университет имени Абая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656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Рецензенты: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Бакирова Кулжахан Шаймерденовна, д.п.н.,профессор, </a:t>
                      </a:r>
                      <a:endParaRPr lang="kk-KZ" sz="13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Казахский </a:t>
                      </a: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национальный педагогический университет имени Абая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8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Надыров Шерипжан Марупович, д.г.н., профессор, </a:t>
                      </a:r>
                      <a:endParaRPr lang="kk-KZ" sz="13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Казахский </a:t>
                      </a: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национальный университет имени </a:t>
                      </a: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аль-Фараби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Токпанов Еркин Айпович, к.г.н., ассоц.профессор, Жетисуский университет имени И.Жансугурова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33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Эксперты: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Кадырбекова Динара Сериковна, 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Һ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и.о.ассоц.профессора, </a:t>
                      </a: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Казахская академия спорта и туризма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8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Жаксыбекова Динара Кабировна, 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DBA </a:t>
                      </a: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и.о.ассоц.профессора, </a:t>
                      </a: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Казахская академия спорта и туризма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0182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5035040"/>
              </p:ext>
            </p:extLst>
          </p:nvPr>
        </p:nvGraphicFramePr>
        <p:xfrm>
          <a:off x="914400" y="1731145"/>
          <a:ext cx="8958318" cy="3712801"/>
        </p:xfrm>
        <a:graphic>
          <a:graphicData uri="http://schemas.openxmlformats.org/drawingml/2006/table">
            <a:tbl>
              <a:tblPr firstRow="1" firstCol="1" bandRow="1"/>
              <a:tblGrid>
                <a:gridCol w="1642369"/>
                <a:gridCol w="7315949"/>
              </a:tblGrid>
              <a:tr h="3335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учебного пособия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67" marR="54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Қазақстанның туристік нысандарының географиясы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67" marR="54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58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Авторы учебного </a:t>
                      </a:r>
                      <a:r>
                        <a:rPr lang="kk-KZ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пособия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67" marR="54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Омаров Қайрат Махамбетқұлұлы, </a:t>
                      </a:r>
                      <a:endParaRPr lang="kk-KZ" sz="11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Ивлева </a:t>
                      </a:r>
                      <a:r>
                        <a:rPr lang="kk-KZ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Надежда Владимировна</a:t>
                      </a:r>
                      <a:r>
                        <a:rPr lang="kk-KZ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Саванчиева </a:t>
                      </a:r>
                      <a:r>
                        <a:rPr lang="kk-KZ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Арманай Сағатбайқызы, </a:t>
                      </a:r>
                      <a:endParaRPr lang="kk-KZ" sz="11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Исаков </a:t>
                      </a:r>
                      <a:r>
                        <a:rPr lang="kk-KZ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Ерлан Дүйсенбекұлы 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67" marR="54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ВУЗ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67" marR="54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Казахский </a:t>
                      </a:r>
                      <a:r>
                        <a:rPr lang="kk-KZ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национальный педагогический университет имени Абая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67" marR="54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307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Рецензенты: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67" marR="54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Әбдіманапов БаҺадурхан Шәріпұлы, к.п.н.,профессор, Казахский национальный педагогический университет имени Абая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67" marR="54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8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Абдреева Шолпан Турсынбаевна, доцент, к.г.н.,профессор, Казахский национальный университет имени Аль-Фараби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67" marR="54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8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Токпанов Еркин Айпович, к.г.н., ассоц.профессор, Жетисуский университет имени И.Жансугурова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67" marR="54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339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Эксперты: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67" marR="54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Кадырбекова Динара Сериковна, </a:t>
                      </a: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Һ</a:t>
                      </a: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kk-KZ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и.о.ассоц.профессор, Казахская академия спорта и туризма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67" marR="54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Жаксыбекова Динара Кабировна, 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DBA </a:t>
                      </a:r>
                      <a:r>
                        <a:rPr lang="kk-KZ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и.о.ассоц.профессор, Казахская академия спорта и туризма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67" marR="54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2472992" y="-134938"/>
            <a:ext cx="2013478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393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7818029"/>
              </p:ext>
            </p:extLst>
          </p:nvPr>
        </p:nvGraphicFramePr>
        <p:xfrm>
          <a:off x="838200" y="1690688"/>
          <a:ext cx="10515600" cy="4482438"/>
        </p:xfrm>
        <a:graphic>
          <a:graphicData uri="http://schemas.openxmlformats.org/drawingml/2006/table">
            <a:tbl>
              <a:tblPr firstRow="1" firstCol="1" bandRow="1"/>
              <a:tblGrid>
                <a:gridCol w="1669869"/>
                <a:gridCol w="8845731"/>
              </a:tblGrid>
              <a:tr h="4351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учебного пособия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 питания туристов в дальних автомаршрутах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1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Авторы учебного </a:t>
                      </a: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пособия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Лютерович </a:t>
                      </a: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Олег</a:t>
                      </a:r>
                      <a:r>
                        <a:rPr lang="kk-KZ" sz="13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Григорьевич</a:t>
                      </a:r>
                      <a:endParaRPr lang="kk-KZ" sz="13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Агелеуова Айгуль</a:t>
                      </a:r>
                      <a:r>
                        <a:rPr lang="kk-KZ" sz="13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Токтархановна</a:t>
                      </a:r>
                      <a:endParaRPr lang="kk-KZ" sz="13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Нурашева Кулянда</a:t>
                      </a:r>
                      <a:r>
                        <a:rPr lang="kk-KZ" sz="13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Кулбосыновна</a:t>
                      </a:r>
                      <a:endParaRPr lang="kk-KZ" sz="13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Тульбаева Айгерим</a:t>
                      </a:r>
                      <a:r>
                        <a:rPr lang="kk-KZ" sz="13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Турлыбековна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6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ВУЗ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Казахская академия спорта и </a:t>
                      </a: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туризма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134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Рецензенты: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Саипов Абильмажит Аманжолович- д.п.н., профессор </a:t>
                      </a: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ЕНУ им</a:t>
                      </a: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Л.Н</a:t>
                      </a: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Гумилева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3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Романовский Вячеслав Константинович- д.и.н</a:t>
                      </a: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Нижегородский институт развития образования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1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Ивлева Надежда </a:t>
                      </a: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Владимировна - </a:t>
                      </a: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КазНПУ им.Абая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1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Мадиярова Д.М. – д.э.н., профессор, Казахская академия спорта и туризма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56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Эксперты: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Омаров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Кайрат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КазНПУ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им.Абая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7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Арыстанов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Булат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Ауданбекович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к.х.н</a:t>
                      </a: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эксперт Казахстанской Туристкой Ассоциации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3939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Утверждение годового отчета секции УМО-ГУП по ГОП «Туризм»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k-KZ" i="1" dirty="0"/>
              <a:t>Тенденции и тренды в туризме 2024 </a:t>
            </a:r>
            <a:r>
              <a:rPr lang="kk-KZ" i="1" dirty="0" smtClean="0"/>
              <a:t>года</a:t>
            </a:r>
          </a:p>
          <a:p>
            <a:r>
              <a:rPr lang="kk-KZ" i="1" dirty="0"/>
              <a:t>Разработка и обновление ОП в контексте Атласов новых профессий и </a:t>
            </a:r>
            <a:r>
              <a:rPr lang="kk-KZ" i="1" dirty="0" smtClean="0"/>
              <a:t>компетенций</a:t>
            </a:r>
          </a:p>
          <a:p>
            <a:r>
              <a:rPr lang="kk-KZ" i="1" dirty="0"/>
              <a:t>Анализ обновления ОП вузов, осуществляющих подготовку по ГОП «Туризм» по данным Национального Центра развития высшегео образования МНВО </a:t>
            </a:r>
            <a:r>
              <a:rPr lang="kk-KZ" i="1" dirty="0" smtClean="0"/>
              <a:t>РК</a:t>
            </a:r>
          </a:p>
          <a:p>
            <a:r>
              <a:rPr lang="ru-RU" i="1" dirty="0"/>
              <a:t>Эффективные механизмы по интеграции работодателей в процесс подготовки кадров </a:t>
            </a:r>
            <a:endParaRPr lang="ru-RU" i="1" dirty="0" smtClean="0"/>
          </a:p>
          <a:p>
            <a:r>
              <a:rPr lang="ru-RU" i="1" dirty="0"/>
              <a:t>Стратегическая </a:t>
            </a:r>
            <a:r>
              <a:rPr lang="kk-KZ" i="1" dirty="0"/>
              <a:t>роль предприятий в дуальном обучении: </a:t>
            </a:r>
            <a:r>
              <a:rPr lang="ru-RU" i="1" dirty="0"/>
              <a:t>практический опыт и партнерские возможности</a:t>
            </a:r>
            <a:endParaRPr lang="ru-RU" dirty="0"/>
          </a:p>
          <a:p>
            <a:endParaRPr lang="kk-KZ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60719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776</Words>
  <Application>Microsoft Office PowerPoint</Application>
  <PresentationFormat>Широкоэкранный</PresentationFormat>
  <Paragraphs>108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   </vt:lpstr>
      <vt:lpstr>Повестка дня: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Утверждение годового отчета секции УМО-ГУП по ГОП «Туризм»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Айгуль Агелеуова</dc:creator>
  <cp:lastModifiedBy>Айгуль Агелеуова</cp:lastModifiedBy>
  <cp:revision>5</cp:revision>
  <dcterms:created xsi:type="dcterms:W3CDTF">2025-07-01T04:16:23Z</dcterms:created>
  <dcterms:modified xsi:type="dcterms:W3CDTF">2025-07-01T04:54:17Z</dcterms:modified>
</cp:coreProperties>
</file>