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62" r:id="rId6"/>
    <p:sldId id="265" r:id="rId7"/>
    <p:sldId id="264" r:id="rId8"/>
    <p:sldId id="261" r:id="rId9"/>
    <p:sldId id="311" r:id="rId10"/>
    <p:sldId id="312" r:id="rId11"/>
    <p:sldId id="263" r:id="rId12"/>
    <p:sldId id="260" r:id="rId13"/>
    <p:sldId id="281" r:id="rId14"/>
    <p:sldId id="283" r:id="rId15"/>
    <p:sldId id="307" r:id="rId16"/>
    <p:sldId id="308" r:id="rId17"/>
    <p:sldId id="267" r:id="rId18"/>
    <p:sldId id="323" r:id="rId19"/>
    <p:sldId id="318" r:id="rId20"/>
    <p:sldId id="317" r:id="rId21"/>
    <p:sldId id="314" r:id="rId22"/>
    <p:sldId id="268" r:id="rId2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37E9753-836E-42FF-92AC-FD44DFD23445}"/>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F79C9D6E-CF68-4808-888E-B77B846DBA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29E3E890-D771-4158-9421-2B99EE872574}"/>
              </a:ext>
            </a:extLst>
          </p:cNvPr>
          <p:cNvSpPr>
            <a:spLocks noGrp="1"/>
          </p:cNvSpPr>
          <p:nvPr>
            <p:ph type="dt" sz="half" idx="10"/>
          </p:nvPr>
        </p:nvSpPr>
        <p:spPr/>
        <p:txBody>
          <a:bodyPr/>
          <a:lstStyle/>
          <a:p>
            <a:fld id="{C897FB60-8CBC-4AB3-9618-6DF0B7062D88}" type="datetimeFigureOut">
              <a:rPr lang="ru-RU" smtClean="0"/>
              <a:t>23.06.2025</a:t>
            </a:fld>
            <a:endParaRPr lang="ru-RU"/>
          </a:p>
        </p:txBody>
      </p:sp>
      <p:sp>
        <p:nvSpPr>
          <p:cNvPr id="5" name="Нижний колонтитул 4">
            <a:extLst>
              <a:ext uri="{FF2B5EF4-FFF2-40B4-BE49-F238E27FC236}">
                <a16:creationId xmlns:a16="http://schemas.microsoft.com/office/drawing/2014/main" id="{579E3946-A4E9-4CC3-98CF-0F5D510B664D}"/>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F0F990A-B29D-43B4-8B2C-16F83B2D929D}"/>
              </a:ext>
            </a:extLst>
          </p:cNvPr>
          <p:cNvSpPr>
            <a:spLocks noGrp="1"/>
          </p:cNvSpPr>
          <p:nvPr>
            <p:ph type="sldNum" sz="quarter" idx="12"/>
          </p:nvPr>
        </p:nvSpPr>
        <p:spPr/>
        <p:txBody>
          <a:bodyPr/>
          <a:lstStyle/>
          <a:p>
            <a:fld id="{C5F9A92A-F4AC-449B-8773-456BD74E3B58}" type="slidenum">
              <a:rPr lang="ru-RU" smtClean="0"/>
              <a:t>‹#›</a:t>
            </a:fld>
            <a:endParaRPr lang="ru-RU"/>
          </a:p>
        </p:txBody>
      </p:sp>
    </p:spTree>
    <p:extLst>
      <p:ext uri="{BB962C8B-B14F-4D97-AF65-F5344CB8AC3E}">
        <p14:creationId xmlns:p14="http://schemas.microsoft.com/office/powerpoint/2010/main" val="2408942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A27EB5-979D-4BE6-90D8-FFDD648B43B7}"/>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9F37BD17-F75F-4D83-99A1-DD7213A05FA8}"/>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CF5603A5-E38F-4A1E-A854-EBBBB3B3E05E}"/>
              </a:ext>
            </a:extLst>
          </p:cNvPr>
          <p:cNvSpPr>
            <a:spLocks noGrp="1"/>
          </p:cNvSpPr>
          <p:nvPr>
            <p:ph type="dt" sz="half" idx="10"/>
          </p:nvPr>
        </p:nvSpPr>
        <p:spPr/>
        <p:txBody>
          <a:bodyPr/>
          <a:lstStyle/>
          <a:p>
            <a:fld id="{C897FB60-8CBC-4AB3-9618-6DF0B7062D88}" type="datetimeFigureOut">
              <a:rPr lang="ru-RU" smtClean="0"/>
              <a:t>23.06.2025</a:t>
            </a:fld>
            <a:endParaRPr lang="ru-RU"/>
          </a:p>
        </p:txBody>
      </p:sp>
      <p:sp>
        <p:nvSpPr>
          <p:cNvPr id="5" name="Нижний колонтитул 4">
            <a:extLst>
              <a:ext uri="{FF2B5EF4-FFF2-40B4-BE49-F238E27FC236}">
                <a16:creationId xmlns:a16="http://schemas.microsoft.com/office/drawing/2014/main" id="{E132B1C7-FEAD-459B-A39E-E3F8E9B9CD4B}"/>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E46C667-984B-4990-B838-AD048EB28641}"/>
              </a:ext>
            </a:extLst>
          </p:cNvPr>
          <p:cNvSpPr>
            <a:spLocks noGrp="1"/>
          </p:cNvSpPr>
          <p:nvPr>
            <p:ph type="sldNum" sz="quarter" idx="12"/>
          </p:nvPr>
        </p:nvSpPr>
        <p:spPr/>
        <p:txBody>
          <a:bodyPr/>
          <a:lstStyle/>
          <a:p>
            <a:fld id="{C5F9A92A-F4AC-449B-8773-456BD74E3B58}" type="slidenum">
              <a:rPr lang="ru-RU" smtClean="0"/>
              <a:t>‹#›</a:t>
            </a:fld>
            <a:endParaRPr lang="ru-RU"/>
          </a:p>
        </p:txBody>
      </p:sp>
    </p:spTree>
    <p:extLst>
      <p:ext uri="{BB962C8B-B14F-4D97-AF65-F5344CB8AC3E}">
        <p14:creationId xmlns:p14="http://schemas.microsoft.com/office/powerpoint/2010/main" val="3046255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C0D06CA0-4C06-4448-AF55-78788907E5EE}"/>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27DF8B73-39FD-4F16-824B-C79C4006CBE9}"/>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E9045147-5263-4A26-B75B-2C7105E1C714}"/>
              </a:ext>
            </a:extLst>
          </p:cNvPr>
          <p:cNvSpPr>
            <a:spLocks noGrp="1"/>
          </p:cNvSpPr>
          <p:nvPr>
            <p:ph type="dt" sz="half" idx="10"/>
          </p:nvPr>
        </p:nvSpPr>
        <p:spPr/>
        <p:txBody>
          <a:bodyPr/>
          <a:lstStyle/>
          <a:p>
            <a:fld id="{C897FB60-8CBC-4AB3-9618-6DF0B7062D88}" type="datetimeFigureOut">
              <a:rPr lang="ru-RU" smtClean="0"/>
              <a:t>23.06.2025</a:t>
            </a:fld>
            <a:endParaRPr lang="ru-RU"/>
          </a:p>
        </p:txBody>
      </p:sp>
      <p:sp>
        <p:nvSpPr>
          <p:cNvPr id="5" name="Нижний колонтитул 4">
            <a:extLst>
              <a:ext uri="{FF2B5EF4-FFF2-40B4-BE49-F238E27FC236}">
                <a16:creationId xmlns:a16="http://schemas.microsoft.com/office/drawing/2014/main" id="{7BB4E831-41ED-408E-91E0-44355B801452}"/>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C9A887C1-C862-43D8-B8BE-088DF2DABE43}"/>
              </a:ext>
            </a:extLst>
          </p:cNvPr>
          <p:cNvSpPr>
            <a:spLocks noGrp="1"/>
          </p:cNvSpPr>
          <p:nvPr>
            <p:ph type="sldNum" sz="quarter" idx="12"/>
          </p:nvPr>
        </p:nvSpPr>
        <p:spPr/>
        <p:txBody>
          <a:bodyPr/>
          <a:lstStyle/>
          <a:p>
            <a:fld id="{C5F9A92A-F4AC-449B-8773-456BD74E3B58}" type="slidenum">
              <a:rPr lang="ru-RU" smtClean="0"/>
              <a:t>‹#›</a:t>
            </a:fld>
            <a:endParaRPr lang="ru-RU"/>
          </a:p>
        </p:txBody>
      </p:sp>
    </p:spTree>
    <p:extLst>
      <p:ext uri="{BB962C8B-B14F-4D97-AF65-F5344CB8AC3E}">
        <p14:creationId xmlns:p14="http://schemas.microsoft.com/office/powerpoint/2010/main" val="3819675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B46E54-185A-4756-8983-2AE205C30D4C}"/>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B699CC93-9C82-4F36-8332-221BCA58AB69}"/>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318E7FB0-87F1-44C4-B456-F9EB66FE234F}"/>
              </a:ext>
            </a:extLst>
          </p:cNvPr>
          <p:cNvSpPr>
            <a:spLocks noGrp="1"/>
          </p:cNvSpPr>
          <p:nvPr>
            <p:ph type="dt" sz="half" idx="10"/>
          </p:nvPr>
        </p:nvSpPr>
        <p:spPr/>
        <p:txBody>
          <a:bodyPr/>
          <a:lstStyle/>
          <a:p>
            <a:fld id="{C897FB60-8CBC-4AB3-9618-6DF0B7062D88}" type="datetimeFigureOut">
              <a:rPr lang="ru-RU" smtClean="0"/>
              <a:t>23.06.2025</a:t>
            </a:fld>
            <a:endParaRPr lang="ru-RU"/>
          </a:p>
        </p:txBody>
      </p:sp>
      <p:sp>
        <p:nvSpPr>
          <p:cNvPr id="5" name="Нижний колонтитул 4">
            <a:extLst>
              <a:ext uri="{FF2B5EF4-FFF2-40B4-BE49-F238E27FC236}">
                <a16:creationId xmlns:a16="http://schemas.microsoft.com/office/drawing/2014/main" id="{41ABD571-3A5A-46F1-9A3A-0E5EA177727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FA08D0B3-5BAE-45E1-B4B3-FDED7A9D1ABD}"/>
              </a:ext>
            </a:extLst>
          </p:cNvPr>
          <p:cNvSpPr>
            <a:spLocks noGrp="1"/>
          </p:cNvSpPr>
          <p:nvPr>
            <p:ph type="sldNum" sz="quarter" idx="12"/>
          </p:nvPr>
        </p:nvSpPr>
        <p:spPr/>
        <p:txBody>
          <a:bodyPr/>
          <a:lstStyle/>
          <a:p>
            <a:fld id="{C5F9A92A-F4AC-449B-8773-456BD74E3B58}" type="slidenum">
              <a:rPr lang="ru-RU" smtClean="0"/>
              <a:t>‹#›</a:t>
            </a:fld>
            <a:endParaRPr lang="ru-RU"/>
          </a:p>
        </p:txBody>
      </p:sp>
    </p:spTree>
    <p:extLst>
      <p:ext uri="{BB962C8B-B14F-4D97-AF65-F5344CB8AC3E}">
        <p14:creationId xmlns:p14="http://schemas.microsoft.com/office/powerpoint/2010/main" val="4112930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32E3C84-EFAB-4D0F-8519-50F366AABCDA}"/>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2EF4B23B-6023-4954-9BE7-CF5DC5F6B5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9B73F0E2-5DC4-484E-B8FB-AD811CBEC5DE}"/>
              </a:ext>
            </a:extLst>
          </p:cNvPr>
          <p:cNvSpPr>
            <a:spLocks noGrp="1"/>
          </p:cNvSpPr>
          <p:nvPr>
            <p:ph type="dt" sz="half" idx="10"/>
          </p:nvPr>
        </p:nvSpPr>
        <p:spPr/>
        <p:txBody>
          <a:bodyPr/>
          <a:lstStyle/>
          <a:p>
            <a:fld id="{C897FB60-8CBC-4AB3-9618-6DF0B7062D88}" type="datetimeFigureOut">
              <a:rPr lang="ru-RU" smtClean="0"/>
              <a:t>23.06.2025</a:t>
            </a:fld>
            <a:endParaRPr lang="ru-RU"/>
          </a:p>
        </p:txBody>
      </p:sp>
      <p:sp>
        <p:nvSpPr>
          <p:cNvPr id="5" name="Нижний колонтитул 4">
            <a:extLst>
              <a:ext uri="{FF2B5EF4-FFF2-40B4-BE49-F238E27FC236}">
                <a16:creationId xmlns:a16="http://schemas.microsoft.com/office/drawing/2014/main" id="{BCC999FE-DC12-49FF-8CF7-FC716A03F75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BBE50017-93B0-4AB6-9C76-71C14EC024C2}"/>
              </a:ext>
            </a:extLst>
          </p:cNvPr>
          <p:cNvSpPr>
            <a:spLocks noGrp="1"/>
          </p:cNvSpPr>
          <p:nvPr>
            <p:ph type="sldNum" sz="quarter" idx="12"/>
          </p:nvPr>
        </p:nvSpPr>
        <p:spPr/>
        <p:txBody>
          <a:bodyPr/>
          <a:lstStyle/>
          <a:p>
            <a:fld id="{C5F9A92A-F4AC-449B-8773-456BD74E3B58}" type="slidenum">
              <a:rPr lang="ru-RU" smtClean="0"/>
              <a:t>‹#›</a:t>
            </a:fld>
            <a:endParaRPr lang="ru-RU"/>
          </a:p>
        </p:txBody>
      </p:sp>
    </p:spTree>
    <p:extLst>
      <p:ext uri="{BB962C8B-B14F-4D97-AF65-F5344CB8AC3E}">
        <p14:creationId xmlns:p14="http://schemas.microsoft.com/office/powerpoint/2010/main" val="1044533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7F8354E-DBE7-4FA3-B21C-86768BE3366E}"/>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063DD889-4811-427C-851F-9E58602EE6A3}"/>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9C1500A9-FC79-45AD-B61E-87C0E4080826}"/>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6FA2686C-E38B-4C4C-A81E-600BD3F18185}"/>
              </a:ext>
            </a:extLst>
          </p:cNvPr>
          <p:cNvSpPr>
            <a:spLocks noGrp="1"/>
          </p:cNvSpPr>
          <p:nvPr>
            <p:ph type="dt" sz="half" idx="10"/>
          </p:nvPr>
        </p:nvSpPr>
        <p:spPr/>
        <p:txBody>
          <a:bodyPr/>
          <a:lstStyle/>
          <a:p>
            <a:fld id="{C897FB60-8CBC-4AB3-9618-6DF0B7062D88}" type="datetimeFigureOut">
              <a:rPr lang="ru-RU" smtClean="0"/>
              <a:t>23.06.2025</a:t>
            </a:fld>
            <a:endParaRPr lang="ru-RU"/>
          </a:p>
        </p:txBody>
      </p:sp>
      <p:sp>
        <p:nvSpPr>
          <p:cNvPr id="6" name="Нижний колонтитул 5">
            <a:extLst>
              <a:ext uri="{FF2B5EF4-FFF2-40B4-BE49-F238E27FC236}">
                <a16:creationId xmlns:a16="http://schemas.microsoft.com/office/drawing/2014/main" id="{B5594551-7895-4C10-8DCA-9F9B31296C9E}"/>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31B1BDA8-E700-4738-A216-245776AE1BD3}"/>
              </a:ext>
            </a:extLst>
          </p:cNvPr>
          <p:cNvSpPr>
            <a:spLocks noGrp="1"/>
          </p:cNvSpPr>
          <p:nvPr>
            <p:ph type="sldNum" sz="quarter" idx="12"/>
          </p:nvPr>
        </p:nvSpPr>
        <p:spPr/>
        <p:txBody>
          <a:bodyPr/>
          <a:lstStyle/>
          <a:p>
            <a:fld id="{C5F9A92A-F4AC-449B-8773-456BD74E3B58}" type="slidenum">
              <a:rPr lang="ru-RU" smtClean="0"/>
              <a:t>‹#›</a:t>
            </a:fld>
            <a:endParaRPr lang="ru-RU"/>
          </a:p>
        </p:txBody>
      </p:sp>
    </p:spTree>
    <p:extLst>
      <p:ext uri="{BB962C8B-B14F-4D97-AF65-F5344CB8AC3E}">
        <p14:creationId xmlns:p14="http://schemas.microsoft.com/office/powerpoint/2010/main" val="2079228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20BD0A-6AC0-4790-B8B1-9C71DC8F3482}"/>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9166F04A-83DD-47DE-9959-B0F4613A9F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E29E0453-F393-4416-9BDC-42EBA2F395E7}"/>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E005AEC5-6DCC-4421-8820-453F71DDEDD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13243767-5236-4E36-B36D-29F497A3BCAF}"/>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6AB9F98C-7287-4B1A-9CCF-3D6E5368B7D8}"/>
              </a:ext>
            </a:extLst>
          </p:cNvPr>
          <p:cNvSpPr>
            <a:spLocks noGrp="1"/>
          </p:cNvSpPr>
          <p:nvPr>
            <p:ph type="dt" sz="half" idx="10"/>
          </p:nvPr>
        </p:nvSpPr>
        <p:spPr/>
        <p:txBody>
          <a:bodyPr/>
          <a:lstStyle/>
          <a:p>
            <a:fld id="{C897FB60-8CBC-4AB3-9618-6DF0B7062D88}" type="datetimeFigureOut">
              <a:rPr lang="ru-RU" smtClean="0"/>
              <a:t>23.06.2025</a:t>
            </a:fld>
            <a:endParaRPr lang="ru-RU"/>
          </a:p>
        </p:txBody>
      </p:sp>
      <p:sp>
        <p:nvSpPr>
          <p:cNvPr id="8" name="Нижний колонтитул 7">
            <a:extLst>
              <a:ext uri="{FF2B5EF4-FFF2-40B4-BE49-F238E27FC236}">
                <a16:creationId xmlns:a16="http://schemas.microsoft.com/office/drawing/2014/main" id="{DDBB902E-5D71-4C03-B15A-AE86461A599F}"/>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D3420878-D069-429F-A528-22AF7D4DCAB5}"/>
              </a:ext>
            </a:extLst>
          </p:cNvPr>
          <p:cNvSpPr>
            <a:spLocks noGrp="1"/>
          </p:cNvSpPr>
          <p:nvPr>
            <p:ph type="sldNum" sz="quarter" idx="12"/>
          </p:nvPr>
        </p:nvSpPr>
        <p:spPr/>
        <p:txBody>
          <a:bodyPr/>
          <a:lstStyle/>
          <a:p>
            <a:fld id="{C5F9A92A-F4AC-449B-8773-456BD74E3B58}" type="slidenum">
              <a:rPr lang="ru-RU" smtClean="0"/>
              <a:t>‹#›</a:t>
            </a:fld>
            <a:endParaRPr lang="ru-RU"/>
          </a:p>
        </p:txBody>
      </p:sp>
    </p:spTree>
    <p:extLst>
      <p:ext uri="{BB962C8B-B14F-4D97-AF65-F5344CB8AC3E}">
        <p14:creationId xmlns:p14="http://schemas.microsoft.com/office/powerpoint/2010/main" val="1325147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9F7B7B6-F2CD-4F1E-A5C9-6FCDD6B4C87B}"/>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2CB96E2C-0944-43F2-8CF8-C54B2138BCFA}"/>
              </a:ext>
            </a:extLst>
          </p:cNvPr>
          <p:cNvSpPr>
            <a:spLocks noGrp="1"/>
          </p:cNvSpPr>
          <p:nvPr>
            <p:ph type="dt" sz="half" idx="10"/>
          </p:nvPr>
        </p:nvSpPr>
        <p:spPr/>
        <p:txBody>
          <a:bodyPr/>
          <a:lstStyle/>
          <a:p>
            <a:fld id="{C897FB60-8CBC-4AB3-9618-6DF0B7062D88}" type="datetimeFigureOut">
              <a:rPr lang="ru-RU" smtClean="0"/>
              <a:t>23.06.2025</a:t>
            </a:fld>
            <a:endParaRPr lang="ru-RU"/>
          </a:p>
        </p:txBody>
      </p:sp>
      <p:sp>
        <p:nvSpPr>
          <p:cNvPr id="4" name="Нижний колонтитул 3">
            <a:extLst>
              <a:ext uri="{FF2B5EF4-FFF2-40B4-BE49-F238E27FC236}">
                <a16:creationId xmlns:a16="http://schemas.microsoft.com/office/drawing/2014/main" id="{3415B512-2AE2-4283-B7FF-165509CCC4D5}"/>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2F828D98-706B-4786-AA07-4C644D8E65F8}"/>
              </a:ext>
            </a:extLst>
          </p:cNvPr>
          <p:cNvSpPr>
            <a:spLocks noGrp="1"/>
          </p:cNvSpPr>
          <p:nvPr>
            <p:ph type="sldNum" sz="quarter" idx="12"/>
          </p:nvPr>
        </p:nvSpPr>
        <p:spPr/>
        <p:txBody>
          <a:bodyPr/>
          <a:lstStyle/>
          <a:p>
            <a:fld id="{C5F9A92A-F4AC-449B-8773-456BD74E3B58}" type="slidenum">
              <a:rPr lang="ru-RU" smtClean="0"/>
              <a:t>‹#›</a:t>
            </a:fld>
            <a:endParaRPr lang="ru-RU"/>
          </a:p>
        </p:txBody>
      </p:sp>
    </p:spTree>
    <p:extLst>
      <p:ext uri="{BB962C8B-B14F-4D97-AF65-F5344CB8AC3E}">
        <p14:creationId xmlns:p14="http://schemas.microsoft.com/office/powerpoint/2010/main" val="2098538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55E28B3D-E4A1-4F57-BA3D-40CD1D0FF519}"/>
              </a:ext>
            </a:extLst>
          </p:cNvPr>
          <p:cNvSpPr>
            <a:spLocks noGrp="1"/>
          </p:cNvSpPr>
          <p:nvPr>
            <p:ph type="dt" sz="half" idx="10"/>
          </p:nvPr>
        </p:nvSpPr>
        <p:spPr/>
        <p:txBody>
          <a:bodyPr/>
          <a:lstStyle/>
          <a:p>
            <a:fld id="{C897FB60-8CBC-4AB3-9618-6DF0B7062D88}" type="datetimeFigureOut">
              <a:rPr lang="ru-RU" smtClean="0"/>
              <a:t>23.06.2025</a:t>
            </a:fld>
            <a:endParaRPr lang="ru-RU"/>
          </a:p>
        </p:txBody>
      </p:sp>
      <p:sp>
        <p:nvSpPr>
          <p:cNvPr id="3" name="Нижний колонтитул 2">
            <a:extLst>
              <a:ext uri="{FF2B5EF4-FFF2-40B4-BE49-F238E27FC236}">
                <a16:creationId xmlns:a16="http://schemas.microsoft.com/office/drawing/2014/main" id="{D09CBAB1-81E1-4AD1-9151-B612B0359447}"/>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9AFFA1B1-D18A-4045-8896-607FC597F3A2}"/>
              </a:ext>
            </a:extLst>
          </p:cNvPr>
          <p:cNvSpPr>
            <a:spLocks noGrp="1"/>
          </p:cNvSpPr>
          <p:nvPr>
            <p:ph type="sldNum" sz="quarter" idx="12"/>
          </p:nvPr>
        </p:nvSpPr>
        <p:spPr/>
        <p:txBody>
          <a:bodyPr/>
          <a:lstStyle/>
          <a:p>
            <a:fld id="{C5F9A92A-F4AC-449B-8773-456BD74E3B58}" type="slidenum">
              <a:rPr lang="ru-RU" smtClean="0"/>
              <a:t>‹#›</a:t>
            </a:fld>
            <a:endParaRPr lang="ru-RU"/>
          </a:p>
        </p:txBody>
      </p:sp>
    </p:spTree>
    <p:extLst>
      <p:ext uri="{BB962C8B-B14F-4D97-AF65-F5344CB8AC3E}">
        <p14:creationId xmlns:p14="http://schemas.microsoft.com/office/powerpoint/2010/main" val="2316012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E01522A-BBD9-435A-8CA3-81C98488FA8C}"/>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4913C3EC-A05E-43B4-9196-1C3AADA411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17FA507F-7B6C-4B72-9A2D-E5A0BB76D0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5DD7940B-1606-4B60-AC25-4FC78743F4CC}"/>
              </a:ext>
            </a:extLst>
          </p:cNvPr>
          <p:cNvSpPr>
            <a:spLocks noGrp="1"/>
          </p:cNvSpPr>
          <p:nvPr>
            <p:ph type="dt" sz="half" idx="10"/>
          </p:nvPr>
        </p:nvSpPr>
        <p:spPr/>
        <p:txBody>
          <a:bodyPr/>
          <a:lstStyle/>
          <a:p>
            <a:fld id="{C897FB60-8CBC-4AB3-9618-6DF0B7062D88}" type="datetimeFigureOut">
              <a:rPr lang="ru-RU" smtClean="0"/>
              <a:t>23.06.2025</a:t>
            </a:fld>
            <a:endParaRPr lang="ru-RU"/>
          </a:p>
        </p:txBody>
      </p:sp>
      <p:sp>
        <p:nvSpPr>
          <p:cNvPr id="6" name="Нижний колонтитул 5">
            <a:extLst>
              <a:ext uri="{FF2B5EF4-FFF2-40B4-BE49-F238E27FC236}">
                <a16:creationId xmlns:a16="http://schemas.microsoft.com/office/drawing/2014/main" id="{159AFDD3-8134-4941-8740-FBA45D9E38C5}"/>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617B4458-0D65-4DCA-82C6-C1F0FC69795A}"/>
              </a:ext>
            </a:extLst>
          </p:cNvPr>
          <p:cNvSpPr>
            <a:spLocks noGrp="1"/>
          </p:cNvSpPr>
          <p:nvPr>
            <p:ph type="sldNum" sz="quarter" idx="12"/>
          </p:nvPr>
        </p:nvSpPr>
        <p:spPr/>
        <p:txBody>
          <a:bodyPr/>
          <a:lstStyle/>
          <a:p>
            <a:fld id="{C5F9A92A-F4AC-449B-8773-456BD74E3B58}" type="slidenum">
              <a:rPr lang="ru-RU" smtClean="0"/>
              <a:t>‹#›</a:t>
            </a:fld>
            <a:endParaRPr lang="ru-RU"/>
          </a:p>
        </p:txBody>
      </p:sp>
    </p:spTree>
    <p:extLst>
      <p:ext uri="{BB962C8B-B14F-4D97-AF65-F5344CB8AC3E}">
        <p14:creationId xmlns:p14="http://schemas.microsoft.com/office/powerpoint/2010/main" val="1545792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EAD74C4-63F9-4C94-939A-81580F2CFFC3}"/>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AF352241-0936-4257-A16A-BB6FDD590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C53EFBAE-DC5A-412F-82F7-7CFDFF2F28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B900717F-14FC-41F1-8BC4-7E770F748B27}"/>
              </a:ext>
            </a:extLst>
          </p:cNvPr>
          <p:cNvSpPr>
            <a:spLocks noGrp="1"/>
          </p:cNvSpPr>
          <p:nvPr>
            <p:ph type="dt" sz="half" idx="10"/>
          </p:nvPr>
        </p:nvSpPr>
        <p:spPr/>
        <p:txBody>
          <a:bodyPr/>
          <a:lstStyle/>
          <a:p>
            <a:fld id="{C897FB60-8CBC-4AB3-9618-6DF0B7062D88}" type="datetimeFigureOut">
              <a:rPr lang="ru-RU" smtClean="0"/>
              <a:t>23.06.2025</a:t>
            </a:fld>
            <a:endParaRPr lang="ru-RU"/>
          </a:p>
        </p:txBody>
      </p:sp>
      <p:sp>
        <p:nvSpPr>
          <p:cNvPr id="6" name="Нижний колонтитул 5">
            <a:extLst>
              <a:ext uri="{FF2B5EF4-FFF2-40B4-BE49-F238E27FC236}">
                <a16:creationId xmlns:a16="http://schemas.microsoft.com/office/drawing/2014/main" id="{43CA0EC3-035C-4200-8D97-C32A3CC83C4D}"/>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0FA24A69-1618-41B3-809B-A053AA62C847}"/>
              </a:ext>
            </a:extLst>
          </p:cNvPr>
          <p:cNvSpPr>
            <a:spLocks noGrp="1"/>
          </p:cNvSpPr>
          <p:nvPr>
            <p:ph type="sldNum" sz="quarter" idx="12"/>
          </p:nvPr>
        </p:nvSpPr>
        <p:spPr/>
        <p:txBody>
          <a:bodyPr/>
          <a:lstStyle/>
          <a:p>
            <a:fld id="{C5F9A92A-F4AC-449B-8773-456BD74E3B58}" type="slidenum">
              <a:rPr lang="ru-RU" smtClean="0"/>
              <a:t>‹#›</a:t>
            </a:fld>
            <a:endParaRPr lang="ru-RU"/>
          </a:p>
        </p:txBody>
      </p:sp>
    </p:spTree>
    <p:extLst>
      <p:ext uri="{BB962C8B-B14F-4D97-AF65-F5344CB8AC3E}">
        <p14:creationId xmlns:p14="http://schemas.microsoft.com/office/powerpoint/2010/main" val="2646882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D3602B-DE7E-4A89-82A8-1409CB5D1A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E2817D4A-DD58-425A-8073-135B296E1C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9D190E3-5C18-4813-91AA-9C7BFBDE32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97FB60-8CBC-4AB3-9618-6DF0B7062D88}" type="datetimeFigureOut">
              <a:rPr lang="ru-RU" smtClean="0"/>
              <a:t>23.06.2025</a:t>
            </a:fld>
            <a:endParaRPr lang="ru-RU"/>
          </a:p>
        </p:txBody>
      </p:sp>
      <p:sp>
        <p:nvSpPr>
          <p:cNvPr id="5" name="Нижний колонтитул 4">
            <a:extLst>
              <a:ext uri="{FF2B5EF4-FFF2-40B4-BE49-F238E27FC236}">
                <a16:creationId xmlns:a16="http://schemas.microsoft.com/office/drawing/2014/main" id="{30D663E3-5F20-4CEF-88D9-9B55250C63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037AC1D9-F944-4379-8D27-676388F9CF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F9A92A-F4AC-449B-8773-456BD74E3B58}" type="slidenum">
              <a:rPr lang="ru-RU" smtClean="0"/>
              <a:t>‹#›</a:t>
            </a:fld>
            <a:endParaRPr lang="ru-RU"/>
          </a:p>
        </p:txBody>
      </p:sp>
    </p:spTree>
    <p:extLst>
      <p:ext uri="{BB962C8B-B14F-4D97-AF65-F5344CB8AC3E}">
        <p14:creationId xmlns:p14="http://schemas.microsoft.com/office/powerpoint/2010/main" val="4205373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5B838B8-33EE-4649-AFBF-A89035853AE4}"/>
              </a:ext>
            </a:extLst>
          </p:cNvPr>
          <p:cNvSpPr>
            <a:spLocks noGrp="1"/>
          </p:cNvSpPr>
          <p:nvPr>
            <p:ph type="ctrTitle"/>
          </p:nvPr>
        </p:nvSpPr>
        <p:spPr/>
        <p:txBody>
          <a:bodyPr>
            <a:normAutofit/>
          </a:bodyPr>
          <a:lstStyle/>
          <a:p>
            <a:r>
              <a:rPr lang="ru-RU" sz="4000" dirty="0"/>
              <a:t>ДЕНЕ МӘДЕНИЕТІ ЖӘНЕ СПОРТТА ОРЫС ЖӘНЕ ҚАЗАҚ ТІЛІНДЕГІ ТЕРМИНДЕРДІ МАҒЫНАСЫНА СӘЙКЕС ҚОЛДАНУ ЕРЕКШЕЛІКТЕРІ</a:t>
            </a:r>
          </a:p>
        </p:txBody>
      </p:sp>
      <p:sp>
        <p:nvSpPr>
          <p:cNvPr id="3" name="Подзаголовок 2">
            <a:extLst>
              <a:ext uri="{FF2B5EF4-FFF2-40B4-BE49-F238E27FC236}">
                <a16:creationId xmlns:a16="http://schemas.microsoft.com/office/drawing/2014/main" id="{CA900C18-2055-4633-A1B9-26E80A49D396}"/>
              </a:ext>
            </a:extLst>
          </p:cNvPr>
          <p:cNvSpPr>
            <a:spLocks noGrp="1"/>
          </p:cNvSpPr>
          <p:nvPr>
            <p:ph type="subTitle" idx="1"/>
          </p:nvPr>
        </p:nvSpPr>
        <p:spPr>
          <a:xfrm>
            <a:off x="1524000" y="4192881"/>
            <a:ext cx="9144000" cy="1655762"/>
          </a:xfrm>
        </p:spPr>
        <p:txBody>
          <a:bodyPr>
            <a:normAutofit/>
          </a:bodyPr>
          <a:lstStyle/>
          <a:p>
            <a:r>
              <a:rPr lang="kk-KZ" sz="3200" dirty="0"/>
              <a:t>Құрастырған</a:t>
            </a:r>
          </a:p>
          <a:p>
            <a:r>
              <a:rPr lang="kk-KZ" sz="3200" dirty="0"/>
              <a:t>УАНБАЕВ ЕРКІН ҚИНАЯТҰЛЫ</a:t>
            </a:r>
            <a:endParaRPr lang="ru-RU" sz="3200" dirty="0"/>
          </a:p>
        </p:txBody>
      </p:sp>
    </p:spTree>
    <p:extLst>
      <p:ext uri="{BB962C8B-B14F-4D97-AF65-F5344CB8AC3E}">
        <p14:creationId xmlns:p14="http://schemas.microsoft.com/office/powerpoint/2010/main" val="3610845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649" y="169816"/>
            <a:ext cx="5486400" cy="6469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48548" y="303712"/>
            <a:ext cx="5486400" cy="6335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3586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6CE036D-D28A-436D-9FD3-1CFB323E22B7}"/>
              </a:ext>
            </a:extLst>
          </p:cNvPr>
          <p:cNvSpPr>
            <a:spLocks noGrp="1"/>
          </p:cNvSpPr>
          <p:nvPr>
            <p:ph idx="1"/>
          </p:nvPr>
        </p:nvSpPr>
        <p:spPr>
          <a:xfrm>
            <a:off x="838200" y="309488"/>
            <a:ext cx="10515600" cy="6288259"/>
          </a:xfrm>
        </p:spPr>
        <p:txBody>
          <a:bodyPr>
            <a:normAutofit lnSpcReduction="10000"/>
          </a:bodyPr>
          <a:lstStyle/>
          <a:p>
            <a:r>
              <a:rPr lang="kk-KZ" dirty="0"/>
              <a:t>«Физическое» деген термин қазақша физикалық деп аударылып кейінгі жылдары көп қолданылып кетті. Физика пәнінің анықтамасында физикалық деген ұғым көзге көрінетін жанды, жансыз заттарды анықтайды, ол заттардың көлемі, түрі, сипаты болуы керек. Қолмен ұстағанда қатты, жұмсақ болуға тиісті. Енді «физикалық» терминін орыстар адамның, жануарлардың дене күшін анықтау түрінде қолданады. Ал, бізде қазақтың ғұлама ғалымдарының ұсынуымен «физикалық» деген сөздің орнына қазақтың «дене» деген сөзі бұрыннан қолданылып келеді. Сонда қазақ лингвист, филолог ғалымдары, жазушылар өткен 20 ғасырдың басынан бастап «дене» деп, орыс ғалымдарына қарағанда жақын, қолдануға түсінікті термин тапқан екен. Қазіргі кезде «Физическая культура» деген сөзді қолданбай «Телесная культура» деп атаған орыс ғалымдары да шыға бастады. Неге біз қазақ даналары ұсынған өте дұрыс әрі тиімді «Дене» терминін қолданбай «Физикалық» деп адасып бара жатырмыз? Ол дұрыс емес.</a:t>
            </a:r>
            <a:endParaRPr lang="ru-RU" dirty="0"/>
          </a:p>
          <a:p>
            <a:endParaRPr lang="ru-RU" dirty="0"/>
          </a:p>
        </p:txBody>
      </p:sp>
    </p:spTree>
    <p:extLst>
      <p:ext uri="{BB962C8B-B14F-4D97-AF65-F5344CB8AC3E}">
        <p14:creationId xmlns:p14="http://schemas.microsoft.com/office/powerpoint/2010/main" val="783032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6CE036D-D28A-436D-9FD3-1CFB323E22B7}"/>
              </a:ext>
            </a:extLst>
          </p:cNvPr>
          <p:cNvSpPr>
            <a:spLocks noGrp="1"/>
          </p:cNvSpPr>
          <p:nvPr>
            <p:ph idx="1"/>
          </p:nvPr>
        </p:nvSpPr>
        <p:spPr>
          <a:xfrm>
            <a:off x="182880" y="309488"/>
            <a:ext cx="11170920" cy="6288259"/>
          </a:xfrm>
        </p:spPr>
        <p:txBody>
          <a:bodyPr>
            <a:normAutofit lnSpcReduction="10000"/>
          </a:bodyPr>
          <a:lstStyle/>
          <a:p>
            <a:r>
              <a:rPr lang="kk-KZ" dirty="0"/>
              <a:t>№228 - V 3 шілде 2014 Қазақстан Республикасының дене шынықтыру және спорт Заңының 9 бабында «Мектепке дейiнгi балалар мекемелерiндегi, жалпы бiлiм беретiн мектептердегi және басқа оқу орындарындағы дене тәрбиесi» - деп, жазылған. Орысша текстінде «Физическое воспитание в детских дошкольных учреждениях, общеобразовательных школах и других учебных заведениях» - деп, көрсетілген.</a:t>
            </a:r>
            <a:endParaRPr lang="ru-RU" dirty="0"/>
          </a:p>
          <a:p>
            <a:r>
              <a:rPr lang="kk-KZ" dirty="0"/>
              <a:t>2014 жылы Қазақстан Үкіметінің Республикалық терминологиялық комиссиясы бекіткен қазақша-орысша және орысша-қазақша терминологиялық сөздіктің 30-томының 341-бетінде «дене қуаты» термині «мощь физическая» ретінде, ал 442-бетінде «физическая культура» - «дене мәдениеті», «физическое воспитание» - «дене тәрбиесі», «физическая закалка» - «дене шынықтыру» деп көрсетілген. Бұл сөздікті баспадан шығару жұмысында Қазақтың спорт және туризм академиясының жетекші ғалымдары, профессорлары: жоба жетекшісі профессор Д.К.Нұрмұханбетова және Р.Б.Лесбекова, Б.Г.Есжан, Т.Рақышевтар үлкен еңбек сіңірген.</a:t>
            </a:r>
            <a:endParaRPr lang="ru-RU" dirty="0"/>
          </a:p>
          <a:p>
            <a:endParaRPr lang="ru-RU" dirty="0"/>
          </a:p>
        </p:txBody>
      </p:sp>
    </p:spTree>
    <p:extLst>
      <p:ext uri="{BB962C8B-B14F-4D97-AF65-F5344CB8AC3E}">
        <p14:creationId xmlns:p14="http://schemas.microsoft.com/office/powerpoint/2010/main" val="957117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068" y="226831"/>
            <a:ext cx="5408023" cy="6487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00614" y="307793"/>
            <a:ext cx="5848350" cy="632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145710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520" y="349623"/>
            <a:ext cx="9715501" cy="588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29430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87829"/>
            <a:ext cx="10515600" cy="5589134"/>
          </a:xfrm>
        </p:spPr>
        <p:txBody>
          <a:bodyPr>
            <a:normAutofit fontScale="92500" lnSpcReduction="10000"/>
          </a:bodyPr>
          <a:lstStyle/>
          <a:p>
            <a:pPr algn="ctr" fontAlgn="base"/>
            <a:r>
              <a:rPr lang="ru-RU" b="1" dirty="0">
                <a:solidFill>
                  <a:srgbClr val="000000"/>
                </a:solidFill>
                <a:latin typeface="Times New Roman" panose="02020603050405020304" pitchFamily="18" charset="0"/>
              </a:rPr>
              <a:t>2-тарау. </a:t>
            </a:r>
            <a:r>
              <a:rPr lang="ru-RU" b="1" dirty="0" err="1">
                <a:solidFill>
                  <a:srgbClr val="000000"/>
                </a:solidFill>
                <a:latin typeface="Times New Roman" panose="02020603050405020304" pitchFamily="18" charset="0"/>
              </a:rPr>
              <a:t>Дене</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тәрбиесінің</a:t>
            </a:r>
            <a:r>
              <a:rPr lang="ru-RU" b="1" dirty="0">
                <a:solidFill>
                  <a:srgbClr val="000000"/>
                </a:solidFill>
                <a:latin typeface="Times New Roman" panose="02020603050405020304" pitchFamily="18" charset="0"/>
              </a:rPr>
              <a:t> </a:t>
            </a:r>
            <a:r>
              <a:rPr lang="ru-RU" b="1" dirty="0" err="1">
                <a:solidFill>
                  <a:srgbClr val="000000"/>
                </a:solidFill>
                <a:latin typeface="Times New Roman" panose="02020603050405020304" pitchFamily="18" charset="0"/>
              </a:rPr>
              <a:t>жүйесі</a:t>
            </a:r>
            <a:r>
              <a:rPr lang="ru-RU" b="1" dirty="0">
                <a:solidFill>
                  <a:srgbClr val="000000"/>
                </a:solidFill>
                <a:latin typeface="Times New Roman" panose="02020603050405020304" pitchFamily="18" charset="0"/>
              </a:rPr>
              <a:t>    </a:t>
            </a:r>
          </a:p>
          <a:p>
            <a:pPr algn="ctr" fontAlgn="base"/>
            <a:r>
              <a:rPr lang="ru-RU" sz="2000" b="1" dirty="0">
                <a:solidFill>
                  <a:srgbClr val="000000"/>
                </a:solidFill>
                <a:latin typeface="Times New Roman" panose="02020603050405020304" pitchFamily="18" charset="0"/>
              </a:rPr>
              <a:t>9-бап. Мектепке дей</a:t>
            </a:r>
            <a:r>
              <a:rPr lang="en-US" sz="2000" b="1" dirty="0" err="1">
                <a:solidFill>
                  <a:srgbClr val="000000"/>
                </a:solidFill>
                <a:latin typeface="Times New Roman" panose="02020603050405020304" pitchFamily="18" charset="0"/>
              </a:rPr>
              <a:t>i</a:t>
            </a:r>
            <a:r>
              <a:rPr lang="ru-RU" sz="2000" b="1" dirty="0" err="1">
                <a:solidFill>
                  <a:srgbClr val="000000"/>
                </a:solidFill>
                <a:latin typeface="Times New Roman" panose="02020603050405020304" pitchFamily="18" charset="0"/>
              </a:rPr>
              <a:t>нг</a:t>
            </a:r>
            <a:r>
              <a:rPr lang="en-US" sz="2000" b="1" dirty="0" err="1">
                <a:solidFill>
                  <a:srgbClr val="000000"/>
                </a:solidFill>
                <a:latin typeface="Times New Roman" panose="02020603050405020304" pitchFamily="18" charset="0"/>
              </a:rPr>
              <a:t>i</a:t>
            </a:r>
            <a:r>
              <a:rPr lang="en-US" sz="2000" b="1" dirty="0">
                <a:solidFill>
                  <a:srgbClr val="000000"/>
                </a:solidFill>
                <a:latin typeface="Times New Roman" panose="02020603050405020304" pitchFamily="18" charset="0"/>
              </a:rPr>
              <a:t> </a:t>
            </a:r>
            <a:r>
              <a:rPr lang="ru-RU" sz="2000" b="1" dirty="0" err="1">
                <a:solidFill>
                  <a:srgbClr val="000000"/>
                </a:solidFill>
                <a:latin typeface="Times New Roman" panose="02020603050405020304" pitchFamily="18" charset="0"/>
              </a:rPr>
              <a:t>балалар</a:t>
            </a:r>
            <a:r>
              <a:rPr lang="ru-RU" sz="2000" b="1" dirty="0">
                <a:solidFill>
                  <a:srgbClr val="000000"/>
                </a:solidFill>
                <a:latin typeface="Times New Roman" panose="02020603050405020304" pitchFamily="18" charset="0"/>
              </a:rPr>
              <a:t> </a:t>
            </a:r>
            <a:r>
              <a:rPr lang="ru-RU" sz="2000" b="1" dirty="0" err="1">
                <a:solidFill>
                  <a:srgbClr val="000000"/>
                </a:solidFill>
                <a:latin typeface="Times New Roman" panose="02020603050405020304" pitchFamily="18" charset="0"/>
              </a:rPr>
              <a:t>мекемелер</a:t>
            </a:r>
            <a:r>
              <a:rPr lang="en-US" sz="2000" b="1" dirty="0" err="1">
                <a:solidFill>
                  <a:srgbClr val="000000"/>
                </a:solidFill>
                <a:latin typeface="Times New Roman" panose="02020603050405020304" pitchFamily="18" charset="0"/>
              </a:rPr>
              <a:t>i</a:t>
            </a:r>
            <a:r>
              <a:rPr lang="ru-RU" sz="2000" b="1" dirty="0" err="1">
                <a:solidFill>
                  <a:srgbClr val="000000"/>
                </a:solidFill>
                <a:latin typeface="Times New Roman" panose="02020603050405020304" pitchFamily="18" charset="0"/>
              </a:rPr>
              <a:t>ндег</a:t>
            </a:r>
            <a:r>
              <a:rPr lang="en-US" sz="2000" b="1" dirty="0" err="1">
                <a:solidFill>
                  <a:srgbClr val="000000"/>
                </a:solidFill>
                <a:latin typeface="Times New Roman" panose="02020603050405020304" pitchFamily="18" charset="0"/>
              </a:rPr>
              <a:t>i</a:t>
            </a:r>
            <a:r>
              <a:rPr lang="en-US" sz="2000" b="1" dirty="0">
                <a:solidFill>
                  <a:srgbClr val="000000"/>
                </a:solidFill>
                <a:latin typeface="Times New Roman" panose="02020603050405020304" pitchFamily="18" charset="0"/>
              </a:rPr>
              <a:t>, </a:t>
            </a:r>
            <a:r>
              <a:rPr lang="ru-RU" sz="2000" b="1" dirty="0" err="1">
                <a:solidFill>
                  <a:srgbClr val="000000"/>
                </a:solidFill>
                <a:latin typeface="Times New Roman" panose="02020603050405020304" pitchFamily="18" charset="0"/>
              </a:rPr>
              <a:t>жалпы</a:t>
            </a:r>
            <a:r>
              <a:rPr lang="ru-RU" sz="2000" b="1" dirty="0">
                <a:solidFill>
                  <a:srgbClr val="000000"/>
                </a:solidFill>
                <a:latin typeface="Times New Roman" panose="02020603050405020304" pitchFamily="18" charset="0"/>
              </a:rPr>
              <a:t> б</a:t>
            </a:r>
            <a:r>
              <a:rPr lang="en-US" sz="2000" b="1" dirty="0" err="1">
                <a:solidFill>
                  <a:srgbClr val="000000"/>
                </a:solidFill>
                <a:latin typeface="Times New Roman" panose="02020603050405020304" pitchFamily="18" charset="0"/>
              </a:rPr>
              <a:t>i</a:t>
            </a:r>
            <a:r>
              <a:rPr lang="ru-RU" sz="2000" b="1" dirty="0">
                <a:solidFill>
                  <a:srgbClr val="000000"/>
                </a:solidFill>
                <a:latin typeface="Times New Roman" panose="02020603050405020304" pitchFamily="18" charset="0"/>
              </a:rPr>
              <a:t>л</a:t>
            </a:r>
            <a:r>
              <a:rPr lang="en-US" sz="2000" b="1" dirty="0" err="1">
                <a:solidFill>
                  <a:srgbClr val="000000"/>
                </a:solidFill>
                <a:latin typeface="Times New Roman" panose="02020603050405020304" pitchFamily="18" charset="0"/>
              </a:rPr>
              <a:t>i</a:t>
            </a:r>
            <a:r>
              <a:rPr lang="ru-RU" sz="2000" b="1" dirty="0">
                <a:solidFill>
                  <a:srgbClr val="000000"/>
                </a:solidFill>
                <a:latin typeface="Times New Roman" panose="02020603050405020304" pitchFamily="18" charset="0"/>
              </a:rPr>
              <a:t>м берет</a:t>
            </a:r>
            <a:r>
              <a:rPr lang="en-US" sz="2000" b="1" dirty="0" err="1">
                <a:solidFill>
                  <a:srgbClr val="000000"/>
                </a:solidFill>
                <a:latin typeface="Times New Roman" panose="02020603050405020304" pitchFamily="18" charset="0"/>
              </a:rPr>
              <a:t>i</a:t>
            </a:r>
            <a:r>
              <a:rPr lang="ru-RU" sz="2000" b="1" dirty="0">
                <a:solidFill>
                  <a:srgbClr val="000000"/>
                </a:solidFill>
                <a:latin typeface="Times New Roman" panose="02020603050405020304" pitchFamily="18" charset="0"/>
              </a:rPr>
              <a:t>н </a:t>
            </a:r>
            <a:r>
              <a:rPr lang="ru-RU" sz="2000" b="1" dirty="0" err="1">
                <a:solidFill>
                  <a:srgbClr val="000000"/>
                </a:solidFill>
                <a:latin typeface="Times New Roman" panose="02020603050405020304" pitchFamily="18" charset="0"/>
              </a:rPr>
              <a:t>мектептердег</a:t>
            </a:r>
            <a:r>
              <a:rPr lang="en-US" sz="2000" b="1" dirty="0" err="1">
                <a:solidFill>
                  <a:srgbClr val="000000"/>
                </a:solidFill>
                <a:latin typeface="Times New Roman" panose="02020603050405020304" pitchFamily="18" charset="0"/>
              </a:rPr>
              <a:t>i</a:t>
            </a:r>
            <a:r>
              <a:rPr lang="en-US" sz="2000" b="1" dirty="0">
                <a:solidFill>
                  <a:srgbClr val="000000"/>
                </a:solidFill>
                <a:latin typeface="Times New Roman" panose="02020603050405020304" pitchFamily="18" charset="0"/>
              </a:rPr>
              <a:t> </a:t>
            </a:r>
            <a:r>
              <a:rPr lang="ru-RU" sz="2000" b="1" dirty="0" err="1">
                <a:solidFill>
                  <a:srgbClr val="000000"/>
                </a:solidFill>
                <a:latin typeface="Times New Roman" panose="02020603050405020304" pitchFamily="18" charset="0"/>
              </a:rPr>
              <a:t>және</a:t>
            </a:r>
            <a:r>
              <a:rPr lang="ru-RU" sz="2000" b="1" dirty="0">
                <a:solidFill>
                  <a:srgbClr val="000000"/>
                </a:solidFill>
                <a:latin typeface="Times New Roman" panose="02020603050405020304" pitchFamily="18" charset="0"/>
              </a:rPr>
              <a:t> </a:t>
            </a:r>
            <a:r>
              <a:rPr lang="ru-RU" sz="2000" b="1" dirty="0" err="1">
                <a:solidFill>
                  <a:srgbClr val="000000"/>
                </a:solidFill>
                <a:latin typeface="Times New Roman" panose="02020603050405020304" pitchFamily="18" charset="0"/>
              </a:rPr>
              <a:t>басқа</a:t>
            </a:r>
            <a:r>
              <a:rPr lang="ru-RU" sz="2000" b="1" dirty="0">
                <a:solidFill>
                  <a:srgbClr val="000000"/>
                </a:solidFill>
                <a:latin typeface="Times New Roman" panose="02020603050405020304" pitchFamily="18" charset="0"/>
              </a:rPr>
              <a:t> </a:t>
            </a:r>
            <a:r>
              <a:rPr lang="ru-RU" sz="2000" b="1" dirty="0" err="1">
                <a:solidFill>
                  <a:srgbClr val="000000"/>
                </a:solidFill>
                <a:latin typeface="Times New Roman" panose="02020603050405020304" pitchFamily="18" charset="0"/>
              </a:rPr>
              <a:t>оқу</a:t>
            </a:r>
            <a:r>
              <a:rPr lang="ru-RU" sz="2000" b="1" dirty="0">
                <a:solidFill>
                  <a:srgbClr val="000000"/>
                </a:solidFill>
                <a:latin typeface="Times New Roman" panose="02020603050405020304" pitchFamily="18" charset="0"/>
              </a:rPr>
              <a:t> </a:t>
            </a:r>
            <a:r>
              <a:rPr lang="ru-RU" sz="2000" b="1" dirty="0" err="1">
                <a:solidFill>
                  <a:srgbClr val="000000"/>
                </a:solidFill>
                <a:latin typeface="Times New Roman" panose="02020603050405020304" pitchFamily="18" charset="0"/>
              </a:rPr>
              <a:t>орындарындағы</a:t>
            </a:r>
            <a:r>
              <a:rPr lang="ru-RU" sz="2000" b="1" dirty="0">
                <a:solidFill>
                  <a:srgbClr val="000000"/>
                </a:solidFill>
                <a:latin typeface="Times New Roman" panose="02020603050405020304" pitchFamily="18" charset="0"/>
              </a:rPr>
              <a:t> </a:t>
            </a:r>
            <a:r>
              <a:rPr lang="ru-RU" sz="2000" b="1" dirty="0" err="1">
                <a:solidFill>
                  <a:srgbClr val="FF0000"/>
                </a:solidFill>
                <a:latin typeface="Times New Roman" panose="02020603050405020304" pitchFamily="18" charset="0"/>
              </a:rPr>
              <a:t>дене</a:t>
            </a:r>
            <a:r>
              <a:rPr lang="ru-RU" sz="2000" b="1" dirty="0">
                <a:solidFill>
                  <a:srgbClr val="FF0000"/>
                </a:solidFill>
                <a:latin typeface="Times New Roman" panose="02020603050405020304" pitchFamily="18" charset="0"/>
              </a:rPr>
              <a:t> </a:t>
            </a:r>
            <a:r>
              <a:rPr lang="ru-RU" sz="2000" b="1" dirty="0" err="1">
                <a:solidFill>
                  <a:srgbClr val="FF0000"/>
                </a:solidFill>
                <a:latin typeface="Times New Roman" panose="02020603050405020304" pitchFamily="18" charset="0"/>
              </a:rPr>
              <a:t>тәрбиес</a:t>
            </a:r>
            <a:r>
              <a:rPr lang="en-US" sz="2000" b="1" dirty="0" err="1">
                <a:solidFill>
                  <a:srgbClr val="FF0000"/>
                </a:solidFill>
                <a:latin typeface="Times New Roman" panose="02020603050405020304" pitchFamily="18" charset="0"/>
              </a:rPr>
              <a:t>i</a:t>
            </a:r>
            <a:endParaRPr lang="en-US" sz="2000" b="1" dirty="0">
              <a:solidFill>
                <a:srgbClr val="FF0000"/>
              </a:solidFill>
              <a:latin typeface="Times New Roman" panose="02020603050405020304" pitchFamily="18" charset="0"/>
            </a:endParaRPr>
          </a:p>
          <a:p>
            <a:pPr fontAlgn="base"/>
            <a:r>
              <a:rPr lang="en-US" dirty="0">
                <a:solidFill>
                  <a:srgbClr val="000000"/>
                </a:solidFill>
                <a:latin typeface="Times New Roman" panose="02020603050405020304" pitchFamily="18" charset="0"/>
              </a:rPr>
              <a:t>      1. </a:t>
            </a:r>
            <a:r>
              <a:rPr lang="ru-RU" dirty="0" err="1">
                <a:solidFill>
                  <a:srgbClr val="000000"/>
                </a:solidFill>
                <a:latin typeface="Times New Roman" panose="02020603050405020304" pitchFamily="18" charset="0"/>
              </a:rPr>
              <a:t>Мектеп</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жасына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дей</a:t>
            </a:r>
            <a:r>
              <a:rPr lang="en-US" dirty="0" err="1">
                <a:solidFill>
                  <a:srgbClr val="000000"/>
                </a:solidFill>
                <a:latin typeface="Times New Roman" panose="02020603050405020304" pitchFamily="18" charset="0"/>
              </a:rPr>
              <a:t>i</a:t>
            </a:r>
            <a:r>
              <a:rPr lang="ru-RU" dirty="0" err="1">
                <a:solidFill>
                  <a:srgbClr val="000000"/>
                </a:solidFill>
                <a:latin typeface="Times New Roman" panose="02020603050405020304" pitchFamily="18" charset="0"/>
              </a:rPr>
              <a:t>нг</a:t>
            </a:r>
            <a:r>
              <a:rPr lang="en-US" dirty="0" err="1">
                <a:solidFill>
                  <a:srgbClr val="000000"/>
                </a:solidFill>
                <a:latin typeface="Times New Roman" panose="02020603050405020304" pitchFamily="18" charset="0"/>
              </a:rPr>
              <a:t>i</a:t>
            </a:r>
            <a:r>
              <a:rPr lang="en-US"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балалардың</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жалпы</a:t>
            </a:r>
            <a:r>
              <a:rPr lang="ru-RU" dirty="0">
                <a:solidFill>
                  <a:srgbClr val="000000"/>
                </a:solidFill>
                <a:latin typeface="Times New Roman" panose="02020603050405020304" pitchFamily="18" charset="0"/>
              </a:rPr>
              <a:t> б</a:t>
            </a:r>
            <a:r>
              <a:rPr lang="en-US" dirty="0" err="1">
                <a:solidFill>
                  <a:srgbClr val="000000"/>
                </a:solidFill>
                <a:latin typeface="Times New Roman" panose="02020603050405020304" pitchFamily="18" charset="0"/>
              </a:rPr>
              <a:t>i</a:t>
            </a:r>
            <a:r>
              <a:rPr lang="ru-RU" dirty="0">
                <a:solidFill>
                  <a:srgbClr val="000000"/>
                </a:solidFill>
                <a:latin typeface="Times New Roman" panose="02020603050405020304" pitchFamily="18" charset="0"/>
              </a:rPr>
              <a:t>л</a:t>
            </a:r>
            <a:r>
              <a:rPr lang="en-US" dirty="0" err="1">
                <a:solidFill>
                  <a:srgbClr val="000000"/>
                </a:solidFill>
                <a:latin typeface="Times New Roman" panose="02020603050405020304" pitchFamily="18" charset="0"/>
              </a:rPr>
              <a:t>i</a:t>
            </a:r>
            <a:r>
              <a:rPr lang="ru-RU" dirty="0">
                <a:solidFill>
                  <a:srgbClr val="000000"/>
                </a:solidFill>
                <a:latin typeface="Times New Roman" panose="02020603050405020304" pitchFamily="18" charset="0"/>
              </a:rPr>
              <a:t>м берет</a:t>
            </a:r>
            <a:r>
              <a:rPr lang="en-US" dirty="0" err="1">
                <a:solidFill>
                  <a:srgbClr val="000000"/>
                </a:solidFill>
                <a:latin typeface="Times New Roman" panose="02020603050405020304" pitchFamily="18" charset="0"/>
              </a:rPr>
              <a:t>i</a:t>
            </a:r>
            <a:r>
              <a:rPr lang="ru-RU" dirty="0">
                <a:solidFill>
                  <a:srgbClr val="000000"/>
                </a:solidFill>
                <a:latin typeface="Times New Roman" panose="02020603050405020304" pitchFamily="18" charset="0"/>
              </a:rPr>
              <a:t>н </a:t>
            </a:r>
            <a:r>
              <a:rPr lang="ru-RU" dirty="0" err="1">
                <a:solidFill>
                  <a:srgbClr val="000000"/>
                </a:solidFill>
                <a:latin typeface="Times New Roman" panose="02020603050405020304" pitchFamily="18" charset="0"/>
              </a:rPr>
              <a:t>және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кәс</a:t>
            </a:r>
            <a:r>
              <a:rPr lang="en-US" dirty="0" err="1">
                <a:solidFill>
                  <a:srgbClr val="000000"/>
                </a:solidFill>
                <a:latin typeface="Times New Roman" panose="02020603050405020304" pitchFamily="18" charset="0"/>
              </a:rPr>
              <a:t>i</a:t>
            </a:r>
            <a:r>
              <a:rPr lang="ru-RU" dirty="0" err="1">
                <a:solidFill>
                  <a:srgbClr val="000000"/>
                </a:solidFill>
                <a:latin typeface="Times New Roman" panose="02020603050405020304" pitchFamily="18" charset="0"/>
              </a:rPr>
              <a:t>пт</a:t>
            </a:r>
            <a:r>
              <a:rPr lang="en-US" dirty="0" err="1">
                <a:solidFill>
                  <a:srgbClr val="000000"/>
                </a:solidFill>
                <a:latin typeface="Times New Roman" panose="02020603050405020304" pitchFamily="18" charset="0"/>
              </a:rPr>
              <a:t>i</a:t>
            </a:r>
            <a:r>
              <a:rPr lang="ru-RU" dirty="0">
                <a:solidFill>
                  <a:srgbClr val="000000"/>
                </a:solidFill>
                <a:latin typeface="Times New Roman" panose="02020603050405020304" pitchFamily="18" charset="0"/>
              </a:rPr>
              <a:t>к </a:t>
            </a:r>
            <a:r>
              <a:rPr lang="ru-RU" dirty="0" err="1">
                <a:solidFill>
                  <a:srgbClr val="000000"/>
                </a:solidFill>
                <a:latin typeface="Times New Roman" panose="02020603050405020304" pitchFamily="18" charset="0"/>
              </a:rPr>
              <a:t>мектептер</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колледждер</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лицейлер</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оқушыларының</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жоғары</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оқу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орындары</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студенттер</a:t>
            </a:r>
            <a:r>
              <a:rPr lang="en-US" dirty="0" err="1">
                <a:solidFill>
                  <a:srgbClr val="000000"/>
                </a:solidFill>
                <a:latin typeface="Times New Roman" panose="02020603050405020304" pitchFamily="18" charset="0"/>
              </a:rPr>
              <a:t>i</a:t>
            </a:r>
            <a:r>
              <a:rPr lang="ru-RU" dirty="0">
                <a:solidFill>
                  <a:srgbClr val="000000"/>
                </a:solidFill>
                <a:latin typeface="Times New Roman" panose="02020603050405020304" pitchFamily="18" charset="0"/>
              </a:rPr>
              <a:t>н</a:t>
            </a:r>
            <a:r>
              <a:rPr lang="en-US" dirty="0" err="1">
                <a:solidFill>
                  <a:srgbClr val="000000"/>
                </a:solidFill>
                <a:latin typeface="Times New Roman" panose="02020603050405020304" pitchFamily="18" charset="0"/>
              </a:rPr>
              <a:t>i</a:t>
            </a:r>
            <a:r>
              <a:rPr lang="ru-RU" dirty="0">
                <a:solidFill>
                  <a:srgbClr val="000000"/>
                </a:solidFill>
                <a:latin typeface="Times New Roman" panose="02020603050405020304" pitchFamily="18" charset="0"/>
              </a:rPr>
              <a:t>ң </a:t>
            </a:r>
            <a:r>
              <a:rPr lang="ru-RU" dirty="0" err="1">
                <a:solidFill>
                  <a:srgbClr val="000000"/>
                </a:solidFill>
                <a:latin typeface="Times New Roman" panose="02020603050405020304" pitchFamily="18" charset="0"/>
              </a:rPr>
              <a:t>дене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тәрбиес</a:t>
            </a:r>
            <a:r>
              <a:rPr lang="en-US" dirty="0" err="1">
                <a:solidFill>
                  <a:srgbClr val="000000"/>
                </a:solidFill>
                <a:latin typeface="Times New Roman" panose="02020603050405020304" pitchFamily="18" charset="0"/>
              </a:rPr>
              <a:t>i</a:t>
            </a:r>
            <a:r>
              <a:rPr lang="en-US"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оқу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және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ұзартылған</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күн</a:t>
            </a:r>
            <a:r>
              <a:rPr lang="ru-RU" dirty="0">
                <a:solidFill>
                  <a:srgbClr val="000000"/>
                </a:solidFill>
                <a:latin typeface="Times New Roman" panose="02020603050405020304" pitchFamily="18" charset="0"/>
              </a:rPr>
              <a:t> режим</a:t>
            </a:r>
            <a:r>
              <a:rPr lang="en-US" dirty="0" err="1">
                <a:solidFill>
                  <a:srgbClr val="000000"/>
                </a:solidFill>
                <a:latin typeface="Times New Roman" panose="02020603050405020304" pitchFamily="18" charset="0"/>
              </a:rPr>
              <a:t>i</a:t>
            </a:r>
            <a:r>
              <a:rPr lang="ru-RU" dirty="0" err="1">
                <a:solidFill>
                  <a:srgbClr val="000000"/>
                </a:solidFill>
                <a:latin typeface="Times New Roman" panose="02020603050405020304" pitchFamily="18" charset="0"/>
              </a:rPr>
              <a:t>нде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оқу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жоспарларына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дене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тәрбиес</a:t>
            </a:r>
            <a:r>
              <a:rPr lang="en-US" dirty="0" err="1">
                <a:solidFill>
                  <a:srgbClr val="000000"/>
                </a:solidFill>
                <a:latin typeface="Times New Roman" panose="02020603050405020304" pitchFamily="18" charset="0"/>
              </a:rPr>
              <a:t>i</a:t>
            </a:r>
            <a:r>
              <a:rPr lang="ru-RU" dirty="0">
                <a:solidFill>
                  <a:srgbClr val="000000"/>
                </a:solidFill>
                <a:latin typeface="Times New Roman" panose="02020603050405020304" pitchFamily="18" charset="0"/>
              </a:rPr>
              <a:t>н</a:t>
            </a:r>
            <a:r>
              <a:rPr lang="en-US" dirty="0" err="1">
                <a:solidFill>
                  <a:srgbClr val="000000"/>
                </a:solidFill>
                <a:latin typeface="Times New Roman" panose="02020603050405020304" pitchFamily="18" charset="0"/>
              </a:rPr>
              <a:t>i</a:t>
            </a:r>
            <a:r>
              <a:rPr lang="ru-RU" dirty="0">
                <a:solidFill>
                  <a:srgbClr val="000000"/>
                </a:solidFill>
                <a:latin typeface="Times New Roman" panose="02020603050405020304" pitchFamily="18" charset="0"/>
              </a:rPr>
              <a:t>ң </a:t>
            </a:r>
            <a:r>
              <a:rPr lang="ru-RU" dirty="0" err="1">
                <a:solidFill>
                  <a:srgbClr val="000000"/>
                </a:solidFill>
                <a:latin typeface="Times New Roman" panose="02020603050405020304" pitchFamily="18" charset="0"/>
              </a:rPr>
              <a:t>кешенд</a:t>
            </a:r>
            <a:r>
              <a:rPr lang="en-US" dirty="0" err="1">
                <a:solidFill>
                  <a:srgbClr val="000000"/>
                </a:solidFill>
                <a:latin typeface="Times New Roman" panose="02020603050405020304" pitchFamily="18" charset="0"/>
              </a:rPr>
              <a:t>i</a:t>
            </a:r>
            <a:r>
              <a:rPr lang="en-US"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мемлекетт</a:t>
            </a:r>
            <a:r>
              <a:rPr lang="en-US" dirty="0" err="1">
                <a:solidFill>
                  <a:srgbClr val="000000"/>
                </a:solidFill>
                <a:latin typeface="Times New Roman" panose="02020603050405020304" pitchFamily="18" charset="0"/>
              </a:rPr>
              <a:t>i</a:t>
            </a:r>
            <a:r>
              <a:rPr lang="ru-RU" dirty="0">
                <a:solidFill>
                  <a:srgbClr val="000000"/>
                </a:solidFill>
                <a:latin typeface="Times New Roman" panose="02020603050405020304" pitchFamily="18" charset="0"/>
              </a:rPr>
              <a:t>к </a:t>
            </a:r>
            <a:r>
              <a:rPr lang="ru-RU" dirty="0" err="1">
                <a:solidFill>
                  <a:srgbClr val="000000"/>
                </a:solidFill>
                <a:latin typeface="Times New Roman" panose="02020603050405020304" pitchFamily="18" charset="0"/>
              </a:rPr>
              <a:t>бағдарламаларына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және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санитариялық-гигиеналық</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талаптарға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сәйкес</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сабақтан</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тыс</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уақытта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және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дербес</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жүзеге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асырылады</a:t>
            </a:r>
            <a:r>
              <a:rPr lang="ru-RU" dirty="0">
                <a:solidFill>
                  <a:srgbClr val="000000"/>
                </a:solidFill>
                <a:latin typeface="Times New Roman" panose="02020603050405020304" pitchFamily="18" charset="0"/>
              </a:rPr>
              <a:t>. </a:t>
            </a:r>
            <a:r>
              <a:rPr lang="ru-RU" dirty="0">
                <a:solidFill>
                  <a:srgbClr val="FF0000"/>
                </a:solidFill>
                <a:latin typeface="Times New Roman" panose="02020603050405020304" pitchFamily="18" charset="0"/>
              </a:rPr>
              <a:t>М</a:t>
            </a:r>
            <a:r>
              <a:rPr lang="en-US" dirty="0" err="1">
                <a:solidFill>
                  <a:srgbClr val="FF0000"/>
                </a:solidFill>
                <a:latin typeface="Times New Roman" panose="02020603050405020304" pitchFamily="18" charset="0"/>
              </a:rPr>
              <a:t>i</a:t>
            </a:r>
            <a:r>
              <a:rPr lang="ru-RU" dirty="0" err="1">
                <a:solidFill>
                  <a:srgbClr val="FF0000"/>
                </a:solidFill>
                <a:latin typeface="Times New Roman" panose="02020603050405020304" pitchFamily="18" charset="0"/>
              </a:rPr>
              <a:t>ндетт</a:t>
            </a:r>
            <a:r>
              <a:rPr lang="en-US" dirty="0" err="1">
                <a:solidFill>
                  <a:srgbClr val="FF0000"/>
                </a:solidFill>
                <a:latin typeface="Times New Roman" panose="02020603050405020304" pitchFamily="18" charset="0"/>
              </a:rPr>
              <a:t>i</a:t>
            </a:r>
            <a:r>
              <a:rPr lang="en-US" dirty="0">
                <a:solidFill>
                  <a:srgbClr val="FF0000"/>
                </a:solidFill>
                <a:latin typeface="Times New Roman" panose="02020603050405020304" pitchFamily="18" charset="0"/>
              </a:rPr>
              <a:t> </a:t>
            </a:r>
            <a:r>
              <a:rPr lang="ru-RU" dirty="0" err="1">
                <a:solidFill>
                  <a:srgbClr val="FF0000"/>
                </a:solidFill>
                <a:latin typeface="Times New Roman" panose="02020603050405020304" pitchFamily="18" charset="0"/>
              </a:rPr>
              <a:t>дене</a:t>
            </a:r>
            <a:r>
              <a:rPr lang="ru-RU" dirty="0">
                <a:solidFill>
                  <a:srgbClr val="FF0000"/>
                </a:solidFill>
                <a:latin typeface="Times New Roman" panose="02020603050405020304" pitchFamily="18" charset="0"/>
              </a:rPr>
              <a:t> </a:t>
            </a:r>
            <a:r>
              <a:rPr lang="ru-RU" dirty="0" err="1">
                <a:solidFill>
                  <a:srgbClr val="FF0000"/>
                </a:solidFill>
                <a:latin typeface="Times New Roman" panose="02020603050405020304" pitchFamily="18" charset="0"/>
              </a:rPr>
              <a:t>тәрбиес</a:t>
            </a:r>
            <a:r>
              <a:rPr lang="en-US" dirty="0" err="1">
                <a:solidFill>
                  <a:srgbClr val="FF0000"/>
                </a:solidFill>
                <a:latin typeface="Times New Roman" panose="02020603050405020304" pitchFamily="18" charset="0"/>
              </a:rPr>
              <a:t>i</a:t>
            </a:r>
            <a:r>
              <a:rPr lang="en-US" dirty="0">
                <a:solidFill>
                  <a:srgbClr val="FF0000"/>
                </a:solidFill>
                <a:latin typeface="Times New Roman" panose="02020603050405020304" pitchFamily="18" charset="0"/>
              </a:rPr>
              <a:t> </a:t>
            </a:r>
            <a:r>
              <a:rPr lang="ru-RU" dirty="0" err="1">
                <a:solidFill>
                  <a:srgbClr val="FF0000"/>
                </a:solidFill>
                <a:latin typeface="Times New Roman" panose="02020603050405020304" pitchFamily="18" charset="0"/>
              </a:rPr>
              <a:t>сабақтары</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бүк</a:t>
            </a:r>
            <a:r>
              <a:rPr lang="en-US" dirty="0" err="1">
                <a:solidFill>
                  <a:srgbClr val="000000"/>
                </a:solidFill>
                <a:latin typeface="Times New Roman" panose="02020603050405020304" pitchFamily="18" charset="0"/>
              </a:rPr>
              <a:t>i</a:t>
            </a:r>
            <a:r>
              <a:rPr lang="ru-RU" dirty="0">
                <a:solidFill>
                  <a:srgbClr val="000000"/>
                </a:solidFill>
                <a:latin typeface="Times New Roman" panose="02020603050405020304" pitchFamily="18" charset="0"/>
              </a:rPr>
              <a:t>л </a:t>
            </a:r>
            <a:r>
              <a:rPr lang="ru-RU" dirty="0" err="1">
                <a:solidFill>
                  <a:srgbClr val="000000"/>
                </a:solidFill>
                <a:latin typeface="Times New Roman" panose="02020603050405020304" pitchFamily="18" charset="0"/>
              </a:rPr>
              <a:t>оқу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кезең</a:t>
            </a:r>
            <a:r>
              <a:rPr lang="en-US" dirty="0" err="1">
                <a:solidFill>
                  <a:srgbClr val="000000"/>
                </a:solidFill>
                <a:latin typeface="Times New Roman" panose="02020603050405020304" pitchFamily="18" charset="0"/>
              </a:rPr>
              <a:t>i</a:t>
            </a:r>
            <a:r>
              <a:rPr lang="en-US"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бойына</a:t>
            </a:r>
            <a:r>
              <a:rPr lang="ru-RU" dirty="0">
                <a:solidFill>
                  <a:srgbClr val="000000"/>
                </a:solidFill>
                <a:latin typeface="Times New Roman" panose="02020603050405020304" pitchFamily="18" charset="0"/>
              </a:rPr>
              <a:t> </a:t>
            </a:r>
            <a:r>
              <a:rPr lang="ru-RU" dirty="0" err="1">
                <a:solidFill>
                  <a:srgbClr val="FF0000"/>
                </a:solidFill>
                <a:latin typeface="Times New Roman" panose="02020603050405020304" pitchFamily="18" charset="0"/>
              </a:rPr>
              <a:t>аптасына</a:t>
            </a:r>
            <a:r>
              <a:rPr lang="ru-RU" dirty="0">
                <a:solidFill>
                  <a:srgbClr val="FF0000"/>
                </a:solidFill>
                <a:latin typeface="Times New Roman" panose="02020603050405020304" pitchFamily="18" charset="0"/>
              </a:rPr>
              <a:t> </a:t>
            </a:r>
            <a:r>
              <a:rPr lang="ru-RU" dirty="0" err="1">
                <a:solidFill>
                  <a:srgbClr val="FF0000"/>
                </a:solidFill>
                <a:latin typeface="Times New Roman" panose="02020603050405020304" pitchFamily="18" charset="0"/>
              </a:rPr>
              <a:t>мектепке</a:t>
            </a:r>
            <a:r>
              <a:rPr lang="ru-RU" dirty="0">
                <a:solidFill>
                  <a:srgbClr val="FF0000"/>
                </a:solidFill>
                <a:latin typeface="Times New Roman" panose="02020603050405020304" pitchFamily="18" charset="0"/>
              </a:rPr>
              <a:t> дей</a:t>
            </a:r>
            <a:r>
              <a:rPr lang="en-US" dirty="0" err="1">
                <a:solidFill>
                  <a:srgbClr val="FF0000"/>
                </a:solidFill>
                <a:latin typeface="Times New Roman" panose="02020603050405020304" pitchFamily="18" charset="0"/>
              </a:rPr>
              <a:t>i</a:t>
            </a:r>
            <a:r>
              <a:rPr lang="ru-RU" dirty="0" err="1">
                <a:solidFill>
                  <a:srgbClr val="FF0000"/>
                </a:solidFill>
                <a:latin typeface="Times New Roman" panose="02020603050405020304" pitchFamily="18" charset="0"/>
              </a:rPr>
              <a:t>нг</a:t>
            </a:r>
            <a:r>
              <a:rPr lang="en-US" dirty="0" err="1">
                <a:solidFill>
                  <a:srgbClr val="FF0000"/>
                </a:solidFill>
                <a:latin typeface="Times New Roman" panose="02020603050405020304" pitchFamily="18" charset="0"/>
              </a:rPr>
              <a:t>i</a:t>
            </a:r>
            <a:r>
              <a:rPr lang="en-US" dirty="0">
                <a:solidFill>
                  <a:srgbClr val="FF0000"/>
                </a:solidFill>
                <a:latin typeface="Times New Roman" panose="02020603050405020304" pitchFamily="18" charset="0"/>
              </a:rPr>
              <a:t> </a:t>
            </a:r>
            <a:r>
              <a:rPr lang="ru-RU" dirty="0" err="1">
                <a:solidFill>
                  <a:srgbClr val="FF0000"/>
                </a:solidFill>
                <a:latin typeface="Times New Roman" panose="02020603050405020304" pitchFamily="18" charset="0"/>
              </a:rPr>
              <a:t>мекемелерде</a:t>
            </a:r>
            <a:r>
              <a:rPr lang="ru-RU" dirty="0">
                <a:solidFill>
                  <a:srgbClr val="FF0000"/>
                </a:solidFill>
                <a:latin typeface="Times New Roman" panose="02020603050405020304" pitchFamily="18" charset="0"/>
              </a:rPr>
              <a:t> - кем</a:t>
            </a:r>
            <a:r>
              <a:rPr lang="en-US" dirty="0" err="1">
                <a:solidFill>
                  <a:srgbClr val="FF0000"/>
                </a:solidFill>
                <a:latin typeface="Times New Roman" panose="02020603050405020304" pitchFamily="18" charset="0"/>
              </a:rPr>
              <a:t>i</a:t>
            </a:r>
            <a:r>
              <a:rPr lang="ru-RU" dirty="0" err="1">
                <a:solidFill>
                  <a:srgbClr val="FF0000"/>
                </a:solidFill>
                <a:latin typeface="Times New Roman" panose="02020603050405020304" pitchFamily="18" charset="0"/>
              </a:rPr>
              <a:t>нде</a:t>
            </a:r>
            <a:r>
              <a:rPr lang="ru-RU" dirty="0">
                <a:solidFill>
                  <a:srgbClr val="FF0000"/>
                </a:solidFill>
                <a:latin typeface="Times New Roman" panose="02020603050405020304" pitchFamily="18" charset="0"/>
              </a:rPr>
              <a:t> 8 </a:t>
            </a:r>
            <a:r>
              <a:rPr lang="ru-RU" dirty="0" err="1">
                <a:solidFill>
                  <a:srgbClr val="FF0000"/>
                </a:solidFill>
                <a:latin typeface="Times New Roman" panose="02020603050405020304" pitchFamily="18" charset="0"/>
              </a:rPr>
              <a:t>сағат</a:t>
            </a:r>
            <a:r>
              <a:rPr lang="ru-RU" dirty="0">
                <a:solidFill>
                  <a:srgbClr val="FF0000"/>
                </a:solidFill>
                <a:latin typeface="Times New Roman" panose="02020603050405020304" pitchFamily="18" charset="0"/>
              </a:rPr>
              <a:t>,</a:t>
            </a:r>
            <a:r>
              <a:rPr lang="ru-RU" dirty="0">
                <a:solidFill>
                  <a:srgbClr val="000000"/>
                </a:solidFill>
                <a:latin typeface="Times New Roman" panose="02020603050405020304" pitchFamily="18" charset="0"/>
              </a:rPr>
              <a:t> </a:t>
            </a:r>
            <a:r>
              <a:rPr lang="ru-RU" dirty="0" err="1">
                <a:solidFill>
                  <a:srgbClr val="FF0000"/>
                </a:solidFill>
                <a:latin typeface="Times New Roman" panose="02020603050405020304" pitchFamily="18" charset="0"/>
              </a:rPr>
              <a:t>жалпы</a:t>
            </a:r>
            <a:r>
              <a:rPr lang="ru-RU" dirty="0">
                <a:solidFill>
                  <a:srgbClr val="FF0000"/>
                </a:solidFill>
                <a:latin typeface="Times New Roman" panose="02020603050405020304" pitchFamily="18" charset="0"/>
              </a:rPr>
              <a:t> б</a:t>
            </a:r>
            <a:r>
              <a:rPr lang="en-US" dirty="0" err="1">
                <a:solidFill>
                  <a:srgbClr val="FF0000"/>
                </a:solidFill>
                <a:latin typeface="Times New Roman" panose="02020603050405020304" pitchFamily="18" charset="0"/>
              </a:rPr>
              <a:t>i</a:t>
            </a:r>
            <a:r>
              <a:rPr lang="ru-RU" dirty="0">
                <a:solidFill>
                  <a:srgbClr val="FF0000"/>
                </a:solidFill>
                <a:latin typeface="Times New Roman" panose="02020603050405020304" pitchFamily="18" charset="0"/>
              </a:rPr>
              <a:t>л</a:t>
            </a:r>
            <a:r>
              <a:rPr lang="en-US" dirty="0" err="1">
                <a:solidFill>
                  <a:srgbClr val="FF0000"/>
                </a:solidFill>
                <a:latin typeface="Times New Roman" panose="02020603050405020304" pitchFamily="18" charset="0"/>
              </a:rPr>
              <a:t>i</a:t>
            </a:r>
            <a:r>
              <a:rPr lang="ru-RU" dirty="0">
                <a:solidFill>
                  <a:srgbClr val="FF0000"/>
                </a:solidFill>
                <a:latin typeface="Times New Roman" panose="02020603050405020304" pitchFamily="18" charset="0"/>
              </a:rPr>
              <a:t>м берет</a:t>
            </a:r>
            <a:r>
              <a:rPr lang="en-US" dirty="0" err="1">
                <a:solidFill>
                  <a:srgbClr val="FF0000"/>
                </a:solidFill>
                <a:latin typeface="Times New Roman" panose="02020603050405020304" pitchFamily="18" charset="0"/>
              </a:rPr>
              <a:t>i</a:t>
            </a:r>
            <a:r>
              <a:rPr lang="ru-RU" dirty="0">
                <a:solidFill>
                  <a:srgbClr val="FF0000"/>
                </a:solidFill>
                <a:latin typeface="Times New Roman" panose="02020603050405020304" pitchFamily="18" charset="0"/>
              </a:rPr>
              <a:t>н </a:t>
            </a:r>
            <a:r>
              <a:rPr lang="ru-RU" dirty="0" err="1">
                <a:solidFill>
                  <a:srgbClr val="FF0000"/>
                </a:solidFill>
                <a:latin typeface="Times New Roman" panose="02020603050405020304" pitchFamily="18" charset="0"/>
              </a:rPr>
              <a:t>мектепте</a:t>
            </a:r>
            <a:r>
              <a:rPr lang="ru-RU" dirty="0">
                <a:solidFill>
                  <a:srgbClr val="FF0000"/>
                </a:solidFill>
                <a:latin typeface="Times New Roman" panose="02020603050405020304" pitchFamily="18" charset="0"/>
              </a:rPr>
              <a:t> - кем</a:t>
            </a:r>
            <a:r>
              <a:rPr lang="en-US" dirty="0" err="1">
                <a:solidFill>
                  <a:srgbClr val="FF0000"/>
                </a:solidFill>
                <a:latin typeface="Times New Roman" panose="02020603050405020304" pitchFamily="18" charset="0"/>
              </a:rPr>
              <a:t>i</a:t>
            </a:r>
            <a:r>
              <a:rPr lang="ru-RU" dirty="0" err="1">
                <a:solidFill>
                  <a:srgbClr val="FF0000"/>
                </a:solidFill>
                <a:latin typeface="Times New Roman" panose="02020603050405020304" pitchFamily="18" charset="0"/>
              </a:rPr>
              <a:t>нде</a:t>
            </a:r>
            <a:r>
              <a:rPr lang="ru-RU" dirty="0">
                <a:solidFill>
                  <a:srgbClr val="FF0000"/>
                </a:solidFill>
                <a:latin typeface="Times New Roman" panose="02020603050405020304" pitchFamily="18" charset="0"/>
              </a:rPr>
              <a:t> 3 </a:t>
            </a:r>
            <a:r>
              <a:rPr lang="ru-RU" dirty="0" err="1">
                <a:solidFill>
                  <a:srgbClr val="FF0000"/>
                </a:solidFill>
                <a:latin typeface="Times New Roman" panose="02020603050405020304" pitchFamily="18" charset="0"/>
              </a:rPr>
              <a:t>сағат</a:t>
            </a:r>
            <a:r>
              <a:rPr lang="ru-RU" dirty="0">
                <a:solidFill>
                  <a:srgbClr val="FF0000"/>
                </a:solidFill>
                <a:latin typeface="Times New Roman" panose="02020603050405020304" pitchFamily="18" charset="0"/>
              </a:rPr>
              <a:t>, </a:t>
            </a:r>
            <a:r>
              <a:rPr lang="ru-RU" dirty="0" err="1">
                <a:solidFill>
                  <a:srgbClr val="FF0000"/>
                </a:solidFill>
                <a:latin typeface="Times New Roman" panose="02020603050405020304" pitchFamily="18" charset="0"/>
              </a:rPr>
              <a:t>кәс</a:t>
            </a:r>
            <a:r>
              <a:rPr lang="en-US" dirty="0" err="1">
                <a:solidFill>
                  <a:srgbClr val="FF0000"/>
                </a:solidFill>
                <a:latin typeface="Times New Roman" panose="02020603050405020304" pitchFamily="18" charset="0"/>
              </a:rPr>
              <a:t>i</a:t>
            </a:r>
            <a:r>
              <a:rPr lang="ru-RU" dirty="0" err="1">
                <a:solidFill>
                  <a:srgbClr val="FF0000"/>
                </a:solidFill>
                <a:latin typeface="Times New Roman" panose="02020603050405020304" pitchFamily="18" charset="0"/>
              </a:rPr>
              <a:t>пт</a:t>
            </a:r>
            <a:r>
              <a:rPr lang="en-US" dirty="0" err="1">
                <a:solidFill>
                  <a:srgbClr val="FF0000"/>
                </a:solidFill>
                <a:latin typeface="Times New Roman" panose="02020603050405020304" pitchFamily="18" charset="0"/>
              </a:rPr>
              <a:t>i</a:t>
            </a:r>
            <a:r>
              <a:rPr lang="ru-RU" dirty="0">
                <a:solidFill>
                  <a:srgbClr val="FF0000"/>
                </a:solidFill>
                <a:latin typeface="Times New Roman" panose="02020603050405020304" pitchFamily="18" charset="0"/>
              </a:rPr>
              <a:t>к-</a:t>
            </a:r>
            <a:r>
              <a:rPr lang="ru-RU" dirty="0" err="1">
                <a:solidFill>
                  <a:srgbClr val="FF0000"/>
                </a:solidFill>
                <a:latin typeface="Times New Roman" panose="02020603050405020304" pitchFamily="18" charset="0"/>
              </a:rPr>
              <a:t>техникалық</a:t>
            </a:r>
            <a:r>
              <a:rPr lang="ru-RU" dirty="0">
                <a:solidFill>
                  <a:srgbClr val="FF0000"/>
                </a:solidFill>
                <a:latin typeface="Times New Roman" panose="02020603050405020304" pitchFamily="18" charset="0"/>
              </a:rPr>
              <a:t> </a:t>
            </a:r>
            <a:r>
              <a:rPr lang="ru-RU" dirty="0" err="1">
                <a:solidFill>
                  <a:srgbClr val="FF0000"/>
                </a:solidFill>
                <a:latin typeface="Times New Roman" panose="02020603050405020304" pitchFamily="18" charset="0"/>
              </a:rPr>
              <a:t>мектептерде</a:t>
            </a:r>
            <a:r>
              <a:rPr lang="ru-RU" dirty="0">
                <a:solidFill>
                  <a:srgbClr val="FF0000"/>
                </a:solidFill>
                <a:latin typeface="Times New Roman" panose="02020603050405020304" pitchFamily="18" charset="0"/>
              </a:rPr>
              <a:t>, </a:t>
            </a:r>
            <a:r>
              <a:rPr lang="ru-RU" dirty="0" err="1">
                <a:solidFill>
                  <a:srgbClr val="FF0000"/>
                </a:solidFill>
                <a:latin typeface="Times New Roman" panose="02020603050405020304" pitchFamily="18" charset="0"/>
              </a:rPr>
              <a:t>колледждерде</a:t>
            </a:r>
            <a:r>
              <a:rPr lang="ru-RU" dirty="0">
                <a:solidFill>
                  <a:srgbClr val="FF0000"/>
                </a:solidFill>
                <a:latin typeface="Times New Roman" panose="02020603050405020304" pitchFamily="18" charset="0"/>
              </a:rPr>
              <a:t>, </a:t>
            </a:r>
            <a:r>
              <a:rPr lang="ru-RU" dirty="0" err="1">
                <a:solidFill>
                  <a:srgbClr val="FF0000"/>
                </a:solidFill>
                <a:latin typeface="Times New Roman" panose="02020603050405020304" pitchFamily="18" charset="0"/>
              </a:rPr>
              <a:t>лицейлер</a:t>
            </a:r>
            <a:r>
              <a:rPr lang="ru-RU" dirty="0">
                <a:solidFill>
                  <a:srgbClr val="FF0000"/>
                </a:solidFill>
                <a:latin typeface="Times New Roman" panose="02020603050405020304" pitchFamily="18" charset="0"/>
              </a:rPr>
              <a:t> мен </a:t>
            </a:r>
            <a:r>
              <a:rPr lang="ru-RU" dirty="0" err="1">
                <a:solidFill>
                  <a:srgbClr val="FF0000"/>
                </a:solidFill>
                <a:latin typeface="Times New Roman" panose="02020603050405020304" pitchFamily="18" charset="0"/>
              </a:rPr>
              <a:t>жоғары</a:t>
            </a:r>
            <a:r>
              <a:rPr lang="ru-RU" dirty="0">
                <a:solidFill>
                  <a:srgbClr val="FF0000"/>
                </a:solidFill>
                <a:latin typeface="Times New Roman" panose="02020603050405020304" pitchFamily="18" charset="0"/>
              </a:rPr>
              <a:t> </a:t>
            </a:r>
            <a:r>
              <a:rPr lang="ru-RU" dirty="0" err="1">
                <a:solidFill>
                  <a:srgbClr val="FF0000"/>
                </a:solidFill>
                <a:latin typeface="Times New Roman" panose="02020603050405020304" pitchFamily="18" charset="0"/>
              </a:rPr>
              <a:t>оқу</a:t>
            </a:r>
            <a:r>
              <a:rPr lang="ru-RU" dirty="0">
                <a:solidFill>
                  <a:srgbClr val="FF0000"/>
                </a:solidFill>
                <a:latin typeface="Times New Roman" panose="02020603050405020304" pitchFamily="18" charset="0"/>
              </a:rPr>
              <a:t> </a:t>
            </a:r>
            <a:r>
              <a:rPr lang="ru-RU" dirty="0" err="1">
                <a:solidFill>
                  <a:srgbClr val="FF0000"/>
                </a:solidFill>
                <a:latin typeface="Times New Roman" panose="02020603050405020304" pitchFamily="18" charset="0"/>
              </a:rPr>
              <a:t>орындарында</a:t>
            </a:r>
            <a:r>
              <a:rPr lang="ru-RU" dirty="0">
                <a:solidFill>
                  <a:srgbClr val="FF0000"/>
                </a:solidFill>
                <a:latin typeface="Times New Roman" panose="02020603050405020304" pitchFamily="18" charset="0"/>
              </a:rPr>
              <a:t> кем</a:t>
            </a:r>
            <a:r>
              <a:rPr lang="en-US" dirty="0" err="1">
                <a:solidFill>
                  <a:srgbClr val="FF0000"/>
                </a:solidFill>
                <a:latin typeface="Times New Roman" panose="02020603050405020304" pitchFamily="18" charset="0"/>
              </a:rPr>
              <a:t>i</a:t>
            </a:r>
            <a:r>
              <a:rPr lang="ru-RU" dirty="0" err="1">
                <a:solidFill>
                  <a:srgbClr val="FF0000"/>
                </a:solidFill>
                <a:latin typeface="Times New Roman" panose="02020603050405020304" pitchFamily="18" charset="0"/>
              </a:rPr>
              <a:t>нде</a:t>
            </a:r>
            <a:r>
              <a:rPr lang="ru-RU" dirty="0">
                <a:solidFill>
                  <a:srgbClr val="FF0000"/>
                </a:solidFill>
                <a:latin typeface="Times New Roman" panose="02020603050405020304" pitchFamily="18" charset="0"/>
              </a:rPr>
              <a:t> 4 </a:t>
            </a:r>
            <a:r>
              <a:rPr lang="ru-RU" dirty="0" err="1">
                <a:solidFill>
                  <a:srgbClr val="FF0000"/>
                </a:solidFill>
                <a:latin typeface="Times New Roman" panose="02020603050405020304" pitchFamily="18" charset="0"/>
              </a:rPr>
              <a:t>сағат</a:t>
            </a:r>
            <a:r>
              <a:rPr lang="ru-RU" dirty="0">
                <a:solidFill>
                  <a:srgbClr val="FF0000"/>
                </a:solidFill>
                <a:latin typeface="Times New Roman" panose="02020603050405020304" pitchFamily="18" charset="0"/>
              </a:rPr>
              <a:t> </a:t>
            </a:r>
            <a:r>
              <a:rPr lang="ru-RU" dirty="0" err="1">
                <a:solidFill>
                  <a:srgbClr val="FF0000"/>
                </a:solidFill>
                <a:latin typeface="Times New Roman" panose="02020603050405020304" pitchFamily="18" charset="0"/>
              </a:rPr>
              <a:t>жүрг</a:t>
            </a:r>
            <a:r>
              <a:rPr lang="en-US" dirty="0" err="1">
                <a:solidFill>
                  <a:srgbClr val="FF0000"/>
                </a:solidFill>
                <a:latin typeface="Times New Roman" panose="02020603050405020304" pitchFamily="18" charset="0"/>
              </a:rPr>
              <a:t>i</a:t>
            </a:r>
            <a:r>
              <a:rPr lang="ru-RU" dirty="0">
                <a:solidFill>
                  <a:srgbClr val="FF0000"/>
                </a:solidFill>
                <a:latin typeface="Times New Roman" panose="02020603050405020304" pitchFamily="18" charset="0"/>
              </a:rPr>
              <a:t>з</a:t>
            </a:r>
            <a:r>
              <a:rPr lang="en-US" dirty="0" err="1">
                <a:solidFill>
                  <a:srgbClr val="FF0000"/>
                </a:solidFill>
                <a:latin typeface="Times New Roman" panose="02020603050405020304" pitchFamily="18" charset="0"/>
              </a:rPr>
              <a:t>i</a:t>
            </a:r>
            <a:r>
              <a:rPr lang="ru-RU" dirty="0">
                <a:solidFill>
                  <a:srgbClr val="FF0000"/>
                </a:solidFill>
                <a:latin typeface="Times New Roman" panose="02020603050405020304" pitchFamily="18" charset="0"/>
              </a:rPr>
              <a:t>лед</a:t>
            </a:r>
            <a:r>
              <a:rPr lang="en-US" dirty="0" err="1">
                <a:solidFill>
                  <a:srgbClr val="FF0000"/>
                </a:solidFill>
                <a:latin typeface="Times New Roman" panose="02020603050405020304" pitchFamily="18" charset="0"/>
              </a:rPr>
              <a:t>i</a:t>
            </a:r>
            <a:r>
              <a:rPr lang="en-US" dirty="0">
                <a:solidFill>
                  <a:srgbClr val="FF0000"/>
                </a:solidFill>
                <a:latin typeface="Times New Roman" panose="02020603050405020304" pitchFamily="18" charset="0"/>
              </a:rPr>
              <a:t>.</a:t>
            </a:r>
          </a:p>
          <a:p>
            <a:pPr fontAlgn="base"/>
            <a:r>
              <a:rPr lang="en-US"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Денсаулығы</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нашар</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оқушылар</a:t>
            </a:r>
            <a:r>
              <a:rPr lang="ru-RU" dirty="0">
                <a:solidFill>
                  <a:srgbClr val="000000"/>
                </a:solidFill>
                <a:latin typeface="Times New Roman" panose="02020603050405020304" pitchFamily="18" charset="0"/>
              </a:rPr>
              <a:t> мен </a:t>
            </a:r>
            <a:r>
              <a:rPr lang="ru-RU" dirty="0" err="1">
                <a:solidFill>
                  <a:srgbClr val="000000"/>
                </a:solidFill>
                <a:latin typeface="Times New Roman" panose="02020603050405020304" pitchFamily="18" charset="0"/>
              </a:rPr>
              <a:t>студенттер</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арнаулы</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медициналық</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топтар</a:t>
            </a:r>
            <a:r>
              <a:rPr lang="ru-RU" dirty="0">
                <a:solidFill>
                  <a:srgbClr val="000000"/>
                </a:solidFill>
                <a:latin typeface="Times New Roman" panose="02020603050405020304" pitchFamily="18" charset="0"/>
              </a:rPr>
              <a:t> мен </a:t>
            </a:r>
            <a:r>
              <a:rPr lang="ru-RU" dirty="0" err="1">
                <a:solidFill>
                  <a:srgbClr val="000000"/>
                </a:solidFill>
                <a:latin typeface="Times New Roman" panose="02020603050405020304" pitchFamily="18" charset="0"/>
              </a:rPr>
              <a:t>емд</a:t>
            </a:r>
            <a:r>
              <a:rPr lang="en-US" dirty="0" err="1">
                <a:solidFill>
                  <a:srgbClr val="000000"/>
                </a:solidFill>
                <a:latin typeface="Times New Roman" panose="02020603050405020304" pitchFamily="18" charset="0"/>
              </a:rPr>
              <a:t>i</a:t>
            </a:r>
            <a:r>
              <a:rPr lang="ru-RU" dirty="0">
                <a:solidFill>
                  <a:srgbClr val="000000"/>
                </a:solidFill>
                <a:latin typeface="Times New Roman" panose="02020603050405020304" pitchFamily="18" charset="0"/>
              </a:rPr>
              <a:t>к </a:t>
            </a:r>
            <a:r>
              <a:rPr lang="ru-RU" dirty="0" err="1">
                <a:solidFill>
                  <a:srgbClr val="000000"/>
                </a:solidFill>
                <a:latin typeface="Times New Roman" panose="02020603050405020304" pitchFamily="18" charset="0"/>
              </a:rPr>
              <a:t>дене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шынықтыру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топтарында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шұғылданады</a:t>
            </a:r>
            <a:r>
              <a:rPr lang="ru-RU" dirty="0">
                <a:solidFill>
                  <a:srgbClr val="000000"/>
                </a:solidFill>
                <a:latin typeface="Times New Roman" panose="02020603050405020304" pitchFamily="18" charset="0"/>
              </a:rPr>
              <a:t>.</a:t>
            </a:r>
          </a:p>
          <a:p>
            <a:endParaRPr lang="ru-RU" dirty="0"/>
          </a:p>
        </p:txBody>
      </p:sp>
    </p:spTree>
    <p:extLst>
      <p:ext uri="{BB962C8B-B14F-4D97-AF65-F5344CB8AC3E}">
        <p14:creationId xmlns:p14="http://schemas.microsoft.com/office/powerpoint/2010/main" val="18800855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96388"/>
            <a:ext cx="10515600" cy="5995851"/>
          </a:xfrm>
        </p:spPr>
        <p:txBody>
          <a:bodyPr>
            <a:normAutofit fontScale="92500" lnSpcReduction="10000"/>
          </a:bodyPr>
          <a:lstStyle/>
          <a:p>
            <a:r>
              <a:rPr lang="ru-RU" dirty="0"/>
              <a:t>Статья 9. </a:t>
            </a:r>
            <a:r>
              <a:rPr lang="ru-RU" dirty="0">
                <a:solidFill>
                  <a:srgbClr val="FF0000"/>
                </a:solidFill>
              </a:rPr>
              <a:t>Физическое воспитание </a:t>
            </a:r>
            <a:r>
              <a:rPr lang="ru-RU" dirty="0"/>
              <a:t>в детских дошкольных учреждениях, общеобразовательных школах и других учебных заведениях</a:t>
            </a:r>
          </a:p>
          <a:p>
            <a:r>
              <a:rPr lang="ru-RU" dirty="0"/>
              <a:t>1. Физическое воспитание детей дошкольного возраста, учащихся общеобразовательных и профессиональных школ, колледжей, лицеев, студентов высших учебных заведений осуществляется в режиме учебного и продленного дня, во </a:t>
            </a:r>
            <a:r>
              <a:rPr lang="ru-RU" dirty="0" err="1"/>
              <a:t>внеучебное</a:t>
            </a:r>
            <a:r>
              <a:rPr lang="ru-RU" dirty="0"/>
              <a:t> время и самостоятельно в соответствии с учебными планами, санитарными правилами и гигиеническими нормативами. </a:t>
            </a:r>
            <a:r>
              <a:rPr lang="ru-RU" dirty="0">
                <a:solidFill>
                  <a:schemeClr val="tx1">
                    <a:lumMod val="85000"/>
                    <a:lumOff val="15000"/>
                  </a:schemeClr>
                </a:solidFill>
              </a:rPr>
              <a:t>Обязательные </a:t>
            </a:r>
            <a:r>
              <a:rPr lang="ru-RU" dirty="0">
                <a:solidFill>
                  <a:srgbClr val="C00000"/>
                </a:solidFill>
              </a:rPr>
              <a:t>уроки физического воспитания </a:t>
            </a:r>
            <a:r>
              <a:rPr lang="ru-RU" dirty="0">
                <a:solidFill>
                  <a:schemeClr val="tx1">
                    <a:lumMod val="85000"/>
                    <a:lumOff val="15000"/>
                  </a:schemeClr>
                </a:solidFill>
              </a:rPr>
              <a:t>проводятся в дошкольных учреждениях не менее восьми часов в неделю, в </a:t>
            </a:r>
            <a:r>
              <a:rPr lang="ru-RU" dirty="0">
                <a:solidFill>
                  <a:srgbClr val="C00000"/>
                </a:solidFill>
              </a:rPr>
              <a:t>общеобразовательной школе не менее трех часов</a:t>
            </a:r>
            <a:r>
              <a:rPr lang="ru-RU" dirty="0">
                <a:solidFill>
                  <a:schemeClr val="tx1">
                    <a:lumMod val="85000"/>
                    <a:lumOff val="15000"/>
                  </a:schemeClr>
                </a:solidFill>
              </a:rPr>
              <a:t>, в профессионально-технических школах, колледжах, лицеях и высших учебных заведениях не менее четырех часов в неделю в течение всего периода обучения.</a:t>
            </a:r>
          </a:p>
          <a:p>
            <a:r>
              <a:rPr lang="ru-RU" dirty="0"/>
              <a:t>Учащиеся и студенты с ослабленным здоровьем занимаются в специальных медицинских группах и группах лечебной физической культуры.</a:t>
            </a:r>
          </a:p>
        </p:txBody>
      </p:sp>
    </p:spTree>
    <p:extLst>
      <p:ext uri="{BB962C8B-B14F-4D97-AF65-F5344CB8AC3E}">
        <p14:creationId xmlns:p14="http://schemas.microsoft.com/office/powerpoint/2010/main" val="3247572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0ABF1C3-F842-4B99-99A9-3D0B453E6544}"/>
              </a:ext>
            </a:extLst>
          </p:cNvPr>
          <p:cNvSpPr>
            <a:spLocks noGrp="1"/>
          </p:cNvSpPr>
          <p:nvPr>
            <p:ph idx="1"/>
          </p:nvPr>
        </p:nvSpPr>
        <p:spPr>
          <a:xfrm>
            <a:off x="407963" y="351692"/>
            <a:ext cx="10945837" cy="6274191"/>
          </a:xfrm>
        </p:spPr>
        <p:txBody>
          <a:bodyPr>
            <a:normAutofit lnSpcReduction="10000"/>
          </a:bodyPr>
          <a:lstStyle/>
          <a:p>
            <a:r>
              <a:rPr lang="kk-KZ" dirty="0"/>
              <a:t>Алайда, 2014 жылы қабылданған осы екі нормалық құжаттағы терминдерді негізге  алып, жұмыс істеп жатқан министрліктер, университеттер, мектептер және басқа да білім беру мекемелері жоқ. Соның салдарынан, орыс тіліндегі материалдардың қазақ тіліне дұрыс аударылмауы жағдайы туындайды. Бұл өз кезегінде, баспа бетінен шыққан мақалалар, оқу құралдары, диссертациялардың түсініксіз болуына әкеледі. Осы мәтіндерді оқыған кезде, көбінесе, олардың мән-мағынасын түсінбей, тек орыс тіліндегі нұсқасын оқып, ғана ұғатын жағдайға жеттік. Бұл мәселеде түйін болып тұрғаны, </a:t>
            </a:r>
            <a:r>
              <a:rPr lang="kk-KZ" dirty="0">
                <a:solidFill>
                  <a:srgbClr val="FF0000"/>
                </a:solidFill>
              </a:rPr>
              <a:t>мектептердегі «Физическая культура» терминінің «Дене шынықтыру» </a:t>
            </a:r>
            <a:r>
              <a:rPr lang="kk-KZ" dirty="0"/>
              <a:t>- деп, ал ЖОО-лардағы білім беру бағдарламаларындағы </a:t>
            </a:r>
            <a:r>
              <a:rPr lang="kk-KZ" dirty="0">
                <a:solidFill>
                  <a:srgbClr val="FF0000"/>
                </a:solidFill>
              </a:rPr>
              <a:t>«Физическая культура и спорт» атауының «Дене шынықтыру және спорт» </a:t>
            </a:r>
            <a:r>
              <a:rPr lang="kk-KZ" dirty="0"/>
              <a:t>- деп дұрыс аударылмауында жатыр. Бұл жағдай, өз кезегінде, көптеген дене тәрбиесі мамандарының, сондай-ақ оқытушылар мен студенттердің осы терминдерді дұрыс түсінбеуіне және оларды орыс және қазақ тілдерінде сәйкес аудармай адасуына әкеліп отыр.</a:t>
            </a:r>
            <a:endParaRPr lang="ru-RU" dirty="0"/>
          </a:p>
          <a:p>
            <a:endParaRPr lang="ru-RU" dirty="0"/>
          </a:p>
        </p:txBody>
      </p:sp>
    </p:spTree>
    <p:extLst>
      <p:ext uri="{BB962C8B-B14F-4D97-AF65-F5344CB8AC3E}">
        <p14:creationId xmlns:p14="http://schemas.microsoft.com/office/powerpoint/2010/main" val="10333778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95944"/>
            <a:ext cx="10515600" cy="6322422"/>
          </a:xfrm>
        </p:spPr>
        <p:txBody>
          <a:bodyPr>
            <a:normAutofit/>
          </a:bodyPr>
          <a:lstStyle/>
          <a:p>
            <a:r>
              <a:rPr lang="kk-KZ" dirty="0"/>
              <a:t>Қазақтың спорт және туризм академиясында 11.04.24ж. 218 диссертациялық залда «Дене мәдениеті және спорт саласындағы терминдерді дұрыс қолдану ерекшеліктері» тақырыбында дөңгелек стол өткізілді. Дөңгелек столға Республиканың қалаларындағы ЖОО – да жұмыс істеп жүрген профессор оқытушылар, Алматы қаласының білім басқармасының дене шынықтыру және спорт оқу –тәжірибе орталығының басшылары, мектеп директорлары және қазақ спорт және туризм академиясының оқытушылары қатысты. Қазақстанның Алматы, Ақтөбе, Қарағанды, Қостанай, Өскемен, Семей, Астана, Қызылорда, Тараз, Орал қалаларынан 8 педагогика ғылымдарының  докторы, 16 педагогика ғылымдарының кандидаттары, профессорлар, қауымдастырылған профессорлар, 5 PhD докторлар және басқа арнайы педагогикалық кәсіби білімі, тәжірибесі бар мамандар, барлығы 40 адам  қатысты. </a:t>
            </a:r>
            <a:endParaRPr lang="ru-RU" dirty="0"/>
          </a:p>
        </p:txBody>
      </p:sp>
    </p:spTree>
    <p:extLst>
      <p:ext uri="{BB962C8B-B14F-4D97-AF65-F5344CB8AC3E}">
        <p14:creationId xmlns:p14="http://schemas.microsoft.com/office/powerpoint/2010/main" val="21881237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6754" y="0"/>
            <a:ext cx="11913326" cy="6740434"/>
          </a:xfrm>
        </p:spPr>
      </p:pic>
    </p:spTree>
    <p:extLst>
      <p:ext uri="{BB962C8B-B14F-4D97-AF65-F5344CB8AC3E}">
        <p14:creationId xmlns:p14="http://schemas.microsoft.com/office/powerpoint/2010/main" val="414111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DDD8625-1801-48C0-8F24-FDB3D6F233DB}"/>
              </a:ext>
            </a:extLst>
          </p:cNvPr>
          <p:cNvSpPr>
            <a:spLocks noGrp="1"/>
          </p:cNvSpPr>
          <p:nvPr>
            <p:ph idx="1"/>
          </p:nvPr>
        </p:nvSpPr>
        <p:spPr>
          <a:xfrm>
            <a:off x="838200" y="450166"/>
            <a:ext cx="10515600" cy="6231988"/>
          </a:xfrm>
        </p:spPr>
        <p:txBody>
          <a:bodyPr>
            <a:normAutofit fontScale="92500" lnSpcReduction="10000"/>
          </a:bodyPr>
          <a:lstStyle/>
          <a:p>
            <a:pPr algn="just"/>
            <a:r>
              <a:rPr lang="kk-KZ" sz="3200" b="1" dirty="0"/>
              <a:t>Өзектілігі.</a:t>
            </a:r>
            <a:r>
              <a:rPr lang="kk-KZ" sz="3200" dirty="0"/>
              <a:t> Жоғары оқу орындарында мамандарды даярлаудағы басты нысан - болашақ маман болып табылатын студент, магистрант және докторант. Бұл үдерістегі негізгі нәтижелер осы білім алушылардың меңгерген білім деңгейі арқылы бағаланады. Ал, олардың кәсіби білімін қалыптастыратын негізгі құрал - ғылыми тіл, ұғымдар мен арнайы терминдер. </a:t>
            </a:r>
          </a:p>
          <a:p>
            <a:pPr algn="just"/>
            <a:r>
              <a:rPr lang="kk-KZ" sz="3200" dirty="0"/>
              <a:t>Ғылыми диссертациялар, оқулықтар, оқу құралдары мен мақалалар жазу барысында осы терминдерді кеңінен қолданамыз. Жазу үдерісінде шетел және орыс тіліндегі материалдарды аударып, сілтеме жасай отырып пайдаланамыз. Мұндай жағдайда орыс және қазақ тілдеріндегі терминдердің мағыналық сәйкестігі аса маңызды. Егер терминдер арасындағы аударма дәлдігі бұзылса, мәтіннің мазмұны бұрмаланып, ғылыми ой толық түсініксіз күйге түседі.</a:t>
            </a:r>
            <a:endParaRPr lang="ru-RU" sz="3200" dirty="0"/>
          </a:p>
          <a:p>
            <a:pPr algn="just"/>
            <a:endParaRPr lang="ru-RU" sz="3200" dirty="0"/>
          </a:p>
        </p:txBody>
      </p:sp>
    </p:spTree>
    <p:extLst>
      <p:ext uri="{BB962C8B-B14F-4D97-AF65-F5344CB8AC3E}">
        <p14:creationId xmlns:p14="http://schemas.microsoft.com/office/powerpoint/2010/main" val="14623884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blob:https://web.whatsapp.com/11b3bfaf-a494-4daf-a0b1-0dd04264dc07"/>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 name="AutoShape 6" descr="blob:https://web.whatsapp.com/11b3bfaf-a494-4daf-a0b1-0dd04264dc07"/>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8" descr="blob:https://web.whatsapp.com/11b3bfaf-a494-4daf-a0b1-0dd04264dc07"/>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8" name="AutoShape 10" descr="blob:https://web.whatsapp.com/11b3bfaf-a494-4daf-a0b1-0dd04264dc07"/>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9" name="Прямоугольник 8"/>
          <p:cNvSpPr/>
          <p:nvPr/>
        </p:nvSpPr>
        <p:spPr>
          <a:xfrm>
            <a:off x="1738746" y="2357690"/>
            <a:ext cx="6096000" cy="646331"/>
          </a:xfrm>
          <a:prstGeom prst="rect">
            <a:avLst/>
          </a:prstGeom>
        </p:spPr>
        <p:txBody>
          <a:bodyPr>
            <a:spAutoFit/>
          </a:bodyPr>
          <a:lstStyle/>
          <a:p>
            <a:r>
              <a:rPr lang="en-US" dirty="0" err="1"/>
              <a:t>blob:https</a:t>
            </a:r>
            <a:r>
              <a:rPr lang="en-US" dirty="0"/>
              <a:t>://web.whatsapp.com/11b3bfaf-a494-4daf-a0b1-0dd04264dc07</a:t>
            </a:r>
            <a:endParaRPr lang="ru-RU" dirty="0"/>
          </a:p>
        </p:txBody>
      </p:sp>
      <p:sp>
        <p:nvSpPr>
          <p:cNvPr id="10" name="Прямоугольник 9"/>
          <p:cNvSpPr/>
          <p:nvPr/>
        </p:nvSpPr>
        <p:spPr>
          <a:xfrm>
            <a:off x="3048000" y="3105835"/>
            <a:ext cx="6096000" cy="646331"/>
          </a:xfrm>
          <a:prstGeom prst="rect">
            <a:avLst/>
          </a:prstGeom>
        </p:spPr>
        <p:txBody>
          <a:bodyPr>
            <a:spAutoFit/>
          </a:bodyPr>
          <a:lstStyle/>
          <a:p>
            <a:r>
              <a:rPr lang="en-US" dirty="0" err="1"/>
              <a:t>blob:https</a:t>
            </a:r>
            <a:r>
              <a:rPr lang="en-US" dirty="0"/>
              <a:t>://web.whatsapp.com/11b3bfaf-a494-4daf-a0b1-0dd04264dc07</a:t>
            </a:r>
            <a:endParaRPr lang="ru-RU" dirty="0"/>
          </a:p>
        </p:txBody>
      </p:sp>
      <p:sp>
        <p:nvSpPr>
          <p:cNvPr id="11" name="AutoShape 12" descr="blob:https://web.whatsapp.com/11b3bfaf-a494-4daf-a0b1-0dd04264dc07"/>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2" name="Рисунок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975" y="160336"/>
            <a:ext cx="11435533" cy="6697663"/>
          </a:xfrm>
          <a:prstGeom prst="rect">
            <a:avLst/>
          </a:prstGeom>
        </p:spPr>
      </p:pic>
    </p:spTree>
    <p:extLst>
      <p:ext uri="{BB962C8B-B14F-4D97-AF65-F5344CB8AC3E}">
        <p14:creationId xmlns:p14="http://schemas.microsoft.com/office/powerpoint/2010/main" val="29505122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09006" y="241220"/>
            <a:ext cx="11730445" cy="4799263"/>
          </a:xfrm>
          <a:prstGeom prst="rect">
            <a:avLst/>
          </a:prstGeom>
        </p:spPr>
        <p:txBody>
          <a:bodyPr wrap="square">
            <a:spAutoFit/>
          </a:bodyPr>
          <a:lstStyle/>
          <a:p>
            <a:pPr indent="450215" algn="just">
              <a:lnSpc>
                <a:spcPct val="107000"/>
              </a:lnSpc>
              <a:spcAft>
                <a:spcPts val="0"/>
              </a:spcAft>
              <a:tabLst>
                <a:tab pos="942975" algn="l"/>
              </a:tabLst>
            </a:pPr>
            <a:r>
              <a:rPr lang="kk-KZ" sz="3200" dirty="0">
                <a:latin typeface="Times New Roman" panose="02020603050405020304" pitchFamily="18" charset="0"/>
                <a:ea typeface="Calibri" panose="020F0502020204030204" pitchFamily="34" charset="0"/>
                <a:cs typeface="Times New Roman" panose="02020603050405020304" pitchFamily="18" charset="0"/>
              </a:rPr>
              <a:t>ҰСЫНЫС:</a:t>
            </a:r>
          </a:p>
          <a:p>
            <a:pPr indent="450215" algn="just">
              <a:lnSpc>
                <a:spcPct val="107000"/>
              </a:lnSpc>
              <a:spcAft>
                <a:spcPts val="0"/>
              </a:spcAft>
              <a:tabLst>
                <a:tab pos="942975" algn="l"/>
              </a:tabLst>
            </a:pPr>
            <a:r>
              <a:rPr lang="kk-KZ" sz="3200" dirty="0">
                <a:latin typeface="Times New Roman" panose="02020603050405020304" pitchFamily="18" charset="0"/>
                <a:ea typeface="Calibri" panose="020F0502020204030204" pitchFamily="34" charset="0"/>
                <a:cs typeface="Times New Roman" panose="02020603050405020304" pitchFamily="18" charset="0"/>
              </a:rPr>
              <a:t>1. ЖОО-дағы «Дене шынықтыру және спорт» мамандығы, бағдарламаның атауын </a:t>
            </a:r>
            <a:r>
              <a:rPr lang="kk-KZ" sz="3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«Дене мәдениеті және спорт» </a:t>
            </a:r>
            <a:r>
              <a:rPr lang="kk-KZ" sz="3200" dirty="0">
                <a:latin typeface="Times New Roman" panose="02020603050405020304" pitchFamily="18" charset="0"/>
                <a:ea typeface="Calibri" panose="020F0502020204030204" pitchFamily="34" charset="0"/>
                <a:cs typeface="Times New Roman" panose="02020603050405020304" pitchFamily="18" charset="0"/>
              </a:rPr>
              <a:t>деп, өзгерту. Спорт және туризм академиясы жанындағы Республикалық әдістемелік кеңес арқылы министрлікке ұсыныс беру.</a:t>
            </a:r>
            <a:endParaRPr lang="ru-RU" sz="3200"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07000"/>
              </a:lnSpc>
              <a:tabLst>
                <a:tab pos="942975" algn="l"/>
              </a:tabLst>
            </a:pPr>
            <a:r>
              <a:rPr lang="kk-KZ" sz="3200" dirty="0">
                <a:latin typeface="Times New Roman" panose="02020603050405020304" pitchFamily="18" charset="0"/>
                <a:ea typeface="Calibri" panose="020F0502020204030204" pitchFamily="34" charset="0"/>
                <a:cs typeface="Times New Roman" panose="02020603050405020304" pitchFamily="18" charset="0"/>
              </a:rPr>
              <a:t>2. Республика мектептеріндегі «Дене шынықтыру» сабағының қазақша атауын </a:t>
            </a:r>
            <a:r>
              <a:rPr lang="kk-KZ" sz="3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«Дене тәрбиесі», </a:t>
            </a:r>
            <a:r>
              <a:rPr lang="kk-KZ" sz="3200" dirty="0">
                <a:latin typeface="Times New Roman" panose="02020603050405020304" pitchFamily="18" charset="0"/>
                <a:ea typeface="Calibri" panose="020F0502020204030204" pitchFamily="34" charset="0"/>
                <a:cs typeface="Times New Roman" panose="02020603050405020304" pitchFamily="18" charset="0"/>
              </a:rPr>
              <a:t>орысша атауын </a:t>
            </a:r>
            <a:r>
              <a:rPr lang="kk-KZ" sz="32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«Физическое воспитание» </a:t>
            </a:r>
            <a:r>
              <a:rPr lang="kk-KZ" sz="3200" dirty="0">
                <a:latin typeface="Times New Roman" panose="02020603050405020304" pitchFamily="18" charset="0"/>
                <a:ea typeface="Calibri" panose="020F0502020204030204" pitchFamily="34" charset="0"/>
                <a:cs typeface="Times New Roman" panose="02020603050405020304" pitchFamily="18" charset="0"/>
              </a:rPr>
              <a:t>деп өзгерту. Республикалық әдістемелік кеңесте талқылап. Министрлікке ұсыныс беру.</a:t>
            </a:r>
            <a:endParaRPr lang="ru-RU" sz="32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653626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53577ACE-7FBA-4744-A0AF-FDD5DB98D16E}"/>
              </a:ext>
            </a:extLst>
          </p:cNvPr>
          <p:cNvSpPr>
            <a:spLocks noGrp="1"/>
          </p:cNvSpPr>
          <p:nvPr>
            <p:ph idx="1"/>
          </p:nvPr>
        </p:nvSpPr>
        <p:spPr>
          <a:xfrm>
            <a:off x="838200" y="450166"/>
            <a:ext cx="10515600" cy="5726797"/>
          </a:xfrm>
        </p:spPr>
        <p:txBody>
          <a:bodyPr/>
          <a:lstStyle/>
          <a:p>
            <a:endParaRPr lang="kk-KZ" dirty="0"/>
          </a:p>
          <a:p>
            <a:endParaRPr lang="ru-RU" dirty="0"/>
          </a:p>
          <a:p>
            <a:endParaRPr lang="ru-RU" dirty="0"/>
          </a:p>
          <a:p>
            <a:endParaRPr lang="ru-RU" dirty="0"/>
          </a:p>
          <a:p>
            <a:endParaRPr lang="ru-RU" dirty="0"/>
          </a:p>
          <a:p>
            <a:pPr algn="ctr"/>
            <a:r>
              <a:rPr lang="ru-RU" sz="4000" dirty="0"/>
              <a:t>НАЗАРЛАРЫҢЫЗҒА РАХМЕТ</a:t>
            </a:r>
          </a:p>
        </p:txBody>
      </p:sp>
    </p:spTree>
    <p:extLst>
      <p:ext uri="{BB962C8B-B14F-4D97-AF65-F5344CB8AC3E}">
        <p14:creationId xmlns:p14="http://schemas.microsoft.com/office/powerpoint/2010/main" val="3880415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6CE036D-D28A-436D-9FD3-1CFB323E22B7}"/>
              </a:ext>
            </a:extLst>
          </p:cNvPr>
          <p:cNvSpPr>
            <a:spLocks noGrp="1"/>
          </p:cNvSpPr>
          <p:nvPr>
            <p:ph idx="1"/>
          </p:nvPr>
        </p:nvSpPr>
        <p:spPr>
          <a:xfrm>
            <a:off x="838200" y="309488"/>
            <a:ext cx="10515600" cy="6288259"/>
          </a:xfrm>
        </p:spPr>
        <p:txBody>
          <a:bodyPr/>
          <a:lstStyle/>
          <a:p>
            <a:pPr algn="just"/>
            <a:r>
              <a:rPr lang="kk-KZ" sz="3200" dirty="0"/>
              <a:t>Қазіргі уақытта да біз дене мәдениеті мен спорт саласына қатысты негізгі оқу материалдарын - оқулықтар, диссертациялар, ғылыми мақалалар - орыс тілінен алып, оларды қазақ тіліне аударып пайдаланамыз. Алайда, аударма барысында терминологиялық сәйкессіздік кеңінен таралған. Атап айтқанда, «физическая культура» термині көп жағдайда дұрыс аударылмай, «дене шынықтыру» деп қолданылып жүр. </a:t>
            </a:r>
            <a:r>
              <a:rPr lang="ru-RU" sz="3200" dirty="0"/>
              <a:t>Сол </a:t>
            </a:r>
            <a:r>
              <a:rPr lang="ru-RU" sz="3200" dirty="0" err="1"/>
              <a:t>сияқты</a:t>
            </a:r>
            <a:r>
              <a:rPr lang="ru-RU" sz="3200" dirty="0"/>
              <a:t> «физическое воспитание» </a:t>
            </a:r>
            <a:r>
              <a:rPr lang="ru-RU" sz="3200" dirty="0" err="1"/>
              <a:t>термині</a:t>
            </a:r>
            <a:r>
              <a:rPr lang="ru-RU" sz="3200" dirty="0"/>
              <a:t> де </a:t>
            </a:r>
            <a:r>
              <a:rPr lang="ru-RU" sz="3200" dirty="0" err="1"/>
              <a:t>тікелей</a:t>
            </a:r>
            <a:r>
              <a:rPr lang="ru-RU" sz="3200" dirty="0"/>
              <a:t> </a:t>
            </a:r>
            <a:r>
              <a:rPr lang="ru-RU" sz="3200" dirty="0" err="1"/>
              <a:t>баламасы</a:t>
            </a:r>
            <a:r>
              <a:rPr lang="ru-RU" sz="3200" dirty="0"/>
              <a:t> «</a:t>
            </a:r>
            <a:r>
              <a:rPr lang="ru-RU" sz="3200" dirty="0" err="1"/>
              <a:t>дене</a:t>
            </a:r>
            <a:r>
              <a:rPr lang="ru-RU" sz="3200" dirty="0"/>
              <a:t> </a:t>
            </a:r>
            <a:r>
              <a:rPr lang="ru-RU" sz="3200" dirty="0" err="1"/>
              <a:t>тәрбиесі</a:t>
            </a:r>
            <a:r>
              <a:rPr lang="ru-RU" sz="3200" dirty="0"/>
              <a:t>» </a:t>
            </a:r>
            <a:r>
              <a:rPr lang="ru-RU" sz="3200" dirty="0" err="1"/>
              <a:t>емес</a:t>
            </a:r>
            <a:r>
              <a:rPr lang="ru-RU" sz="3200" dirty="0"/>
              <a:t>, </a:t>
            </a:r>
            <a:r>
              <a:rPr lang="ru-RU" sz="3200" dirty="0" err="1"/>
              <a:t>қайтадан</a:t>
            </a:r>
            <a:r>
              <a:rPr lang="ru-RU" sz="3200" dirty="0"/>
              <a:t> «</a:t>
            </a:r>
            <a:r>
              <a:rPr lang="ru-RU" sz="3200" dirty="0" err="1"/>
              <a:t>дене</a:t>
            </a:r>
            <a:r>
              <a:rPr lang="ru-RU" sz="3200" dirty="0"/>
              <a:t> </a:t>
            </a:r>
            <a:r>
              <a:rPr lang="ru-RU" sz="3200" dirty="0" err="1"/>
              <a:t>шынықтыру</a:t>
            </a:r>
            <a:r>
              <a:rPr lang="ru-RU" sz="3200" dirty="0"/>
              <a:t>» </a:t>
            </a:r>
            <a:r>
              <a:rPr lang="ru-RU" sz="3200" dirty="0" err="1"/>
              <a:t>деп</a:t>
            </a:r>
            <a:r>
              <a:rPr lang="ru-RU" sz="3200" dirty="0"/>
              <a:t> </a:t>
            </a:r>
            <a:r>
              <a:rPr lang="ru-RU" sz="3200" dirty="0" err="1"/>
              <a:t>беріледі</a:t>
            </a:r>
            <a:r>
              <a:rPr lang="ru-RU" sz="3200" dirty="0"/>
              <a:t>. </a:t>
            </a:r>
            <a:r>
              <a:rPr lang="ru-RU" sz="3200" dirty="0" err="1"/>
              <a:t>Бұл</a:t>
            </a:r>
            <a:r>
              <a:rPr lang="ru-RU" sz="3200" dirty="0"/>
              <a:t> </a:t>
            </a:r>
            <a:r>
              <a:rPr lang="ru-RU" sz="3200" dirty="0" err="1"/>
              <a:t>сәйкессіздік</a:t>
            </a:r>
            <a:r>
              <a:rPr lang="ru-RU" sz="3200" dirty="0"/>
              <a:t> тек </a:t>
            </a:r>
            <a:r>
              <a:rPr lang="ru-RU" sz="3200" dirty="0" err="1"/>
              <a:t>кәсіби</a:t>
            </a:r>
            <a:r>
              <a:rPr lang="ru-RU" sz="3200" dirty="0"/>
              <a:t> </a:t>
            </a:r>
            <a:r>
              <a:rPr lang="ru-RU" sz="3200" dirty="0" err="1"/>
              <a:t>аудармаларда</a:t>
            </a:r>
            <a:r>
              <a:rPr lang="ru-RU" sz="3200" dirty="0"/>
              <a:t> </a:t>
            </a:r>
            <a:r>
              <a:rPr lang="ru-RU" sz="3200" dirty="0" err="1"/>
              <a:t>ғана</a:t>
            </a:r>
            <a:r>
              <a:rPr lang="ru-RU" sz="3200" dirty="0"/>
              <a:t> </a:t>
            </a:r>
            <a:r>
              <a:rPr lang="ru-RU" sz="3200" dirty="0" err="1"/>
              <a:t>емес</a:t>
            </a:r>
            <a:r>
              <a:rPr lang="ru-RU" sz="3200" dirty="0"/>
              <a:t>, </a:t>
            </a:r>
            <a:r>
              <a:rPr lang="ru-RU" sz="3200" dirty="0" err="1"/>
              <a:t>интернеттегі</a:t>
            </a:r>
            <a:r>
              <a:rPr lang="ru-RU" sz="3200" dirty="0"/>
              <a:t> </a:t>
            </a:r>
            <a:r>
              <a:rPr lang="ru-RU" sz="3200" dirty="0" err="1"/>
              <a:t>автоматтандырылған</a:t>
            </a:r>
            <a:r>
              <a:rPr lang="ru-RU" sz="3200" dirty="0"/>
              <a:t> </a:t>
            </a:r>
            <a:r>
              <a:rPr lang="ru-RU" sz="3200" dirty="0" err="1"/>
              <a:t>аударма</a:t>
            </a:r>
            <a:r>
              <a:rPr lang="ru-RU" sz="3200" dirty="0"/>
              <a:t> </a:t>
            </a:r>
            <a:r>
              <a:rPr lang="ru-RU" sz="3200" dirty="0" err="1"/>
              <a:t>жүйелерінде</a:t>
            </a:r>
            <a:r>
              <a:rPr lang="ru-RU" sz="3200" dirty="0"/>
              <a:t> де </a:t>
            </a:r>
            <a:r>
              <a:rPr lang="ru-RU" sz="3200" dirty="0" err="1"/>
              <a:t>кең</a:t>
            </a:r>
            <a:r>
              <a:rPr lang="ru-RU" sz="3200" dirty="0"/>
              <a:t> </a:t>
            </a:r>
            <a:r>
              <a:rPr lang="ru-RU" sz="3200" dirty="0" err="1"/>
              <a:t>таралып</a:t>
            </a:r>
            <a:r>
              <a:rPr lang="ru-RU" sz="3200" dirty="0"/>
              <a:t> </a:t>
            </a:r>
            <a:r>
              <a:rPr lang="ru-RU" sz="3200" dirty="0" err="1"/>
              <a:t>кеткен</a:t>
            </a:r>
            <a:r>
              <a:rPr lang="ru-RU" sz="3200" dirty="0"/>
              <a:t>.</a:t>
            </a:r>
          </a:p>
          <a:p>
            <a:endParaRPr lang="ru-RU" dirty="0"/>
          </a:p>
        </p:txBody>
      </p:sp>
    </p:spTree>
    <p:extLst>
      <p:ext uri="{BB962C8B-B14F-4D97-AF65-F5344CB8AC3E}">
        <p14:creationId xmlns:p14="http://schemas.microsoft.com/office/powerpoint/2010/main" val="2456518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BB85205-AED3-4228-8433-1FE02CE17718}"/>
              </a:ext>
            </a:extLst>
          </p:cNvPr>
          <p:cNvSpPr>
            <a:spLocks noGrp="1"/>
          </p:cNvSpPr>
          <p:nvPr>
            <p:ph idx="1"/>
          </p:nvPr>
        </p:nvSpPr>
        <p:spPr>
          <a:xfrm>
            <a:off x="838200" y="295422"/>
            <a:ext cx="10515600" cy="6562578"/>
          </a:xfrm>
        </p:spPr>
        <p:txBody>
          <a:bodyPr>
            <a:normAutofit lnSpcReduction="10000"/>
          </a:bodyPr>
          <a:lstStyle/>
          <a:p>
            <a:pPr algn="just"/>
            <a:r>
              <a:rPr lang="kk-KZ" dirty="0"/>
              <a:t>Дене мәдениеті мен спорт саласы бойынша терминологияда орыс тіліндегі «Физическая культура» термині республиканың барлық орта мектептері мен оқу орындарында «Дене шынықтыру» деп, жоғары оқу орындарындағы «Физическая культура и спорт» білім беру бағдарламасы да «Дене шынықтыру және спорт» деп қолданылып келеді. Алайда, мұндай аударма ғылымилық жағынан дәл емес және ұғымдық тұрғыдан сәйкессіздік тудырады.</a:t>
            </a:r>
          </a:p>
          <a:p>
            <a:pPr algn="just"/>
            <a:r>
              <a:rPr lang="kk-KZ" dirty="0"/>
              <a:t>Бұл жағдай орыс тіліндегі терминдер өз мағынасында дұрыс қолданылып отырғанымен, қазақ тілінде дәл баламасы таңдалмағандықтан, кәсіби тұрғыдан түсініксіздікке алып келуде. </a:t>
            </a:r>
            <a:endParaRPr lang="ru-RU" dirty="0"/>
          </a:p>
          <a:p>
            <a:r>
              <a:rPr lang="kk-KZ" dirty="0"/>
              <a:t>Өкінішке қарай, қазіргі уақытта көптеген оқулықтар мен ғылыми материалдар орыс тілінен қазақ тіліне дәл аударылмағандықтан, терминологиялық мағынасы бұрмаланып, пайдаланушы материалдың бастапқы (орысша) нұсқасына жүгінбей оны толық ұғына алмайтындай жағдайға жетіп отырмыз. Бұл - шешімін күткен маңызды ғылыми-әдістемелік мәселе.</a:t>
            </a:r>
            <a:endParaRPr lang="ru-RU" dirty="0"/>
          </a:p>
          <a:p>
            <a:endParaRPr lang="ru-RU" dirty="0"/>
          </a:p>
        </p:txBody>
      </p:sp>
    </p:spTree>
    <p:extLst>
      <p:ext uri="{BB962C8B-B14F-4D97-AF65-F5344CB8AC3E}">
        <p14:creationId xmlns:p14="http://schemas.microsoft.com/office/powerpoint/2010/main" val="992817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6CE036D-D28A-436D-9FD3-1CFB323E22B7}"/>
              </a:ext>
            </a:extLst>
          </p:cNvPr>
          <p:cNvSpPr>
            <a:spLocks noGrp="1"/>
          </p:cNvSpPr>
          <p:nvPr>
            <p:ph idx="1"/>
          </p:nvPr>
        </p:nvSpPr>
        <p:spPr>
          <a:xfrm>
            <a:off x="838200" y="309488"/>
            <a:ext cx="10515600" cy="6288259"/>
          </a:xfrm>
        </p:spPr>
        <p:txBody>
          <a:bodyPr>
            <a:normAutofit fontScale="92500" lnSpcReduction="20000"/>
          </a:bodyPr>
          <a:lstStyle/>
          <a:p>
            <a:pPr algn="just"/>
            <a:r>
              <a:rPr lang="kk-KZ" sz="3200" dirty="0"/>
              <a:t>«Дене шынықтыру» сөзі терминологиялық тұрғыдан дұрыс таңдалмаған. Бұл сөзді естігенде көпшілігіміздің көз алдымызға денесі шыныққан, бұлшық еттері дамыған адамдар елестейді. Алайда, «шынықтыру» сөзінің мағынасы дене қасиеттерін дамыту, қозғалысқа үйрету деген ұғымдарды қамтымайды. Шынықтыру сөзі тек денені шынықтыру, күш, төзімділік сияқты дене қуаты қасиеттерін арттырумен ғана байланысты болады, бұл терминнің мағынасында дене жаттығуларын үйрету, жетілдіру элементтері жоқ.</a:t>
            </a:r>
            <a:endParaRPr lang="ru-RU" sz="3200" dirty="0"/>
          </a:p>
          <a:p>
            <a:pPr algn="just"/>
            <a:r>
              <a:rPr lang="kk-KZ" sz="3200" dirty="0"/>
              <a:t>Енді осы терминді орыс тіліне қайта аударсақ «дене шынықтыру - закаливание тело» деп аударылады. Біз оқушының денесін тәрбиелейміз және шынықтырамыз, осы екі терминді қатар қойғанда тәрбиелеу термині дұрыс. Осының бәрін терең зерттегеннен кейін, бізге мектептегі дене шынықтыру пәнін «дене тәрбиесі» деп атауымыз терминологиялық тұрғыдан дұрыс болады.</a:t>
            </a:r>
            <a:endParaRPr lang="ru-RU" sz="3200" dirty="0"/>
          </a:p>
          <a:p>
            <a:endParaRPr lang="ru-RU" dirty="0"/>
          </a:p>
        </p:txBody>
      </p:sp>
    </p:spTree>
    <p:extLst>
      <p:ext uri="{BB962C8B-B14F-4D97-AF65-F5344CB8AC3E}">
        <p14:creationId xmlns:p14="http://schemas.microsoft.com/office/powerpoint/2010/main" val="30679269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1E853CE-0F77-4B1E-8C02-19996AA9CAED}"/>
              </a:ext>
            </a:extLst>
          </p:cNvPr>
          <p:cNvSpPr>
            <a:spLocks noGrp="1"/>
          </p:cNvSpPr>
          <p:nvPr>
            <p:ph idx="1"/>
          </p:nvPr>
        </p:nvSpPr>
        <p:spPr>
          <a:xfrm>
            <a:off x="838200" y="140678"/>
            <a:ext cx="10515600" cy="6036286"/>
          </a:xfrm>
        </p:spPr>
        <p:txBody>
          <a:bodyPr>
            <a:noAutofit/>
          </a:bodyPr>
          <a:lstStyle/>
          <a:p>
            <a:pPr algn="just"/>
            <a:r>
              <a:rPr lang="kk-KZ" sz="3200" dirty="0"/>
              <a:t>Қазіргі уақытта еліміздің мектептеріндегі «Дене шынықтыру» пәні өткен ғасырдың соңында және осы ғасырдың басында «Дене тәрбиесі» деп аталған болатын. 1993 жылы 9 наурызда Қазақстан Республикасының Білім министрі Ш.Ш.Шаяхметовтың №92 бұйрығымен «Жалпы білім беретін мектеп оқушыларының дене тәрбиесі ережесі» бекітілді. Төмендегі 1-кестеде 1984-2012 жылдары шығарылған оқу құралдарының атауларында Қазақстандық ғалымдар С.Қасымбекова, С.Тайжанов, Б.Төтенаев, М.Тұрыскелдина, Ю.Тлеуғалиевтер «Дене тәрбиесі» деп атағанын көруге болады. Ал, кейінгі жылдары Білім және ғылым министрлігіндегі шенеуніктер ғылыми негіздемесіз, дәлелсіз түрде мектептегі пән атауын «Дене шынықтыру» деп өзгерткен. Бұл жағдайдың себебі түсініксіз </a:t>
            </a:r>
            <a:endParaRPr lang="ru-RU" sz="3200" dirty="0"/>
          </a:p>
        </p:txBody>
      </p:sp>
    </p:spTree>
    <p:extLst>
      <p:ext uri="{BB962C8B-B14F-4D97-AF65-F5344CB8AC3E}">
        <p14:creationId xmlns:p14="http://schemas.microsoft.com/office/powerpoint/2010/main" val="2737090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a:extLst>
              <a:ext uri="{FF2B5EF4-FFF2-40B4-BE49-F238E27FC236}">
                <a16:creationId xmlns:a16="http://schemas.microsoft.com/office/drawing/2014/main" id="{96AD5D79-F4E3-4758-B917-CEAAFCCCEFC4}"/>
              </a:ext>
            </a:extLst>
          </p:cNvPr>
          <p:cNvGraphicFramePr>
            <a:graphicFrameLocks noGrp="1"/>
          </p:cNvGraphicFramePr>
          <p:nvPr>
            <p:ph idx="1"/>
            <p:extLst>
              <p:ext uri="{D42A27DB-BD31-4B8C-83A1-F6EECF244321}">
                <p14:modId xmlns:p14="http://schemas.microsoft.com/office/powerpoint/2010/main" val="1412922428"/>
              </p:ext>
            </p:extLst>
          </p:nvPr>
        </p:nvGraphicFramePr>
        <p:xfrm>
          <a:off x="337625" y="1141487"/>
          <a:ext cx="11633981" cy="5568800"/>
        </p:xfrm>
        <a:graphic>
          <a:graphicData uri="http://schemas.openxmlformats.org/drawingml/2006/table">
            <a:tbl>
              <a:tblPr firstRow="1" firstCol="1" bandRow="1">
                <a:tableStyleId>{5C22544A-7EE6-4342-B048-85BDC9FD1C3A}</a:tableStyleId>
              </a:tblPr>
              <a:tblGrid>
                <a:gridCol w="317414">
                  <a:extLst>
                    <a:ext uri="{9D8B030D-6E8A-4147-A177-3AD203B41FA5}">
                      <a16:colId xmlns:a16="http://schemas.microsoft.com/office/drawing/2014/main" val="1312861865"/>
                    </a:ext>
                  </a:extLst>
                </a:gridCol>
                <a:gridCol w="2747619">
                  <a:extLst>
                    <a:ext uri="{9D8B030D-6E8A-4147-A177-3AD203B41FA5}">
                      <a16:colId xmlns:a16="http://schemas.microsoft.com/office/drawing/2014/main" val="949582078"/>
                    </a:ext>
                  </a:extLst>
                </a:gridCol>
                <a:gridCol w="4007356">
                  <a:extLst>
                    <a:ext uri="{9D8B030D-6E8A-4147-A177-3AD203B41FA5}">
                      <a16:colId xmlns:a16="http://schemas.microsoft.com/office/drawing/2014/main" val="4116603822"/>
                    </a:ext>
                  </a:extLst>
                </a:gridCol>
                <a:gridCol w="2459961">
                  <a:extLst>
                    <a:ext uri="{9D8B030D-6E8A-4147-A177-3AD203B41FA5}">
                      <a16:colId xmlns:a16="http://schemas.microsoft.com/office/drawing/2014/main" val="1729167906"/>
                    </a:ext>
                  </a:extLst>
                </a:gridCol>
                <a:gridCol w="2101631">
                  <a:extLst>
                    <a:ext uri="{9D8B030D-6E8A-4147-A177-3AD203B41FA5}">
                      <a16:colId xmlns:a16="http://schemas.microsoft.com/office/drawing/2014/main" val="473275598"/>
                    </a:ext>
                  </a:extLst>
                </a:gridCol>
              </a:tblGrid>
              <a:tr h="1402671">
                <a:tc>
                  <a:txBody>
                    <a:bodyPr/>
                    <a:lstStyle/>
                    <a:p>
                      <a:pPr algn="ctr">
                        <a:lnSpc>
                          <a:spcPct val="107000"/>
                        </a:lnSpc>
                        <a:spcAft>
                          <a:spcPts val="0"/>
                        </a:spcAft>
                      </a:pPr>
                      <a:r>
                        <a:rPr lang="kk-KZ" sz="1200">
                          <a:effectLst/>
                        </a:rPr>
                        <a:t>№ р\с</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kk-KZ" sz="2400">
                          <a:effectLst/>
                        </a:rPr>
                        <a:t>Авторлар</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kk-KZ" sz="2400" dirty="0">
                          <a:effectLst/>
                        </a:rPr>
                        <a:t>Атауы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kk-KZ" sz="2400">
                          <a:effectLst/>
                        </a:rPr>
                        <a:t>Шыққан </a:t>
                      </a:r>
                      <a:endParaRPr lang="ru-RU" sz="2400">
                        <a:effectLst/>
                      </a:endParaRPr>
                    </a:p>
                    <a:p>
                      <a:pPr algn="ctr">
                        <a:lnSpc>
                          <a:spcPct val="107000"/>
                        </a:lnSpc>
                        <a:spcAft>
                          <a:spcPts val="0"/>
                        </a:spcAft>
                      </a:pPr>
                      <a:r>
                        <a:rPr lang="kk-KZ" sz="2400">
                          <a:effectLst/>
                        </a:rPr>
                        <a:t>жылы</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kk-KZ" sz="2400">
                          <a:effectLst/>
                        </a:rPr>
                        <a:t>Сынып </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92282890"/>
                  </a:ext>
                </a:extLst>
              </a:tr>
              <a:tr h="928133">
                <a:tc>
                  <a:txBody>
                    <a:bodyPr/>
                    <a:lstStyle/>
                    <a:p>
                      <a:pPr algn="ctr">
                        <a:lnSpc>
                          <a:spcPct val="107000"/>
                        </a:lnSpc>
                        <a:spcAft>
                          <a:spcPts val="0"/>
                        </a:spcAft>
                      </a:pPr>
                      <a:r>
                        <a:rPr lang="kk-KZ" sz="1200">
                          <a:effectLst/>
                        </a:rPr>
                        <a:t>1</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kk-KZ" sz="2400">
                          <a:effectLst/>
                        </a:rPr>
                        <a:t>Қасымбекова С.І.</a:t>
                      </a:r>
                      <a:endParaRPr lang="ru-RU" sz="2400">
                        <a:effectLst/>
                      </a:endParaRPr>
                    </a:p>
                    <a:p>
                      <a:pPr>
                        <a:lnSpc>
                          <a:spcPct val="107000"/>
                        </a:lnSpc>
                        <a:spcAft>
                          <a:spcPts val="0"/>
                        </a:spcAft>
                      </a:pPr>
                      <a:r>
                        <a:rPr lang="kk-KZ" sz="2400">
                          <a:effectLst/>
                        </a:rPr>
                        <a:t>Тайжанов С.</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kk-KZ" sz="2400">
                          <a:effectLst/>
                        </a:rPr>
                        <a:t>Дене тәрбиесі</a:t>
                      </a:r>
                      <a:endParaRPr lang="ru-RU" sz="2400">
                        <a:effectLst/>
                      </a:endParaRPr>
                    </a:p>
                    <a:p>
                      <a:pPr>
                        <a:lnSpc>
                          <a:spcPct val="107000"/>
                        </a:lnSpc>
                        <a:spcAft>
                          <a:spcPts val="0"/>
                        </a:spcAft>
                      </a:pPr>
                      <a:r>
                        <a:rPr lang="kk-KZ" sz="2400">
                          <a:effectLst/>
                        </a:rPr>
                        <a:t>4 оқу құралы</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kk-KZ" sz="2400">
                          <a:effectLst/>
                        </a:rPr>
                        <a:t>2000 ж.</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kk-KZ" sz="2400">
                          <a:effectLst/>
                        </a:rPr>
                        <a:t>6,7,8,9</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2429909"/>
                  </a:ext>
                </a:extLst>
              </a:tr>
              <a:tr h="453597">
                <a:tc>
                  <a:txBody>
                    <a:bodyPr/>
                    <a:lstStyle/>
                    <a:p>
                      <a:pPr algn="ctr">
                        <a:lnSpc>
                          <a:spcPct val="107000"/>
                        </a:lnSpc>
                        <a:spcAft>
                          <a:spcPts val="0"/>
                        </a:spcAft>
                      </a:pPr>
                      <a:r>
                        <a:rPr lang="kk-KZ" sz="1200">
                          <a:effectLst/>
                        </a:rPr>
                        <a:t>2</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kk-KZ" sz="2400">
                          <a:effectLst/>
                        </a:rPr>
                        <a:t>Қасымбекова С.І. </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kk-KZ" sz="2400">
                          <a:effectLst/>
                        </a:rPr>
                        <a:t>Дене тәрбиесі-3 оқу құралы</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kk-KZ" sz="2400">
                          <a:effectLst/>
                        </a:rPr>
                        <a:t>2012 ж.</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kk-KZ" sz="2400">
                          <a:effectLst/>
                        </a:rPr>
                        <a:t>5,8,6</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34151084"/>
                  </a:ext>
                </a:extLst>
              </a:tr>
              <a:tr h="928133">
                <a:tc>
                  <a:txBody>
                    <a:bodyPr/>
                    <a:lstStyle/>
                    <a:p>
                      <a:pPr algn="ctr">
                        <a:lnSpc>
                          <a:spcPct val="107000"/>
                        </a:lnSpc>
                        <a:spcAft>
                          <a:spcPts val="0"/>
                        </a:spcAft>
                      </a:pPr>
                      <a:r>
                        <a:rPr lang="kk-KZ" sz="1200">
                          <a:effectLst/>
                        </a:rPr>
                        <a:t>3</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kk-KZ" sz="2400">
                          <a:effectLst/>
                        </a:rPr>
                        <a:t>Төтенаев Б.</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kk-KZ" sz="2400">
                          <a:effectLst/>
                        </a:rPr>
                        <a:t>Дене тәрбиесі</a:t>
                      </a:r>
                      <a:endParaRPr lang="ru-RU" sz="2400">
                        <a:effectLst/>
                      </a:endParaRPr>
                    </a:p>
                    <a:p>
                      <a:pPr>
                        <a:lnSpc>
                          <a:spcPct val="107000"/>
                        </a:lnSpc>
                        <a:spcAft>
                          <a:spcPts val="0"/>
                        </a:spcAft>
                      </a:pPr>
                      <a:r>
                        <a:rPr lang="kk-KZ" sz="2400">
                          <a:effectLst/>
                        </a:rPr>
                        <a:t>5 оқу қүралы</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kk-KZ" sz="2400">
                          <a:effectLst/>
                        </a:rPr>
                        <a:t>1988,1994,2000-2012 жж.</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kk-KZ" sz="2400">
                          <a:effectLst/>
                        </a:rPr>
                        <a:t>1-4, 4,10</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10572320"/>
                  </a:ext>
                </a:extLst>
              </a:tr>
              <a:tr h="928133">
                <a:tc>
                  <a:txBody>
                    <a:bodyPr/>
                    <a:lstStyle/>
                    <a:p>
                      <a:pPr algn="ctr">
                        <a:lnSpc>
                          <a:spcPct val="107000"/>
                        </a:lnSpc>
                        <a:spcAft>
                          <a:spcPts val="0"/>
                        </a:spcAft>
                      </a:pPr>
                      <a:r>
                        <a:rPr lang="kk-KZ" sz="1200">
                          <a:effectLst/>
                        </a:rPr>
                        <a:t>4</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kk-KZ" sz="2400">
                          <a:effectLst/>
                        </a:rPr>
                        <a:t>Тұрыскелдина М.Т</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kk-KZ" sz="2400">
                          <a:effectLst/>
                        </a:rPr>
                        <a:t>Дене тәрбиесі</a:t>
                      </a:r>
                      <a:endParaRPr lang="ru-RU" sz="2400">
                        <a:effectLst/>
                      </a:endParaRPr>
                    </a:p>
                    <a:p>
                      <a:pPr>
                        <a:lnSpc>
                          <a:spcPct val="107000"/>
                        </a:lnSpc>
                        <a:spcAft>
                          <a:spcPts val="0"/>
                        </a:spcAft>
                      </a:pPr>
                      <a:r>
                        <a:rPr lang="kk-KZ" sz="2400">
                          <a:effectLst/>
                        </a:rPr>
                        <a:t>3 оқу құралы</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kk-KZ" sz="2400">
                          <a:effectLst/>
                        </a:rPr>
                        <a:t>1984, 2002, 2003</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kk-KZ" sz="2400">
                          <a:effectLst/>
                        </a:rPr>
                        <a:t>1,2,3</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01077988"/>
                  </a:ext>
                </a:extLst>
              </a:tr>
              <a:tr h="928133">
                <a:tc>
                  <a:txBody>
                    <a:bodyPr/>
                    <a:lstStyle/>
                    <a:p>
                      <a:pPr algn="ctr">
                        <a:lnSpc>
                          <a:spcPct val="107000"/>
                        </a:lnSpc>
                        <a:spcAft>
                          <a:spcPts val="0"/>
                        </a:spcAft>
                      </a:pPr>
                      <a:r>
                        <a:rPr lang="kk-KZ" sz="1200">
                          <a:effectLst/>
                        </a:rPr>
                        <a:t>5</a:t>
                      </a:r>
                      <a:endParaRPr lang="ru-RU"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kk-KZ" sz="2400">
                          <a:effectLst/>
                        </a:rPr>
                        <a:t>Тлеугалиев Ю.Г.</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kk-KZ" sz="2400" dirty="0">
                          <a:effectLst/>
                        </a:rPr>
                        <a:t>ДТ 12 жылдық мектеп - 3 оқу құралы</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kk-KZ" sz="2400">
                          <a:effectLst/>
                        </a:rPr>
                        <a:t>2003 ж.</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kk-KZ" sz="2400" dirty="0">
                          <a:effectLst/>
                        </a:rPr>
                        <a:t>1,2,7</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22639329"/>
                  </a:ext>
                </a:extLst>
              </a:tr>
            </a:tbl>
          </a:graphicData>
        </a:graphic>
      </p:graphicFrame>
      <p:sp>
        <p:nvSpPr>
          <p:cNvPr id="4" name="Rectangle 1">
            <a:extLst>
              <a:ext uri="{FF2B5EF4-FFF2-40B4-BE49-F238E27FC236}">
                <a16:creationId xmlns:a16="http://schemas.microsoft.com/office/drawing/2014/main" id="{B2EEE2CD-0E41-4BCA-A0D3-6DA5D0D638EC}"/>
              </a:ext>
            </a:extLst>
          </p:cNvPr>
          <p:cNvSpPr>
            <a:spLocks noChangeArrowheads="1"/>
          </p:cNvSpPr>
          <p:nvPr/>
        </p:nvSpPr>
        <p:spPr bwMode="auto">
          <a:xfrm>
            <a:off x="1026942" y="260162"/>
            <a:ext cx="10410029"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sz="2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Кесте 1 - </a:t>
            </a:r>
            <a:r>
              <a:rPr kumimoji="0" lang="kk-KZ" altLang="ru-RU" sz="2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kk-KZ" altLang="ru-RU" sz="2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Дене тәрбиесі</a:t>
            </a:r>
            <a:r>
              <a:rPr kumimoji="0" lang="kk-KZ" altLang="ru-RU" sz="2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kk-KZ" altLang="ru-RU" sz="2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атауымен баспадан 1984-2012 жылдары </a:t>
            </a:r>
          </a:p>
          <a:p>
            <a:pPr marL="0" marR="0" lvl="0" indent="0" algn="l" defTabSz="914400" rtl="0" eaLnBrk="0" fontAlgn="base" latinLnBrk="0" hangingPunct="0">
              <a:lnSpc>
                <a:spcPct val="100000"/>
              </a:lnSpc>
              <a:spcBef>
                <a:spcPct val="0"/>
              </a:spcBef>
              <a:spcAft>
                <a:spcPct val="0"/>
              </a:spcAft>
              <a:buClrTx/>
              <a:buSzTx/>
              <a:buFontTx/>
              <a:buNone/>
              <a:tabLst/>
            </a:pPr>
            <a:r>
              <a:rPr kumimoji="0" lang="kk-KZ" altLang="ru-RU" sz="2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басылып шығарылған әдістемелік оқу құралдары .</a:t>
            </a:r>
            <a:endParaRPr kumimoji="0" lang="ru-RU" altLang="ru-RU" sz="2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85562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26CE036D-D28A-436D-9FD3-1CFB323E22B7}"/>
              </a:ext>
            </a:extLst>
          </p:cNvPr>
          <p:cNvSpPr>
            <a:spLocks noGrp="1"/>
          </p:cNvSpPr>
          <p:nvPr>
            <p:ph idx="1"/>
          </p:nvPr>
        </p:nvSpPr>
        <p:spPr>
          <a:xfrm>
            <a:off x="838200" y="309488"/>
            <a:ext cx="10515600" cy="6288259"/>
          </a:xfrm>
        </p:spPr>
        <p:txBody>
          <a:bodyPr>
            <a:normAutofit fontScale="85000" lnSpcReduction="10000"/>
          </a:bodyPr>
          <a:lstStyle/>
          <a:p>
            <a:pPr algn="just"/>
            <a:r>
              <a:rPr lang="ru-RU" dirty="0" err="1"/>
              <a:t>Қазіргі</a:t>
            </a:r>
            <a:r>
              <a:rPr lang="ru-RU" dirty="0"/>
              <a:t> </a:t>
            </a:r>
            <a:r>
              <a:rPr lang="ru-RU" dirty="0" err="1"/>
              <a:t>таңда</a:t>
            </a:r>
            <a:r>
              <a:rPr lang="ru-RU" dirty="0"/>
              <a:t> </a:t>
            </a:r>
            <a:r>
              <a:rPr lang="ru-RU" dirty="0" err="1"/>
              <a:t>көптеген</a:t>
            </a:r>
            <a:r>
              <a:rPr lang="ru-RU" dirty="0"/>
              <a:t> </a:t>
            </a:r>
            <a:r>
              <a:rPr lang="ru-RU" dirty="0" err="1"/>
              <a:t>оқу</a:t>
            </a:r>
            <a:r>
              <a:rPr lang="ru-RU" dirty="0"/>
              <a:t> </a:t>
            </a:r>
            <a:r>
              <a:rPr lang="ru-RU" dirty="0" err="1"/>
              <a:t>орындарында</a:t>
            </a:r>
            <a:r>
              <a:rPr lang="ru-RU" dirty="0"/>
              <a:t> </a:t>
            </a:r>
            <a:r>
              <a:rPr lang="ru-RU" dirty="0" err="1"/>
              <a:t>оқу</a:t>
            </a:r>
            <a:r>
              <a:rPr lang="ru-RU" dirty="0"/>
              <a:t> </a:t>
            </a:r>
            <a:r>
              <a:rPr lang="ru-RU" dirty="0" err="1"/>
              <a:t>пәнінің</a:t>
            </a:r>
            <a:r>
              <a:rPr lang="ru-RU" dirty="0"/>
              <a:t> </a:t>
            </a:r>
            <a:r>
              <a:rPr lang="ru-RU" dirty="0" err="1"/>
              <a:t>атауы</a:t>
            </a:r>
            <a:r>
              <a:rPr lang="ru-RU" dirty="0"/>
              <a:t> да </a:t>
            </a:r>
            <a:r>
              <a:rPr lang="ru-RU" dirty="0" err="1"/>
              <a:t>бұрмаланып</a:t>
            </a:r>
            <a:r>
              <a:rPr lang="ru-RU" dirty="0"/>
              <a:t> </a:t>
            </a:r>
            <a:r>
              <a:rPr lang="ru-RU" dirty="0" err="1"/>
              <a:t>беріліп</a:t>
            </a:r>
            <a:r>
              <a:rPr lang="ru-RU" dirty="0"/>
              <a:t> </a:t>
            </a:r>
            <a:r>
              <a:rPr lang="ru-RU" dirty="0" err="1"/>
              <a:t>жүр</a:t>
            </a:r>
            <a:r>
              <a:rPr lang="ru-RU" dirty="0"/>
              <a:t>: </a:t>
            </a:r>
            <a:r>
              <a:rPr lang="ru-RU" dirty="0" err="1"/>
              <a:t>ғылыми</a:t>
            </a:r>
            <a:r>
              <a:rPr lang="ru-RU" dirty="0"/>
              <a:t> </a:t>
            </a:r>
            <a:r>
              <a:rPr lang="ru-RU" dirty="0" err="1"/>
              <a:t>тұрғыдан</a:t>
            </a:r>
            <a:r>
              <a:rPr lang="ru-RU" dirty="0"/>
              <a:t> </a:t>
            </a:r>
            <a:r>
              <a:rPr lang="ru-RU" dirty="0" err="1"/>
              <a:t>бекітілген</a:t>
            </a:r>
            <a:r>
              <a:rPr lang="ru-RU" dirty="0"/>
              <a:t> «Дене </a:t>
            </a:r>
            <a:r>
              <a:rPr lang="ru-RU" dirty="0" err="1"/>
              <a:t>мәдениеті</a:t>
            </a:r>
            <a:r>
              <a:rPr lang="ru-RU" dirty="0"/>
              <a:t> </a:t>
            </a:r>
            <a:r>
              <a:rPr lang="ru-RU" dirty="0" err="1"/>
              <a:t>және</a:t>
            </a:r>
            <a:r>
              <a:rPr lang="ru-RU" dirty="0"/>
              <a:t> </a:t>
            </a:r>
            <a:r>
              <a:rPr lang="ru-RU" dirty="0" err="1"/>
              <a:t>спорттың</a:t>
            </a:r>
            <a:r>
              <a:rPr lang="ru-RU" dirty="0"/>
              <a:t> </a:t>
            </a:r>
            <a:r>
              <a:rPr lang="ru-RU" dirty="0" err="1"/>
              <a:t>теориясы</a:t>
            </a:r>
            <a:r>
              <a:rPr lang="ru-RU" dirty="0"/>
              <a:t> мен </a:t>
            </a:r>
            <a:r>
              <a:rPr lang="ru-RU" dirty="0" err="1"/>
              <a:t>әдістемесі</a:t>
            </a:r>
            <a:r>
              <a:rPr lang="ru-RU" dirty="0"/>
              <a:t>» </a:t>
            </a:r>
            <a:r>
              <a:rPr lang="ru-RU" dirty="0" err="1"/>
              <a:t>атауы</a:t>
            </a:r>
            <a:r>
              <a:rPr lang="ru-RU" dirty="0"/>
              <a:t> </a:t>
            </a:r>
            <a:r>
              <a:rPr lang="ru-RU" dirty="0" err="1"/>
              <a:t>орнына</a:t>
            </a:r>
            <a:r>
              <a:rPr lang="ru-RU" dirty="0"/>
              <a:t> «Дене </a:t>
            </a:r>
            <a:r>
              <a:rPr lang="ru-RU" dirty="0" err="1"/>
              <a:t>шынықтырудың</a:t>
            </a:r>
            <a:r>
              <a:rPr lang="ru-RU" dirty="0"/>
              <a:t> </a:t>
            </a:r>
            <a:r>
              <a:rPr lang="ru-RU" dirty="0" err="1"/>
              <a:t>теориясы</a:t>
            </a:r>
            <a:r>
              <a:rPr lang="ru-RU" dirty="0"/>
              <a:t> мен </a:t>
            </a:r>
            <a:r>
              <a:rPr lang="ru-RU" dirty="0" err="1"/>
              <a:t>әдістемесі</a:t>
            </a:r>
            <a:r>
              <a:rPr lang="ru-RU" dirty="0"/>
              <a:t>» </a:t>
            </a:r>
            <a:r>
              <a:rPr lang="ru-RU" dirty="0" err="1"/>
              <a:t>деген</a:t>
            </a:r>
            <a:r>
              <a:rPr lang="ru-RU" dirty="0"/>
              <a:t> </a:t>
            </a:r>
            <a:r>
              <a:rPr lang="ru-RU" dirty="0" err="1"/>
              <a:t>тіркестер</a:t>
            </a:r>
            <a:r>
              <a:rPr lang="ru-RU" dirty="0"/>
              <a:t> </a:t>
            </a:r>
            <a:r>
              <a:rPr lang="ru-RU" dirty="0" err="1"/>
              <a:t>жиі</a:t>
            </a:r>
            <a:r>
              <a:rPr lang="ru-RU" dirty="0"/>
              <a:t> </a:t>
            </a:r>
            <a:r>
              <a:rPr lang="ru-RU" dirty="0" err="1"/>
              <a:t>кездеседі</a:t>
            </a:r>
            <a:r>
              <a:rPr lang="ru-RU" dirty="0"/>
              <a:t>. </a:t>
            </a:r>
          </a:p>
          <a:p>
            <a:pPr algn="just"/>
            <a:r>
              <a:rPr lang="kk-KZ" dirty="0"/>
              <a:t>Павлодар қаласындағы Ә.Марғұлан атындағы университеттің профессор-оқытушылар құрамы құрастырып, еліміздің барлық ЖОО-ның «Дене шынықтыру және спорт» білім беру бағдарламасына енгізіп жатқан «Дене шынықтыру және спорт» (</a:t>
            </a:r>
            <a:r>
              <a:rPr lang="en-US" dirty="0"/>
              <a:t>IP</a:t>
            </a:r>
            <a:r>
              <a:rPr lang="kk-KZ" dirty="0"/>
              <a:t>) білім беру бағдарламасында да пәндер «Дене шынықтыру оқыту әдістемесі», «Адам мен дене шынықтыру жаттығуларының функционалды анатомиясы», «Дене шынықтыру жаттығуларының қолданбалы физиологиясы», «Адам қозғалысы мен дене шынықтыру жаттығуларының биомеханикасы», «Дене шынықтыруда және спортта физикалық дамудың функционалды дайындығының мониторингі», «Дене шынықтыру және спортпен айналысу процесінде бақылау және өзін-өзібақылау», «Дене шынықтыру мен спорт психологиясы, «Дене шынықтырудың балама түрлері», «Дене шынықтыруда және спортта қолданбалы зерттеу» - деп көрсетіледі. Мұндай ауытқулар студенттердің тақырыпты дұрыс түсінуіне кедергі келтіріп, мемлекеттік емтихандарда нақты әрі ғылыми негізделген жауап беруге қиындық туғызады.</a:t>
            </a:r>
            <a:endParaRPr lang="ru-RU" dirty="0"/>
          </a:p>
          <a:p>
            <a:endParaRPr lang="ru-RU" dirty="0"/>
          </a:p>
        </p:txBody>
      </p:sp>
    </p:spTree>
    <p:extLst>
      <p:ext uri="{BB962C8B-B14F-4D97-AF65-F5344CB8AC3E}">
        <p14:creationId xmlns:p14="http://schemas.microsoft.com/office/powerpoint/2010/main" val="2467752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60"/>
          <p:cNvGrpSpPr>
            <a:grpSpLocks/>
          </p:cNvGrpSpPr>
          <p:nvPr/>
        </p:nvGrpSpPr>
        <p:grpSpPr bwMode="auto">
          <a:xfrm>
            <a:off x="1620837" y="1146176"/>
            <a:ext cx="8691563" cy="4884738"/>
            <a:chOff x="283" y="2800"/>
            <a:chExt cx="11824" cy="2204"/>
          </a:xfrm>
        </p:grpSpPr>
        <p:sp>
          <p:nvSpPr>
            <p:cNvPr id="9221" name="Line 66"/>
            <p:cNvSpPr>
              <a:spLocks noChangeShapeType="1"/>
            </p:cNvSpPr>
            <p:nvPr/>
          </p:nvSpPr>
          <p:spPr bwMode="auto">
            <a:xfrm flipH="1">
              <a:off x="3075" y="2800"/>
              <a:ext cx="2838" cy="153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9222" name="Line 67"/>
            <p:cNvSpPr>
              <a:spLocks noChangeShapeType="1"/>
            </p:cNvSpPr>
            <p:nvPr/>
          </p:nvSpPr>
          <p:spPr bwMode="auto">
            <a:xfrm flipH="1">
              <a:off x="6139" y="2905"/>
              <a:ext cx="67" cy="140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9223" name="Rectangle 68"/>
            <p:cNvSpPr>
              <a:spLocks noChangeArrowheads="1"/>
            </p:cNvSpPr>
            <p:nvPr/>
          </p:nvSpPr>
          <p:spPr bwMode="auto">
            <a:xfrm>
              <a:off x="283" y="3461"/>
              <a:ext cx="2520" cy="594"/>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ru-RU" b="1">
                  <a:latin typeface="Times New Roman" panose="02020603050405020304" pitchFamily="18" charset="0"/>
                  <a:cs typeface="Times New Roman" panose="02020603050405020304" pitchFamily="18" charset="0"/>
                </a:rPr>
                <a:t>1 Негізгі базалық</a:t>
              </a:r>
              <a:endParaRPr lang="ru-RU" altLang="ru-RU" b="1">
                <a:latin typeface="Times New Roman" panose="02020603050405020304" pitchFamily="18" charset="0"/>
                <a:cs typeface="Times New Roman" panose="02020603050405020304" pitchFamily="18" charset="0"/>
              </a:endParaRPr>
            </a:p>
          </p:txBody>
        </p:sp>
        <p:sp>
          <p:nvSpPr>
            <p:cNvPr id="9224" name="Rectangle 69"/>
            <p:cNvSpPr>
              <a:spLocks noChangeArrowheads="1"/>
            </p:cNvSpPr>
            <p:nvPr/>
          </p:nvSpPr>
          <p:spPr bwMode="auto">
            <a:xfrm>
              <a:off x="363" y="4379"/>
              <a:ext cx="2871" cy="397"/>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ru-RU" b="1">
                  <a:latin typeface="Times New Roman" panose="02020603050405020304" pitchFamily="18" charset="0"/>
                  <a:cs typeface="Times New Roman" panose="02020603050405020304" pitchFamily="18" charset="0"/>
                </a:rPr>
                <a:t>2 Спорт</a:t>
              </a:r>
              <a:endParaRPr lang="ru-RU" altLang="ru-RU" b="1">
                <a:latin typeface="Times New Roman" panose="02020603050405020304" pitchFamily="18" charset="0"/>
                <a:cs typeface="Times New Roman" panose="02020603050405020304" pitchFamily="18" charset="0"/>
              </a:endParaRPr>
            </a:p>
          </p:txBody>
        </p:sp>
        <p:sp>
          <p:nvSpPr>
            <p:cNvPr id="9225" name="Rectangle 70"/>
            <p:cNvSpPr>
              <a:spLocks noChangeArrowheads="1"/>
            </p:cNvSpPr>
            <p:nvPr/>
          </p:nvSpPr>
          <p:spPr bwMode="auto">
            <a:xfrm>
              <a:off x="3686" y="4307"/>
              <a:ext cx="3642" cy="622"/>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ru-RU" b="1">
                  <a:latin typeface="Times New Roman" panose="02020603050405020304" pitchFamily="18" charset="0"/>
                  <a:cs typeface="Times New Roman" panose="02020603050405020304" pitchFamily="18" charset="0"/>
                </a:rPr>
                <a:t>3 Сауықтыру ДМ</a:t>
              </a:r>
              <a:endParaRPr lang="ru-RU" altLang="ru-RU" b="1">
                <a:latin typeface="Times New Roman" panose="02020603050405020304" pitchFamily="18" charset="0"/>
                <a:cs typeface="Times New Roman" panose="02020603050405020304" pitchFamily="18" charset="0"/>
              </a:endParaRPr>
            </a:p>
          </p:txBody>
        </p:sp>
        <p:sp>
          <p:nvSpPr>
            <p:cNvPr id="9226" name="Rectangle 71"/>
            <p:cNvSpPr>
              <a:spLocks noChangeArrowheads="1"/>
            </p:cNvSpPr>
            <p:nvPr/>
          </p:nvSpPr>
          <p:spPr bwMode="auto">
            <a:xfrm>
              <a:off x="8072" y="4423"/>
              <a:ext cx="3290" cy="581"/>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ru-RU" b="1">
                  <a:latin typeface="Times New Roman" panose="02020603050405020304" pitchFamily="18" charset="0"/>
                  <a:cs typeface="Times New Roman" panose="02020603050405020304" pitchFamily="18" charset="0"/>
                </a:rPr>
                <a:t>4 Қолданба</a:t>
              </a:r>
            </a:p>
            <a:p>
              <a:pPr algn="ctr" eaLnBrk="1" hangingPunct="1">
                <a:spcBef>
                  <a:spcPct val="0"/>
                </a:spcBef>
                <a:buFontTx/>
                <a:buNone/>
              </a:pPr>
              <a:r>
                <a:rPr lang="kk-KZ" altLang="ru-RU" b="1">
                  <a:latin typeface="Times New Roman" panose="02020603050405020304" pitchFamily="18" charset="0"/>
                  <a:cs typeface="Times New Roman" panose="02020603050405020304" pitchFamily="18" charset="0"/>
                </a:rPr>
                <a:t>лы ДМ</a:t>
              </a:r>
              <a:endParaRPr lang="ru-RU" altLang="ru-RU" b="1">
                <a:latin typeface="Times New Roman" panose="02020603050405020304" pitchFamily="18" charset="0"/>
                <a:cs typeface="Times New Roman" panose="02020603050405020304" pitchFamily="18" charset="0"/>
              </a:endParaRPr>
            </a:p>
          </p:txBody>
        </p:sp>
        <p:sp>
          <p:nvSpPr>
            <p:cNvPr id="9227" name="Rectangle 72"/>
            <p:cNvSpPr>
              <a:spLocks noChangeArrowheads="1"/>
            </p:cNvSpPr>
            <p:nvPr/>
          </p:nvSpPr>
          <p:spPr bwMode="auto">
            <a:xfrm>
              <a:off x="8888" y="3431"/>
              <a:ext cx="3219" cy="677"/>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kk-KZ" altLang="ru-RU" b="1">
                  <a:latin typeface="Times New Roman" panose="02020603050405020304" pitchFamily="18" charset="0"/>
                  <a:cs typeface="Times New Roman" panose="02020603050405020304" pitchFamily="18" charset="0"/>
                </a:rPr>
                <a:t>5 Жеке басылық ДМ</a:t>
              </a:r>
              <a:endParaRPr lang="ru-RU" altLang="ru-RU" b="1">
                <a:latin typeface="Times New Roman" panose="02020603050405020304" pitchFamily="18" charset="0"/>
                <a:cs typeface="Times New Roman" panose="02020603050405020304" pitchFamily="18" charset="0"/>
              </a:endParaRPr>
            </a:p>
          </p:txBody>
        </p:sp>
        <p:sp>
          <p:nvSpPr>
            <p:cNvPr id="9228" name="Line 85"/>
            <p:cNvSpPr>
              <a:spLocks noChangeShapeType="1"/>
            </p:cNvSpPr>
            <p:nvPr/>
          </p:nvSpPr>
          <p:spPr bwMode="auto">
            <a:xfrm flipH="1">
              <a:off x="1819" y="2852"/>
              <a:ext cx="4320" cy="59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9229" name="Line 87"/>
            <p:cNvSpPr>
              <a:spLocks noChangeShapeType="1"/>
            </p:cNvSpPr>
            <p:nvPr/>
          </p:nvSpPr>
          <p:spPr bwMode="auto">
            <a:xfrm>
              <a:off x="6139" y="2878"/>
              <a:ext cx="3960" cy="54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grpSp>
      <p:sp>
        <p:nvSpPr>
          <p:cNvPr id="5123" name="Rectangle 95"/>
          <p:cNvSpPr>
            <a:spLocks noChangeArrowheads="1"/>
          </p:cNvSpPr>
          <p:nvPr/>
        </p:nvSpPr>
        <p:spPr bwMode="auto">
          <a:xfrm>
            <a:off x="2384425" y="69851"/>
            <a:ext cx="7164388" cy="1076325"/>
          </a:xfrm>
          <a:prstGeom prst="rect">
            <a:avLst/>
          </a:prstGeom>
          <a:ln/>
        </p:spPr>
        <p:style>
          <a:lnRef idx="2">
            <a:schemeClr val="dk1"/>
          </a:lnRef>
          <a:fillRef idx="1">
            <a:schemeClr val="lt1"/>
          </a:fillRef>
          <a:effectRef idx="0">
            <a:schemeClr val="dk1"/>
          </a:effectRef>
          <a:fontRef idx="minor">
            <a:schemeClr val="dk1"/>
          </a:fontRef>
        </p:style>
        <p:txBody>
          <a:bodyPr anchor="ctr">
            <a:spAutoFit/>
          </a:bodyPr>
          <a:lstStyle/>
          <a:p>
            <a:pPr algn="ctr" eaLnBrk="1" hangingPunct="1">
              <a:defRPr/>
            </a:pPr>
            <a:r>
              <a:rPr lang="kk-KZ" altLang="ru-RU" sz="3200" b="1" dirty="0">
                <a:solidFill>
                  <a:schemeClr val="tx1"/>
                </a:solidFill>
                <a:latin typeface="Times New Roman" pitchFamily="18" charset="0"/>
                <a:cs typeface="Times New Roman" pitchFamily="18" charset="0"/>
              </a:rPr>
              <a:t>ДЕНЕ МӘДЕНИЕТІ, ОНЫҢ БАҒЫТТАРЫ</a:t>
            </a:r>
            <a:endParaRPr lang="ru-RU" altLang="ru-RU" sz="3200" b="1" dirty="0">
              <a:solidFill>
                <a:schemeClr val="tx1"/>
              </a:solidFill>
              <a:latin typeface="Times New Roman" pitchFamily="18" charset="0"/>
              <a:cs typeface="Times New Roman" pitchFamily="18" charset="0"/>
            </a:endParaRPr>
          </a:p>
        </p:txBody>
      </p:sp>
      <p:cxnSp>
        <p:nvCxnSpPr>
          <p:cNvPr id="4" name="Прямая со стрелкой 3"/>
          <p:cNvCxnSpPr/>
          <p:nvPr/>
        </p:nvCxnSpPr>
        <p:spPr>
          <a:xfrm>
            <a:off x="6195731" y="1506826"/>
            <a:ext cx="2176462" cy="310038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16737501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TotalTime>
  <Words>1941</Words>
  <Application>Microsoft Office PowerPoint</Application>
  <PresentationFormat>Широкоэкранный</PresentationFormat>
  <Paragraphs>81</Paragraphs>
  <Slides>22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22</vt:i4>
      </vt:variant>
    </vt:vector>
  </HeadingPairs>
  <TitlesOfParts>
    <vt:vector size="27" baseType="lpstr">
      <vt:lpstr>Arial</vt:lpstr>
      <vt:lpstr>Calibri</vt:lpstr>
      <vt:lpstr>Calibri Light</vt:lpstr>
      <vt:lpstr>Times New Roman</vt:lpstr>
      <vt:lpstr>Тема Office</vt:lpstr>
      <vt:lpstr>ДЕНЕ МӘДЕНИЕТІ ЖӘНЕ СПОРТТА ОРЫС ЖӘНЕ ҚАЗАҚ ТІЛІНДЕГІ ТЕРМИНДЕРДІ МАҒЫНАСЫНА СӘЙКЕС ҚОЛДАНУ ЕРЕКШЕЛІКТЕРІ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ДЕНЕ МӘДЕНИЕТІ ЖӘНЕ СПОРТТА ОРЫС ЖӘНЕ ҚАЗАҚ ТІЛІНДЕГІ ТЕРМИНДЕРДІ МАҒЫНАСЫНА СӘЙКЕС ҚОЛДАНУ ЕРЕКШЕЛІКТЕРІ</dc:title>
  <dc:creator>Lenovo</dc:creator>
  <cp:lastModifiedBy>Lenovo</cp:lastModifiedBy>
  <cp:revision>3</cp:revision>
  <dcterms:created xsi:type="dcterms:W3CDTF">2025-06-21T12:26:02Z</dcterms:created>
  <dcterms:modified xsi:type="dcterms:W3CDTF">2025-06-23T00:12:01Z</dcterms:modified>
</cp:coreProperties>
</file>