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8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  <p:sldMasterId id="2147483671" r:id="rId3"/>
    <p:sldMasterId id="2147483681" r:id="rId4"/>
    <p:sldMasterId id="2147483691" r:id="rId5"/>
    <p:sldMasterId id="2147483701" r:id="rId6"/>
    <p:sldMasterId id="2147483711" r:id="rId7"/>
    <p:sldMasterId id="2147483721" r:id="rId8"/>
    <p:sldMasterId id="2147483731" r:id="rId9"/>
  </p:sldMasterIdLst>
  <p:notesMasterIdLst>
    <p:notesMasterId r:id="rId39"/>
  </p:notesMasterIdLst>
  <p:sldIdLst>
    <p:sldId id="256" r:id="rId10"/>
    <p:sldId id="257" r:id="rId11"/>
    <p:sldId id="258" r:id="rId12"/>
    <p:sldId id="275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74" r:id="rId23"/>
    <p:sldId id="271" r:id="rId24"/>
    <p:sldId id="272" r:id="rId25"/>
    <p:sldId id="277" r:id="rId26"/>
    <p:sldId id="278" r:id="rId27"/>
    <p:sldId id="279" r:id="rId28"/>
    <p:sldId id="280" r:id="rId29"/>
    <p:sldId id="281" r:id="rId30"/>
    <p:sldId id="284" r:id="rId31"/>
    <p:sldId id="285" r:id="rId32"/>
    <p:sldId id="282" r:id="rId33"/>
    <p:sldId id="286" r:id="rId34"/>
    <p:sldId id="276" r:id="rId35"/>
    <p:sldId id="287" r:id="rId36"/>
    <p:sldId id="288" r:id="rId37"/>
    <p:sldId id="283" r:id="rId38"/>
  </p:sldIdLst>
  <p:sldSz cx="9144000" cy="5143500" type="screen16x9"/>
  <p:notesSz cx="6858000" cy="9144000"/>
  <p:embeddedFontLst>
    <p:embeddedFont>
      <p:font typeface="Lato" panose="020F0502020204030203" pitchFamily="34" charset="0"/>
      <p:regular r:id="rId40"/>
      <p:bold r:id="rId41"/>
      <p:italic r:id="rId42"/>
      <p:boldItalic r:id="rId43"/>
    </p:embeddedFont>
    <p:embeddedFont>
      <p:font typeface="Raleway" pitchFamily="2" charset="-52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60E714-164A-4610-BE57-A819DE4AF6E6}">
  <a:tblStyle styleId="{7E60E714-164A-4610-BE57-A819DE4AF6E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font" Target="fonts/font4.fntdata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font" Target="fonts/font7.fntdata"/><Relationship Id="rId20" Type="http://schemas.openxmlformats.org/officeDocument/2006/relationships/slide" Target="slides/slide11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11344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9434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0e2ac514a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0e2ac514a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2035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0e2ac514a5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0e2ac514a5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0515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0e2ac514a5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0e2ac514a5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231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e2ac514a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0e2ac514a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710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e2ac514a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0e2ac514a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710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d251bb473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d251bb473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9958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cb9a0b07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cb9a0b07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5820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e2ac514a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0e2ac514a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7107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e2ac514a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0e2ac514a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7107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e2ac514a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0e2ac514a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8710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0ee4d64c2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0ee4d64c2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31641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e2ac514a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0e2ac514a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7107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e2ac514a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0e2ac514a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7107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e2ac514a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0e2ac514a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7107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e2ac514a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0e2ac514a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7107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e2ac514a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0e2ac514a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7107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e2ac514a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0e2ac514a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7107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e2ac514a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0e2ac514a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7107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e2ac514a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0e2ac514a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7107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e2ac514a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0e2ac514a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7107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e2ac514a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0e2ac514a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710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0ee6d344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0ee6d3447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665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b9a0b074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cb9a0b074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6857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965474a9_3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e965474a9_3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8855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b9a0b074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cb9a0b074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6857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0e2ac514a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0e2ac514a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855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0e2ac514a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0e2ac514a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3739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0e2ac514a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0e2ac514a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2879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43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74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053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49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868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743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49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98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051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318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82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32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08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4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6692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630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379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160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837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47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19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81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112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083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7750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086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3510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121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5926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0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5549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666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3888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1492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756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2068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3539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1411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3289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81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6475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9681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585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3498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0112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934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5181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937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2112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2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9186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1509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7391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7627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137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2982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9423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160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08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84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594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702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9298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640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7827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1519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3662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9254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9008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6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8561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6916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71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8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9884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840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6981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2876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7201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6476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31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ru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981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dirty="0">
                <a:solidFill>
                  <a:schemeClr val="dk2"/>
                </a:solidFill>
                <a:highlight>
                  <a:schemeClr val="dk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Новый формат проведения вступительных творческих экзаменов по ГОП «Подготовка учителей физической культуры»</a:t>
            </a:r>
            <a:endParaRPr sz="3000" dirty="0">
              <a:solidFill>
                <a:schemeClr val="dk2"/>
              </a:solidFill>
              <a:highlight>
                <a:schemeClr val="dk1"/>
              </a:highlight>
            </a:endParaRPr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рабочей группы, декан Факультета ФПСиЕ КазАСТ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Конакбаев Бакытбек Мухаметханович</a:t>
            </a:r>
            <a:endParaRPr sz="2400" b="1" dirty="0">
              <a:solidFill>
                <a:schemeClr val="dk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1842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2"/>
          <p:cNvSpPr txBox="1"/>
          <p:nvPr/>
        </p:nvSpPr>
        <p:spPr>
          <a:xfrm>
            <a:off x="2855550" y="348249"/>
            <a:ext cx="3432900" cy="42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 dirty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" sz="3000" b="1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Китай</a:t>
            </a:r>
            <a:endParaRPr sz="3000" b="1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8" name="Google Shape;138;p22"/>
          <p:cNvSpPr txBox="1">
            <a:spLocks noGrp="1"/>
          </p:cNvSpPr>
          <p:nvPr>
            <p:ph type="body" idx="4294967295"/>
          </p:nvPr>
        </p:nvSpPr>
        <p:spPr>
          <a:xfrm>
            <a:off x="750100" y="776176"/>
            <a:ext cx="7822500" cy="4099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В Китае абитуриентов при поступлении на спортивные факультеты оценивают на основе их физической подготовки и академических показателей, включая результаты Национального вступительного экзамена в колледжи (Гаокао).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  - Экзамен по физический подготовке: 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	Бег (100 м, 800 м)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	Прыжки в длину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	Тесты на силу (например, подтягивания)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	Спортивные тесты (например, боевые искусства, футбол, гимнастика).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  - Академический экзамен: Результаты Гаокао играют важную роль в процессе поступления, особенно по предметам, связанным с физическим воспитанием.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  - Некоторые учебные заведения также проводят оценивание способности абитуриентов к лидерству или предлагают предоставить проекты, связанные с развитием спорта.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sz="1200" dirty="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5693" y="0"/>
            <a:ext cx="931412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3"/>
          <p:cNvSpPr txBox="1"/>
          <p:nvPr/>
        </p:nvSpPr>
        <p:spPr>
          <a:xfrm>
            <a:off x="2855550" y="348250"/>
            <a:ext cx="3432900" cy="491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 dirty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" sz="3000" b="1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Франция</a:t>
            </a:r>
            <a:endParaRPr sz="3000" b="1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4294967295"/>
          </p:nvPr>
        </p:nvSpPr>
        <p:spPr>
          <a:xfrm>
            <a:off x="750100" y="696550"/>
            <a:ext cx="7822500" cy="44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Французские университеты предлагают программы по «Наукам и техникам физической активности и спорта» (STAPS) и требуют сочетания академической и физической оценки.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  - Экзамен по физической подготовке: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	Легкая атлетика (бег, прыжки)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	Плавание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	Гимнастика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	Командные виды спорта (баскетбол, футбол).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  - Теоретические экзамены охватывают темы по физиологии, анатомии, спортивной психологии и методов тренировки.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  - Некоторые учебные заведения могут потребовать представить спортивный проект или методы тренерской работы.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sz="1200" dirty="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4428" y="0"/>
            <a:ext cx="931412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4"/>
          <p:cNvSpPr txBox="1"/>
          <p:nvPr/>
        </p:nvSpPr>
        <p:spPr>
          <a:xfrm>
            <a:off x="2855550" y="435935"/>
            <a:ext cx="3432900" cy="361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 dirty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" sz="3000" b="1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Южная </a:t>
            </a:r>
            <a:r>
              <a:rPr lang="kk-KZ" sz="3000" b="1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Корея</a:t>
            </a:r>
            <a:endParaRPr sz="3000" b="1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2" name="Google Shape;152;p24"/>
          <p:cNvSpPr txBox="1">
            <a:spLocks noGrp="1"/>
          </p:cNvSpPr>
          <p:nvPr>
            <p:ph type="body" idx="4294967295"/>
          </p:nvPr>
        </p:nvSpPr>
        <p:spPr>
          <a:xfrm>
            <a:off x="750100" y="797442"/>
            <a:ext cx="7822500" cy="43460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Южнокорейские университеты требуют от абитуриентов сдачи как физических, так и академических экзаменов с акцентом на спортивные достижения. «</a:t>
            </a:r>
            <a:r>
              <a:rPr lang="en-US" sz="1400" b="1" dirty="0">
                <a:latin typeface="Raleway"/>
                <a:ea typeface="Raleway"/>
                <a:cs typeface="Raleway"/>
                <a:sym typeface="Raleway"/>
              </a:rPr>
              <a:t>CSAT, C</a:t>
            </a:r>
            <a:r>
              <a:rPr lang="ru-RU" sz="1400" b="1" dirty="0" err="1">
                <a:latin typeface="Raleway"/>
                <a:ea typeface="Raleway"/>
                <a:cs typeface="Raleway"/>
                <a:sym typeface="Raleway"/>
              </a:rPr>
              <a:t>унын</a:t>
            </a:r>
            <a:r>
              <a:rPr lang="ru-RU" sz="1400" b="1" dirty="0">
                <a:latin typeface="Raleway"/>
                <a:ea typeface="Raleway"/>
                <a:cs typeface="Raleway"/>
                <a:sym typeface="Raleway"/>
              </a:rPr>
              <a:t>»</a:t>
            </a:r>
            <a:endParaRPr lang="en-US"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  - Экзамен по физической подготовке: 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	Бег (100 м, 400 м, 1500 м)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                    Прыжки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	Тесты на силу и выносливость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	Спортивные навыки.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  - Теоретический экзамен: абитуриенты сдают экзамены по анатомии, физиологии и спортивным наукам.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  - Некоторые университеты также проводят экзамены по тренерской деятельности или оптимизации спортивных результатов.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  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sz="1200" dirty="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5060" y="0"/>
            <a:ext cx="932475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5"/>
          <p:cNvSpPr txBox="1"/>
          <p:nvPr/>
        </p:nvSpPr>
        <p:spPr>
          <a:xfrm>
            <a:off x="2855550" y="348249"/>
            <a:ext cx="3432900" cy="47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 dirty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" sz="3000" b="1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Япония</a:t>
            </a:r>
            <a:endParaRPr sz="3000" b="1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9" name="Google Shape;159;p25"/>
          <p:cNvSpPr txBox="1">
            <a:spLocks noGrp="1"/>
          </p:cNvSpPr>
          <p:nvPr>
            <p:ph type="body" idx="4294967295"/>
          </p:nvPr>
        </p:nvSpPr>
        <p:spPr>
          <a:xfrm>
            <a:off x="750100" y="542260"/>
            <a:ext cx="7822500" cy="46011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Японские спортивные факультеты требуют сочетания физической подготовки, академических знаний и лидерских качеств.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  - Экзамен по физической подготовке: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	Бег (на короткие и длинные дистанции)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	Прыжки 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	Спортивные навыки (например, бейсбол, дзюдо, кендо).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  - Академические экзамены по спортивной науке, биологии и оздоровительному воспитанию являются обязательными.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  - Некоторые учебные заведения также оценивают абитуриентов через интервью или презентации по видению их вклада в развитие спорта или физического воспитания.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sz="1200" dirty="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5060" y="0"/>
            <a:ext cx="932475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03300" y="411574"/>
            <a:ext cx="8520600" cy="438370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международного опыта показал, что при поступлении абитуриенты сдают экзамены по  нормативам общей и специальной физической подготовке.</a:t>
            </a:r>
          </a:p>
          <a:p>
            <a:pPr algn="just" fontAlgn="base"/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Казахстане в соответствии с приказом 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600 МОН РК от 31 октября 2018 года абитуриенты при поступлении на ГОП «Подготовка учителей физической культуры» сдают два творческих экзамена:</a:t>
            </a:r>
            <a:b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Нормативы по специализации</a:t>
            </a:r>
          </a:p>
          <a:p>
            <a:pPr algn="just" fontAlgn="base"/>
            <a:r>
              <a:rPr lang="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Нормативы по общей физической подготовке</a:t>
            </a:r>
          </a:p>
          <a:p>
            <a:pPr indent="357188" algn="just" fontAlgn="base"/>
            <a:r>
              <a:rPr lang="ru-RU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целью повышения качества проведения вступительных экзаменов необходимо ввести единые критерии нормативов. Предлагаем для обсуждения проект единых нормативов по двум творческим экзаменам: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806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>
            <a:spLocks noGrp="1"/>
          </p:cNvSpPr>
          <p:nvPr>
            <p:ph type="title"/>
          </p:nvPr>
        </p:nvSpPr>
        <p:spPr>
          <a:xfrm>
            <a:off x="404036" y="81419"/>
            <a:ext cx="8510663" cy="4608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dk2"/>
              </a:buClr>
              <a:buSzPts val="1100"/>
            </a:pPr>
            <a:r>
              <a:rPr lang="ru" sz="2400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НОРМАТИВЫ ПО СПЕЦИАЛИЗАЦИИ</a:t>
            </a:r>
            <a:br>
              <a:rPr lang="ru" sz="2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</a:br>
            <a:endParaRPr sz="2400" dirty="0">
              <a:solidFill>
                <a:schemeClr val="dk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pic>
        <p:nvPicPr>
          <p:cNvPr id="177" name="Google Shape;17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6568"/>
            <a:ext cx="9144000" cy="469693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8"/>
          <p:cNvSpPr txBox="1"/>
          <p:nvPr/>
        </p:nvSpPr>
        <p:spPr>
          <a:xfrm>
            <a:off x="404037" y="723015"/>
            <a:ext cx="8325293" cy="478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Aft>
                <a:spcPts val="0"/>
              </a:spcAft>
              <a:buNone/>
            </a:pPr>
            <a:r>
              <a:rPr lang="ru" b="1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Для унификации нормативов по специализации виды спорта предлагается разделить на  следующие группы:</a:t>
            </a:r>
            <a:endParaRPr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ru" b="1" dirty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1 группа - Спортивные игры </a:t>
            </a:r>
            <a:endParaRPr b="1" dirty="0">
              <a:solidFill>
                <a:schemeClr val="bg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Aft>
                <a:spcPts val="0"/>
              </a:spcAft>
              <a:buNone/>
            </a:pPr>
            <a:r>
              <a:rPr lang="ru" b="1" dirty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(футбол, баскетбол, волейбол, гандбол, хоккей, регби, теннис и другие)</a:t>
            </a:r>
          </a:p>
          <a:p>
            <a:pPr marL="457200" lvl="0" indent="0" algn="l" rtl="0">
              <a:spcAft>
                <a:spcPts val="0"/>
              </a:spcAft>
              <a:buNone/>
            </a:pPr>
            <a:endParaRPr b="1" dirty="0">
              <a:solidFill>
                <a:schemeClr val="bg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ru" b="1" dirty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2 группа - Единоборства</a:t>
            </a:r>
            <a:endParaRPr b="1" dirty="0">
              <a:solidFill>
                <a:schemeClr val="bg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Aft>
                <a:spcPts val="0"/>
              </a:spcAft>
              <a:buNone/>
            </a:pPr>
            <a:r>
              <a:rPr lang="ru" b="1" dirty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 (спортивная борьба, бокс, виды единоборств, НВС)</a:t>
            </a:r>
          </a:p>
          <a:p>
            <a:pPr marL="457200" lvl="0" indent="0" algn="l" rtl="0">
              <a:spcAft>
                <a:spcPts val="0"/>
              </a:spcAft>
              <a:buNone/>
            </a:pPr>
            <a:endParaRPr b="1" dirty="0">
              <a:solidFill>
                <a:schemeClr val="bg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ru" b="1" dirty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3 группа - Циклические виды спорта </a:t>
            </a:r>
            <a:endParaRPr b="1" dirty="0">
              <a:solidFill>
                <a:schemeClr val="bg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Aft>
                <a:spcPts val="0"/>
              </a:spcAft>
              <a:buNone/>
            </a:pPr>
            <a:r>
              <a:rPr lang="ru" b="1" dirty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(водные виды спорта, легкая атлетика, лыжный спорт, конькобежный спорт, велоспорт, и другие)</a:t>
            </a:r>
          </a:p>
          <a:p>
            <a:pPr marL="457200" lvl="0" indent="0" algn="l" rtl="0">
              <a:spcAft>
                <a:spcPts val="0"/>
              </a:spcAft>
              <a:buNone/>
            </a:pPr>
            <a:endParaRPr b="1" dirty="0">
              <a:solidFill>
                <a:schemeClr val="bg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ru" b="1" dirty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4 группа - Сложно-координационные виды спорта </a:t>
            </a:r>
            <a:br>
              <a:rPr lang="ru" dirty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ru" b="1" dirty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(виды гимнастики, сложно -технические виды спорта, тяжелая атлетика, фехтования, фигурное катание, фитнес  и другие)</a:t>
            </a:r>
          </a:p>
          <a:p>
            <a:pPr marL="139700" lvl="0" algn="l" rtl="0">
              <a:spcAft>
                <a:spcPts val="0"/>
              </a:spcAft>
              <a:buClr>
                <a:schemeClr val="dk1"/>
              </a:buClr>
              <a:buSzPts val="1400"/>
            </a:pPr>
            <a:endParaRPr lang="ru" b="1" dirty="0">
              <a:solidFill>
                <a:schemeClr val="bg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>
              <a:buClr>
                <a:schemeClr val="dk1"/>
              </a:buClr>
              <a:buSzPts val="1400"/>
              <a:buFont typeface="Raleway"/>
              <a:buChar char="➔"/>
            </a:pPr>
            <a:r>
              <a:rPr lang="ru" b="1" dirty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5 группа - Интеллектуальные игры</a:t>
            </a:r>
          </a:p>
          <a:p>
            <a:pPr marL="139700" lvl="0">
              <a:buClr>
                <a:schemeClr val="dk1"/>
              </a:buClr>
              <a:buSzPts val="1400"/>
            </a:pPr>
            <a:endParaRPr lang="ru" b="1" dirty="0">
              <a:solidFill>
                <a:schemeClr val="bg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>
              <a:buClr>
                <a:schemeClr val="dk1"/>
              </a:buClr>
              <a:buSzPts val="1400"/>
              <a:buFont typeface="Raleway"/>
              <a:buChar char="➔"/>
            </a:pPr>
            <a:r>
              <a:rPr lang="ru" b="1" dirty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6 группа - Адаптивная физическая культура и спорт</a:t>
            </a: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0559" y="1233814"/>
            <a:ext cx="7728559" cy="5198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70558" y="1849677"/>
            <a:ext cx="7728559" cy="5198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70557" y="2535120"/>
            <a:ext cx="7728559" cy="627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70559" y="3370188"/>
            <a:ext cx="7728559" cy="627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70556" y="4127326"/>
            <a:ext cx="7728559" cy="3569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70555" y="4623672"/>
            <a:ext cx="7728559" cy="3303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>
            <a:spLocks noGrp="1"/>
          </p:cNvSpPr>
          <p:nvPr>
            <p:ph type="title"/>
          </p:nvPr>
        </p:nvSpPr>
        <p:spPr>
          <a:xfrm>
            <a:off x="283100" y="467892"/>
            <a:ext cx="8620500" cy="5717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dk2"/>
              </a:buClr>
              <a:buSzPts val="1100"/>
            </a:pP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1.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НОРМАТИВЫ ПО СПЕЦИАЛИЗАЦИИ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Google Shape;184;p29"/>
          <p:cNvSpPr/>
          <p:nvPr/>
        </p:nvSpPr>
        <p:spPr>
          <a:xfrm>
            <a:off x="552529" y="1378126"/>
            <a:ext cx="3543482" cy="2536258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9"/>
          <p:cNvSpPr/>
          <p:nvPr/>
        </p:nvSpPr>
        <p:spPr>
          <a:xfrm>
            <a:off x="5280011" y="1365863"/>
            <a:ext cx="3413051" cy="2536258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9"/>
          <p:cNvSpPr txBox="1">
            <a:spLocks noGrp="1"/>
          </p:cNvSpPr>
          <p:nvPr>
            <p:ph type="title"/>
          </p:nvPr>
        </p:nvSpPr>
        <p:spPr>
          <a:xfrm>
            <a:off x="874746" y="1673593"/>
            <a:ext cx="2899048" cy="20967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/>
              <a:t>Специальная физическая подготовка</a:t>
            </a:r>
            <a:endParaRPr sz="2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2400" dirty="0"/>
              <a:t>(тест/упр.)</a:t>
            </a:r>
            <a:endParaRPr sz="1800" b="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400" dirty="0"/>
          </a:p>
        </p:txBody>
      </p:sp>
      <p:sp>
        <p:nvSpPr>
          <p:cNvPr id="189" name="Google Shape;189;p29"/>
          <p:cNvSpPr txBox="1">
            <a:spLocks noGrp="1"/>
          </p:cNvSpPr>
          <p:nvPr>
            <p:ph type="title"/>
          </p:nvPr>
        </p:nvSpPr>
        <p:spPr>
          <a:xfrm>
            <a:off x="5531915" y="1572831"/>
            <a:ext cx="2909242" cy="22789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400" dirty="0"/>
              <a:t>Демонстрация техники избранного вида спорта( ИВС)</a:t>
            </a:r>
            <a:endParaRPr sz="2400" dirty="0">
              <a:solidFill>
                <a:schemeClr val="lt1"/>
              </a:solidFill>
            </a:endParaRPr>
          </a:p>
        </p:txBody>
      </p:sp>
      <p:sp>
        <p:nvSpPr>
          <p:cNvPr id="190" name="Google Shape;190;p29"/>
          <p:cNvSpPr txBox="1"/>
          <p:nvPr/>
        </p:nvSpPr>
        <p:spPr>
          <a:xfrm>
            <a:off x="1303971" y="4386305"/>
            <a:ext cx="62442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(Учитывая группы по видам спорта)</a:t>
            </a:r>
            <a:endParaRPr i="1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5060" y="0"/>
            <a:ext cx="932475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83;p29"/>
          <p:cNvSpPr txBox="1">
            <a:spLocks/>
          </p:cNvSpPr>
          <p:nvPr/>
        </p:nvSpPr>
        <p:spPr>
          <a:xfrm>
            <a:off x="267066" y="182008"/>
            <a:ext cx="8620500" cy="5717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2"/>
              </a:buClr>
              <a:buSzPts val="1100"/>
            </a:pPr>
            <a:r>
              <a:rPr lang="ru-RU" sz="24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1. </a:t>
            </a:r>
            <a:r>
              <a:rPr lang="ru-RU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 ПО СПЕЦИАЛИЗАЦИИ</a:t>
            </a:r>
            <a:br>
              <a:rPr lang="ru-RU" sz="2400" dirty="0">
                <a:solidFill>
                  <a:schemeClr val="bg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endParaRPr lang="ru-RU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7066" y="611612"/>
            <a:ext cx="8620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 - Спортивные игры  (футбол, баскетбол, волейбол, гандбол, хоккей, регби, теннис и другие)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193701"/>
              </p:ext>
            </p:extLst>
          </p:nvPr>
        </p:nvGraphicFramePr>
        <p:xfrm>
          <a:off x="267066" y="1041006"/>
          <a:ext cx="8557518" cy="381645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8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3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3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3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83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3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80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8808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74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374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8808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8808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8808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8808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8808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8808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8808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8808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03748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03748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32486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</a:tblGrid>
              <a:tr h="164279"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СПОРТИВНЫЕ ИГРЫ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МУЖЧИНЫ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ЖЕНЩИНЫ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4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238">
                <a:tc gridSpan="2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СПЕЦИАЛЬНАЯ ФИЗИЧЕСКАЯ ПОДГОТОВКА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7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Челночный бег 6*10 м (</a:t>
                      </a:r>
                      <a:r>
                        <a:rPr lang="kk-KZ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Для всех видов этой группы)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14,5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14,8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15,1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15,4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15,7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16,0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16,3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16,6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16,9 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17,2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18,0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15,3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15,6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15,9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16,2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16,5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16,8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17,1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17,4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17,7 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18,0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18,3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238">
                <a:tc gridSpan="2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ДЕМОНСТРАЦИЯ ТЕХНИКИ ИЗБРАННОГО ВИДА СПОРТА( футбол)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695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Удары по неподвижному мячу в створ ворот с линии штрафной площади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7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Ведение мяча с последующим ударом в створ ворот (секунды)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7,0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7,5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8,0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8,5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9,0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9,3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9,8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10,2 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10,4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10,6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8,0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8,2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8,5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9,0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9,5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9,8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10,2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10,5 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10,</a:t>
                      </a: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1,2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5429">
                <a:tc gridSpan="2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ПРИМЕЧАНИЕ: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  Удары по неподвижному мячу с 16,5 м в створ ворот. Мяч после удара должен пересечь линию ворот по воздуху.  Выполняется 10 ударов и оценивается количество попаданий (разрешается 1 попытка). 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Ведение мяча от стартовой точки, расположенной в 30 м от ворот с последующим ударом в цель. По прямой линии расставлены 4 </a:t>
                      </a:r>
                      <a:r>
                        <a:rPr lang="ru-RU" sz="1200" dirty="0" err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стойки,первая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– в 3 м от стартовой точки, последующие в3 м одна от другой, необходимо обвести эти стойки и выполнить удар по воротам не ближе 16,5 м. Попадание в ворота – обязательно. Норматив оценивается по времени (разрешается 2 попытки)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421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5060" y="0"/>
            <a:ext cx="932475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83;p29"/>
          <p:cNvSpPr txBox="1">
            <a:spLocks/>
          </p:cNvSpPr>
          <p:nvPr/>
        </p:nvSpPr>
        <p:spPr>
          <a:xfrm>
            <a:off x="267066" y="182008"/>
            <a:ext cx="8620500" cy="5717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100"/>
            </a:pP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 ПО СПЕЦИАЛИЗАЦИИ</a:t>
            </a:r>
            <a:b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7066" y="611612"/>
            <a:ext cx="8620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 - Спортивные игры  (футбол, баскетбол, волейбол, гандбол, хоккей, регби, теннис и другие)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45448"/>
              </p:ext>
            </p:extLst>
          </p:nvPr>
        </p:nvGraphicFramePr>
        <p:xfrm>
          <a:off x="267066" y="919389"/>
          <a:ext cx="8620493" cy="375441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0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598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598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05983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05983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34197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</a:tblGrid>
              <a:tr h="164279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СПОРТИВНЫЕ ИГРЫ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МУЖЧИНЫ</a:t>
                      </a:r>
                      <a:endParaRPr lang="ru-RU" sz="105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ЖЕНЩИНЫ</a:t>
                      </a:r>
                      <a:endParaRPr lang="ru-RU" sz="105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4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238">
                <a:tc gridSpan="2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ДЕМОНСТРАЦИЯ ТЕХНИКИ ИЗБРАННОГО ВИДА СПОРТА (</a:t>
                      </a:r>
                      <a:r>
                        <a:rPr lang="kk-KZ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баскет</a:t>
                      </a: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бол)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9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Броски с дистанции, 1</a:t>
                      </a: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бросков с расстояния 4 и  6,25м, по </a:t>
                      </a:r>
                      <a:r>
                        <a:rPr lang="ru-RU" sz="1000" dirty="0" err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очередно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(кол-во очков). 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12-13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 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12-13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 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7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Передвижение  в защитной  стойке  по 6-ти  точкам (сек)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12,8</a:t>
                      </a: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13,0</a:t>
                      </a: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13,2</a:t>
                      </a: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13,4</a:t>
                      </a: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13,6</a:t>
                      </a: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13,8</a:t>
                      </a: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14,0</a:t>
                      </a: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14,5 </a:t>
                      </a: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15,5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13,2</a:t>
                      </a: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13,4</a:t>
                      </a: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13,6</a:t>
                      </a: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13,8</a:t>
                      </a: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14,0</a:t>
                      </a: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14,5</a:t>
                      </a: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14,7</a:t>
                      </a: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14,9 </a:t>
                      </a: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15,1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15,3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15,5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92381">
                <a:tc gridSpan="2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ПРИМЕЧАНИЕ: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 БРОСКИ НА ТОЧНОСТЬ. Броски выполняются последовательно  с 10-ти  разно удаленных  точек. Точки  располагаются   симметрично по обе  стороны щита  на линии  параллельно лицевой   и проходят через  проекцию центра  кольца, а также  на линиях под углом 45 и 90 градусов  к щиту.  Учитывается суммарное  количество  забитых очков, причем  за каждое  попадание  с 6,25м,  начисляется  три очка, за  остальные  по два.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  ПЕРЕДВИЖЕНИЕ В ЗАЩИТНОЙ  СТОЙКЕ. Точка  1 на  лицевой  линии  под кольцом, точка  2 правый  конец  линии  штрафного  броска, точка  3 вершина  дуги  зоны  штрафного  броска, точка  4 левый  конец линии  штрафного  броска, точка  5 правый угол  площадки , точка  6 левый  угол  площадки.  Игрок последовательно  без каких-либо  пауз  выполняет рывки  из исходной точки 1 в  точки  2,3,4,5,65 с  обязательным  ударом по  набивным  мячам лежащим  в этих точках  и с  возвращением  каждый  раз  в точку 1.  Рывки  из  точки  1 в  точки  2,3,4  выполняются  лицом вперед, возвращение в точку 1 – спиной  вперед, а из  точки  1 в  точку  5, 6 и  обратно  приставным  шагом. Секундомер останавливается  в момент  касания  точки 1.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287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5060" y="-27214"/>
            <a:ext cx="932475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83;p29"/>
          <p:cNvSpPr txBox="1">
            <a:spLocks/>
          </p:cNvSpPr>
          <p:nvPr/>
        </p:nvSpPr>
        <p:spPr>
          <a:xfrm>
            <a:off x="267066" y="137786"/>
            <a:ext cx="8620500" cy="3798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100"/>
            </a:pP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 ПО СПЕЦИАЛИЗАЦИИ</a:t>
            </a:r>
            <a:b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7066" y="459138"/>
            <a:ext cx="8620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 - Спортивные игры  (футбол, баскетбол, волейбол, гандбол, хоккей, регби, теннис и другие)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179984"/>
              </p:ext>
            </p:extLst>
          </p:nvPr>
        </p:nvGraphicFramePr>
        <p:xfrm>
          <a:off x="267066" y="766913"/>
          <a:ext cx="8620493" cy="378311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0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598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598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05983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05983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34197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</a:tblGrid>
              <a:tr h="262212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СПОРТИВНЫЕ ИГРЫ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МУЖЧИНЫ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ЖЕНЩИНЫ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2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282">
                <a:tc gridSpan="2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ДЕМОНСТРАЦИЯ ТЕХНИКИ ИЗБРАННОГО ВИДА СПОРТА (волейбол)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75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Верхняя передача мяча высотой  1,5 -2 м  над собой  и далее  партнеру   на расстояние  6-7 м высотой  2,5-3 м  (20 попыток)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5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Прямой нападающий удар (12 попыток)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7691">
                <a:tc gridSpan="24"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ПРИМЕЧАНИЕ: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000" u="sng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ВЕРХНЯЯ ПЕРЕДАЧА МЯЧА.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Выполняется на высоту 1,5 -2 м над собой и далее партнеру на расстояние 6-7 м высотой 2,5-3 м. Передачи выполняются последовательно с 20-ти разно удаленных точек. Точки располагаются   симметрично по обе стороны сетки, с передней линии, с задней линии, параллельно лицевой линии. Учитывается суммарное количество правильно поданных передач.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000" u="sng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НАПАДАЮЩИЙ УДАР.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Прямые нападающие удары производятся последовательно по 4 удара с зоны 2, 4, 3. Результат учитывается по сумме количества точных ударов.</a:t>
                      </a:r>
                      <a:r>
                        <a:rPr lang="kk-KZ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                                     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331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ctrTitle"/>
          </p:nvPr>
        </p:nvSpPr>
        <p:spPr>
          <a:xfrm>
            <a:off x="750099" y="187524"/>
            <a:ext cx="7725376" cy="12700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2400"/>
              </a:spcBef>
              <a:buClr>
                <a:schemeClr val="dk2"/>
              </a:buClr>
              <a:buSzPts val="1100"/>
            </a:pPr>
            <a:r>
              <a:rPr lang="ru" sz="2400" dirty="0">
                <a:solidFill>
                  <a:schemeClr val="dk2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Цели изменения формата проведения </a:t>
            </a:r>
            <a:r>
              <a:rPr lang="ru" sz="2400" dirty="0">
                <a:solidFill>
                  <a:srgbClr val="000000"/>
                </a:solidFill>
                <a:highlight>
                  <a:srgbClr val="F46524"/>
                </a:highligh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творческих экзаменов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750099" y="1457542"/>
            <a:ext cx="7936701" cy="892254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buClr>
                <a:schemeClr val="dk2"/>
              </a:buClr>
              <a:buSzPts val="1100"/>
            </a:pPr>
            <a:r>
              <a:rPr lang="ru" b="1" dirty="0">
                <a:solidFill>
                  <a:schemeClr val="bg2"/>
                </a:solidFill>
              </a:rPr>
              <a:t>Повышение эффективности отбора абитуриентов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dirty="0">
                <a:solidFill>
                  <a:schemeClr val="bg2"/>
                </a:solidFill>
              </a:rPr>
              <a:t>Новый формат позволит качественно оценивать способности и потенциал абитуриентов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750200" y="2571750"/>
            <a:ext cx="7936600" cy="1005673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300" b="1" dirty="0">
                <a:solidFill>
                  <a:schemeClr val="dk2"/>
                </a:solidFill>
              </a:rPr>
              <a:t>Соответствие современным требованиям</a:t>
            </a:r>
            <a:endParaRPr sz="1300"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300" dirty="0">
                <a:solidFill>
                  <a:schemeClr val="dk2"/>
                </a:solidFill>
              </a:rPr>
              <a:t>Изменения отражают актуальные тенденции  высшего образования РК</a:t>
            </a:r>
            <a:endParaRPr sz="1300" dirty="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750198" y="3836353"/>
            <a:ext cx="7936601" cy="1005672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b="1" dirty="0">
                <a:solidFill>
                  <a:schemeClr val="dk2"/>
                </a:solidFill>
              </a:rPr>
              <a:t>Объективность оценки</a:t>
            </a:r>
            <a:endParaRPr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dirty="0">
                <a:solidFill>
                  <a:schemeClr val="dk2"/>
                </a:solidFill>
              </a:rPr>
              <a:t>Новый подход обеспечит более справедливую и прозрачную систему оценивания абитуриентов.</a:t>
            </a:r>
            <a:endParaRPr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5060" y="0"/>
            <a:ext cx="932475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83;p29"/>
          <p:cNvSpPr txBox="1">
            <a:spLocks/>
          </p:cNvSpPr>
          <p:nvPr/>
        </p:nvSpPr>
        <p:spPr>
          <a:xfrm>
            <a:off x="267066" y="182008"/>
            <a:ext cx="8620500" cy="5717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100"/>
            </a:pP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 ПО СПЕЦИАЛИЗАЦИИ</a:t>
            </a:r>
            <a:b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7066" y="611612"/>
            <a:ext cx="8620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 - Спортивные игры  (футбол, баскетбол, волейбол, гандбол, хоккей, регби, теннис и другие)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427393"/>
              </p:ext>
            </p:extLst>
          </p:nvPr>
        </p:nvGraphicFramePr>
        <p:xfrm>
          <a:off x="267066" y="919389"/>
          <a:ext cx="8620493" cy="308843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0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598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598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05983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05983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34197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</a:tblGrid>
              <a:tr h="164279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СПОРТИВНЫЕ ИГРЫ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МУЖЧИНЫ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ЖЕНЩИНЫ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4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238">
                <a:tc gridSpan="2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ДЕМОНСТРАЦИЯ ТЕХНИКИ ИЗБРАННОГО ВИДА СПОРТА (</a:t>
                      </a:r>
                      <a:r>
                        <a:rPr lang="kk-KZ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ганд</a:t>
                      </a: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бол)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7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Передача мяча на точность (из 10 передач, кол-во раз)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7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Броски мяча на точность после ведения (с)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11,5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12,0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12,5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13,0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13,5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14,0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15,5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16.5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13,0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13,5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14,0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15,5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16,0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16,5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17,0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17,5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4667">
                <a:tc gridSpan="2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ПРИМЕЧАНИЕ</a:t>
                      </a:r>
                      <a:r>
                        <a:rPr lang="ru-RU" sz="1000" b="1" u="sng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1. ПЕРЕДАЧА НА ТОЧНОСТЬ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:  экзаменующийся  находится  на лицевой  линии, спиной  к  площадке, передача мяча производится  с места  бегущему  поперек  площадки  партнеру  на расстоянии 20м  по сигналу  экзаменатора.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2. БРОСКИ  МЯЧА НА ТОЧНОСТЬ  ПОСЛЕ  ВЕДЕНИЯ.  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Старт </a:t>
                      </a: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лицевой линии. </a:t>
                      </a: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Э</a:t>
                      </a:r>
                      <a:r>
                        <a:rPr lang="ru-RU" sz="1000" dirty="0" err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кзаменующийся</a:t>
                      </a: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подбросив мяч </a:t>
                      </a: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к центру  площадки,  догоняет его  и  производит  </a:t>
                      </a:r>
                      <a:r>
                        <a:rPr lang="ru-RU" sz="1000" dirty="0" err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брос</a:t>
                      </a: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  с  опорного положении</a:t>
                      </a: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я 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в мишень  с любого расстояния. Затем, подобрав мяч, лежащий на 9 метровой  линии, обводит 3 стойки  и производит </a:t>
                      </a:r>
                      <a:r>
                        <a:rPr lang="ru-RU" sz="1000" dirty="0" err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брос</a:t>
                      </a: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ок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в мишень противоположенных  ворот.  Второй  бросок  производится  в прыжке.  Стойки  расположены:  средняя – в  центре  площадки,  две другие  на расстоянии 3-х метров  от нее. Мишень  размером 60 х 60 см.  За каждый  промах  ко  времени  выполнения  прибавляется  1 секунда.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971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5060" y="0"/>
            <a:ext cx="932475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83;p29"/>
          <p:cNvSpPr txBox="1">
            <a:spLocks/>
          </p:cNvSpPr>
          <p:nvPr/>
        </p:nvSpPr>
        <p:spPr>
          <a:xfrm>
            <a:off x="267066" y="182008"/>
            <a:ext cx="8620500" cy="5717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100"/>
            </a:pP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 ПО СПЕЦИАЛИЗАЦИИ</a:t>
            </a:r>
            <a:b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7066" y="611612"/>
            <a:ext cx="8620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 - Спортивные игры  (футбол, баскетбол, волейбол, гандбол, хоккей, регби, теннис и другие)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628476"/>
              </p:ext>
            </p:extLst>
          </p:nvPr>
        </p:nvGraphicFramePr>
        <p:xfrm>
          <a:off x="267066" y="919389"/>
          <a:ext cx="8620493" cy="261091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0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598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598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05983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05983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34197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</a:tblGrid>
              <a:tr h="164279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СПОРТИВНЫЕ ИГРЫ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МУЖЧИНЫ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ЖЕНЩИНЫ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4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238">
                <a:tc gridSpan="2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ДЕМОНСТРАЦИЯ ТЕХНИКИ ИЗБРАННОГО ВИДА СПОРТА (</a:t>
                      </a:r>
                      <a:r>
                        <a:rPr lang="kk-KZ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регби</a:t>
                      </a: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5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Передача  мяча на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дальность                         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 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13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 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3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«Свеча»                            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 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12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 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9278">
                <a:tc gridSpan="2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ПРИМЕЧАНИЕ:</a:t>
                      </a:r>
                      <a:endParaRPr lang="ru-RU" sz="10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1.Расстояние  от одной  линии  до другой  22 м.  В этом коридоре  2 игрока  выполняют  передачи  друг  другу (расстояние  между  игроками не менее 3м.). Челнок. Результат больше  кол-во  передач.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2.С линии игрок  выполняет  передачу  в движении сначала  правой  руки,  затем  с левой руки. 3  попытка дается  с места  (любой  рукой) менее 7 м. не  считается.  Суммируется  3 передачи.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3.Игрок пинает  мяч  вверх –вперед,  по  при  этом он должен  поймать  мяч.  Расстояние,  которое  должен       пролетать  мяч  не  меньше  8 метров  в длину. (3 удара) расстояние  суммируется. Если  игрок не  поймал  мяч,  попытка  не  засчитывается.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958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5060" y="0"/>
            <a:ext cx="932475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83;p29"/>
          <p:cNvSpPr txBox="1">
            <a:spLocks/>
          </p:cNvSpPr>
          <p:nvPr/>
        </p:nvSpPr>
        <p:spPr>
          <a:xfrm>
            <a:off x="267066" y="182008"/>
            <a:ext cx="8620500" cy="5717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100"/>
            </a:pP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 ПО СПЕЦИАЛИЗАЦИИ</a:t>
            </a:r>
            <a:b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7066" y="611612"/>
            <a:ext cx="8620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 - Спортивные игры  (футбол, баскетбол, волейбол, гандбол, хоккей, регби, теннис и другие)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012426"/>
              </p:ext>
            </p:extLst>
          </p:nvPr>
        </p:nvGraphicFramePr>
        <p:xfrm>
          <a:off x="267066" y="919389"/>
          <a:ext cx="8620493" cy="313669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0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598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598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05983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05983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34197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</a:tblGrid>
              <a:tr h="164279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СПОРТИВНЫЕ ИГРЫ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МУЖЧИНЫ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ЖЕНЩИНЫ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4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238">
                <a:tc gridSpan="2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ДЕМОНСТРАЦИЯ ТЕХНИКИ ИЗБРАННОГО ВИДА СПОРТА (</a:t>
                      </a:r>
                      <a:r>
                        <a:rPr lang="kk-KZ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теннис</a:t>
                      </a: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9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Подача мяча , 10 подач: (5 подач – в  правую сторону и 5  подач – в  левую сторону).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 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 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61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Удары с лета в площадку  одиночной  игры  (5-с правой стороны, 5- с левой стороны)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 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 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 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kern="1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6952">
                <a:tc gridSpan="2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ПРИМЕЧАНИЕ</a:t>
                      </a:r>
                      <a:r>
                        <a:rPr lang="ru-RU" sz="1000" b="1" u="non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  Подачи выполняется  последовательно;  5  подач в правую  сторону  площадки, 5  подач – в левую  сторону  площадки. Учитывается  суммарное  количество  попаданий в поле  подачи.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2. Удары  с отскока в площадку  одиночной  игры  выполняется любым  способом (плоские,  крученные ,  резаные). Учитывается  суммарное  количество  попаданий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007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5060" y="0"/>
            <a:ext cx="932475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83;p29"/>
          <p:cNvSpPr txBox="1">
            <a:spLocks/>
          </p:cNvSpPr>
          <p:nvPr/>
        </p:nvSpPr>
        <p:spPr>
          <a:xfrm>
            <a:off x="267066" y="182008"/>
            <a:ext cx="8620500" cy="5717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100"/>
            </a:pP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 ПО СПЕЦИАЛИЗАЦИИ</a:t>
            </a:r>
            <a:b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7066" y="611612"/>
            <a:ext cx="8620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группа - Спортивные игры  (футбол, баскетбол, волейбол, гандбол, хоккей, регби, теннис и другие)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817300"/>
              </p:ext>
            </p:extLst>
          </p:nvPr>
        </p:nvGraphicFramePr>
        <p:xfrm>
          <a:off x="267066" y="971521"/>
          <a:ext cx="8620493" cy="261091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0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598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598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05983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05983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34197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</a:tblGrid>
              <a:tr h="164279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СПОРТИВНЫЕ ИГРЫ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МУЖЧИНЫ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ЖЕНЩИНЫ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4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238">
                <a:tc gridSpan="2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ДЕМОНСТРАЦИЯ ТЕХНИКИ ИЗБРАННОГО ВИДА СПОРТА (</a:t>
                      </a:r>
                      <a:r>
                        <a:rPr lang="kk-KZ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хоккей на траве</a:t>
                      </a: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7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Точность и дальность броска мяча клюшкой (м)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35,0 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33,0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32,0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29,0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28,0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27,0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 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32,0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29,0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28,0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27,0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26,0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22,0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21,0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 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4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Удары по воротам время (сек)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8,2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8,4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8,6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8,7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8,8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8,9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9,0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9,1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9,2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9,3 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9,5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8,6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8,7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8,8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8,9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9,0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9,1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9,2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9,3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9,4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9,5 </a:t>
                      </a: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9,7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5429">
                <a:tc gridSpan="2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ПРИМЕЧАНИЕ:</a:t>
                      </a:r>
                      <a:endParaRPr lang="ru-RU" sz="1000" b="1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  Ведение  мяча  от  стартовой  точки  расположенной  в </a:t>
                      </a: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 м  от ворот  с  последующим  ударом  в цель.  По прямой  линии  расставлены  4 стойки: первая – в 3м  от стартовой  точки,  последующие  в 3 м  одна  другой, необходимо  обвести  эти стойки  и выполнить  удар  по воротам не ближе 9 метров.  Попадание  в ворота  обязательно. Норматив  оценивается  по времени  (разрешается  2 попытки).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Удары  на дальность  и точность.  Выполняется  3 удара  по  неподвижному  мячу  на  дальность  в  квадраты (5м х 5м).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Оценивается  метраж  и попадание  в квадрат. Норматив  выполняют все</a:t>
                      </a: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143" marR="42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615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5060" y="0"/>
            <a:ext cx="932475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83;p29"/>
          <p:cNvSpPr txBox="1">
            <a:spLocks/>
          </p:cNvSpPr>
          <p:nvPr/>
        </p:nvSpPr>
        <p:spPr>
          <a:xfrm>
            <a:off x="267066" y="182008"/>
            <a:ext cx="8620500" cy="5717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100"/>
            </a:pP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 ПО СПЕЦИАЛИЗАЦИИ</a:t>
            </a:r>
            <a:b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7066" y="611612"/>
            <a:ext cx="8620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>
              <a:buClr>
                <a:srgbClr val="F46524"/>
              </a:buClr>
              <a:buSzPts val="1400"/>
            </a:pPr>
            <a:r>
              <a:rPr lang="ru-RU" b="1" dirty="0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2 группа – Единоборства  (спортивная борьба, бокс, виды единоборств, НВС)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59390"/>
              </p:ext>
            </p:extLst>
          </p:nvPr>
        </p:nvGraphicFramePr>
        <p:xfrm>
          <a:off x="267066" y="919389"/>
          <a:ext cx="8620500" cy="37302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0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09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598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598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0598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0598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34197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</a:tblGrid>
              <a:tr h="153975"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ЕДИНОБОРСТВА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МУЖЧИНЫ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ЖЕНЩИНЫ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1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132">
                <a:tc gridSpan="2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СПЕЦИАЛЬНАЯ ФИЗИЧЕСКАЯ ПОДГОТОВКА </a:t>
                      </a: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(для </a:t>
                      </a:r>
                      <a:r>
                        <a:rPr lang="kk-KZ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видов </a:t>
                      </a: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бор</a:t>
                      </a:r>
                      <a:r>
                        <a:rPr lang="kk-KZ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ьбы</a:t>
                      </a: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6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23950" algn="l"/>
                        </a:tabLs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Бросок через бедро с захватом руки и туловища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(для </a:t>
                      </a: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видов 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бор</a:t>
                      </a: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ьбы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раза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 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41 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42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44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132">
                <a:tc gridSpan="2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ДЕМОНСТРАЦИЯ ТЕХНИКИ ИЗБРАННОГО ВИДА СПОРТА</a:t>
                      </a: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(для </a:t>
                      </a:r>
                      <a:r>
                        <a:rPr lang="kk-KZ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видов </a:t>
                      </a: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бор</a:t>
                      </a:r>
                      <a:r>
                        <a:rPr lang="kk-KZ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ьбы</a:t>
                      </a: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56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Выполнение упражнения «Перевороты с моста» (10 раз за нормативное время )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15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Выполнение упражнения «</a:t>
                      </a: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Броски маникена» прогибом ( 10 раз</a:t>
                      </a: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на время</a:t>
                      </a:r>
                      <a:r>
                        <a:rPr lang="ru-RU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 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41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42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</a:t>
                      </a:r>
                      <a:endParaRPr lang="ru-RU" sz="10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41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42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43 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44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  <a:endParaRPr lang="ru-RU" sz="10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5659">
                <a:tc gridSpan="2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ПРИМЕЧАНИЕ: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  </a:t>
                      </a:r>
                      <a:r>
                        <a:rPr lang="ru-RU" sz="1000" dirty="0" err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И.п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.-упор головой в ковер, руки соединены в «крючок» предплечья касаются ковра.  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вес манекена - 24 кг для всех весовых категорий до 65 кг, 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                   - 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 кг для всех весовых категорий до 85 кг.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                        - 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 кг для всех весовых категорий свыше 85 кг</a:t>
                      </a:r>
                    </a:p>
                  </a:txBody>
                  <a:tcPr marL="39499" marR="39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825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5060" y="0"/>
            <a:ext cx="932475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83;p29"/>
          <p:cNvSpPr txBox="1">
            <a:spLocks/>
          </p:cNvSpPr>
          <p:nvPr/>
        </p:nvSpPr>
        <p:spPr>
          <a:xfrm>
            <a:off x="267066" y="182008"/>
            <a:ext cx="8620500" cy="5717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1100"/>
            </a:pPr>
            <a: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 ПО СПЕЦИАЛИЗАЦИИ</a:t>
            </a:r>
            <a:br>
              <a:rPr lang="ru-RU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7066" y="611612"/>
            <a:ext cx="8620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>
              <a:buClr>
                <a:srgbClr val="F46524"/>
              </a:buClr>
              <a:buSzPts val="1400"/>
            </a:pPr>
            <a:r>
              <a:rPr lang="ru-RU" b="1" dirty="0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3 группа - Циклические виды спорта  (водные виды спорта, легкая атлетика, лыжные спорт, конькобежный спорт, велоспорт, и другие)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958689"/>
              </p:ext>
            </p:extLst>
          </p:nvPr>
        </p:nvGraphicFramePr>
        <p:xfrm>
          <a:off x="267066" y="1134832"/>
          <a:ext cx="8620503" cy="377249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0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9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9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9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09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09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598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598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9020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05984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05984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34198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</a:tblGrid>
              <a:tr h="117596"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ЦИКЛИЧЕСКИЕ ВИДЫ СПОРТА</a:t>
                      </a:r>
                      <a:endParaRPr lang="ru-RU" sz="9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МУЖЧИНЫ</a:t>
                      </a:r>
                      <a:endParaRPr lang="ru-RU" sz="9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ЖЕНЩИНЫ</a:t>
                      </a:r>
                      <a:endParaRPr lang="ru-RU" sz="9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endParaRPr lang="ru-RU" sz="9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endParaRPr lang="ru-RU" sz="9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512">
                <a:tc gridSpan="2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СПЕЦИАЛЬНАЯ ФИЗИЧЕСКАЯ ПОДГОТОВКА </a:t>
                      </a:r>
                      <a:r>
                        <a:rPr lang="ru-RU" sz="9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(для </a:t>
                      </a:r>
                      <a:r>
                        <a:rPr lang="kk-KZ" sz="9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водных видов спорта</a:t>
                      </a:r>
                      <a:r>
                        <a:rPr lang="ru-RU" sz="9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</a:t>
                      </a:r>
                      <a:endParaRPr lang="ru-RU" sz="9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84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 м. вольный стиль (сек)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25.50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27.37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29.25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31.12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33.00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36.00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39.00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42.5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46.00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 выполнил, но попытался 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 выполнил 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29.50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30.87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32.25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34.12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36.00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39.00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42.00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45.5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49.00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 выполнила, но попыталась 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 выполнила 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512">
                <a:tc gridSpan="2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ДЕМОНСТРАЦИЯ ТЕХНИКИ ИЗБРАННОГО ВИДА СПОРТА</a:t>
                      </a:r>
                      <a:r>
                        <a:rPr lang="ru-RU" sz="9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(для водных</a:t>
                      </a:r>
                      <a:r>
                        <a:rPr lang="ru-RU" sz="900" b="1" baseline="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видов спорта</a:t>
                      </a:r>
                      <a:r>
                        <a:rPr lang="ru-RU" sz="9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</a:t>
                      </a:r>
                      <a:endParaRPr lang="ru-RU" sz="9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51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 м комплекс плавание 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1:07.00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1:12.00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1:17.00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1:21.5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1:26.00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1:33.00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1:40.00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1:46.5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1:53.00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 проплыл, но попытался 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 выполнил 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1:14.00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1:19.00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1:24.00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1:28.5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1:33.00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1:43.00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1:53.00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1:76.5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2:00.00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 проплыл, но попытался 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 выполнил 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9606">
                <a:tc gridSpan="2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Примечание: Длина бассейна 25 м. </a:t>
                      </a: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2512">
                <a:tc gridSpan="2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СПЕЦИАЛЬНАЯ ФИЗИЧЕСКАЯ ПОДГОТОВКА </a:t>
                      </a:r>
                      <a:r>
                        <a:rPr lang="ru-RU" sz="9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k-KZ" sz="9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для циклических видов</a:t>
                      </a:r>
                      <a:r>
                        <a:rPr lang="ru-RU" sz="9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</a:t>
                      </a:r>
                      <a:endParaRPr lang="ru-RU" sz="9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53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Бег на 200м (сек.)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27.0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27.4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27.8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28.3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29.0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29.7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29.9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31.2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32.7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32.2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32.3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30.1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30.6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31.0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31.5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32.0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32.5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33.0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33.5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34.0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34.5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34.6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2512">
                <a:tc gridSpan="2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ДЕМОНСТРАЦИЯ ТЕХНИКИ ИЗБРАННОГО ВИДА СПОРТА</a:t>
                      </a:r>
                      <a:r>
                        <a:rPr lang="ru-RU" sz="9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k-KZ" sz="9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для циклических видов</a:t>
                      </a:r>
                      <a:r>
                        <a:rPr lang="ru-RU" sz="9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</a:t>
                      </a:r>
                      <a:endParaRPr lang="ru-RU" sz="9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502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Тройной прыжок с места (см)     </a:t>
                      </a:r>
                      <a:endParaRPr lang="ru-RU" sz="9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725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720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715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710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705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700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695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690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685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680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679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605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600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595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590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585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580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575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570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565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560</a:t>
                      </a:r>
                      <a:endParaRPr lang="ru-RU" sz="90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559</a:t>
                      </a:r>
                      <a:endParaRPr lang="ru-RU" sz="9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0167" marR="30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021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5060" y="0"/>
            <a:ext cx="932475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FEA962-8C90-4F5E-9CEC-769096595143}"/>
              </a:ext>
            </a:extLst>
          </p:cNvPr>
          <p:cNvSpPr txBox="1"/>
          <p:nvPr/>
        </p:nvSpPr>
        <p:spPr>
          <a:xfrm>
            <a:off x="294362" y="228564"/>
            <a:ext cx="85928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НОРМАТИВЫ ПО ОБЩЕЙ ФИЗИЧЕСКОЙ ПОДГОТОВКЕ</a:t>
            </a:r>
            <a:endParaRPr lang="ru-RU" sz="2000" b="1" dirty="0"/>
          </a:p>
        </p:txBody>
      </p:sp>
      <p:graphicFrame>
        <p:nvGraphicFramePr>
          <p:cNvPr id="5" name="Google Shape;171;p27"/>
          <p:cNvGraphicFramePr/>
          <p:nvPr>
            <p:extLst>
              <p:ext uri="{D42A27DB-BD31-4B8C-83A1-F6EECF244321}">
                <p14:modId xmlns:p14="http://schemas.microsoft.com/office/powerpoint/2010/main" val="285310270"/>
              </p:ext>
            </p:extLst>
          </p:nvPr>
        </p:nvGraphicFramePr>
        <p:xfrm>
          <a:off x="308344" y="682151"/>
          <a:ext cx="8522500" cy="4122913"/>
        </p:xfrm>
        <a:graphic>
          <a:graphicData uri="http://schemas.openxmlformats.org/drawingml/2006/table">
            <a:tbl>
              <a:tblPr>
                <a:noFill/>
                <a:tableStyleId>{7E60E714-164A-4610-BE57-A819DE4AF6E6}</a:tableStyleId>
              </a:tblPr>
              <a:tblGrid>
                <a:gridCol w="1033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9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92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92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66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2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92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66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928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668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928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928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587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7668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928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8587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8587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8587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6928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32461">
                <a:tc row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Упражнения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мужчины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женшины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4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0"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4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sz="105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sz="105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sz="105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sz="105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sz="105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sz="105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sz="105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sz="105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sz="105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785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1.Бег-</a:t>
                      </a: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М)100м/сек, (</a:t>
                      </a:r>
                      <a:r>
                        <a:rPr lang="ru-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Ж) 60м/сек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12,8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13,4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15,8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15,9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16,3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387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2.Подтягивание-(М)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Подъем туловища-(Ж)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919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Прыжок с места (см). 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3216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4.Бег-1000м. (мин.) М.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Бег.500м. (мин.) Ж.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3.45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3.50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3.55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4.00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4.05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4.10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4.15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4.20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4.30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4.35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1.25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1.30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1.35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1.40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1.45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1.50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1.55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2.00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2.05</a:t>
                      </a:r>
                      <a:endParaRPr sz="105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2.10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2293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5060" y="0"/>
            <a:ext cx="932475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56783" y="232366"/>
            <a:ext cx="862416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УМО-ГУП предлагает при поступлении на ГОП В005 «Подготовка учителей физической культуры» регламентировать творческие экзамены в следующем порядке: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1) </a:t>
            </a: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 первому творческому экзамену «НОРМАТИВЫ ПО СПЕЦИАЛИЗАЦИИ»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включить единые критерии оценивания по избранному виду спорта, при этом сам экзамен разбить на две составляющие: </a:t>
            </a:r>
          </a:p>
          <a:p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                             - Специальная физическая подготовка</a:t>
            </a:r>
          </a:p>
          <a:p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                             - Демонстрация техники избранного вида спорта( ИВС)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2) </a:t>
            </a: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 второму творческому экзамену «НОРМАТИВЫ ПО ОБЩЕЙ ФИЗИЧЕСКОЙ ПОДГОТОВКЕ»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включить единые критерии оценивания по 4 упражнениям: </a:t>
            </a:r>
          </a:p>
          <a:p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Бег -(М)100м/сек, (Ж) 60м/сек</a:t>
            </a:r>
          </a:p>
          <a:p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                                - Подтягивание-(М), Подъем туловища-(Ж)</a:t>
            </a:r>
          </a:p>
          <a:p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                                - Прыжок с места (см)</a:t>
            </a:r>
          </a:p>
          <a:p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                                - Бег-1000м. (мин.) (М), Бег.500м. (мин.) (Ж).</a:t>
            </a:r>
          </a:p>
          <a:p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3) Предоставить приоритетное право поступающим, имеющим спортивные звания </a:t>
            </a: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(ЗМС, МСМК, МС)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Данная категория абитуриентов сдает только один творческий экзамен «НОРМАТИВЫ ПО ОБЩЕЙ ФИЗИЧЕСКОЙ ПОДГОТОВКЕ», по второму творческому экзамену «НОРМАТИВЫ ПО СПЕЦИАЛИЗАЦИИ» автоматически присваивается максимальное количество баллов. </a:t>
            </a:r>
          </a:p>
          <a:p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4) Для лиц с особыми образовательными потребностями также предусмотреть единые критерии оценивания по двум творческим экзаменам.</a:t>
            </a:r>
            <a:endParaRPr lang="ru-RU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862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5060" y="0"/>
            <a:ext cx="932475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FEA962-8C90-4F5E-9CEC-769096595143}"/>
              </a:ext>
            </a:extLst>
          </p:cNvPr>
          <p:cNvSpPr txBox="1"/>
          <p:nvPr/>
        </p:nvSpPr>
        <p:spPr>
          <a:xfrm>
            <a:off x="294362" y="292375"/>
            <a:ext cx="8592854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Вузам-членам УМО-ГУП в течении 10 рабочих дней ознакомиться с ПРОЕКТОМ предлагаемых нормативов проведения вступительных творческих экзаменов по ГОП «Подготовка учителей физической культуры» и предоставить свои рекомендации;</a:t>
            </a:r>
          </a:p>
          <a:p>
            <a:pPr marL="457200" indent="-457200" algn="just"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УМО-ГУП в течении 20 рабочих дней предоставить в МНВО окончательный вариант ПРОЕКТА по формату и единым нормативам проведения вступительных творческих экзаменов.</a:t>
            </a:r>
          </a:p>
        </p:txBody>
      </p:sp>
    </p:spTree>
    <p:extLst>
      <p:ext uri="{BB962C8B-B14F-4D97-AF65-F5344CB8AC3E}">
        <p14:creationId xmlns:p14="http://schemas.microsoft.com/office/powerpoint/2010/main" val="13125809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5060" y="0"/>
            <a:ext cx="932475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FEA962-8C90-4F5E-9CEC-769096595143}"/>
              </a:ext>
            </a:extLst>
          </p:cNvPr>
          <p:cNvSpPr txBox="1"/>
          <p:nvPr/>
        </p:nvSpPr>
        <p:spPr>
          <a:xfrm>
            <a:off x="294362" y="2371695"/>
            <a:ext cx="85928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3881207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ctrTitle"/>
          </p:nvPr>
        </p:nvSpPr>
        <p:spPr>
          <a:xfrm>
            <a:off x="1714500" y="0"/>
            <a:ext cx="6707400" cy="8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2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Преимущества для абитуриентов</a:t>
            </a:r>
            <a:endParaRPr sz="2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3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5"/>
          <p:cNvSpPr/>
          <p:nvPr/>
        </p:nvSpPr>
        <p:spPr>
          <a:xfrm>
            <a:off x="750099" y="921925"/>
            <a:ext cx="8024383" cy="10782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b="1" dirty="0">
                <a:solidFill>
                  <a:schemeClr val="dk2"/>
                </a:solidFill>
              </a:rPr>
              <a:t>Комплексная оценка</a:t>
            </a:r>
            <a:endParaRPr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dirty="0">
                <a:solidFill>
                  <a:schemeClr val="dk2"/>
                </a:solidFill>
              </a:rPr>
              <a:t>Возможность продемонстрировать разносторонние способности и таланты в области физической культуры и спорта.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endParaRPr b="1" dirty="0">
              <a:solidFill>
                <a:schemeClr val="dk2"/>
              </a:solidFill>
            </a:endParaRPr>
          </a:p>
        </p:txBody>
      </p:sp>
      <p:sp>
        <p:nvSpPr>
          <p:cNvPr id="88" name="Google Shape;88;p15"/>
          <p:cNvSpPr/>
          <p:nvPr/>
        </p:nvSpPr>
        <p:spPr>
          <a:xfrm>
            <a:off x="750200" y="2397625"/>
            <a:ext cx="8024282" cy="10782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b="1" dirty="0">
                <a:solidFill>
                  <a:schemeClr val="dk2"/>
                </a:solidFill>
              </a:rPr>
              <a:t>Прозрачность процесса</a:t>
            </a:r>
            <a:endParaRPr b="1" dirty="0">
              <a:solidFill>
                <a:schemeClr val="dk2"/>
              </a:solidFill>
            </a:endParaRPr>
          </a:p>
          <a:p>
            <a:pPr lvl="0">
              <a:lnSpc>
                <a:spcPct val="115000"/>
              </a:lnSpc>
              <a:spcBef>
                <a:spcPts val="1200"/>
              </a:spcBef>
              <a:buClr>
                <a:schemeClr val="dk2"/>
              </a:buClr>
              <a:buSzPts val="1100"/>
            </a:pPr>
            <a:r>
              <a:rPr lang="ru" dirty="0"/>
              <a:t>Понимание требований  абитуриентов к поступлению и ч</a:t>
            </a:r>
            <a:r>
              <a:rPr lang="ru" dirty="0">
                <a:solidFill>
                  <a:schemeClr val="dk2"/>
                </a:solidFill>
              </a:rPr>
              <a:t>еткие критерии оценивания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300" b="1" dirty="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750200" y="3763825"/>
            <a:ext cx="8024282" cy="10782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b="1" dirty="0">
                <a:solidFill>
                  <a:schemeClr val="dk2"/>
                </a:solidFill>
              </a:rPr>
              <a:t>Равные возможности</a:t>
            </a:r>
            <a:endParaRPr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-RU" dirty="0">
                <a:solidFill>
                  <a:schemeClr val="dk2"/>
                </a:solidFill>
              </a:rPr>
              <a:t>И</a:t>
            </a:r>
            <a:r>
              <a:rPr lang="ru" dirty="0">
                <a:solidFill>
                  <a:schemeClr val="dk2"/>
                </a:solidFill>
              </a:rPr>
              <a:t>нклюзивно-дифференцированный подход к оцениванию возможностей и способностей различных категорий абитуриентов</a:t>
            </a:r>
            <a:endParaRPr b="1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75" y="0"/>
            <a:ext cx="90770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94;p16"/>
          <p:cNvSpPr txBox="1">
            <a:spLocks/>
          </p:cNvSpPr>
          <p:nvPr/>
        </p:nvSpPr>
        <p:spPr>
          <a:xfrm>
            <a:off x="535775" y="428625"/>
            <a:ext cx="7246500" cy="8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spcAft>
                <a:spcPts val="1600"/>
              </a:spcAft>
            </a:pPr>
            <a:r>
              <a:rPr lang="ru-RU" sz="2400" b="0">
                <a:latin typeface="Times New Roman"/>
                <a:ea typeface="Times New Roman"/>
                <a:cs typeface="Times New Roman"/>
                <a:sym typeface="Times New Roman"/>
              </a:rPr>
              <a:t>Проведение специальных и (или) творческих экзаменов осуществляется на основе </a:t>
            </a:r>
            <a:endParaRPr lang="ru-RU" sz="2400" dirty="0"/>
          </a:p>
        </p:txBody>
      </p:sp>
      <p:sp>
        <p:nvSpPr>
          <p:cNvPr id="6" name="Google Shape;95;p16"/>
          <p:cNvSpPr txBox="1">
            <a:spLocks/>
          </p:cNvSpPr>
          <p:nvPr/>
        </p:nvSpPr>
        <p:spPr>
          <a:xfrm>
            <a:off x="535775" y="1299225"/>
            <a:ext cx="5947200" cy="34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just" fontAlgn="base"/>
            <a:r>
              <a:rPr lang="ru-RU" sz="20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«</a:t>
            </a:r>
            <a:r>
              <a:rPr lang="ru-RU" sz="2000" b="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Типовых правил приема на обучение в организации образования, реализующие образовательные программы высшего и послевузовского образования</a:t>
            </a:r>
            <a:r>
              <a:rPr lang="ru-RU" sz="20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»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buSzPts val="1100"/>
              <a:buFont typeface="Arial"/>
              <a:buNone/>
            </a:pPr>
            <a:r>
              <a:rPr lang="ru-RU" sz="2000" b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Приказ Министра образования и науки Республики Казахстан от 31 октября 2018 года № 600. Зарегистрирован в Министерстве юстиции Республики Казахстан 31 октября 2018 года № 17650. (обновленный 26.07.24г.)</a:t>
            </a:r>
            <a:endParaRPr lang="ru-RU" sz="2000" b="0" dirty="0"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7" name="Google Shape;9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91334">
            <a:off x="6630271" y="2824451"/>
            <a:ext cx="2053108" cy="1878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4324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265500" y="308075"/>
            <a:ext cx="5695288" cy="7369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chemeClr val="dk2"/>
                </a:solidFill>
              </a:rPr>
              <a:t>Анализ международного опыта по проведению творческих экзаменов </a:t>
            </a:r>
            <a:endParaRPr sz="2400" dirty="0">
              <a:solidFill>
                <a:schemeClr val="dk2"/>
              </a:solidFill>
            </a:endParaRPr>
          </a:p>
        </p:txBody>
      </p:sp>
      <p:pic>
        <p:nvPicPr>
          <p:cNvPr id="102" name="Google Shape;102;p17"/>
          <p:cNvPicPr preferRelativeResize="0"/>
          <p:nvPr/>
        </p:nvPicPr>
        <p:blipFill rotWithShape="1">
          <a:blip r:embed="rId3">
            <a:alphaModFix/>
          </a:blip>
          <a:srcRect r="39660"/>
          <a:stretch/>
        </p:blipFill>
        <p:spPr>
          <a:xfrm>
            <a:off x="5960788" y="-1"/>
            <a:ext cx="3107314" cy="317006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/>
        </p:nvSpPr>
        <p:spPr>
          <a:xfrm>
            <a:off x="187525" y="1151925"/>
            <a:ext cx="4384475" cy="3170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>
              <a:lnSpc>
                <a:spcPct val="115000"/>
              </a:lnSpc>
              <a:spcBef>
                <a:spcPts val="1200"/>
              </a:spcBef>
            </a:pPr>
            <a:r>
              <a:rPr lang="ru" sz="1600" b="1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вступительные экзамены в разных странах имеют отличия. Они направлены на оценку академических, физических и творческих способностей абитуриентов. Экзамены направлены на оценку необходимых знаний, умений и  навыков для обучения по спортивным направлениям, таким как спортивная наука, физическое воспитание, тренерская деятельность и достижения в спорте. </a:t>
            </a:r>
            <a:endParaRPr sz="1600" b="1" dirty="0">
              <a:solidFill>
                <a:schemeClr val="dk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75" y="0"/>
            <a:ext cx="90770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/>
          <p:nvPr/>
        </p:nvSpPr>
        <p:spPr>
          <a:xfrm>
            <a:off x="2855550" y="281274"/>
            <a:ext cx="3432900" cy="58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 dirty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" sz="3000" b="1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Германия</a:t>
            </a:r>
            <a:endParaRPr sz="3000" b="1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4294967295"/>
          </p:nvPr>
        </p:nvSpPr>
        <p:spPr>
          <a:xfrm>
            <a:off x="733646" y="870540"/>
            <a:ext cx="7676707" cy="34024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600"/>
              </a:spcBef>
              <a:buSzPts val="1100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Немецкие университеты п</a:t>
            </a:r>
            <a:r>
              <a:rPr lang="ru-RU" sz="1400" b="1" dirty="0">
                <a:latin typeface="Raleway"/>
                <a:ea typeface="Raleway"/>
                <a:cs typeface="Raleway"/>
                <a:sym typeface="Raleway"/>
              </a:rPr>
              <a:t>р</a:t>
            </a: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и поступлении абитуриентов на спортивные факультеты проводят  тесты по физической подготовке и демонстрации спортивных достижений.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  -Экзамен по физической подготовке могут включать: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	Тесты на выносливость (например, 12-минутный бег)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	Тесты на силу (отжимания, подтягивания)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	Тесты на координацию и ловкость (спринты, полосы препятствий)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	Спортивно-специфические навыки (например, плавание, гимнастика).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>
              <a:lnSpc>
                <a:spcPct val="100000"/>
              </a:lnSpc>
              <a:spcBef>
                <a:spcPts val="600"/>
              </a:spcBef>
              <a:buSzPts val="1100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  - </a:t>
            </a:r>
            <a:r>
              <a:rPr lang="ru" sz="14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Экзамен по </a:t>
            </a: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теоретическим знаниям: Некоторые университеты требуют от абитуриентов сдачу экзаменов по спортивной науке, спортивной медицине, биомеханике и теории тренинга.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>
              <a:lnSpc>
                <a:spcPct val="100000"/>
              </a:lnSpc>
              <a:spcBef>
                <a:spcPts val="600"/>
              </a:spcBef>
              <a:buSzPts val="1100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  - Дополнительные требования: Абитуриенты предоставляют доказательства участия в соревнованиях и членства в спортивных клубах или командах.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sz="1200" dirty="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75" y="0"/>
            <a:ext cx="90770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/>
          <p:nvPr/>
        </p:nvSpPr>
        <p:spPr>
          <a:xfrm>
            <a:off x="2855550" y="404037"/>
            <a:ext cx="3432900" cy="467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 dirty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" sz="3000" b="1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CША</a:t>
            </a:r>
            <a:endParaRPr sz="3000" b="1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4294967295"/>
          </p:nvPr>
        </p:nvSpPr>
        <p:spPr>
          <a:xfrm>
            <a:off x="606056" y="871869"/>
            <a:ext cx="7868093" cy="4164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В США поступление на спортивные факультеты часто связано с получением спортивной стипендии или набором в университетские спортивные команды, особенно для студентов-спортсменов.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  - Отсутствует единый экзамен по физической подготовке. Вместо экзамена спортсменов отбирают университетские тренера, </a:t>
            </a:r>
            <a:r>
              <a:rPr lang="ru-RU" sz="1400" b="1" dirty="0">
                <a:latin typeface="Raleway"/>
                <a:ea typeface="Raleway"/>
                <a:cs typeface="Raleway"/>
                <a:sym typeface="Raleway"/>
              </a:rPr>
              <a:t>во время о</a:t>
            </a: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тборочных тренировок и соревнований, летних лагерей или мероприятий по набору.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  - Абитуриенты должны соответствовать академическим требованиям, включая предоставление среднего балла (GPA), результатов SAT/ACT.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  - Программы по управлению спортом и тренерской деятельности: Для программ, не связанных с профессиональной атлетикой, таких как спортивный менеджмент или физическое воспитание, от студентов часто требуют эссе, рекомендации и академические результаты вместо физических тестов.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sz="1200" dirty="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75" y="0"/>
            <a:ext cx="90770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/>
        </p:nvSpPr>
        <p:spPr>
          <a:xfrm>
            <a:off x="2855550" y="281275"/>
            <a:ext cx="3432900" cy="601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 dirty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" sz="3000" b="1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Россия</a:t>
            </a:r>
            <a:endParaRPr sz="3000" b="1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4294967295"/>
          </p:nvPr>
        </p:nvSpPr>
        <p:spPr>
          <a:xfrm>
            <a:off x="489098" y="882501"/>
            <a:ext cx="8337952" cy="41539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600"/>
              </a:spcBef>
              <a:buSzPts val="1100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      В России абитуриенты сдают экзамены по общей физической подготовке и избранному виду спорта.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>
              <a:lnSpc>
                <a:spcPct val="100000"/>
              </a:lnSpc>
              <a:spcBef>
                <a:spcPts val="600"/>
              </a:spcBef>
              <a:buSzPts val="1100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  - Экзамен по </a:t>
            </a:r>
            <a:r>
              <a:rPr lang="ru" sz="14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общей физической подготовке </a:t>
            </a: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: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	 Бег (на короткие и длинные дистанции)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	 Тесты на силу (например, подтягивания, отжимания)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	 Тесты на гибкость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	 Спортивно-специфические тесты, такие как гимнастика, баскетбол или футбол.</a:t>
            </a: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- Экзамен по </a:t>
            </a:r>
            <a:r>
              <a:rPr lang="ru" sz="1400" b="1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избранному виду спорта :</a:t>
            </a:r>
          </a:p>
          <a:p>
            <a:pPr marL="0" lvl="0" indent="0" algn="just">
              <a:lnSpc>
                <a:spcPct val="100000"/>
              </a:lnSpc>
              <a:spcBef>
                <a:spcPts val="600"/>
              </a:spcBef>
              <a:buSzPts val="1100"/>
              <a:buNone/>
            </a:pPr>
            <a:r>
              <a:rPr lang="ru-RU" sz="1400" b="1" dirty="0">
                <a:latin typeface="Raleway"/>
                <a:ea typeface="Raleway"/>
                <a:cs typeface="Raleway"/>
                <a:sym typeface="Raleway"/>
              </a:rPr>
              <a:t>                      Нормативы по видам спорта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  - Теоретический экзамен: Некоторые учебные заведения проводят экзамены по спортивной теории, анатомии, физиологии и психологии спорта.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  - Абитуриенты с признанными титулами (например, «Кандидат в мастера спорта ») часто имеют преимущество при поступлении.</a:t>
            </a: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sz="1200" dirty="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5693" y="0"/>
            <a:ext cx="931412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 txBox="1"/>
          <p:nvPr/>
        </p:nvSpPr>
        <p:spPr>
          <a:xfrm>
            <a:off x="2855550" y="281274"/>
            <a:ext cx="3432900" cy="54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 dirty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ru" sz="3000" b="1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Великобритания</a:t>
            </a:r>
            <a:endParaRPr sz="3000" b="1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4294967295"/>
          </p:nvPr>
        </p:nvSpPr>
        <p:spPr>
          <a:xfrm>
            <a:off x="750100" y="829340"/>
            <a:ext cx="7822500" cy="42069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Университеты Великобритании оценивают как академические, так и спортивные достижения абитуриентов.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  - Экзамен по физической подготовке: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	Тесты на выносливость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	Тесты на силу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	Ловкость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	Спортивные навыки (например, футбол, регби, плавание).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  -Теоретические экзамены могут охватывать темы спортивной науки, такие как биомеханика, физиология, психология и кинезиология.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  - Опыт работы тренером, участие в спортивных командах или мероприятиях часто дают преимущество при поступлении.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1" dirty="0">
                <a:latin typeface="Raleway"/>
                <a:ea typeface="Raleway"/>
                <a:cs typeface="Raleway"/>
                <a:sym typeface="Raleway"/>
              </a:rPr>
              <a:t> </a:t>
            </a: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4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sz="1200" dirty="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2069</TotalTime>
  <Words>4111</Words>
  <Application>Microsoft Office PowerPoint</Application>
  <PresentationFormat>Экран (16:9)</PresentationFormat>
  <Paragraphs>1145</Paragraphs>
  <Slides>29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29</vt:i4>
      </vt:variant>
    </vt:vector>
  </HeadingPairs>
  <TitlesOfParts>
    <vt:vector size="42" baseType="lpstr">
      <vt:lpstr>Arial</vt:lpstr>
      <vt:lpstr>Times New Roman</vt:lpstr>
      <vt:lpstr>Raleway</vt:lpstr>
      <vt:lpstr>Lato</vt:lpstr>
      <vt:lpstr>Swiss</vt:lpstr>
      <vt:lpstr>1_Swiss</vt:lpstr>
      <vt:lpstr>2_Swiss</vt:lpstr>
      <vt:lpstr>3_Swiss</vt:lpstr>
      <vt:lpstr>4_Swiss</vt:lpstr>
      <vt:lpstr>5_Swiss</vt:lpstr>
      <vt:lpstr>6_Swiss</vt:lpstr>
      <vt:lpstr>7_Swiss</vt:lpstr>
      <vt:lpstr>8_Swiss</vt:lpstr>
      <vt:lpstr>Новый формат проведения вступительных творческих экзаменов по ГОП «Подготовка учителей физической культуры»</vt:lpstr>
      <vt:lpstr>Цели изменения формата проведения творческих экзаменов</vt:lpstr>
      <vt:lpstr>Преимущества для абитуриентов  </vt:lpstr>
      <vt:lpstr>Презентация PowerPoint</vt:lpstr>
      <vt:lpstr>Анализ международного опыта по проведению творческих экзаменов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НОРМАТИВЫ ПО СПЕЦИАЛИЗАЦИИ </vt:lpstr>
      <vt:lpstr>1. НОРМАТИВЫ ПО СПЕЦИАЛИЗАЦИИ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Обсуждение нового формата проведения вступительных творческих экзаменов по ГОП «Подготовка учителей физической культуры»</dc:title>
  <dc:creator>Конференц зал 1</dc:creator>
  <cp:lastModifiedBy>Бакытбек Конакбаев</cp:lastModifiedBy>
  <cp:revision>36</cp:revision>
  <dcterms:modified xsi:type="dcterms:W3CDTF">2024-11-02T07:43:50Z</dcterms:modified>
</cp:coreProperties>
</file>