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7" r:id="rId2"/>
    <p:sldId id="278" r:id="rId3"/>
    <p:sldId id="265" r:id="rId4"/>
    <p:sldId id="269" r:id="rId5"/>
    <p:sldId id="276" r:id="rId6"/>
    <p:sldId id="27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D3F0FB-C971-4F5C-8F5D-629EBC61C13E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500968-2AE7-45A5-99B3-25AEE536329D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Типовая учебная программа</a:t>
          </a:r>
          <a:r>
            <a:rPr lang="en-US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«Физическая культура» разработана в соответствии с Типовыми учебными планами по всем специальностям и направлениям высшего образования Республики Казахстан. Согласована и введена в действие Министерств</a:t>
          </a:r>
          <a:r>
            <a:rPr lang="kk-KZ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ом</a:t>
          </a:r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образования и науки Р</a:t>
          </a:r>
          <a:r>
            <a:rPr lang="kk-KZ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еспублики Казахстан 30 июня 2016 г.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Содержание типовой учебной программы по физической культу­ре соответствует распределению студентов по четырем учебным от­делениям: основное, подготовительное, специальное (включая груп­пы лечебной физической культуры), спортивное. …….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основном и подготовительном учебных отделениях студенты распределяются в учебные группы общей физической подготовки и группы по видам спорта. Наполняемость учебных групп </a:t>
          </a:r>
          <a:r>
            <a:rPr lang="ru-RU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15-20 </a:t>
          </a:r>
          <a:r>
            <a: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человек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В подготовительную группу распределяются студенты, имеющие низкий уровень физического состояния или некоторые заболевания.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специальном учебном отделении студенты, отнесенные по данным медицинского обследования, распределяются в специальную медицинскую группу с наполняемостью </a:t>
          </a:r>
          <a:r>
            <a:rPr lang="ru-RU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8-12 человек 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или в группу лечебной физической культуры, наполняемостью </a:t>
          </a:r>
          <a:r>
            <a:rPr lang="ru-RU" sz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5-7 человек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спортивном учебном отделении </a:t>
          </a:r>
          <a:r>
            <a:rPr lang="ru-RU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наполняемость групп зависит от вида и спортивной квалификации занимающихся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Учебные группы спортивной специализации по игровым видам спорта создаются с наполняемостью двойного состава игроков.</a:t>
          </a:r>
          <a:endParaRPr lang="ru-RU" sz="1200" b="1" dirty="0">
            <a:solidFill>
              <a:srgbClr val="002060"/>
            </a:solidFill>
            <a:latin typeface="Arial Narrow" pitchFamily="34" charset="0"/>
          </a:endParaRPr>
        </a:p>
      </dgm:t>
    </dgm:pt>
    <dgm:pt modelId="{3E564F2F-E4CF-486C-A5E1-0CEE1D3E8008}" type="parTrans" cxnId="{4CFE0291-3F68-4851-A780-C3B0A54633D4}">
      <dgm:prSet/>
      <dgm:spPr/>
      <dgm:t>
        <a:bodyPr/>
        <a:lstStyle/>
        <a:p>
          <a:endParaRPr lang="ru-RU" sz="1200">
            <a:solidFill>
              <a:srgbClr val="002060"/>
            </a:solidFill>
          </a:endParaRPr>
        </a:p>
      </dgm:t>
    </dgm:pt>
    <dgm:pt modelId="{0FE8EBC3-35CC-4F10-A092-9D15C39D9896}" type="sibTrans" cxnId="{4CFE0291-3F68-4851-A780-C3B0A54633D4}">
      <dgm:prSet/>
      <dgm:spPr/>
      <dgm:t>
        <a:bodyPr/>
        <a:lstStyle/>
        <a:p>
          <a:endParaRPr lang="ru-RU" sz="1200">
            <a:solidFill>
              <a:srgbClr val="002060"/>
            </a:solidFill>
          </a:endParaRPr>
        </a:p>
      </dgm:t>
    </dgm:pt>
    <dgm:pt modelId="{0BEF9EF2-F24A-40B7-AA3A-C108C80B3FD4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pPr algn="ctr"/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Типовые учебные программы цикла общеобразовательных дисциплин для организаций высшего и (или) послевузовского образования</a:t>
          </a:r>
          <a:r>
            <a:rPr lang="en-US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утверждены приказом министра образования и науки Республики Казахстан от 31 октября 2018 года № 603.</a:t>
          </a:r>
          <a:r>
            <a:rPr lang="en-US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endParaRPr lang="en-US" sz="1200" i="1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x-none" sz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Содержание программы соответствует распределению студентов по четырем учебным отделениям: основное, подготовительное, специальное (включая группы лечебной физической культуры), спортивное. 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……..</a:t>
          </a:r>
        </a:p>
        <a:p>
          <a:pPr algn="ctr"/>
          <a:r>
            <a:rPr lang="x-none" sz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основном и подготовительном учебных отделениях обучающиеся распределяются в учебные группы общей физической подготовки и группы по видам спорта. </a:t>
          </a:r>
          <a:endParaRPr lang="ru-RU" sz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algn="ctr"/>
          <a:r>
            <a:rPr lang="x-none" sz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подготовительную</a:t>
          </a:r>
          <a:r>
            <a:rPr lang="en-US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группу распределяются студенты, имеющие низкий уровень физического состояния или незначительные отклонения в состоянии здоровья</a:t>
          </a:r>
          <a:r>
            <a:rPr lang="ru-RU" sz="1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специальном учебном отделении обучающиеся, отнесенные по данным медицинского обследования, распределяются в специальную медицинскую группу или в группу лечебной физической культуры. </a:t>
          </a:r>
        </a:p>
        <a:p>
          <a:pPr algn="ctr"/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спортивном учебном отделении </a:t>
          </a:r>
          <a:r>
            <a:rPr lang="ru-RU" sz="1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наполняемость групп зависит от вида и спортивной квалификации занимающихся</a:t>
          </a:r>
          <a:r>
            <a:rPr lang="ru-RU" sz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Учебные группы спортивной специализации по игровым видам спорта создаются с наполняемостью двойного состава игроков.</a:t>
          </a:r>
          <a:endParaRPr lang="ru-RU" sz="1200" b="1" dirty="0">
            <a:solidFill>
              <a:srgbClr val="002060"/>
            </a:solidFill>
            <a:latin typeface="Arial Narrow" pitchFamily="34" charset="0"/>
          </a:endParaRPr>
        </a:p>
      </dgm:t>
    </dgm:pt>
    <dgm:pt modelId="{3661DB4A-2375-44D7-BFA3-973D9116D674}" type="parTrans" cxnId="{D4A02A4B-B908-4111-8674-70278EC28567}">
      <dgm:prSet/>
      <dgm:spPr/>
      <dgm:t>
        <a:bodyPr/>
        <a:lstStyle/>
        <a:p>
          <a:endParaRPr lang="ru-RU" sz="1200">
            <a:solidFill>
              <a:srgbClr val="002060"/>
            </a:solidFill>
          </a:endParaRPr>
        </a:p>
      </dgm:t>
    </dgm:pt>
    <dgm:pt modelId="{B1305BA4-4A95-4302-AF84-321B038F5FE0}" type="sibTrans" cxnId="{D4A02A4B-B908-4111-8674-70278EC28567}">
      <dgm:prSet/>
      <dgm:spPr/>
      <dgm:t>
        <a:bodyPr/>
        <a:lstStyle/>
        <a:p>
          <a:endParaRPr lang="ru-RU" sz="1200">
            <a:solidFill>
              <a:srgbClr val="002060"/>
            </a:solidFill>
          </a:endParaRPr>
        </a:p>
      </dgm:t>
    </dgm:pt>
    <dgm:pt modelId="{AE41F2CE-3A4A-46D1-BF1E-5D367C25931F}" type="pres">
      <dgm:prSet presAssocID="{48D3F0FB-C971-4F5C-8F5D-629EBC61C13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669678-81AF-4AD3-ACE9-CEAC8616BACB}" type="pres">
      <dgm:prSet presAssocID="{D2500968-2AE7-45A5-99B3-25AEE536329D}" presName="node" presStyleLbl="node1" presStyleIdx="0" presStyleCnt="2" custScaleX="129599" custScaleY="100000" custLinFactNeighborX="-422" custLinFactNeighborY="-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D7782-1F60-494C-8D45-F6973936ABF5}" type="pres">
      <dgm:prSet presAssocID="{0FE8EBC3-35CC-4F10-A092-9D15C39D9896}" presName="sibTrans" presStyleCnt="0"/>
      <dgm:spPr/>
    </dgm:pt>
    <dgm:pt modelId="{0591B92D-F383-4169-90CD-ADA1A92DB42D}" type="pres">
      <dgm:prSet presAssocID="{0BEF9EF2-F24A-40B7-AA3A-C108C80B3FD4}" presName="node" presStyleLbl="node1" presStyleIdx="1" presStyleCnt="2" custScaleX="1059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D05A7D-DEEF-4CB0-A8E0-38825CAB62E2}" type="presOf" srcId="{48D3F0FB-C971-4F5C-8F5D-629EBC61C13E}" destId="{AE41F2CE-3A4A-46D1-BF1E-5D367C25931F}" srcOrd="0" destOrd="0" presId="urn:microsoft.com/office/officeart/2005/8/layout/hList6"/>
    <dgm:cxn modelId="{4CFE0291-3F68-4851-A780-C3B0A54633D4}" srcId="{48D3F0FB-C971-4F5C-8F5D-629EBC61C13E}" destId="{D2500968-2AE7-45A5-99B3-25AEE536329D}" srcOrd="0" destOrd="0" parTransId="{3E564F2F-E4CF-486C-A5E1-0CEE1D3E8008}" sibTransId="{0FE8EBC3-35CC-4F10-A092-9D15C39D9896}"/>
    <dgm:cxn modelId="{E2B9A9DE-38EA-45AB-B8CC-626B7F37CAC3}" type="presOf" srcId="{0BEF9EF2-F24A-40B7-AA3A-C108C80B3FD4}" destId="{0591B92D-F383-4169-90CD-ADA1A92DB42D}" srcOrd="0" destOrd="0" presId="urn:microsoft.com/office/officeart/2005/8/layout/hList6"/>
    <dgm:cxn modelId="{D4A02A4B-B908-4111-8674-70278EC28567}" srcId="{48D3F0FB-C971-4F5C-8F5D-629EBC61C13E}" destId="{0BEF9EF2-F24A-40B7-AA3A-C108C80B3FD4}" srcOrd="1" destOrd="0" parTransId="{3661DB4A-2375-44D7-BFA3-973D9116D674}" sibTransId="{B1305BA4-4A95-4302-AF84-321B038F5FE0}"/>
    <dgm:cxn modelId="{09A0EFA9-17C3-4F27-803F-F2D84F6143FB}" type="presOf" srcId="{D2500968-2AE7-45A5-99B3-25AEE536329D}" destId="{DF669678-81AF-4AD3-ACE9-CEAC8616BACB}" srcOrd="0" destOrd="0" presId="urn:microsoft.com/office/officeart/2005/8/layout/hList6"/>
    <dgm:cxn modelId="{C6A4CA74-8130-487D-98C9-CABE9CD91294}" type="presParOf" srcId="{AE41F2CE-3A4A-46D1-BF1E-5D367C25931F}" destId="{DF669678-81AF-4AD3-ACE9-CEAC8616BACB}" srcOrd="0" destOrd="0" presId="urn:microsoft.com/office/officeart/2005/8/layout/hList6"/>
    <dgm:cxn modelId="{4177AE1B-7E76-4837-9599-0638D891DB29}" type="presParOf" srcId="{AE41F2CE-3A4A-46D1-BF1E-5D367C25931F}" destId="{905D7782-1F60-494C-8D45-F6973936ABF5}" srcOrd="1" destOrd="0" presId="urn:microsoft.com/office/officeart/2005/8/layout/hList6"/>
    <dgm:cxn modelId="{7526174E-BCE2-48FB-8937-4E3EAD43865A}" type="presParOf" srcId="{AE41F2CE-3A4A-46D1-BF1E-5D367C25931F}" destId="{0591B92D-F383-4169-90CD-ADA1A92DB42D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69678-81AF-4AD3-ACE9-CEAC8616BACB}">
      <dsp:nvSpPr>
        <dsp:cNvPr id="0" name=""/>
        <dsp:cNvSpPr/>
      </dsp:nvSpPr>
      <dsp:spPr>
        <a:xfrm rot="16200000">
          <a:off x="-721558" y="723034"/>
          <a:ext cx="6222563" cy="4776494"/>
        </a:xfrm>
        <a:prstGeom prst="flowChartManualOperation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Типовая учебная программа</a:t>
          </a:r>
          <a:r>
            <a:rPr lang="en-US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«Физическая культура» разработана в соответствии с Типовыми учебными планами по всем специальностям и направлениям высшего образования Республики Казахстан. Согласована и введена в действие Министерств</a:t>
          </a:r>
          <a:r>
            <a:rPr lang="kk-KZ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ом</a:t>
          </a: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образования и науки Р</a:t>
          </a:r>
          <a:r>
            <a:rPr lang="kk-KZ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еспублики Казахстан 30 июня 2016 г.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Содержание типовой учебной программы по физической культу­ре соответствует распределению студентов по четырем учебным от­делениям: основное, подготовительное, специальное (включая груп­пы лечебной физической культуры), спортивное. …….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основном и подготовительном учебных отделениях студенты распределяются в учебные группы общей физической подготовки и группы по видам спорта. Наполняемость учебных групп </a:t>
          </a:r>
          <a:r>
            <a:rPr lang="ru-RU" sz="1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15-20 </a:t>
          </a:r>
          <a:r>
            <a:rPr lang="ru-RU" sz="1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человек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В подготовительную группу распределяются студенты, имеющие низкий уровень физического состояния или некоторые заболевания.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специальном учебном отделении студенты, отнесенные по данным медицинского обследования, распределяются в специальную медицинскую группу с наполняемостью </a:t>
          </a:r>
          <a:r>
            <a:rPr lang="ru-RU" sz="1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8-12 человек 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или в группу лечебной физической культуры, наполняемостью </a:t>
          </a:r>
          <a:r>
            <a:rPr lang="ru-RU" sz="1200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5-7 человек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спортивном учебном отделении </a:t>
          </a:r>
          <a:r>
            <a:rPr lang="ru-RU" sz="1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наполняемость групп зависит от вида и спортивной квалификации занимающихся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Учебные группы спортивной специализации по игровым видам спорта создаются с наполняемостью двойного состава игроков.</a:t>
          </a:r>
          <a:endParaRPr lang="ru-RU" sz="1200" b="1" kern="1200" dirty="0">
            <a:solidFill>
              <a:srgbClr val="002060"/>
            </a:solidFill>
            <a:latin typeface="Arial Narrow" pitchFamily="34" charset="0"/>
          </a:endParaRPr>
        </a:p>
      </dsp:txBody>
      <dsp:txXfrm rot="5400000">
        <a:off x="1477" y="1244512"/>
        <a:ext cx="4776494" cy="3733537"/>
      </dsp:txXfrm>
    </dsp:sp>
    <dsp:sp modelId="{0591B92D-F383-4169-90CD-ADA1A92DB42D}">
      <dsp:nvSpPr>
        <dsp:cNvPr id="0" name=""/>
        <dsp:cNvSpPr/>
      </dsp:nvSpPr>
      <dsp:spPr>
        <a:xfrm rot="16200000">
          <a:off x="3897419" y="1158137"/>
          <a:ext cx="6222563" cy="3906288"/>
        </a:xfrm>
        <a:prstGeom prst="flowChartManualOperation">
          <a:avLst/>
        </a:prstGeom>
        <a:solidFill>
          <a:schemeClr val="bg1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Типовые учебные программы цикла общеобразовательных дисциплин для организаций высшего и (или) послевузовского образования</a:t>
          </a:r>
          <a:r>
            <a:rPr lang="en-US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утверждены приказом министра образования и науки Республики Казахстан от 31 октября 2018 года № 603.</a:t>
          </a:r>
          <a:r>
            <a:rPr lang="en-US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200" i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: </a:t>
          </a:r>
          <a:endParaRPr lang="en-US" sz="1200" i="1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2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Содержание программы соответствует распределению студентов по четырем учебным отделениям: основное, подготовительное, специальное (включая группы лечебной физической культуры), спортивное. 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……..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2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основном и подготовительном учебных отделениях обучающиеся распределяются в учебные группы общей физической подготовки и группы по видам спорта. </a:t>
          </a:r>
          <a:endParaRPr lang="ru-RU" sz="12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x-none" sz="1200" kern="12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подготовительную</a:t>
          </a:r>
          <a:r>
            <a:rPr lang="en-US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группу распределяются студенты, имеющие низкий уровень физического состояния или незначительные отклонения в состоянии здоровья</a:t>
          </a:r>
          <a:r>
            <a:rPr lang="ru-RU" sz="1200" b="1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специальном учебном отделении обучающиеся, отнесенные по данным медицинского обследования, распределяются в специальную медицинскую группу или в группу лечебной физической культуры.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В спортивном учебном отделении </a:t>
          </a:r>
          <a:r>
            <a:rPr lang="ru-RU" sz="12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наполняемость групп зависит от вида и спортивной квалификации занимающихся</a:t>
          </a:r>
          <a:r>
            <a:rPr lang="ru-RU" sz="12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. Учебные группы спортивной специализации по игровым видам спорта создаются с наполняемостью двойного состава игроков.</a:t>
          </a:r>
          <a:endParaRPr lang="ru-RU" sz="1200" b="1" kern="1200" dirty="0">
            <a:solidFill>
              <a:srgbClr val="002060"/>
            </a:solidFill>
            <a:latin typeface="Arial Narrow" pitchFamily="34" charset="0"/>
          </a:endParaRPr>
        </a:p>
      </dsp:txBody>
      <dsp:txXfrm rot="5400000">
        <a:off x="5055557" y="1244512"/>
        <a:ext cx="3906288" cy="3733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86B41-B0A8-4D98-8B47-814C8BF5AD68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A4FDB-E449-40B8-A643-DDAB0B7E6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299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316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316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316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031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2" name="Rectangle 82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Rectangle 84">
            <a:extLst>
              <a:ext uri="{FF2B5EF4-FFF2-40B4-BE49-F238E27FC236}">
                <a16:creationId xmlns:a16="http://schemas.microsoft.com/office/drawing/2014/main" xmlns="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Rectangle 86">
            <a:extLst>
              <a:ext uri="{FF2B5EF4-FFF2-40B4-BE49-F238E27FC236}">
                <a16:creationId xmlns:a16="http://schemas.microsoft.com/office/drawing/2014/main" xmlns="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-663320" y="3165299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Rectangle 88">
            <a:extLst>
              <a:ext uri="{FF2B5EF4-FFF2-40B4-BE49-F238E27FC236}">
                <a16:creationId xmlns:a16="http://schemas.microsoft.com/office/drawing/2014/main" xmlns="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-1742858" y="2085761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Freeform: Shape 90">
            <a:extLst>
              <a:ext uri="{FF2B5EF4-FFF2-40B4-BE49-F238E27FC236}">
                <a16:creationId xmlns:a16="http://schemas.microsoft.com/office/drawing/2014/main" xmlns="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40" descr="Image result for ÐºÐ°Ð·Ð½Ñ png">
            <a:extLst>
              <a:ext uri="{FF2B5EF4-FFF2-40B4-BE49-F238E27FC236}">
                <a16:creationId xmlns:a16="http://schemas.microsoft.com/office/drawing/2014/main" xmlns="" id="{A4A97EA6-AFAA-41FE-B047-C8C5803CF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alphaModFix/>
          </a:blip>
          <a:srcRect/>
          <a:stretch>
            <a:fillRect/>
          </a:stretch>
        </p:blipFill>
        <p:spPr bwMode="auto">
          <a:xfrm>
            <a:off x="467545" y="2258149"/>
            <a:ext cx="2232248" cy="23595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Google Shape;270;p14">
            <a:extLst>
              <a:ext uri="{FF2B5EF4-FFF2-40B4-BE49-F238E27FC236}">
                <a16:creationId xmlns:a16="http://schemas.microsoft.com/office/drawing/2014/main" xmlns="" id="{807F5D3E-C554-4877-A418-89760B1F1A73}"/>
              </a:ext>
            </a:extLst>
          </p:cNvPr>
          <p:cNvSpPr txBox="1">
            <a:spLocks/>
          </p:cNvSpPr>
          <p:nvPr/>
        </p:nvSpPr>
        <p:spPr>
          <a:xfrm>
            <a:off x="3030557" y="0"/>
            <a:ext cx="6113443" cy="6858000"/>
          </a:xfrm>
          <a:prstGeom prst="rect">
            <a:avLst/>
          </a:prstGeom>
        </p:spPr>
        <p:txBody>
          <a:bodyPr spcFirstLastPara="1" vert="horz" lIns="91425" tIns="45700" rIns="91425" bIns="4570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Times New Roman" panose="02020603050405020304" pitchFamily="18" charset="0"/>
                <a:cs typeface="Arial"/>
              </a:rPr>
              <a:t>КАЗАХСКИЙ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Times New Roman" panose="02020603050405020304" pitchFamily="18" charset="0"/>
                <a:cs typeface="Arial"/>
              </a:rPr>
              <a:t>НАЦИОНАЛЬНЫЙ УНИВЕРСИТЕТ </a:t>
            </a:r>
            <a:endParaRPr lang="ru-RU" sz="2200" b="1" dirty="0">
              <a:solidFill>
                <a:srgbClr val="002060"/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Times New Roman" panose="02020603050405020304" pitchFamily="18" charset="0"/>
                <a:cs typeface="Arial"/>
              </a:rPr>
              <a:t>ИМЕНИ 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Times New Roman" panose="02020603050405020304" pitchFamily="18" charset="0"/>
                <a:cs typeface="Arial"/>
              </a:rPr>
              <a:t>АЛЬ-ФАРАБИ</a:t>
            </a:r>
            <a:r>
              <a:rPr lang="ru-RU" sz="2200" b="1" dirty="0">
                <a:solidFill>
                  <a:srgbClr val="1D3C71"/>
                </a:solidFill>
                <a:latin typeface="Arial Narrow"/>
                <a:ea typeface="Times New Roman" panose="02020603050405020304" pitchFamily="18" charset="0"/>
                <a:cs typeface="Arial"/>
              </a:rPr>
              <a:t> </a:t>
            </a:r>
            <a:endParaRPr lang="ru-RU" sz="2200" b="1" i="0" u="none" strike="noStrike" kern="1200" cap="none" spc="0" normalizeH="0" baseline="0" noProof="0" dirty="0">
              <a:ln>
                <a:noFill/>
              </a:ln>
              <a:solidFill>
                <a:srgbClr val="1D3C71"/>
              </a:solidFill>
              <a:effectLst/>
              <a:uLnTx/>
              <a:uFillTx/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ru-RU" sz="3200" b="1" dirty="0">
              <a:solidFill>
                <a:srgbClr val="1D3C71"/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87CE917E-FE68-E222-615E-4AA9C812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8E7E-2B28-434B-8A29-87C758123ED7}" type="slidenum">
              <a:rPr lang="ru-RU" smtClean="0"/>
              <a:t>1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092537" y="1556792"/>
            <a:ext cx="5989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</a:rPr>
              <a:t>ОБ ОРГАНИЗАЦИИ И </a:t>
            </a:r>
            <a:r>
              <a:rPr lang="ru-RU" sz="2400" b="1" dirty="0" smtClean="0">
                <a:solidFill>
                  <a:schemeClr val="tx2"/>
                </a:solidFill>
              </a:rPr>
              <a:t>ПРОВЕДЕНИИ ЗАНЯТИЙ </a:t>
            </a:r>
            <a:r>
              <a:rPr lang="ru-RU" sz="2400" b="1" dirty="0">
                <a:solidFill>
                  <a:schemeClr val="tx2"/>
                </a:solidFill>
              </a:rPr>
              <a:t>ПО ДИСЦИПЛИНЕ "ФИЗИЧЕСКАЯ КУЛЬТУРА"</a:t>
            </a:r>
            <a:endParaRPr lang="ru-RU" sz="2400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44208" y="4798313"/>
            <a:ext cx="25202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ea typeface="+mj-ea"/>
                <a:cs typeface="+mj-cs"/>
              </a:rPr>
              <a:t>ГАЛИЯ МАДИЕВА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72000" y="5229200"/>
            <a:ext cx="43938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КАНДИДАТ ПЕДАГОГИЧЕСКИХ НАУК, </a:t>
            </a:r>
          </a:p>
          <a:p>
            <a:pPr algn="r"/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ДОЦЕНТ КАФЕДРЫ ФИЗВОСПИТАНИЯ И СПОРТА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33741" y="2967121"/>
            <a:ext cx="54165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Проблема:</a:t>
            </a:r>
            <a:r>
              <a:rPr lang="ru-RU" i="1" dirty="0">
                <a:solidFill>
                  <a:srgbClr val="002060"/>
                </a:solidFill>
              </a:rPr>
              <a:t> Увеличение наполняемости в основной и специальной медицинских группах в высших учебных заведениях Республики Казахстан.</a:t>
            </a:r>
          </a:p>
        </p:txBody>
      </p:sp>
    </p:spTree>
    <p:extLst>
      <p:ext uri="{BB962C8B-B14F-4D97-AF65-F5344CB8AC3E}">
        <p14:creationId xmlns:p14="http://schemas.microsoft.com/office/powerpoint/2010/main" val="395860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462600"/>
              </p:ext>
            </p:extLst>
          </p:nvPr>
        </p:nvGraphicFramePr>
        <p:xfrm>
          <a:off x="179512" y="620688"/>
          <a:ext cx="8964488" cy="6222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331640" y="8477"/>
            <a:ext cx="7648502" cy="576064"/>
          </a:xfrm>
        </p:spPr>
        <p:txBody>
          <a:bodyPr>
            <a:noAutofit/>
          </a:bodyPr>
          <a:lstStyle/>
          <a:p>
            <a:r>
              <a:rPr lang="ru-RU" sz="1800" b="1" dirty="0">
                <a:solidFill>
                  <a:srgbClr val="C00000"/>
                </a:solidFill>
              </a:rPr>
              <a:t>Структура </a:t>
            </a:r>
            <a:r>
              <a:rPr lang="ru-RU" sz="1800" b="1" dirty="0" smtClean="0">
                <a:solidFill>
                  <a:srgbClr val="C00000"/>
                </a:solidFill>
              </a:rPr>
              <a:t>и содержание </a:t>
            </a:r>
            <a:r>
              <a:rPr lang="ru-RU" sz="1800" b="1" dirty="0">
                <a:solidFill>
                  <a:srgbClr val="C00000"/>
                </a:solidFill>
              </a:rPr>
              <a:t>учебной </a:t>
            </a:r>
            <a:r>
              <a:rPr lang="ru-RU" sz="1800" b="1" dirty="0" smtClean="0">
                <a:solidFill>
                  <a:srgbClr val="C00000"/>
                </a:solidFill>
              </a:rPr>
              <a:t>дисциплины «Физическая культура»</a:t>
            </a:r>
            <a:endParaRPr lang="ru-RU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pic>
        <p:nvPicPr>
          <p:cNvPr id="4" name="Picture 40" descr="Image result for ÐºÐ°Ð·Ð½Ñ png">
            <a:extLst>
              <a:ext uri="{FF2B5EF4-FFF2-40B4-BE49-F238E27FC236}">
                <a16:creationId xmlns:a16="http://schemas.microsoft.com/office/drawing/2014/main" xmlns="" id="{E5BCAB82-A5CF-4169-9E89-9A6556EA4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23528" y="-14655"/>
            <a:ext cx="848442" cy="855251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8960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489233" y="2528900"/>
            <a:ext cx="4610333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b="1" dirty="0"/>
              <a:t>Обоснование: по аспектам</a:t>
            </a:r>
            <a:r>
              <a:rPr lang="ru-RU" dirty="0" smtClean="0"/>
              <a:t>:</a:t>
            </a:r>
            <a:endParaRPr lang="ru-RU" dirty="0"/>
          </a:p>
          <a:p>
            <a:pPr algn="ctr"/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703726"/>
              </p:ext>
            </p:extLst>
          </p:nvPr>
        </p:nvGraphicFramePr>
        <p:xfrm>
          <a:off x="251520" y="3068960"/>
          <a:ext cx="8640960" cy="3384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3629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Аспект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ОМГ (≤ 25 чел)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СМГ (≤ 12–15 чел)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16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Санитарный</a:t>
                      </a:r>
                      <a:endParaRPr lang="ru-RU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Площадь ≥ 2,2 м²/чел, зала ≤ 50 % загрузка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Уменьшение плотности для безопасности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16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Педагогический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Массовость с эффективным контролем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Индивидуализация, регулярная корректировка упражнений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716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Медицинский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Стандартный режим занятий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Ограничения, дозировка нагрузки, врачебный контроль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72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Организационный</a:t>
                      </a:r>
                      <a:endParaRPr lang="ru-RU" sz="16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Работоспособность ресурсов на максимум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Требует доп. ресурсов (преподаватель, сопровождение)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sp>
        <p:nvSpPr>
          <p:cNvPr id="36" name="Прямоугольник 35"/>
          <p:cNvSpPr/>
          <p:nvPr/>
        </p:nvSpPr>
        <p:spPr>
          <a:xfrm>
            <a:off x="251520" y="170056"/>
            <a:ext cx="47525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Проблема: высокая наполняемость групп</a:t>
            </a:r>
            <a:endParaRPr lang="ru-RU" sz="1600" dirty="0">
              <a:solidFill>
                <a:srgbClr val="C00000"/>
              </a:solidFill>
            </a:endParaRPr>
          </a:p>
          <a:p>
            <a:pPr algn="ctr"/>
            <a:endParaRPr lang="ru-RU" sz="1600" dirty="0" smtClean="0"/>
          </a:p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На </a:t>
            </a:r>
            <a:r>
              <a:rPr lang="ru-RU" sz="1600" dirty="0">
                <a:solidFill>
                  <a:srgbClr val="002060"/>
                </a:solidFill>
              </a:rPr>
              <a:t>сегодняшний день </a:t>
            </a:r>
            <a:r>
              <a:rPr lang="ru-RU" sz="1600" dirty="0" smtClean="0">
                <a:solidFill>
                  <a:srgbClr val="002060"/>
                </a:solidFill>
              </a:rPr>
              <a:t>фактически в </a:t>
            </a:r>
            <a:r>
              <a:rPr lang="ru-RU" sz="1600" dirty="0">
                <a:solidFill>
                  <a:srgbClr val="002060"/>
                </a:solidFill>
              </a:rPr>
              <a:t>некоторых вузах</a:t>
            </a:r>
            <a:r>
              <a:rPr lang="ru-RU" sz="1600" dirty="0" smtClean="0">
                <a:solidFill>
                  <a:srgbClr val="002060"/>
                </a:solidFill>
              </a:rPr>
              <a:t>:</a:t>
            </a:r>
            <a:endParaRPr lang="ru-RU" sz="1600" dirty="0">
              <a:solidFill>
                <a:srgbClr val="002060"/>
              </a:solidFill>
            </a:endParaRPr>
          </a:p>
          <a:p>
            <a:pPr lvl="0" algn="ctr"/>
            <a:r>
              <a:rPr lang="ru-RU" sz="1600" b="1" dirty="0">
                <a:solidFill>
                  <a:srgbClr val="002060"/>
                </a:solidFill>
              </a:rPr>
              <a:t>Основная медицинская </a:t>
            </a:r>
            <a:r>
              <a:rPr lang="ru-RU" sz="1600" b="1" dirty="0" smtClean="0">
                <a:solidFill>
                  <a:srgbClr val="002060"/>
                </a:solidFill>
              </a:rPr>
              <a:t>группа (ОМГ):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до 30 человек</a:t>
            </a:r>
          </a:p>
          <a:p>
            <a:pPr lvl="0" algn="ctr"/>
            <a:r>
              <a:rPr lang="ru-RU" sz="1600" b="1" dirty="0">
                <a:solidFill>
                  <a:srgbClr val="002060"/>
                </a:solidFill>
              </a:rPr>
              <a:t>Специальная медицинская </a:t>
            </a:r>
            <a:r>
              <a:rPr lang="ru-RU" sz="1600" b="1" dirty="0" smtClean="0">
                <a:solidFill>
                  <a:srgbClr val="002060"/>
                </a:solidFill>
              </a:rPr>
              <a:t>группа (СМГ):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до 25 человек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5796136" y="195627"/>
            <a:ext cx="27870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Рекомендуемая численность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5292080" y="742541"/>
            <a:ext cx="36149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ОМГ:</a:t>
            </a:r>
            <a:r>
              <a:rPr lang="ru-RU" sz="1600" dirty="0">
                <a:solidFill>
                  <a:srgbClr val="002060"/>
                </a:solidFill>
              </a:rPr>
              <a:t> до 25 человек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СМГ:</a:t>
            </a:r>
            <a:r>
              <a:rPr lang="ru-RU" sz="1600" dirty="0">
                <a:solidFill>
                  <a:srgbClr val="002060"/>
                </a:solidFill>
              </a:rPr>
              <a:t> 10–12 человек (максимум </a:t>
            </a:r>
            <a:r>
              <a:rPr lang="ru-RU" sz="1600" dirty="0" smtClean="0">
                <a:solidFill>
                  <a:srgbClr val="002060"/>
                </a:solidFill>
              </a:rPr>
              <a:t>15)</a:t>
            </a:r>
            <a:endParaRPr lang="ru-RU" sz="1600" dirty="0">
              <a:solidFill>
                <a:srgbClr val="002060"/>
              </a:solidFill>
            </a:endParaRPr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="" xmlns:a16="http://schemas.microsoft.com/office/drawing/2014/main" id="{B971EF53-9498-4F91-B223-E225F3908961}"/>
              </a:ext>
            </a:extLst>
          </p:cNvPr>
          <p:cNvCxnSpPr>
            <a:cxnSpLocks/>
          </p:cNvCxnSpPr>
          <p:nvPr/>
        </p:nvCxnSpPr>
        <p:spPr>
          <a:xfrm>
            <a:off x="5148064" y="380293"/>
            <a:ext cx="0" cy="1464531"/>
          </a:xfrm>
          <a:prstGeom prst="line">
            <a:avLst/>
          </a:prstGeom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1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ctangle 84">
            <a:extLst>
              <a:ext uri="{FF2B5EF4-FFF2-40B4-BE49-F238E27FC236}">
                <a16:creationId xmlns:a16="http://schemas.microsoft.com/office/drawing/2014/main" xmlns="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Rectangle 86">
            <a:extLst>
              <a:ext uri="{FF2B5EF4-FFF2-40B4-BE49-F238E27FC236}">
                <a16:creationId xmlns:a16="http://schemas.microsoft.com/office/drawing/2014/main" xmlns="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-663320" y="3165299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Rectangle 88">
            <a:extLst>
              <a:ext uri="{FF2B5EF4-FFF2-40B4-BE49-F238E27FC236}">
                <a16:creationId xmlns:a16="http://schemas.microsoft.com/office/drawing/2014/main" xmlns="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-1742858" y="2085761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Freeform: Shape 90">
            <a:extLst>
              <a:ext uri="{FF2B5EF4-FFF2-40B4-BE49-F238E27FC236}">
                <a16:creationId xmlns:a16="http://schemas.microsoft.com/office/drawing/2014/main" xmlns="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40" descr="Image result for ÐºÐ°Ð·Ð½Ñ png">
            <a:extLst>
              <a:ext uri="{FF2B5EF4-FFF2-40B4-BE49-F238E27FC236}">
                <a16:creationId xmlns:a16="http://schemas.microsoft.com/office/drawing/2014/main" xmlns="" id="{A4A97EA6-AFAA-41FE-B047-C8C5803CF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alphaModFix/>
          </a:blip>
          <a:srcRect/>
          <a:stretch>
            <a:fillRect/>
          </a:stretch>
        </p:blipFill>
        <p:spPr bwMode="auto">
          <a:xfrm>
            <a:off x="467545" y="2258149"/>
            <a:ext cx="2232248" cy="23595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Google Shape;270;p14">
            <a:extLst>
              <a:ext uri="{FF2B5EF4-FFF2-40B4-BE49-F238E27FC236}">
                <a16:creationId xmlns:a16="http://schemas.microsoft.com/office/drawing/2014/main" xmlns="" id="{807F5D3E-C554-4877-A418-89760B1F1A73}"/>
              </a:ext>
            </a:extLst>
          </p:cNvPr>
          <p:cNvSpPr txBox="1">
            <a:spLocks/>
          </p:cNvSpPr>
          <p:nvPr/>
        </p:nvSpPr>
        <p:spPr>
          <a:xfrm>
            <a:off x="3030557" y="0"/>
            <a:ext cx="6113443" cy="6858000"/>
          </a:xfrm>
          <a:prstGeom prst="rect">
            <a:avLst/>
          </a:prstGeom>
        </p:spPr>
        <p:txBody>
          <a:bodyPr spcFirstLastPara="1" vert="horz" lIns="91425" tIns="45700" rIns="91425" bIns="4570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3200" b="1" dirty="0">
              <a:solidFill>
                <a:srgbClr val="1D3C71"/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87CE917E-FE68-E222-615E-4AA9C812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8E7E-2B28-434B-8A29-87C758123ED7}" type="slidenum">
              <a:rPr lang="ru-RU" smtClean="0"/>
              <a:t>4</a:t>
            </a:fld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55563" y="476672"/>
            <a:ext cx="56634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Нормативно‑правовая база</a:t>
            </a:r>
            <a:endParaRPr lang="en-US" sz="2000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79435" y="1196752"/>
            <a:ext cx="5791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 smtClean="0">
                <a:solidFill>
                  <a:srgbClr val="002060"/>
                </a:solidFill>
              </a:rPr>
              <a:t>Приказы </a:t>
            </a:r>
            <a:r>
              <a:rPr lang="ru-RU" b="1" dirty="0">
                <a:solidFill>
                  <a:srgbClr val="002060"/>
                </a:solidFill>
              </a:rPr>
              <a:t>и СанПиН:</a:t>
            </a:r>
            <a:endParaRPr lang="ru-RU" dirty="0">
              <a:solidFill>
                <a:srgbClr val="002060"/>
              </a:solidFill>
            </a:endParaRPr>
          </a:p>
          <a:p>
            <a:pPr marL="285750" lvl="1" indent="-285750" algn="just">
              <a:buFont typeface="Wingdings" pitchFamily="2" charset="2"/>
              <a:buChar char="ü"/>
            </a:pPr>
            <a:r>
              <a:rPr lang="ru-RU" dirty="0">
                <a:solidFill>
                  <a:srgbClr val="002060"/>
                </a:solidFill>
              </a:rPr>
              <a:t>Приказ Минздрава РК № ҚР ДСМ‑76 от </a:t>
            </a:r>
            <a:r>
              <a:rPr lang="ru-RU" dirty="0" smtClean="0">
                <a:solidFill>
                  <a:srgbClr val="002060"/>
                </a:solidFill>
              </a:rPr>
              <a:t>05.08.2021</a:t>
            </a:r>
          </a:p>
          <a:p>
            <a:pPr marL="285750" lvl="1" indent="-285750" algn="just">
              <a:buFont typeface="Wingdings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</a:rPr>
              <a:t>СанПиН </a:t>
            </a:r>
            <a:r>
              <a:rPr lang="ru-RU" dirty="0">
                <a:solidFill>
                  <a:srgbClr val="002060"/>
                </a:solidFill>
              </a:rPr>
              <a:t>РК 2.4.2.2821‑10 «Требования к организациям высшего образования»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B971EF53-9498-4F91-B223-E225F3908961}"/>
              </a:ext>
            </a:extLst>
          </p:cNvPr>
          <p:cNvCxnSpPr>
            <a:cxnSpLocks/>
          </p:cNvCxnSpPr>
          <p:nvPr/>
        </p:nvCxnSpPr>
        <p:spPr>
          <a:xfrm flipH="1">
            <a:off x="5035749" y="2780928"/>
            <a:ext cx="2304256" cy="0"/>
          </a:xfrm>
          <a:prstGeom prst="line">
            <a:avLst/>
          </a:prstGeom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376424" y="4956375"/>
            <a:ext cx="56875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Нормы по плотности и загрузке зала: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≥ 2,2 м²/чел; загрузка ≤ 50 %</a:t>
            </a:r>
            <a:endParaRPr lang="ru-RU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29052" y="3245645"/>
            <a:ext cx="58348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002060"/>
                </a:solidFill>
              </a:rPr>
              <a:t>Площади помещений учебных кабинетов и аудиторий </a:t>
            </a:r>
            <a:r>
              <a:rPr lang="ru-RU" dirty="0" smtClean="0">
                <a:solidFill>
                  <a:srgbClr val="002060"/>
                </a:solidFill>
              </a:rPr>
              <a:t>высшего </a:t>
            </a:r>
            <a:r>
              <a:rPr lang="ru-RU" dirty="0">
                <a:solidFill>
                  <a:srgbClr val="002060"/>
                </a:solidFill>
              </a:rPr>
              <a:t>и послевузовского образования </a:t>
            </a:r>
            <a:r>
              <a:rPr lang="ru-RU" dirty="0" smtClean="0">
                <a:solidFill>
                  <a:srgbClr val="002060"/>
                </a:solidFill>
              </a:rPr>
              <a:t>определяются</a:t>
            </a:r>
            <a:r>
              <a:rPr lang="ru-RU" dirty="0">
                <a:solidFill>
                  <a:srgbClr val="002060"/>
                </a:solidFill>
              </a:rPr>
              <a:t>: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1</a:t>
            </a:r>
            <a:r>
              <a:rPr lang="ru-RU" dirty="0">
                <a:solidFill>
                  <a:srgbClr val="002060"/>
                </a:solidFill>
              </a:rPr>
              <a:t>) не менее 2,5 м2 на 1 обучающегося - для 12 - 15 мест;</a:t>
            </a:r>
          </a:p>
          <a:p>
            <a:pPr fontAlgn="base"/>
            <a:r>
              <a:rPr lang="ru-RU" dirty="0" smtClean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) 2,2 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 на 1 обучающегося - для 16 - 25 мест;</a:t>
            </a:r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B971EF53-9498-4F91-B223-E225F3908961}"/>
              </a:ext>
            </a:extLst>
          </p:cNvPr>
          <p:cNvCxnSpPr>
            <a:cxnSpLocks/>
          </p:cNvCxnSpPr>
          <p:nvPr/>
        </p:nvCxnSpPr>
        <p:spPr>
          <a:xfrm flipH="1">
            <a:off x="5188149" y="4683090"/>
            <a:ext cx="2304256" cy="0"/>
          </a:xfrm>
          <a:prstGeom prst="line">
            <a:avLst/>
          </a:prstGeom>
          <a:ln w="38100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4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Rectangle 84">
            <a:extLst>
              <a:ext uri="{FF2B5EF4-FFF2-40B4-BE49-F238E27FC236}">
                <a16:creationId xmlns:a16="http://schemas.microsoft.com/office/drawing/2014/main" xmlns="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Rectangle 86">
            <a:extLst>
              <a:ext uri="{FF2B5EF4-FFF2-40B4-BE49-F238E27FC236}">
                <a16:creationId xmlns:a16="http://schemas.microsoft.com/office/drawing/2014/main" xmlns="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-663320" y="3165299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Rectangle 88">
            <a:extLst>
              <a:ext uri="{FF2B5EF4-FFF2-40B4-BE49-F238E27FC236}">
                <a16:creationId xmlns:a16="http://schemas.microsoft.com/office/drawing/2014/main" xmlns="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-1742858" y="2085761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Freeform: Shape 90">
            <a:extLst>
              <a:ext uri="{FF2B5EF4-FFF2-40B4-BE49-F238E27FC236}">
                <a16:creationId xmlns:a16="http://schemas.microsoft.com/office/drawing/2014/main" xmlns="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40" descr="Image result for ÐºÐ°Ð·Ð½Ñ png">
            <a:extLst>
              <a:ext uri="{FF2B5EF4-FFF2-40B4-BE49-F238E27FC236}">
                <a16:creationId xmlns:a16="http://schemas.microsoft.com/office/drawing/2014/main" xmlns="" id="{A4A97EA6-AFAA-41FE-B047-C8C5803CF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alphaModFix/>
          </a:blip>
          <a:srcRect/>
          <a:stretch>
            <a:fillRect/>
          </a:stretch>
        </p:blipFill>
        <p:spPr bwMode="auto">
          <a:xfrm>
            <a:off x="467545" y="2258149"/>
            <a:ext cx="2232248" cy="23595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Google Shape;270;p14">
            <a:extLst>
              <a:ext uri="{FF2B5EF4-FFF2-40B4-BE49-F238E27FC236}">
                <a16:creationId xmlns:a16="http://schemas.microsoft.com/office/drawing/2014/main" xmlns="" id="{807F5D3E-C554-4877-A418-89760B1F1A73}"/>
              </a:ext>
            </a:extLst>
          </p:cNvPr>
          <p:cNvSpPr txBox="1">
            <a:spLocks/>
          </p:cNvSpPr>
          <p:nvPr/>
        </p:nvSpPr>
        <p:spPr>
          <a:xfrm>
            <a:off x="3030557" y="0"/>
            <a:ext cx="6113443" cy="6858000"/>
          </a:xfrm>
          <a:prstGeom prst="rect">
            <a:avLst/>
          </a:prstGeom>
        </p:spPr>
        <p:txBody>
          <a:bodyPr spcFirstLastPara="1" vert="horz" lIns="91425" tIns="45700" rIns="91425" bIns="4570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3200" b="1" dirty="0">
              <a:solidFill>
                <a:srgbClr val="1D3C71"/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87CE917E-FE68-E222-615E-4AA9C812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8E7E-2B28-434B-8A29-87C758123ED7}" type="slidenum">
              <a:rPr lang="ru-RU" smtClean="0"/>
              <a:t>5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491228"/>
            <a:ext cx="3163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Заключение и рекомендации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56795" y="2523519"/>
            <a:ext cx="55411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Цели: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— Индивидуальный подход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— Качество образовательного процесса</a:t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— Снижение рисков при занятиях</a:t>
            </a:r>
          </a:p>
          <a:p>
            <a:endParaRPr lang="kk-KZ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r>
              <a:rPr lang="kk-KZ" b="1" dirty="0" smtClean="0">
                <a:solidFill>
                  <a:srgbClr val="002060"/>
                </a:solidFill>
                <a:latin typeface="Arial Narrow" pitchFamily="34" charset="0"/>
              </a:rPr>
              <a:t>Основание </a:t>
            </a:r>
            <a:r>
              <a:rPr lang="kk-KZ" dirty="0">
                <a:solidFill>
                  <a:srgbClr val="002060"/>
                </a:solidFill>
                <a:latin typeface="Arial Narrow" pitchFamily="34" charset="0"/>
              </a:rPr>
              <a:t>для </a:t>
            </a:r>
            <a:r>
              <a:rPr lang="kk-KZ" dirty="0" smtClean="0">
                <a:solidFill>
                  <a:srgbClr val="002060"/>
                </a:solidFill>
                <a:latin typeface="Arial Narrow" pitchFamily="34" charset="0"/>
              </a:rPr>
              <a:t>пересмотра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СанПиН РК, Приказ Минздрава, безопасность </a:t>
            </a:r>
            <a:r>
              <a:rPr lang="ru-RU" dirty="0" smtClean="0">
                <a:solidFill>
                  <a:srgbClr val="002060"/>
                </a:solidFill>
              </a:rPr>
              <a:t>обучающихся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6559" y="1361532"/>
            <a:ext cx="5544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Пересмотреть нормы наполняемости:</a:t>
            </a:r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Основная группа: </a:t>
            </a:r>
            <a:r>
              <a:rPr lang="ru-RU" b="1" dirty="0">
                <a:solidFill>
                  <a:srgbClr val="002060"/>
                </a:solidFill>
              </a:rPr>
              <a:t>не более 20–25 человек</a:t>
            </a:r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Специальная группа: </a:t>
            </a:r>
            <a:r>
              <a:rPr lang="ru-RU" b="1" dirty="0">
                <a:solidFill>
                  <a:srgbClr val="002060"/>
                </a:solidFill>
              </a:rPr>
              <a:t>не более 10–15 человек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8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2" name="Rectangle 82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Rectangle 84">
            <a:extLst>
              <a:ext uri="{FF2B5EF4-FFF2-40B4-BE49-F238E27FC236}">
                <a16:creationId xmlns:a16="http://schemas.microsoft.com/office/drawing/2014/main" xmlns="" id="{91E5A9A7-95C6-4F4F-B00E-C82E07FE6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Rectangle 86">
            <a:extLst>
              <a:ext uri="{FF2B5EF4-FFF2-40B4-BE49-F238E27FC236}">
                <a16:creationId xmlns:a16="http://schemas.microsoft.com/office/drawing/2014/main" xmlns="" id="{D07DD2DE-F619-49DD-B5E7-03A290FF4E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-663320" y="3165299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Rectangle 88">
            <a:extLst>
              <a:ext uri="{FF2B5EF4-FFF2-40B4-BE49-F238E27FC236}">
                <a16:creationId xmlns:a16="http://schemas.microsoft.com/office/drawing/2014/main" xmlns="" id="{85149191-5F60-4A28-AAFF-039F96B0F3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-1742858" y="2085761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Freeform: Shape 90">
            <a:extLst>
              <a:ext uri="{FF2B5EF4-FFF2-40B4-BE49-F238E27FC236}">
                <a16:creationId xmlns:a16="http://schemas.microsoft.com/office/drawing/2014/main" xmlns="" id="{F8260ED5-17F7-4158-B241-D51DD4CF1B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40" descr="Image result for ÐºÐ°Ð·Ð½Ñ png">
            <a:extLst>
              <a:ext uri="{FF2B5EF4-FFF2-40B4-BE49-F238E27FC236}">
                <a16:creationId xmlns:a16="http://schemas.microsoft.com/office/drawing/2014/main" xmlns="" id="{A4A97EA6-AFAA-41FE-B047-C8C5803CF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alphaModFix/>
          </a:blip>
          <a:srcRect/>
          <a:stretch>
            <a:fillRect/>
          </a:stretch>
        </p:blipFill>
        <p:spPr bwMode="auto">
          <a:xfrm>
            <a:off x="467545" y="2258149"/>
            <a:ext cx="2232248" cy="23595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7" name="Google Shape;270;p14">
            <a:extLst>
              <a:ext uri="{FF2B5EF4-FFF2-40B4-BE49-F238E27FC236}">
                <a16:creationId xmlns:a16="http://schemas.microsoft.com/office/drawing/2014/main" xmlns="" id="{807F5D3E-C554-4877-A418-89760B1F1A73}"/>
              </a:ext>
            </a:extLst>
          </p:cNvPr>
          <p:cNvSpPr txBox="1">
            <a:spLocks/>
          </p:cNvSpPr>
          <p:nvPr/>
        </p:nvSpPr>
        <p:spPr>
          <a:xfrm>
            <a:off x="3030557" y="0"/>
            <a:ext cx="6113443" cy="6858000"/>
          </a:xfrm>
          <a:prstGeom prst="rect">
            <a:avLst/>
          </a:prstGeom>
        </p:spPr>
        <p:txBody>
          <a:bodyPr spcFirstLastPara="1" vert="horz" lIns="91425" tIns="45700" rIns="91425" bIns="4570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3200" b="1" dirty="0">
              <a:solidFill>
                <a:srgbClr val="1D3C71"/>
              </a:solidFill>
              <a:latin typeface="Arial Narrow" panose="020B0606020202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  <a:p>
            <a:pPr>
              <a:spcAft>
                <a:spcPts val="800"/>
              </a:spcAft>
              <a:defRPr/>
            </a:pPr>
            <a:endParaRPr lang="ru-RU" sz="2800" b="1" dirty="0">
              <a:solidFill>
                <a:srgbClr val="1D3C71"/>
              </a:solidFill>
              <a:latin typeface="Arial Narrow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87CE917E-FE68-E222-615E-4AA9C812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68E7E-2B28-434B-8A29-87C758123ED7}" type="slidenum">
              <a:rPr lang="ru-RU" smtClean="0"/>
              <a:t>6</a:t>
            </a:fld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131840" y="2488929"/>
            <a:ext cx="58030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Благодарю за </a:t>
            </a:r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</a:t>
            </a:r>
            <a:r>
              <a:rPr lang="ru-RU" sz="40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!</a:t>
            </a:r>
            <a:endParaRPr lang="ru-RU" sz="40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19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552</Words>
  <Application>Microsoft Office PowerPoint</Application>
  <PresentationFormat>Экран (4:3)</PresentationFormat>
  <Paragraphs>73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Структура и содержание учебной дисциплины «Физическая культура»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КАЗАХСКИЙ НАЦИОНАЛЬНЫЙ УНИВЕРСИТЕТ имени АЛЬ-ФАРАБИ</dc:title>
  <dc:creator>PChelper</dc:creator>
  <cp:lastModifiedBy>PChelper</cp:lastModifiedBy>
  <cp:revision>101</cp:revision>
  <dcterms:created xsi:type="dcterms:W3CDTF">2022-12-26T22:13:57Z</dcterms:created>
  <dcterms:modified xsi:type="dcterms:W3CDTF">2025-06-24T01:21:15Z</dcterms:modified>
</cp:coreProperties>
</file>