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4"/>
  </p:notesMasterIdLst>
  <p:sldIdLst>
    <p:sldId id="256" r:id="rId3"/>
    <p:sldId id="274" r:id="rId4"/>
    <p:sldId id="257" r:id="rId5"/>
    <p:sldId id="258" r:id="rId6"/>
    <p:sldId id="275" r:id="rId7"/>
    <p:sldId id="278" r:id="rId8"/>
    <p:sldId id="277" r:id="rId9"/>
    <p:sldId id="288" r:id="rId10"/>
    <p:sldId id="271" r:id="rId11"/>
    <p:sldId id="272" r:id="rId12"/>
    <p:sldId id="279" r:id="rId13"/>
    <p:sldId id="281" r:id="rId14"/>
    <p:sldId id="282" r:id="rId15"/>
    <p:sldId id="280" r:id="rId16"/>
    <p:sldId id="283" r:id="rId17"/>
    <p:sldId id="284" r:id="rId18"/>
    <p:sldId id="285" r:id="rId19"/>
    <p:sldId id="286" r:id="rId20"/>
    <p:sldId id="287" r:id="rId21"/>
    <p:sldId id="270" r:id="rId22"/>
    <p:sldId id="276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Raleway" panose="020B0604020202020204" charset="-52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60E714-164A-4610-BE57-A819DE4AF6E6}">
  <a:tblStyle styleId="{7E60E714-164A-4610-BE57-A819DE4AF6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8" autoAdjust="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134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434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d6d38d48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d6d38d48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36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3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ee4d64c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ee4d64c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16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ee6d344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ee6d344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6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ee6d344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ee6d344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17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958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82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2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4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0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5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9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4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7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4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88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884255" y="630225"/>
            <a:ext cx="7948245" cy="2424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2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Организация и </a:t>
            </a:r>
            <a:r>
              <a:rPr lang="ru" sz="3000" dirty="0">
                <a:solidFill>
                  <a:schemeClr val="dk2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проведения вступительных творческих экзаменов по </a:t>
            </a:r>
            <a:r>
              <a:rPr lang="ru-RU" sz="3000" dirty="0">
                <a:solidFill>
                  <a:schemeClr val="dk2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единым спортивным нормативам для </a:t>
            </a:r>
            <a:r>
              <a:rPr lang="ru" sz="3000" dirty="0">
                <a:solidFill>
                  <a:schemeClr val="dk2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ГОП</a:t>
            </a:r>
            <a:br>
              <a:rPr lang="ru" sz="3000" dirty="0">
                <a:solidFill>
                  <a:schemeClr val="dk2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000" dirty="0">
                <a:solidFill>
                  <a:schemeClr val="dk2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«Подготовка учителей физической культуры»</a:t>
            </a:r>
            <a:endParaRPr sz="3000" dirty="0">
              <a:solidFill>
                <a:schemeClr val="dk2"/>
              </a:solidFill>
              <a:highlight>
                <a:schemeClr val="dk1"/>
              </a:highlight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 Факультета ФПСиЕ КазАСТ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Конакбаев Бакытбек Мухаметханович</a:t>
            </a:r>
            <a:endParaRPr sz="24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ru" sz="3000" dirty="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u" sz="18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Нормативы по специализации</a:t>
            </a:r>
            <a:endParaRPr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29"/>
          <p:cNvSpPr/>
          <p:nvPr/>
        </p:nvSpPr>
        <p:spPr>
          <a:xfrm>
            <a:off x="552529" y="18228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3902149" y="18228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839971" y="2061900"/>
            <a:ext cx="2089603" cy="1904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/>
              <a:t>Специальная физическая подготовка</a:t>
            </a:r>
            <a:endParaRPr sz="1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00" dirty="0"/>
              <a:t>(тест/упр.)</a:t>
            </a:r>
            <a:endParaRPr sz="1400" b="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 dirty="0"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4167963" y="2061900"/>
            <a:ext cx="2158408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dirty="0"/>
              <a:t>Демонстрация техники избранного вида спорта( ИВС)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(Учитывая группы по видам спорта)</a:t>
            </a:r>
            <a:endParaRPr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06638"/>
              </p:ext>
            </p:extLst>
          </p:nvPr>
        </p:nvGraphicFramePr>
        <p:xfrm>
          <a:off x="267066" y="1041006"/>
          <a:ext cx="8557518" cy="3816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7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37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374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374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24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СПЕЦИАЛЬНАЯ ФИЗИЧЕСКАЯ ПОДГОТОВКА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Челночный бег 6*10 м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всех видов этой группы)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17,4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18,4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СПОРТА( футбол)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9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Удары по неподвижному мячу в створ ворот с линии штрафной площади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Ведение мяча с последующим ударом в створ ворот (секунды)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10,2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10,5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</a:t>
                      </a: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5429">
                <a:tc gridSpan="2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 Удары по неподвижному мячу с 16,5 м в створ ворот. Мяч после удара должен пересечь линию ворот по воздуху.  Выполняется 10 ударов и оценивается количество попаданий (разрешается 1 попытка).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Ведение мяча от стартовой точки, расположенной в 30 м от ворот с последующим ударом в цель. По прямой линии расставлены 4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стойки,первая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в 3 м от стартовой точки, последующие в3 м одна от другой, необходимо обвести эти стойки и выполнить удар по воротам не ближе 16,5 м. Попадание в ворота – обязательно. Норматив оценивается по времени (разрешается 2 попытки)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42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56666"/>
              </p:ext>
            </p:extLst>
          </p:nvPr>
        </p:nvGraphicFramePr>
        <p:xfrm>
          <a:off x="267066" y="919389"/>
          <a:ext cx="8620493" cy="3754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5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5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баскет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Броски с дистанции, 1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бросков с расстояния 4 и  6,25м, по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очередно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(кол-во очков).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 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 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Передвижение  в защитной  стойке  по 6-ти  точкам (сек)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14,5 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14,9 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381">
                <a:tc gridSpan="2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БРОСКИ НА ТОЧНОСТЬ. Броски выполняются последовательно  с 10-ти  разно удаленных  точек. Точки  располагаются   симметрично по обе  стороны щита  на линии  параллельно лицевой   и проходят через  проекцию центра  кольца, а также  на линиях под углом 45 и 90 градусов  к щиту.  Учитывается суммарное  количество  забитых очков, причем  за каждое  попадание  с 6,25м,  начисляется  три очка, за  остальные  по два.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 ПЕРЕДВИЖЕНИЕ В ЗАЩИТНОЙ  СТОЙКЕ. Точка  1 на  лицевой  линии  под кольцом, точка  2 правый  конец  линии  штрафного  броска, точка  3 вершина  дуги  зоны  штрафного  броска, точка  4 левый  конец линии  штрафного  броска, точка  5 правый угол  площадки , точка  6 левый  угол  площадки.  Игрок последовательно  без каких-либо  пауз  выполняет рывки  из исходной точки 1 в  точки  2,3,4,5,65 с  обязательным  ударом по  набивным  мячам лежащим  в этих точках  и с  возвращением  каждый  раз  в точку 1.  Рывки  из  точки  1 в  точки  2,3,4  выполняются  лицом вперед, возвращение в точку 1 – спиной  вперед, а из  точки  1 в  точку  5, 6 и  обратно  приставным  шагом. Секундомер останавливается  в момент  касания  точки 1.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8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-27214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37786"/>
            <a:ext cx="8620500" cy="3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459138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02825"/>
              </p:ext>
            </p:extLst>
          </p:nvPr>
        </p:nvGraphicFramePr>
        <p:xfrm>
          <a:off x="256435" y="766915"/>
          <a:ext cx="8631132" cy="3985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132">
                  <a:extLst>
                    <a:ext uri="{9D8B030D-6E8A-4147-A177-3AD203B41FA5}">
                      <a16:colId xmlns:a16="http://schemas.microsoft.com/office/drawing/2014/main" val="3871651899"/>
                    </a:ext>
                  </a:extLst>
                </a:gridCol>
                <a:gridCol w="360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8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8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8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8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10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88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88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1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22524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96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(волейбол)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Подача по зонам 1, 6, 5 (всего 15 подач)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подач в зонах 1, 6, 5 (всего по 5 приемов в каждой зоне)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6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Верхняя передача за 30 секунд в ограниченном пространстве (3,6 м)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444519"/>
                  </a:ext>
                </a:extLst>
              </a:tr>
              <a:tr h="1063178">
                <a:tc gridSpan="24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1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7066" y="919389"/>
          <a:ext cx="8620493" cy="30884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ганд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Передача мяча на точность (из 10 передач, кол-во раз)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Броски мяча на точность после ведения (с)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16.5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667">
                <a:tc gridSpan="2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ПРИМЕЧАНИЕ</a:t>
                      </a:r>
                      <a:r>
                        <a:rPr lang="ru-RU" sz="1000" b="1" u="sng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1. ПЕРЕДАЧА НА ТОЧНОСТЬ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 экзаменующийся  находится  на лицевой  линии, спиной  к  площадке, передача мяча производится  с места  бегущему  поперек  площадки  партнеру  на расстоянии 20м  по сигналу  экзаменатора.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БРОСКИ  МЯЧА НА ТОЧНОСТЬ  ПОСЛЕ  ВЕДЕНИЯ. 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Старт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лицевой линии.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кзаменующийся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подбросив мяч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 центру  площадки,  догоняет его  и  производит 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  с  опорного положении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мишень  с любого расстояния. Затем, подобрав мяч, лежащий на 9 метровой  линии, обводит 3 стойки  и производит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мишень противоположенных  ворот.  Второй  бросок  производится  в прыжке.  Стойки  расположены:  средняя – в  центре  площадки,  две другие  на расстоянии 3-х метров  от нее. Мишень  размером 60 х 60 см.  За каждый  промах  ко  времени  выполнения  прибавляется  1 секунда.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97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7066" y="919389"/>
          <a:ext cx="8620493" cy="26109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регби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Передача  мяча 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дальность                        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13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«Свеча»                           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12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278">
                <a:tc gridSpan="2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ПРИМЕЧАНИЕ: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1.Расстояние  от одной  линии  до другой  22 м.  В этом коридоре  2 игрока  выполняют  передачи  друг  другу (расстояние  между  игроками не менее 3м.). Челнок. Результат больше  кол-во  передач.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2.С линии игрок  выполняет  передачу  в движении сначала  правой  руки,  затем  с левой руки. 3  попытка дается  с места  (любой  рукой) менее 7 м. не  считается.  Суммируется  3 передачи.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3.Игрок пинает  мяч  вверх –вперед,  по  при  этом он должен  поймать  мяч.  Расстояние,  которое  должен       пролетать  мяч  не  меньше  8 метров  в длину. (3 удара) расстояние  суммируется. Если  игрок не  поймал  мяч,  попытка  не  засчитывается.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95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7066" y="919389"/>
          <a:ext cx="8620493" cy="31366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теннис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Подача мяча , 10 подач: (5 подач – в  правую сторону и 5  подач – в  левую сторону).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Удары с лета в площадку  одиночной  игры  (5-с правой стороны, 5- с левой стороны)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952">
                <a:tc gridSpan="2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ПРИМЕЧАНИЕ</a:t>
                      </a:r>
                      <a:r>
                        <a:rPr lang="ru-RU" sz="1000" b="1" u="non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 Подачи выполняется  последовательно;  5  подач в правую  сторону  площадки, 5  подач – в левую  сторону  площадки. Учитывается  суммарное  количество  попаданий в поле  подачи.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Удары  с отскока в площадку  одиночной  игры  выполняется любым  способом (плоские,  крученные ,  резаные). Учитывается  суммарное  количество  попаданий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0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7066" y="971521"/>
          <a:ext cx="8620493" cy="26109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хоккей на траве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Точность и дальность броска мяча клюшкой (м)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35,0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Удары по воротам время (сек)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9,3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9,5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429">
                <a:tc gridSpan="2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ПРИМЕЧАНИЕ: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 Ведение  мяча  от  стартовой  точки  расположенной  в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 м  от ворот  с  последующим  ударом  в цель.  По прямой  линии  расставлены  4 стойки: первая – в 3м  от стартовой  точки,  последующие  в 3 м  одна  другой, необходимо  обвести  эти стойки  и выполнить  удар  по воротам не ближе 9 метров.  Попадание  в ворота  обязательно. Норматив  оценивается  по времени  (разрешается  2 попытки).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Удары  на дальность  и точность.  Выполняется  3 удара  по  неподвижному  мячу  на  дальность  в  квадраты (5м х 5м).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Оценивается  метраж  и попадание  в квадрат. Норматив  выполняют все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1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 группа – Единоборства  (спортивная борьба, бокс, виды единоборств, НВС)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7066" y="919389"/>
          <a:ext cx="8620500" cy="3730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53975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ЕДИНОБОРСТВА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13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СПЕЦИАЛЬНАЯ ФИЗИЧЕСКАЯ ПОДГОТОВКА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видов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бор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ьбы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6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3950" algn="l"/>
                        </a:tabLs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Бросок через бедро с захватом руки и туловища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видов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бор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ьбы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раза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13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видов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бор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ьбы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6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Выполнение упражнения «Перевороты с моста» (10 раз за нормативное время )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Выполнение упражнения «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Броски маникена» прогибом ( 10 раз</a:t>
                      </a: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время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659">
                <a:tc gridSpan="2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И.п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.-упор головой в ковер, руки соединены в «крючок» предплечья касаются ковра.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вес манекена - 24 кг для всех весовых категорий до 65 кг,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-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 кг для всех весовых категорий до 85 кг.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-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кг для всех весовых категорий свыше 85 кг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82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066" y="611612"/>
            <a:ext cx="862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524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3 группа - Циклические виды спорта  (водные виды спорта, легкая атлетика, лыжные спорт, конькобежный спорт, велоспорт, и другие)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34404"/>
              </p:ext>
            </p:extLst>
          </p:nvPr>
        </p:nvGraphicFramePr>
        <p:xfrm>
          <a:off x="267066" y="1134833"/>
          <a:ext cx="8669125" cy="38967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3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77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77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183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771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771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551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34342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ЦИКЛИЧЕСКИЕ ВИДЫ СПОРТА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34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СПЕЦИАЛЬНАЯ ФИЗИЧЕСКАЯ ПОДГОТОВКА 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</a:t>
                      </a: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водных видов спорта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7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 м. вольный стиль (сек)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25.50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27.37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29.25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31.12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выполнил, но попытался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29.50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30.87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32.25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34.12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выполнила, но попыталась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выполнила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34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водных</a:t>
                      </a:r>
                      <a:r>
                        <a:rPr lang="ru-RU" sz="900" b="1" baseline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видов спорта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0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 м комплекс плавание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1:07.00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1:12.00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1:17.00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1:21.5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1:26.00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1:33.00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1:40.00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1:46.5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1:53.00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9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проп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но попытался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1:14.00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1:19.00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1:24.00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1:28.5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1:33.00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1:43.00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1:53.00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1:76.5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2:00.00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9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проп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но попытался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122">
                <a:tc gridSpan="2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 Длина бассейна 25 м. 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34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СПЕЦИАЛЬНАЯ ФИЗИЧЕСКАЯ ПОДГОТОВКА 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циклических видов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8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Бег на 200м (сек.)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27.4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27.8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28.3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29.7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29.9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31.2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32.7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32.2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32.3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30.1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30.6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33.5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34.6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34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циклических видов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6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Тройной прыжок с места (см)     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725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679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559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0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Бег 30 м </a:t>
                      </a:r>
                      <a:r>
                        <a:rPr kumimoji="0" lang="kk-KZ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Arial"/>
                        </a:rPr>
                        <a:t>(сек.)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 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en-US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 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43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02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2F5D5-3F7C-487C-9A70-955D754D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25" y="643096"/>
            <a:ext cx="8296800" cy="392890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2"/>
                </a:solidFill>
              </a:rPr>
              <a:t>Подготовка учителей физической культуры требует высокой физической, методической и психолого-педагогической компетентности. Одним из ключевых этапов отбора абитуриентов является вступительный творческий экзамен, включающий выполнение нормативов по физической и специальной подготовке. Эти нормативы направлены на оценку базового уровня физического развития, который необходим для успешного освоения программы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323631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27"/>
          <p:cNvGraphicFramePr/>
          <p:nvPr>
            <p:extLst>
              <p:ext uri="{D42A27DB-BD31-4B8C-83A1-F6EECF244321}">
                <p14:modId xmlns:p14="http://schemas.microsoft.com/office/powerpoint/2010/main" val="4172112076"/>
              </p:ext>
            </p:extLst>
          </p:nvPr>
        </p:nvGraphicFramePr>
        <p:xfrm>
          <a:off x="308344" y="448058"/>
          <a:ext cx="8835656" cy="4695442"/>
        </p:xfrm>
        <a:graphic>
          <a:graphicData uri="http://schemas.openxmlformats.org/drawingml/2006/table">
            <a:tbl>
              <a:tblPr>
                <a:noFill/>
                <a:tableStyleId>{7E60E714-164A-4610-BE57-A819DE4AF6E6}</a:tableStyleId>
              </a:tblPr>
              <a:tblGrid>
                <a:gridCol w="107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96682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женшины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50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45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40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35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30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25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 dirty="0"/>
                        <a:t>20</a:t>
                      </a:r>
                      <a:endParaRPr sz="1100" b="1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 dirty="0"/>
                        <a:t>15</a:t>
                      </a:r>
                      <a:endParaRPr sz="1100" b="1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10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 dirty="0"/>
                        <a:t>5</a:t>
                      </a:r>
                      <a:endParaRPr sz="1100" b="1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 dirty="0"/>
                        <a:t>50</a:t>
                      </a:r>
                      <a:endParaRPr sz="1100" b="1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45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40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35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30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25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20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15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10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100" b="1"/>
                        <a:t>5</a:t>
                      </a:r>
                      <a:endParaRPr sz="1100" b="1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364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1.Бег-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М)100м/сек, (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Ж) 60м/сек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12,7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12,8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12,9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13,0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13,1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13,2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13,3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13,4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13,5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13,6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15,4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15,5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15,6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15,7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15,8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15,9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16,0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16,1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16,2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16,3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534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2.Подтягивание-(М)/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сгибание рук в упоре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 туловища-(Ж)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16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ru"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30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ru"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27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14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ru"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24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ru"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21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12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ru"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18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11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ru"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15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10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ru"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12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9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ru"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9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8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6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7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3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31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30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29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28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27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26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25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24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23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22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/>
                        <a:t> 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353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Прыжок с места (см). 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245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240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235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230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225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220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215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210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205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200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195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190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185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180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175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170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165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160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155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150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436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4.Бег-1000м. (мин.) М.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Бег.500м. (мин.) Ж.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3.45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3.50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3.55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4.00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4.05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4.10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4.15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4.20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4.30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4.35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1.25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1.30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1.35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1.40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1.45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1.50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1.55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2.00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/>
                        <a:t>2.05</a:t>
                      </a:r>
                      <a:endParaRPr sz="100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 dirty="0"/>
                        <a:t>2.10</a:t>
                      </a:r>
                      <a:endParaRPr sz="1000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FEA962-8C90-4F5E-9CEC-769096595143}"/>
              </a:ext>
            </a:extLst>
          </p:cNvPr>
          <p:cNvSpPr txBox="1"/>
          <p:nvPr/>
        </p:nvSpPr>
        <p:spPr>
          <a:xfrm>
            <a:off x="1733349" y="78726"/>
            <a:ext cx="544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Нормативы по общей физической подготовке</a:t>
            </a:r>
            <a:endParaRPr lang="ru-RU" sz="1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9D50D-5FAA-4C30-8E9C-18F0F0F9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00" y="631790"/>
            <a:ext cx="8296800" cy="451171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2"/>
                </a:solidFill>
              </a:rPr>
              <a:t>Вступительный творческий экзамен по единым спортивным нормативам является важнейшим элементом качественного отбора абитуриентов для ГОП «Подготовка учителей физической культуры». </a:t>
            </a:r>
          </a:p>
        </p:txBody>
      </p:sp>
    </p:spTree>
    <p:extLst>
      <p:ext uri="{BB962C8B-B14F-4D97-AF65-F5344CB8AC3E}">
        <p14:creationId xmlns:p14="http://schemas.microsoft.com/office/powerpoint/2010/main" val="134875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750099" y="187524"/>
            <a:ext cx="7725376" cy="12700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buClr>
                <a:schemeClr val="dk2"/>
              </a:buClr>
              <a:buSzPts val="1100"/>
            </a:pPr>
            <a:r>
              <a:rPr lang="ru" sz="2400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Цели проведения </a:t>
            </a:r>
            <a:r>
              <a:rPr lang="ru" sz="2400" dirty="0">
                <a:solidFill>
                  <a:srgbClr val="000000"/>
                </a:solidFill>
                <a:highlight>
                  <a:srgbClr val="F46524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творческих экзаменов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750099" y="1079780"/>
            <a:ext cx="7213687" cy="55810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b="1" dirty="0">
                <a:solidFill>
                  <a:schemeClr val="bg2"/>
                </a:solidFill>
              </a:rPr>
              <a:t>Оценка физической подготовленности поступающего.</a:t>
            </a:r>
          </a:p>
        </p:txBody>
      </p:sp>
      <p:sp>
        <p:nvSpPr>
          <p:cNvPr id="80" name="Google Shape;80;p14"/>
          <p:cNvSpPr/>
          <p:nvPr/>
        </p:nvSpPr>
        <p:spPr>
          <a:xfrm>
            <a:off x="750200" y="1909188"/>
            <a:ext cx="7213586" cy="66256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sz="1300" b="1" dirty="0">
                <a:solidFill>
                  <a:schemeClr val="dk2"/>
                </a:solidFill>
              </a:rPr>
              <a:t>Проверка соответствия физических данных требованиям профессии.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750099" y="2763298"/>
            <a:ext cx="7213586" cy="74232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b="1" dirty="0">
                <a:solidFill>
                  <a:schemeClr val="dk2"/>
                </a:solidFill>
              </a:rPr>
              <a:t>Отбор мотивированных и способных к обучению </a:t>
            </a:r>
            <a:r>
              <a:rPr lang="kk-KZ" b="1" dirty="0">
                <a:solidFill>
                  <a:schemeClr val="dk2"/>
                </a:solidFill>
              </a:rPr>
              <a:t>абитурентов</a:t>
            </a:r>
            <a:r>
              <a:rPr lang="ru-RU" b="1" dirty="0">
                <a:solidFill>
                  <a:schemeClr val="dk2"/>
                </a:solidFill>
              </a:rPr>
              <a:t>.</a:t>
            </a:r>
          </a:p>
        </p:txBody>
      </p:sp>
      <p:sp>
        <p:nvSpPr>
          <p:cNvPr id="8" name="Google Shape;81;p14">
            <a:extLst>
              <a:ext uri="{FF2B5EF4-FFF2-40B4-BE49-F238E27FC236}">
                <a16:creationId xmlns:a16="http://schemas.microsoft.com/office/drawing/2014/main" id="{E8630F79-9D73-4C93-ACF7-8DAE3B7390FC}"/>
              </a:ext>
            </a:extLst>
          </p:cNvPr>
          <p:cNvSpPr/>
          <p:nvPr/>
        </p:nvSpPr>
        <p:spPr>
          <a:xfrm>
            <a:off x="750099" y="3697166"/>
            <a:ext cx="7213586" cy="74232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b="1">
                <a:solidFill>
                  <a:schemeClr val="dk2"/>
                </a:solidFill>
              </a:rPr>
              <a:t>Выявление уровня владения базовыми двигательными навыками.</a:t>
            </a:r>
            <a:endParaRPr lang="ru-RU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1714500" y="160774"/>
            <a:ext cx="6707400" cy="642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3200" dirty="0">
                <a:solidFill>
                  <a:schemeClr val="dk2"/>
                </a:solidFill>
              </a:rPr>
              <a:t>Организация экзамена</a:t>
            </a:r>
            <a:endParaRPr sz="3200" dirty="0"/>
          </a:p>
        </p:txBody>
      </p:sp>
      <p:sp>
        <p:nvSpPr>
          <p:cNvPr id="87" name="Google Shape;87;p15"/>
          <p:cNvSpPr/>
          <p:nvPr/>
        </p:nvSpPr>
        <p:spPr>
          <a:xfrm>
            <a:off x="422031" y="803700"/>
            <a:ext cx="8490857" cy="143708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ru-RU" b="1" dirty="0">
                <a:solidFill>
                  <a:schemeClr val="dk2"/>
                </a:solidFill>
              </a:rPr>
              <a:t>Этап предварительной подготовки:</a:t>
            </a:r>
          </a:p>
          <a:p>
            <a:pPr lvl="0">
              <a:buClr>
                <a:schemeClr val="dk2"/>
              </a:buClr>
              <a:buSzPts val="1100"/>
            </a:pPr>
            <a:r>
              <a:rPr lang="ru-RU" dirty="0">
                <a:solidFill>
                  <a:schemeClr val="dk2"/>
                </a:solidFill>
              </a:rPr>
              <a:t>Формирование состава предметной комиссии(включает преподавателей кафедры физического воспитания).</a:t>
            </a:r>
          </a:p>
          <a:p>
            <a:pPr lvl="0">
              <a:buClr>
                <a:schemeClr val="dk2"/>
              </a:buClr>
              <a:buSzPts val="1100"/>
            </a:pPr>
            <a:r>
              <a:rPr lang="ru-RU" dirty="0">
                <a:solidFill>
                  <a:schemeClr val="dk2"/>
                </a:solidFill>
              </a:rPr>
              <a:t>Разработка расписания и нормативной базы.</a:t>
            </a:r>
          </a:p>
        </p:txBody>
      </p:sp>
      <p:sp>
        <p:nvSpPr>
          <p:cNvPr id="88" name="Google Shape;88;p15"/>
          <p:cNvSpPr/>
          <p:nvPr/>
        </p:nvSpPr>
        <p:spPr>
          <a:xfrm>
            <a:off x="422031" y="2441749"/>
            <a:ext cx="8490857" cy="85411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b="1" dirty="0">
                <a:solidFill>
                  <a:schemeClr val="dk2"/>
                </a:solidFill>
              </a:rPr>
              <a:t>Проведение экзамена: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dirty="0"/>
              <a:t>Проведение экзамена в соответствии с регламентом и утвержденными нормативами.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22031" y="3627455"/>
            <a:ext cx="8490857" cy="1125415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b="1" dirty="0">
                <a:solidFill>
                  <a:schemeClr val="dk2"/>
                </a:solidFill>
              </a:rPr>
              <a:t>Оценка результатов: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-RU" dirty="0">
                <a:solidFill>
                  <a:schemeClr val="dk2"/>
                </a:solidFill>
              </a:rPr>
              <a:t>Итоги проведения творческого экзамена оформляются ведомостью оценок и протоколом комиссии</a:t>
            </a: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341645" y="160774"/>
            <a:ext cx="8802356" cy="813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3200" dirty="0">
                <a:solidFill>
                  <a:schemeClr val="dk2"/>
                </a:solidFill>
              </a:rPr>
              <a:t>Возможные проблемы и пути их решения</a:t>
            </a:r>
            <a:endParaRPr sz="3200" dirty="0"/>
          </a:p>
        </p:txBody>
      </p:sp>
      <p:sp>
        <p:nvSpPr>
          <p:cNvPr id="87" name="Google Shape;87;p15"/>
          <p:cNvSpPr/>
          <p:nvPr/>
        </p:nvSpPr>
        <p:spPr>
          <a:xfrm>
            <a:off x="422031" y="1185705"/>
            <a:ext cx="8490857" cy="85411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ru-RU" dirty="0"/>
              <a:t>Разный уровень подготовки абитуриентов — решение: подготовительные курсы и консультации.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422031" y="2441749"/>
            <a:ext cx="8490857" cy="66193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ru-RU" dirty="0"/>
              <a:t>Недостаточная информированность — активное использование цифровых платформ и соцсетей.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22031" y="3627456"/>
            <a:ext cx="8490857" cy="78377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ru-RU" dirty="0"/>
              <a:t>Недостаточная материально-техническая база — модернизация спортивной базы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44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54D6-980D-446F-BF1C-79A3E147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25" y="1286190"/>
            <a:ext cx="8296800" cy="3857310"/>
          </a:xfrm>
        </p:spPr>
        <p:txBody>
          <a:bodyPr/>
          <a:lstStyle/>
          <a:p>
            <a:r>
              <a:rPr lang="ru-RU" sz="2000" dirty="0">
                <a:solidFill>
                  <a:schemeClr val="bg2"/>
                </a:solidFill>
              </a:rPr>
              <a:t>«Об утверждении Типовых правил приема на обучение в организации образования, реализующие образовательные программы высшего и послевузовского образования»</a:t>
            </a:r>
            <a:br>
              <a:rPr lang="ru-RU" sz="2000" dirty="0">
                <a:solidFill>
                  <a:schemeClr val="bg2"/>
                </a:solidFill>
              </a:rPr>
            </a:br>
            <a:r>
              <a:rPr lang="ru-RU" sz="2000" dirty="0">
                <a:solidFill>
                  <a:schemeClr val="bg2"/>
                </a:solidFill>
              </a:rPr>
              <a:t>Приказ Министра образования и науки Республики Казахстан от 31 октября 2018 года № 600. Зарегистрирован в Министерстве юстиции Республики Казахстан 31 октября 2018 года № 17650. (обновленный 26.07.24г.)</a:t>
            </a:r>
            <a:br>
              <a:rPr lang="ru-RU" sz="2000" dirty="0">
                <a:solidFill>
                  <a:schemeClr val="bg2"/>
                </a:solidFill>
              </a:rPr>
            </a:br>
            <a:r>
              <a:rPr lang="ru-RU" sz="2000" dirty="0">
                <a:solidFill>
                  <a:schemeClr val="bg2"/>
                </a:solidFill>
              </a:rPr>
              <a:t>-Нормативы по специализации</a:t>
            </a:r>
            <a:br>
              <a:rPr lang="ru-RU" sz="2000" dirty="0">
                <a:solidFill>
                  <a:schemeClr val="bg2"/>
                </a:solidFill>
              </a:rPr>
            </a:br>
            <a:r>
              <a:rPr lang="ru-RU" sz="2000" dirty="0">
                <a:solidFill>
                  <a:schemeClr val="bg2"/>
                </a:solidFill>
              </a:rPr>
              <a:t>-Нормативы по общей физической подготовке</a:t>
            </a:r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15B20E-13EB-40DB-B68A-E417631B710D}"/>
              </a:ext>
            </a:extLst>
          </p:cNvPr>
          <p:cNvSpPr/>
          <p:nvPr/>
        </p:nvSpPr>
        <p:spPr>
          <a:xfrm>
            <a:off x="440775" y="813210"/>
            <a:ext cx="8262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Проведение специальных и (или) творческих экзаменов осуществляется на основе </a:t>
            </a:r>
          </a:p>
        </p:txBody>
      </p:sp>
    </p:spTree>
    <p:extLst>
      <p:ext uri="{BB962C8B-B14F-4D97-AF65-F5344CB8AC3E}">
        <p14:creationId xmlns:p14="http://schemas.microsoft.com/office/powerpoint/2010/main" val="440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3BB19-2220-40F7-974B-4782B476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25" y="783771"/>
            <a:ext cx="8296800" cy="3687745"/>
          </a:xfrm>
        </p:spPr>
        <p:txBody>
          <a:bodyPr/>
          <a:lstStyle/>
          <a:p>
            <a:pPr algn="just"/>
            <a:r>
              <a:rPr lang="kk-KZ" sz="2400" dirty="0">
                <a:solidFill>
                  <a:schemeClr val="bg2"/>
                </a:solidFill>
              </a:rPr>
              <a:t>30.10.2024г. на </a:t>
            </a:r>
            <a:r>
              <a:rPr lang="ru-RU" sz="2400" dirty="0">
                <a:solidFill>
                  <a:schemeClr val="bg2"/>
                </a:solidFill>
              </a:rPr>
              <a:t>расширенном заседании УМО-ГУП  в по ГОП «Подготовка учителей физической культуры» РУМС МНВО РК был обсужден новый формат проведения вступительных творческих экзаменов.</a:t>
            </a:r>
            <a:br>
              <a:rPr lang="ru-RU" sz="2400" dirty="0">
                <a:solidFill>
                  <a:schemeClr val="bg2"/>
                </a:solidFill>
              </a:rPr>
            </a:br>
            <a:r>
              <a:rPr lang="ru-RU" sz="2400" dirty="0">
                <a:solidFill>
                  <a:schemeClr val="bg2"/>
                </a:solidFill>
              </a:rPr>
              <a:t>Для формирование рекомендаций была создана рабочая группа и учтены предложения и рекомендации ВУЗов.</a:t>
            </a:r>
          </a:p>
        </p:txBody>
      </p:sp>
    </p:spTree>
    <p:extLst>
      <p:ext uri="{BB962C8B-B14F-4D97-AF65-F5344CB8AC3E}">
        <p14:creationId xmlns:p14="http://schemas.microsoft.com/office/powerpoint/2010/main" val="149553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6783" y="232366"/>
            <a:ext cx="86241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УМО-ГУП рекомендует при поступлении на ГОП В005 «Подготовка учителей физической культуры» регламентировать творческие экзамены в следующем порядке: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1)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По первому творческому экзамену «НОРМАТИВЫ ПО СПЕЦИАЛИЗАЦИИ»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включить единые критерии оценивания по избранному виду спорта, при этом сам экзамен разбить на две составляющие: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                                                     - Специальная физическая подготовка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                                                     - Демонстрация техники избранного вида спорта( ИВС)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2)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По второму творческому экзамену «НОРМАТИВЫ ПО ОБЩЕЙ ФИЗИЧЕСКОЙ ПОДГОТОВКЕ»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включить единые критерии оценивания по 4 упражнениям: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                                                       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- Бег -(М)100м/сек, (Ж) 60м/сек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                                                        - Подтягивание/сгибание рук в упоре-(М), Подъем туловища-(Ж)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                                                        - Прыжок с места (см)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                                                        - Бег-1000м. (мин.) (М), Бег.500м. (мин.) (Ж).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3) Предоставить приоритетное право поступающим, имеющим спортивные звания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(ЗМС, МСМК, МС)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: Данная категория абитуриентов сдает только один творческий экзамен «НОРМАТИВЫ ПО ОБЩЕЙ ФИЗИЧЕСКОЙ ПОДГОТОВКЕ», по второму творческому экзамену «НОРМАТИВЫ ПО СПЕЦИАЛИЗАЦИИ» автоматически присваивается максимальное количество баллов.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4) Для лиц с особыми образовательными потребностями также предусмотреть единые критерии оценивания по двум творческим экзаменам.</a:t>
            </a:r>
          </a:p>
        </p:txBody>
      </p:sp>
    </p:spTree>
    <p:extLst>
      <p:ext uri="{BB962C8B-B14F-4D97-AF65-F5344CB8AC3E}">
        <p14:creationId xmlns:p14="http://schemas.microsoft.com/office/powerpoint/2010/main" val="339386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283100" y="1"/>
            <a:ext cx="8631600" cy="542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ru" sz="3000" dirty="0">
                <a:solidFill>
                  <a:schemeClr val="dk2"/>
                </a:solidFill>
              </a:rPr>
              <a:t>1. </a:t>
            </a:r>
            <a:r>
              <a:rPr lang="ru" sz="2800" b="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lang="ru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568"/>
            <a:ext cx="9144000" cy="469693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404037" y="723015"/>
            <a:ext cx="8325293" cy="478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Для унификации нормативов по специализации виды спорта были разделены на  следующие группы:</a:t>
            </a: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1 группа -Спортивные игры </a:t>
            </a: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(футбол, баскетбол, волейбол, гандбол, хоккей, регби, теннис и другие)</a:t>
            </a:r>
          </a:p>
          <a:p>
            <a:pPr marL="457200" lvl="0" indent="0" algn="l" rtl="0">
              <a:spcAft>
                <a:spcPts val="0"/>
              </a:spcAft>
              <a:buNone/>
            </a:pP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2 группа -Единоборства</a:t>
            </a: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(спортивная борьба, бокс, виды единоборств, НВС)</a:t>
            </a:r>
          </a:p>
          <a:p>
            <a:pPr marL="457200" lvl="0" indent="0" algn="l" rtl="0">
              <a:spcAft>
                <a:spcPts val="0"/>
              </a:spcAft>
              <a:buNone/>
            </a:pP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3 группа- Циклические виды спорта </a:t>
            </a: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(водные виды спорта, легкая атлетика, лыжные спорт, конькобежный спорт, велоспорт, и другие)</a:t>
            </a:r>
          </a:p>
          <a:p>
            <a:pPr marL="457200" lvl="0" indent="0" algn="l" rtl="0">
              <a:spcAft>
                <a:spcPts val="0"/>
              </a:spcAft>
              <a:buNone/>
            </a:pP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4 группа- Сложно-координационные виды спорта </a:t>
            </a:r>
            <a:br>
              <a:rPr lang="ru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(виды гимнастики, сложно -технические виды спорта, тяжелая атлетика, фехтования, фигурное катание, фитнес  и другие)</a:t>
            </a:r>
          </a:p>
          <a:p>
            <a:pPr marL="139700" lvl="0" algn="l" rtl="0">
              <a:spcAft>
                <a:spcPts val="0"/>
              </a:spcAft>
              <a:buClr>
                <a:schemeClr val="dk1"/>
              </a:buClr>
              <a:buSzPts val="1400"/>
            </a:pPr>
            <a:endParaRPr lang="ru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5 группа Интеллектуальные игры</a:t>
            </a:r>
          </a:p>
          <a:p>
            <a:pPr marL="139700" lvl="0">
              <a:buClr>
                <a:schemeClr val="dk1"/>
              </a:buClr>
              <a:buSzPts val="1400"/>
            </a:pPr>
            <a:endParaRPr lang="ru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6 группа Адаптивная физическая культура и спорт</a:t>
            </a: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3201</Words>
  <Application>Microsoft Office PowerPoint</Application>
  <PresentationFormat>Экран (16:9)</PresentationFormat>
  <Paragraphs>1119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Times New Roman</vt:lpstr>
      <vt:lpstr>Lato</vt:lpstr>
      <vt:lpstr>Calibri</vt:lpstr>
      <vt:lpstr>Raleway</vt:lpstr>
      <vt:lpstr>Arial</vt:lpstr>
      <vt:lpstr>Swiss</vt:lpstr>
      <vt:lpstr>3_Swiss</vt:lpstr>
      <vt:lpstr>Организация и  проведения вступительных творческих экзаменов по единым спортивным нормативам для ГОП «Подготовка учителей физической культуры»</vt:lpstr>
      <vt:lpstr>Подготовка учителей физической культуры требует высокой физической, методической и психолого-педагогической компетентности. Одним из ключевых этапов отбора абитуриентов является вступительный творческий экзамен, включающий выполнение нормативов по физической и специальной подготовке. Эти нормативы направлены на оценку базового уровня физического развития, который необходим для успешного освоения программы подготовки.</vt:lpstr>
      <vt:lpstr>Цели проведения творческих экзаменов</vt:lpstr>
      <vt:lpstr>Организация экзамена</vt:lpstr>
      <vt:lpstr>Возможные проблемы и пути их решения</vt:lpstr>
      <vt:lpstr>«Об утверждении Типовых правил приема на обучение в организации образования, реализующие образовательные программы высшего и послевузовского образования» Приказ Министра образования и науки Республики Казахстан от 31 октября 2018 года № 600. Зарегистрирован в Министерстве юстиции Республики Казахстан 31 октября 2018 года № 17650. (обновленный 26.07.24г.) -Нормативы по специализации -Нормативы по общей физической подготовке</vt:lpstr>
      <vt:lpstr>30.10.2024г. на расширенном заседании УМО-ГУП  в по ГОП «Подготовка учителей физической культуры» РУМС МНВО РК был обсужден новый формат проведения вступительных творческих экзаменов. Для формирование рекомендаций была создана рабочая группа и учтены предложения и рекомендации ВУЗов.</vt:lpstr>
      <vt:lpstr>Презентация PowerPoint</vt:lpstr>
      <vt:lpstr>1. Нормативы по специализации </vt:lpstr>
      <vt:lpstr>1. Нормативы по специализации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Вступительный творческий экзамен по единым спортивным нормативам является важнейшим элементом качественного отбора абитуриентов для ГОП «Подготовка учителей физической культуры».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Обсуждение нового формата проведения вступительных творческих экзаменов по ГОП «Подготовка учителей физической культуры»</dc:title>
  <dc:creator>Конференц зал 1</dc:creator>
  <cp:lastModifiedBy>Бакытбек Конакбаев</cp:lastModifiedBy>
  <cp:revision>31</cp:revision>
  <dcterms:modified xsi:type="dcterms:W3CDTF">2025-06-24T08:46:01Z</dcterms:modified>
</cp:coreProperties>
</file>