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373" r:id="rId3"/>
    <p:sldId id="348" r:id="rId4"/>
    <p:sldId id="1197" r:id="rId5"/>
    <p:sldId id="262" r:id="rId6"/>
    <p:sldId id="1198" r:id="rId7"/>
    <p:sldId id="1199" r:id="rId8"/>
    <p:sldId id="1200" r:id="rId9"/>
    <p:sldId id="261" r:id="rId10"/>
    <p:sldId id="269" r:id="rId11"/>
    <p:sldId id="270" r:id="rId12"/>
    <p:sldId id="1201" r:id="rId13"/>
    <p:sldId id="1202" r:id="rId14"/>
    <p:sldId id="273" r:id="rId15"/>
    <p:sldId id="288" r:id="rId16"/>
    <p:sldId id="302" r:id="rId17"/>
  </p:sldIdLst>
  <p:sldSz cx="18288000" cy="10287000"/>
  <p:notesSz cx="6858000" cy="9144000"/>
  <p:embeddedFontLst>
    <p:embeddedFont>
      <p:font typeface="Akrobat" panose="020B0604020202020204" charset="0"/>
      <p:regular r:id="rId18"/>
      <p:bold r:id="rId19"/>
    </p:embeddedFont>
    <p:embeddedFont>
      <p:font typeface="Akrobat Black" panose="00000A00000000000000" charset="-52"/>
      <p:bold r:id="rId20"/>
    </p:embeddedFont>
    <p:embeddedFont>
      <p:font typeface="Akrobat Bold" panose="00000800000000000000" charset="-52"/>
      <p:bold r:id="rId21"/>
    </p:embeddedFont>
    <p:embeddedFont>
      <p:font typeface="Akrobat ExtraBold" panose="00000900000000000000" charset="-52"/>
      <p:bold r:id="rId22"/>
    </p:embeddedFont>
    <p:embeddedFont>
      <p:font typeface="Lora" pitchFamily="2" charset="-52"/>
      <p:regular r:id="rId23"/>
      <p:bold r:id="rId24"/>
      <p:italic r:id="rId25"/>
      <p:boldItalic r:id="rId26"/>
    </p:embeddedFont>
    <p:embeddedFont>
      <p:font typeface="Lora Bold" charset="-52"/>
      <p:regular r:id="rId27"/>
    </p:embeddedFont>
    <p:embeddedFont>
      <p:font typeface="Lora Bold Italics" panose="020B0604020202020204" charset="-52"/>
      <p:regular r:id="rId28"/>
    </p:embeddedFont>
    <p:embeddedFont>
      <p:font typeface="Montserrat" panose="00000500000000000000" pitchFamily="2" charset="-52"/>
      <p:regular r:id="rId29"/>
      <p:bold r:id="rId30"/>
      <p:italic r:id="rId31"/>
      <p:boldItalic r:id="rId32"/>
    </p:embeddedFont>
    <p:embeddedFont>
      <p:font typeface="Montserrat Bold" panose="00000800000000000000" charset="-52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80DE72-D9E1-7D40-9FFA-8697C3AD9B61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10218FA-4FA4-3E46-B2D1-521FC6E0917E}">
      <dgm:prSet/>
      <dgm:spPr>
        <a:solidFill>
          <a:srgbClr val="00B0F0"/>
        </a:solidFill>
      </dgm:spPr>
      <dgm:t>
        <a:bodyPr/>
        <a:lstStyle/>
        <a:p>
          <a:r>
            <a:rPr lang="ru-RU" b="1" i="0" dirty="0">
              <a:latin typeface="Akrobat Bold" pitchFamily="2" charset="0"/>
            </a:rPr>
            <a:t>академическая честность</a:t>
          </a:r>
          <a:endParaRPr lang="ru-KZ" b="1" i="0" dirty="0">
            <a:latin typeface="Akrobat Bold" pitchFamily="2" charset="0"/>
          </a:endParaRPr>
        </a:p>
      </dgm:t>
    </dgm:pt>
    <dgm:pt modelId="{079B6B94-3669-6C4F-B22F-CFC6F2A5D827}" type="parTrans" cxnId="{E880A5C4-A980-8844-B54F-D36B980E4EB7}">
      <dgm:prSet/>
      <dgm:spPr/>
      <dgm:t>
        <a:bodyPr/>
        <a:lstStyle/>
        <a:p>
          <a:endParaRPr lang="ru-RU" b="1" i="0">
            <a:latin typeface="Akrobat Bold" pitchFamily="2" charset="0"/>
          </a:endParaRPr>
        </a:p>
      </dgm:t>
    </dgm:pt>
    <dgm:pt modelId="{15EABE13-2D2E-7A4F-9141-D4F3103624EB}" type="sibTrans" cxnId="{E880A5C4-A980-8844-B54F-D36B980E4EB7}">
      <dgm:prSet/>
      <dgm:spPr/>
      <dgm:t>
        <a:bodyPr/>
        <a:lstStyle/>
        <a:p>
          <a:endParaRPr lang="ru-RU" b="1" i="0">
            <a:latin typeface="Akrobat Bold" pitchFamily="2" charset="0"/>
          </a:endParaRPr>
        </a:p>
      </dgm:t>
    </dgm:pt>
    <dgm:pt modelId="{C9129B0F-E65E-EC49-B8A6-812486EA72F7}">
      <dgm:prSet/>
      <dgm:spPr>
        <a:solidFill>
          <a:srgbClr val="00B0F0"/>
        </a:solidFill>
      </dgm:spPr>
      <dgm:t>
        <a:bodyPr/>
        <a:lstStyle/>
        <a:p>
          <a:r>
            <a:rPr lang="ru-RU" b="1" i="0" dirty="0">
              <a:latin typeface="Akrobat Bold" pitchFamily="2" charset="0"/>
            </a:rPr>
            <a:t>институциональная автономия</a:t>
          </a:r>
          <a:endParaRPr lang="ru-KZ" b="1" i="0" dirty="0">
            <a:latin typeface="Akrobat Bold" pitchFamily="2" charset="0"/>
          </a:endParaRPr>
        </a:p>
      </dgm:t>
    </dgm:pt>
    <dgm:pt modelId="{075E9C68-F2BD-9542-968B-FB75F8E5602F}" type="parTrans" cxnId="{859991DD-E4FF-5242-A11F-23F54337BFEC}">
      <dgm:prSet/>
      <dgm:spPr/>
      <dgm:t>
        <a:bodyPr/>
        <a:lstStyle/>
        <a:p>
          <a:endParaRPr lang="ru-RU" b="1" i="0">
            <a:latin typeface="Akrobat Bold" pitchFamily="2" charset="0"/>
          </a:endParaRPr>
        </a:p>
      </dgm:t>
    </dgm:pt>
    <dgm:pt modelId="{A7DD4B95-208E-864B-BC26-C0F276CC2CE5}" type="sibTrans" cxnId="{859991DD-E4FF-5242-A11F-23F54337BFEC}">
      <dgm:prSet/>
      <dgm:spPr/>
      <dgm:t>
        <a:bodyPr/>
        <a:lstStyle/>
        <a:p>
          <a:endParaRPr lang="ru-RU" b="1" i="0">
            <a:latin typeface="Akrobat Bold" pitchFamily="2" charset="0"/>
          </a:endParaRPr>
        </a:p>
      </dgm:t>
    </dgm:pt>
    <dgm:pt modelId="{BDE3728D-C72F-3243-93DF-CCF302AAB096}">
      <dgm:prSet/>
      <dgm:spPr>
        <a:solidFill>
          <a:srgbClr val="00B0F0"/>
        </a:solidFill>
      </dgm:spPr>
      <dgm:t>
        <a:bodyPr/>
        <a:lstStyle/>
        <a:p>
          <a:r>
            <a:rPr lang="ru-RU" b="1" i="0" dirty="0">
              <a:latin typeface="Akrobat Bold" pitchFamily="2" charset="0"/>
            </a:rPr>
            <a:t>участие студентов и сотрудников в управлении высшим образованием</a:t>
          </a:r>
          <a:endParaRPr lang="ru-KZ" b="1" i="0" dirty="0">
            <a:latin typeface="Akrobat Bold" pitchFamily="2" charset="0"/>
          </a:endParaRPr>
        </a:p>
      </dgm:t>
    </dgm:pt>
    <dgm:pt modelId="{4D73750D-4CE2-7749-BD3D-DFBDC1FAEC10}" type="parTrans" cxnId="{6D34D7AE-C6C3-4D46-B03B-FCC3CE6F580D}">
      <dgm:prSet/>
      <dgm:spPr/>
      <dgm:t>
        <a:bodyPr/>
        <a:lstStyle/>
        <a:p>
          <a:endParaRPr lang="ru-RU" b="1" i="0">
            <a:latin typeface="Akrobat Bold" pitchFamily="2" charset="0"/>
          </a:endParaRPr>
        </a:p>
      </dgm:t>
    </dgm:pt>
    <dgm:pt modelId="{74D7F23B-05C9-D949-AE13-EAA6F7645B35}" type="sibTrans" cxnId="{6D34D7AE-C6C3-4D46-B03B-FCC3CE6F580D}">
      <dgm:prSet/>
      <dgm:spPr/>
      <dgm:t>
        <a:bodyPr/>
        <a:lstStyle/>
        <a:p>
          <a:endParaRPr lang="ru-RU" b="1" i="0">
            <a:latin typeface="Akrobat Bold" pitchFamily="2" charset="0"/>
          </a:endParaRPr>
        </a:p>
      </dgm:t>
    </dgm:pt>
    <dgm:pt modelId="{927A302A-3454-2643-8AE0-C22DA431E63F}">
      <dgm:prSet/>
      <dgm:spPr>
        <a:solidFill>
          <a:srgbClr val="00B0F0"/>
        </a:solidFill>
      </dgm:spPr>
      <dgm:t>
        <a:bodyPr/>
        <a:lstStyle/>
        <a:p>
          <a:r>
            <a:rPr lang="ru-RU" b="1" i="0" dirty="0">
              <a:latin typeface="Akrobat Bold" pitchFamily="2" charset="0"/>
            </a:rPr>
            <a:t>общественная ответственность за высшее образование</a:t>
          </a:r>
          <a:endParaRPr lang="ru-KZ" b="1" i="0" dirty="0">
            <a:latin typeface="Akrobat Bold" pitchFamily="2" charset="0"/>
          </a:endParaRPr>
        </a:p>
      </dgm:t>
    </dgm:pt>
    <dgm:pt modelId="{A5230A6A-4992-0A44-9E57-1DBC1E373FAF}" type="parTrans" cxnId="{62BF7707-19B7-7049-8A85-99954FD43C7A}">
      <dgm:prSet/>
      <dgm:spPr/>
      <dgm:t>
        <a:bodyPr/>
        <a:lstStyle/>
        <a:p>
          <a:endParaRPr lang="ru-RU" b="1" i="0">
            <a:latin typeface="Akrobat Bold" pitchFamily="2" charset="0"/>
          </a:endParaRPr>
        </a:p>
      </dgm:t>
    </dgm:pt>
    <dgm:pt modelId="{69457C7C-798B-414C-834F-544207737054}" type="sibTrans" cxnId="{62BF7707-19B7-7049-8A85-99954FD43C7A}">
      <dgm:prSet/>
      <dgm:spPr/>
      <dgm:t>
        <a:bodyPr/>
        <a:lstStyle/>
        <a:p>
          <a:endParaRPr lang="ru-RU" b="1" i="0">
            <a:latin typeface="Akrobat Bold" pitchFamily="2" charset="0"/>
          </a:endParaRPr>
        </a:p>
      </dgm:t>
    </dgm:pt>
    <dgm:pt modelId="{C377CB93-A2C6-8A46-B9E8-9D21BCB857C8}">
      <dgm:prSet/>
      <dgm:spPr>
        <a:solidFill>
          <a:srgbClr val="00B0F0"/>
        </a:solidFill>
      </dgm:spPr>
      <dgm:t>
        <a:bodyPr/>
        <a:lstStyle/>
        <a:p>
          <a:r>
            <a:rPr lang="ru-RU" b="1" i="0" dirty="0">
              <a:latin typeface="Akrobat Bold" pitchFamily="2" charset="0"/>
            </a:rPr>
            <a:t>ответственность высшего образования перед обществом </a:t>
          </a:r>
          <a:endParaRPr lang="ru-KZ" b="1" i="0" dirty="0">
            <a:latin typeface="Akrobat Bold" pitchFamily="2" charset="0"/>
          </a:endParaRPr>
        </a:p>
      </dgm:t>
    </dgm:pt>
    <dgm:pt modelId="{5BDB6F5B-C406-F946-9A17-0E2B06B56253}" type="parTrans" cxnId="{A4B4EED6-8489-CA4E-A581-D1D70A5245EC}">
      <dgm:prSet/>
      <dgm:spPr/>
      <dgm:t>
        <a:bodyPr/>
        <a:lstStyle/>
        <a:p>
          <a:endParaRPr lang="ru-RU" b="1" i="0">
            <a:latin typeface="Akrobat Bold" pitchFamily="2" charset="0"/>
          </a:endParaRPr>
        </a:p>
      </dgm:t>
    </dgm:pt>
    <dgm:pt modelId="{3EBBC73C-A224-B944-B436-75BC7D434838}" type="sibTrans" cxnId="{A4B4EED6-8489-CA4E-A581-D1D70A5245EC}">
      <dgm:prSet/>
      <dgm:spPr/>
      <dgm:t>
        <a:bodyPr/>
        <a:lstStyle/>
        <a:p>
          <a:endParaRPr lang="ru-RU" b="1" i="0">
            <a:latin typeface="Akrobat Bold" pitchFamily="2" charset="0"/>
          </a:endParaRPr>
        </a:p>
      </dgm:t>
    </dgm:pt>
    <dgm:pt modelId="{CA617651-3B81-694D-A65B-A799A269BD60}" type="pres">
      <dgm:prSet presAssocID="{7F80DE72-D9E1-7D40-9FFA-8697C3AD9B61}" presName="diagram" presStyleCnt="0">
        <dgm:presLayoutVars>
          <dgm:dir/>
          <dgm:resizeHandles val="exact"/>
        </dgm:presLayoutVars>
      </dgm:prSet>
      <dgm:spPr/>
    </dgm:pt>
    <dgm:pt modelId="{C0EAB3AB-7B0F-FD42-8508-7FEB5A88CAFF}" type="pres">
      <dgm:prSet presAssocID="{010218FA-4FA4-3E46-B2D1-521FC6E0917E}" presName="node" presStyleLbl="node1" presStyleIdx="0" presStyleCnt="5">
        <dgm:presLayoutVars>
          <dgm:bulletEnabled val="1"/>
        </dgm:presLayoutVars>
      </dgm:prSet>
      <dgm:spPr/>
    </dgm:pt>
    <dgm:pt modelId="{F2043C7D-B3D2-4445-AD14-C4A0FEE900A8}" type="pres">
      <dgm:prSet presAssocID="{15EABE13-2D2E-7A4F-9141-D4F3103624EB}" presName="sibTrans" presStyleCnt="0"/>
      <dgm:spPr/>
    </dgm:pt>
    <dgm:pt modelId="{1B14BE9F-7245-4C46-8F33-28BFD1204D40}" type="pres">
      <dgm:prSet presAssocID="{C9129B0F-E65E-EC49-B8A6-812486EA72F7}" presName="node" presStyleLbl="node1" presStyleIdx="1" presStyleCnt="5">
        <dgm:presLayoutVars>
          <dgm:bulletEnabled val="1"/>
        </dgm:presLayoutVars>
      </dgm:prSet>
      <dgm:spPr/>
    </dgm:pt>
    <dgm:pt modelId="{76585608-C3A3-AD46-84A0-DEA0C081E5F9}" type="pres">
      <dgm:prSet presAssocID="{A7DD4B95-208E-864B-BC26-C0F276CC2CE5}" presName="sibTrans" presStyleCnt="0"/>
      <dgm:spPr/>
    </dgm:pt>
    <dgm:pt modelId="{8782C5B4-9749-7243-825D-571F46E3694A}" type="pres">
      <dgm:prSet presAssocID="{BDE3728D-C72F-3243-93DF-CCF302AAB096}" presName="node" presStyleLbl="node1" presStyleIdx="2" presStyleCnt="5">
        <dgm:presLayoutVars>
          <dgm:bulletEnabled val="1"/>
        </dgm:presLayoutVars>
      </dgm:prSet>
      <dgm:spPr/>
    </dgm:pt>
    <dgm:pt modelId="{12D84B48-933C-B64B-AD84-CD6EEFB3733A}" type="pres">
      <dgm:prSet presAssocID="{74D7F23B-05C9-D949-AE13-EAA6F7645B35}" presName="sibTrans" presStyleCnt="0"/>
      <dgm:spPr/>
    </dgm:pt>
    <dgm:pt modelId="{CF2C90C4-9111-3B4C-8C73-347771C3961D}" type="pres">
      <dgm:prSet presAssocID="{927A302A-3454-2643-8AE0-C22DA431E63F}" presName="node" presStyleLbl="node1" presStyleIdx="3" presStyleCnt="5">
        <dgm:presLayoutVars>
          <dgm:bulletEnabled val="1"/>
        </dgm:presLayoutVars>
      </dgm:prSet>
      <dgm:spPr/>
    </dgm:pt>
    <dgm:pt modelId="{2906ADF9-FFD5-3C44-8ED0-166EA2425DCD}" type="pres">
      <dgm:prSet presAssocID="{69457C7C-798B-414C-834F-544207737054}" presName="sibTrans" presStyleCnt="0"/>
      <dgm:spPr/>
    </dgm:pt>
    <dgm:pt modelId="{CB307985-7F71-D447-82B1-95FB5958D715}" type="pres">
      <dgm:prSet presAssocID="{C377CB93-A2C6-8A46-B9E8-9D21BCB857C8}" presName="node" presStyleLbl="node1" presStyleIdx="4" presStyleCnt="5">
        <dgm:presLayoutVars>
          <dgm:bulletEnabled val="1"/>
        </dgm:presLayoutVars>
      </dgm:prSet>
      <dgm:spPr/>
    </dgm:pt>
  </dgm:ptLst>
  <dgm:cxnLst>
    <dgm:cxn modelId="{62BF7707-19B7-7049-8A85-99954FD43C7A}" srcId="{7F80DE72-D9E1-7D40-9FFA-8697C3AD9B61}" destId="{927A302A-3454-2643-8AE0-C22DA431E63F}" srcOrd="3" destOrd="0" parTransId="{A5230A6A-4992-0A44-9E57-1DBC1E373FAF}" sibTransId="{69457C7C-798B-414C-834F-544207737054}"/>
    <dgm:cxn modelId="{8638A80A-4EAB-9645-8318-8541449F76FE}" type="presOf" srcId="{7F80DE72-D9E1-7D40-9FFA-8697C3AD9B61}" destId="{CA617651-3B81-694D-A65B-A799A269BD60}" srcOrd="0" destOrd="0" presId="urn:microsoft.com/office/officeart/2005/8/layout/default"/>
    <dgm:cxn modelId="{EC706857-C13D-1547-B9A8-47DA6CF9E4BC}" type="presOf" srcId="{010218FA-4FA4-3E46-B2D1-521FC6E0917E}" destId="{C0EAB3AB-7B0F-FD42-8508-7FEB5A88CAFF}" srcOrd="0" destOrd="0" presId="urn:microsoft.com/office/officeart/2005/8/layout/default"/>
    <dgm:cxn modelId="{F7CA1299-177C-3946-B839-0486C8876791}" type="presOf" srcId="{927A302A-3454-2643-8AE0-C22DA431E63F}" destId="{CF2C90C4-9111-3B4C-8C73-347771C3961D}" srcOrd="0" destOrd="0" presId="urn:microsoft.com/office/officeart/2005/8/layout/default"/>
    <dgm:cxn modelId="{BD9BB3AC-8791-2C47-83DD-5E64A22B77C2}" type="presOf" srcId="{C377CB93-A2C6-8A46-B9E8-9D21BCB857C8}" destId="{CB307985-7F71-D447-82B1-95FB5958D715}" srcOrd="0" destOrd="0" presId="urn:microsoft.com/office/officeart/2005/8/layout/default"/>
    <dgm:cxn modelId="{6D34D7AE-C6C3-4D46-B03B-FCC3CE6F580D}" srcId="{7F80DE72-D9E1-7D40-9FFA-8697C3AD9B61}" destId="{BDE3728D-C72F-3243-93DF-CCF302AAB096}" srcOrd="2" destOrd="0" parTransId="{4D73750D-4CE2-7749-BD3D-DFBDC1FAEC10}" sibTransId="{74D7F23B-05C9-D949-AE13-EAA6F7645B35}"/>
    <dgm:cxn modelId="{F28682BB-D138-E542-9E35-AA2D0E40A01C}" type="presOf" srcId="{C9129B0F-E65E-EC49-B8A6-812486EA72F7}" destId="{1B14BE9F-7245-4C46-8F33-28BFD1204D40}" srcOrd="0" destOrd="0" presId="urn:microsoft.com/office/officeart/2005/8/layout/default"/>
    <dgm:cxn modelId="{E880A5C4-A980-8844-B54F-D36B980E4EB7}" srcId="{7F80DE72-D9E1-7D40-9FFA-8697C3AD9B61}" destId="{010218FA-4FA4-3E46-B2D1-521FC6E0917E}" srcOrd="0" destOrd="0" parTransId="{079B6B94-3669-6C4F-B22F-CFC6F2A5D827}" sibTransId="{15EABE13-2D2E-7A4F-9141-D4F3103624EB}"/>
    <dgm:cxn modelId="{A4B4EED6-8489-CA4E-A581-D1D70A5245EC}" srcId="{7F80DE72-D9E1-7D40-9FFA-8697C3AD9B61}" destId="{C377CB93-A2C6-8A46-B9E8-9D21BCB857C8}" srcOrd="4" destOrd="0" parTransId="{5BDB6F5B-C406-F946-9A17-0E2B06B56253}" sibTransId="{3EBBC73C-A224-B944-B436-75BC7D434838}"/>
    <dgm:cxn modelId="{859991DD-E4FF-5242-A11F-23F54337BFEC}" srcId="{7F80DE72-D9E1-7D40-9FFA-8697C3AD9B61}" destId="{C9129B0F-E65E-EC49-B8A6-812486EA72F7}" srcOrd="1" destOrd="0" parTransId="{075E9C68-F2BD-9542-968B-FB75F8E5602F}" sibTransId="{A7DD4B95-208E-864B-BC26-C0F276CC2CE5}"/>
    <dgm:cxn modelId="{50E0E9E8-6535-8140-BDCC-C605234C7A80}" type="presOf" srcId="{BDE3728D-C72F-3243-93DF-CCF302AAB096}" destId="{8782C5B4-9749-7243-825D-571F46E3694A}" srcOrd="0" destOrd="0" presId="urn:microsoft.com/office/officeart/2005/8/layout/default"/>
    <dgm:cxn modelId="{FB9E7F03-DAE7-F642-B331-B798B559D76B}" type="presParOf" srcId="{CA617651-3B81-694D-A65B-A799A269BD60}" destId="{C0EAB3AB-7B0F-FD42-8508-7FEB5A88CAFF}" srcOrd="0" destOrd="0" presId="urn:microsoft.com/office/officeart/2005/8/layout/default"/>
    <dgm:cxn modelId="{7A1C86E5-B1B2-4B42-A6F5-777120C902F1}" type="presParOf" srcId="{CA617651-3B81-694D-A65B-A799A269BD60}" destId="{F2043C7D-B3D2-4445-AD14-C4A0FEE900A8}" srcOrd="1" destOrd="0" presId="urn:microsoft.com/office/officeart/2005/8/layout/default"/>
    <dgm:cxn modelId="{3B8B4A6E-4F7E-B448-BFA5-22C6E1A14809}" type="presParOf" srcId="{CA617651-3B81-694D-A65B-A799A269BD60}" destId="{1B14BE9F-7245-4C46-8F33-28BFD1204D40}" srcOrd="2" destOrd="0" presId="urn:microsoft.com/office/officeart/2005/8/layout/default"/>
    <dgm:cxn modelId="{551B5572-4B41-5F4A-80BE-ABE1C3D040E3}" type="presParOf" srcId="{CA617651-3B81-694D-A65B-A799A269BD60}" destId="{76585608-C3A3-AD46-84A0-DEA0C081E5F9}" srcOrd="3" destOrd="0" presId="urn:microsoft.com/office/officeart/2005/8/layout/default"/>
    <dgm:cxn modelId="{7EB71986-BB80-1A41-B0CE-17253C054DEF}" type="presParOf" srcId="{CA617651-3B81-694D-A65B-A799A269BD60}" destId="{8782C5B4-9749-7243-825D-571F46E3694A}" srcOrd="4" destOrd="0" presId="urn:microsoft.com/office/officeart/2005/8/layout/default"/>
    <dgm:cxn modelId="{5C2E36AF-8350-2744-824D-FD2728797C53}" type="presParOf" srcId="{CA617651-3B81-694D-A65B-A799A269BD60}" destId="{12D84B48-933C-B64B-AD84-CD6EEFB3733A}" srcOrd="5" destOrd="0" presId="urn:microsoft.com/office/officeart/2005/8/layout/default"/>
    <dgm:cxn modelId="{5A5847BE-422B-9045-A7DA-A44540D31347}" type="presParOf" srcId="{CA617651-3B81-694D-A65B-A799A269BD60}" destId="{CF2C90C4-9111-3B4C-8C73-347771C3961D}" srcOrd="6" destOrd="0" presId="urn:microsoft.com/office/officeart/2005/8/layout/default"/>
    <dgm:cxn modelId="{A6E5882D-D100-AF47-A7F6-FBBEBF7C095A}" type="presParOf" srcId="{CA617651-3B81-694D-A65B-A799A269BD60}" destId="{2906ADF9-FFD5-3C44-8ED0-166EA2425DCD}" srcOrd="7" destOrd="0" presId="urn:microsoft.com/office/officeart/2005/8/layout/default"/>
    <dgm:cxn modelId="{77E14ADE-5ECE-A14C-9FBD-7D24F1B13E75}" type="presParOf" srcId="{CA617651-3B81-694D-A65B-A799A269BD60}" destId="{CB307985-7F71-D447-82B1-95FB5958D71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607A85-77DF-4C42-926D-5A5B9CFB7ADF}" type="doc">
      <dgm:prSet loTypeId="urn:microsoft.com/office/officeart/2005/8/layout/arrow5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0A188A-80FD-4A95-B5C9-C7C81537A3B8}">
      <dgm:prSet custT="1"/>
      <dgm:spPr/>
      <dgm:t>
        <a:bodyPr/>
        <a:lstStyle/>
        <a:p>
          <a:r>
            <a:rPr lang="en-US" sz="1600" dirty="0"/>
            <a:t>В </a:t>
          </a:r>
          <a:r>
            <a:rPr lang="en-US" sz="1600" dirty="0" err="1"/>
            <a:t>соответствии</a:t>
          </a:r>
          <a:r>
            <a:rPr lang="en-US" sz="1600" dirty="0"/>
            <a:t> с </a:t>
          </a:r>
          <a:r>
            <a:rPr lang="en-US" sz="1600" dirty="0" err="1"/>
            <a:t>международными</a:t>
          </a:r>
          <a:r>
            <a:rPr lang="en-US" sz="1600" dirty="0"/>
            <a:t> </a:t>
          </a:r>
          <a:r>
            <a:rPr lang="en-US" sz="1600" dirty="0" err="1"/>
            <a:t>трендами</a:t>
          </a:r>
          <a:r>
            <a:rPr lang="en-US" sz="1600" dirty="0"/>
            <a:t>, а </a:t>
          </a:r>
          <a:r>
            <a:rPr lang="en-US" sz="1600" dirty="0" err="1"/>
            <a:t>также</a:t>
          </a:r>
          <a:r>
            <a:rPr lang="en-US" sz="1600" dirty="0"/>
            <a:t> </a:t>
          </a:r>
          <a:r>
            <a:rPr lang="en-US" sz="1600" dirty="0" err="1"/>
            <a:t>Стратегией</a:t>
          </a:r>
          <a:r>
            <a:rPr lang="en-US" sz="1600" dirty="0"/>
            <a:t> </a:t>
          </a:r>
          <a:r>
            <a:rPr lang="en-US" sz="1600" dirty="0" err="1"/>
            <a:t>академической</a:t>
          </a:r>
          <a:r>
            <a:rPr lang="en-US" sz="1600" dirty="0"/>
            <a:t> </a:t>
          </a:r>
          <a:r>
            <a:rPr lang="en-US" sz="1600" dirty="0" err="1"/>
            <a:t>мобильности</a:t>
          </a:r>
          <a:r>
            <a:rPr lang="en-US" sz="1600" dirty="0"/>
            <a:t> и </a:t>
          </a:r>
          <a:r>
            <a:rPr lang="en-US" sz="1600" dirty="0" err="1"/>
            <a:t>внедрения</a:t>
          </a:r>
          <a:r>
            <a:rPr lang="en-US" sz="1600" dirty="0"/>
            <a:t> </a:t>
          </a:r>
          <a:r>
            <a:rPr lang="en-US" sz="1600" dirty="0" err="1"/>
            <a:t>гибких</a:t>
          </a:r>
          <a:r>
            <a:rPr lang="en-US" sz="1600" dirty="0"/>
            <a:t> </a:t>
          </a:r>
          <a:r>
            <a:rPr lang="en-US" sz="1600" dirty="0" err="1"/>
            <a:t>образовательных</a:t>
          </a:r>
          <a:r>
            <a:rPr lang="en-US" sz="1600" dirty="0"/>
            <a:t> </a:t>
          </a:r>
          <a:r>
            <a:rPr lang="en-US" sz="1600" dirty="0" err="1"/>
            <a:t>траекторий</a:t>
          </a:r>
          <a:endParaRPr lang="en-US" sz="1600" dirty="0"/>
        </a:p>
      </dgm:t>
    </dgm:pt>
    <dgm:pt modelId="{5DB74672-D1D9-48B4-91F4-E5F30C17FDE8}" type="parTrans" cxnId="{EF5E2258-3AB0-4DFF-B88E-2258382EC956}">
      <dgm:prSet/>
      <dgm:spPr/>
      <dgm:t>
        <a:bodyPr/>
        <a:lstStyle/>
        <a:p>
          <a:endParaRPr lang="en-US" sz="3600"/>
        </a:p>
      </dgm:t>
    </dgm:pt>
    <dgm:pt modelId="{754A5983-D2CD-4F8A-A591-098AB29D5068}" type="sibTrans" cxnId="{EF5E2258-3AB0-4DFF-B88E-2258382EC956}">
      <dgm:prSet/>
      <dgm:spPr/>
      <dgm:t>
        <a:bodyPr/>
        <a:lstStyle/>
        <a:p>
          <a:endParaRPr lang="en-US" sz="3600"/>
        </a:p>
      </dgm:t>
    </dgm:pt>
    <dgm:pt modelId="{25B7F3EA-DB1C-4DCF-A202-3B1B0AA3E083}">
      <dgm:prSet custT="1"/>
      <dgm:spPr/>
      <dgm:t>
        <a:bodyPr/>
        <a:lstStyle/>
        <a:p>
          <a:r>
            <a:rPr lang="en-US" sz="1800" dirty="0" err="1"/>
            <a:t>Ускорение</a:t>
          </a:r>
          <a:r>
            <a:rPr lang="en-US" sz="1800" dirty="0"/>
            <a:t> </a:t>
          </a:r>
          <a:r>
            <a:rPr lang="en-US" sz="1800" dirty="0" err="1"/>
            <a:t>выхода</a:t>
          </a:r>
          <a:r>
            <a:rPr lang="en-US" sz="1800" dirty="0"/>
            <a:t> </a:t>
          </a:r>
          <a:r>
            <a:rPr lang="en-US" sz="1800" dirty="0" err="1"/>
            <a:t>на</a:t>
          </a:r>
          <a:r>
            <a:rPr lang="en-US" sz="1800" dirty="0"/>
            <a:t> </a:t>
          </a:r>
          <a:r>
            <a:rPr lang="en-US" sz="1800" dirty="0" err="1"/>
            <a:t>рынок</a:t>
          </a:r>
          <a:r>
            <a:rPr lang="en-US" sz="1800" dirty="0"/>
            <a:t> </a:t>
          </a:r>
          <a:r>
            <a:rPr lang="en-US" sz="1800" dirty="0" err="1"/>
            <a:t>труда</a:t>
          </a:r>
          <a:r>
            <a:rPr lang="en-US" sz="1800" dirty="0"/>
            <a:t> </a:t>
          </a:r>
          <a:r>
            <a:rPr lang="en-US" sz="1800" dirty="0" err="1"/>
            <a:t>практикоориентированных</a:t>
          </a:r>
          <a:r>
            <a:rPr lang="en-US" sz="1800" dirty="0"/>
            <a:t> </a:t>
          </a:r>
          <a:r>
            <a:rPr lang="en-US" sz="1800" dirty="0" err="1"/>
            <a:t>специалистов</a:t>
          </a:r>
          <a:endParaRPr lang="en-US" sz="1800" dirty="0"/>
        </a:p>
      </dgm:t>
    </dgm:pt>
    <dgm:pt modelId="{BEFCEAB5-B7DF-4D73-8025-886553BA32EE}" type="parTrans" cxnId="{909A69AC-082B-4CCC-BADF-71BBCDC8C730}">
      <dgm:prSet/>
      <dgm:spPr/>
      <dgm:t>
        <a:bodyPr/>
        <a:lstStyle/>
        <a:p>
          <a:endParaRPr lang="en-US" sz="3600"/>
        </a:p>
      </dgm:t>
    </dgm:pt>
    <dgm:pt modelId="{35C6378A-AB0F-4042-984B-200D8A8B5FE3}" type="sibTrans" cxnId="{909A69AC-082B-4CCC-BADF-71BBCDC8C730}">
      <dgm:prSet/>
      <dgm:spPr/>
      <dgm:t>
        <a:bodyPr/>
        <a:lstStyle/>
        <a:p>
          <a:endParaRPr lang="en-US" sz="3600"/>
        </a:p>
      </dgm:t>
    </dgm:pt>
    <dgm:pt modelId="{C4F1655E-A25C-4BD7-898F-02D0B21FE3AC}">
      <dgm:prSet custT="1"/>
      <dgm:spPr/>
      <dgm:t>
        <a:bodyPr/>
        <a:lstStyle/>
        <a:p>
          <a:r>
            <a:rPr lang="en-US" sz="1800" dirty="0" err="1"/>
            <a:t>Повышение</a:t>
          </a:r>
          <a:r>
            <a:rPr lang="en-US" sz="1800" dirty="0"/>
            <a:t> </a:t>
          </a:r>
          <a:r>
            <a:rPr lang="en-US" sz="1800" dirty="0" err="1"/>
            <a:t>привлекательности</a:t>
          </a:r>
          <a:r>
            <a:rPr lang="en-US" sz="1800" dirty="0"/>
            <a:t> </a:t>
          </a:r>
          <a:r>
            <a:rPr lang="en-US" sz="1800" dirty="0" err="1"/>
            <a:t>программ</a:t>
          </a:r>
          <a:r>
            <a:rPr lang="en-US" sz="1800" dirty="0"/>
            <a:t> </a:t>
          </a:r>
          <a:r>
            <a:rPr lang="en-US" sz="1800" dirty="0" err="1"/>
            <a:t>для</a:t>
          </a:r>
          <a:r>
            <a:rPr lang="en-US" sz="1800" dirty="0"/>
            <a:t> </a:t>
          </a:r>
          <a:r>
            <a:rPr lang="en-US" sz="1800" dirty="0" err="1"/>
            <a:t>иностранных</a:t>
          </a:r>
          <a:r>
            <a:rPr lang="en-US" sz="1800" dirty="0"/>
            <a:t> </a:t>
          </a:r>
          <a:r>
            <a:rPr lang="en-US" sz="1800" dirty="0" err="1"/>
            <a:t>студентов</a:t>
          </a:r>
          <a:r>
            <a:rPr lang="en-US" sz="1800" dirty="0"/>
            <a:t> и </a:t>
          </a:r>
          <a:r>
            <a:rPr lang="en-US" sz="1800" dirty="0" err="1"/>
            <a:t>выпускников</a:t>
          </a:r>
          <a:r>
            <a:rPr lang="en-US" sz="1800" dirty="0"/>
            <a:t> </a:t>
          </a:r>
          <a:r>
            <a:rPr lang="en-US" sz="1800" dirty="0" err="1"/>
            <a:t>колледжей</a:t>
          </a:r>
          <a:endParaRPr lang="en-US" sz="1800" dirty="0"/>
        </a:p>
      </dgm:t>
    </dgm:pt>
    <dgm:pt modelId="{BE5A7BDC-7AC7-48F5-9AAA-23DA146FB52A}" type="parTrans" cxnId="{322FC8C5-7EAA-44C7-BFA0-50281341FA6A}">
      <dgm:prSet/>
      <dgm:spPr/>
      <dgm:t>
        <a:bodyPr/>
        <a:lstStyle/>
        <a:p>
          <a:endParaRPr lang="en-US" sz="3600"/>
        </a:p>
      </dgm:t>
    </dgm:pt>
    <dgm:pt modelId="{CF5CE4FF-F7C2-4270-88BD-39E42BDC2B0F}" type="sibTrans" cxnId="{322FC8C5-7EAA-44C7-BFA0-50281341FA6A}">
      <dgm:prSet/>
      <dgm:spPr/>
      <dgm:t>
        <a:bodyPr/>
        <a:lstStyle/>
        <a:p>
          <a:endParaRPr lang="en-US" sz="3600"/>
        </a:p>
      </dgm:t>
    </dgm:pt>
    <dgm:pt modelId="{69A68052-703A-40A4-ABDD-EDBEFCE2795D}">
      <dgm:prSet custT="1"/>
      <dgm:spPr/>
      <dgm:t>
        <a:bodyPr/>
        <a:lstStyle/>
        <a:p>
          <a:r>
            <a:rPr lang="en-US" sz="1600" dirty="0" err="1"/>
            <a:t>Гармонизация</a:t>
          </a:r>
          <a:r>
            <a:rPr lang="en-US" sz="1600" dirty="0"/>
            <a:t> с </a:t>
          </a:r>
          <a:r>
            <a:rPr lang="en-US" sz="1600" dirty="0" err="1"/>
            <a:t>Европейским</a:t>
          </a:r>
          <a:r>
            <a:rPr lang="en-US" sz="1600" dirty="0"/>
            <a:t> </a:t>
          </a:r>
          <a:r>
            <a:rPr lang="en-US" sz="1600" dirty="0" err="1"/>
            <a:t>пространством</a:t>
          </a:r>
          <a:r>
            <a:rPr lang="en-US" sz="1600" dirty="0"/>
            <a:t> </a:t>
          </a:r>
          <a:r>
            <a:rPr lang="en-US" sz="1600" dirty="0" err="1"/>
            <a:t>высшего</a:t>
          </a:r>
          <a:r>
            <a:rPr lang="en-US" sz="1600" dirty="0"/>
            <a:t> </a:t>
          </a:r>
          <a:r>
            <a:rPr lang="en-US" sz="1600" dirty="0" err="1"/>
            <a:t>образования</a:t>
          </a:r>
          <a:r>
            <a:rPr lang="en-US" sz="1600" dirty="0"/>
            <a:t> (EHEA) и </a:t>
          </a:r>
          <a:r>
            <a:rPr lang="en-US" sz="1600" dirty="0" err="1"/>
            <a:t>Болонским</a:t>
          </a:r>
          <a:r>
            <a:rPr lang="en-US" sz="1600" dirty="0"/>
            <a:t> </a:t>
          </a:r>
          <a:r>
            <a:rPr lang="en-US" sz="1600" dirty="0" err="1"/>
            <a:t>процессом</a:t>
          </a:r>
          <a:endParaRPr lang="en-US" sz="1600" dirty="0"/>
        </a:p>
      </dgm:t>
    </dgm:pt>
    <dgm:pt modelId="{FB6A979A-4217-4830-9FC1-0B0459B68FC9}" type="parTrans" cxnId="{4B0F4EC1-F2CC-4DED-AF33-DECBCDF8FAD8}">
      <dgm:prSet/>
      <dgm:spPr/>
      <dgm:t>
        <a:bodyPr/>
        <a:lstStyle/>
        <a:p>
          <a:endParaRPr lang="en-US" sz="3600"/>
        </a:p>
      </dgm:t>
    </dgm:pt>
    <dgm:pt modelId="{2BDFEB2B-0827-46F2-A368-14BFB024EC1D}" type="sibTrans" cxnId="{4B0F4EC1-F2CC-4DED-AF33-DECBCDF8FAD8}">
      <dgm:prSet/>
      <dgm:spPr/>
      <dgm:t>
        <a:bodyPr/>
        <a:lstStyle/>
        <a:p>
          <a:endParaRPr lang="en-US" sz="3600"/>
        </a:p>
      </dgm:t>
    </dgm:pt>
    <dgm:pt modelId="{67C8EC7D-D90F-4C1B-ADFA-C30D194DD11F}" type="pres">
      <dgm:prSet presAssocID="{26607A85-77DF-4C42-926D-5A5B9CFB7ADF}" presName="diagram" presStyleCnt="0">
        <dgm:presLayoutVars>
          <dgm:dir/>
          <dgm:resizeHandles val="exact"/>
        </dgm:presLayoutVars>
      </dgm:prSet>
      <dgm:spPr/>
    </dgm:pt>
    <dgm:pt modelId="{4CF88180-CA66-4E7E-91D4-B80FBCD781C9}" type="pres">
      <dgm:prSet presAssocID="{A10A188A-80FD-4A95-B5C9-C7C81537A3B8}" presName="arrow" presStyleLbl="node1" presStyleIdx="0" presStyleCnt="4">
        <dgm:presLayoutVars>
          <dgm:bulletEnabled val="1"/>
        </dgm:presLayoutVars>
      </dgm:prSet>
      <dgm:spPr/>
    </dgm:pt>
    <dgm:pt modelId="{787086D1-B053-40F5-BAFD-15E70C1DEC0B}" type="pres">
      <dgm:prSet presAssocID="{25B7F3EA-DB1C-4DCF-A202-3B1B0AA3E083}" presName="arrow" presStyleLbl="node1" presStyleIdx="1" presStyleCnt="4">
        <dgm:presLayoutVars>
          <dgm:bulletEnabled val="1"/>
        </dgm:presLayoutVars>
      </dgm:prSet>
      <dgm:spPr/>
    </dgm:pt>
    <dgm:pt modelId="{15F876ED-C89A-4BAF-B777-5D744355383A}" type="pres">
      <dgm:prSet presAssocID="{C4F1655E-A25C-4BD7-898F-02D0B21FE3AC}" presName="arrow" presStyleLbl="node1" presStyleIdx="2" presStyleCnt="4">
        <dgm:presLayoutVars>
          <dgm:bulletEnabled val="1"/>
        </dgm:presLayoutVars>
      </dgm:prSet>
      <dgm:spPr/>
    </dgm:pt>
    <dgm:pt modelId="{55B14E4F-4706-4F18-A0D1-5F3C4EC3DD67}" type="pres">
      <dgm:prSet presAssocID="{69A68052-703A-40A4-ABDD-EDBEFCE2795D}" presName="arrow" presStyleLbl="node1" presStyleIdx="3" presStyleCnt="4">
        <dgm:presLayoutVars>
          <dgm:bulletEnabled val="1"/>
        </dgm:presLayoutVars>
      </dgm:prSet>
      <dgm:spPr/>
    </dgm:pt>
  </dgm:ptLst>
  <dgm:cxnLst>
    <dgm:cxn modelId="{7E16D22E-14ED-4402-9A73-0DCAADF27C40}" type="presOf" srcId="{26607A85-77DF-4C42-926D-5A5B9CFB7ADF}" destId="{67C8EC7D-D90F-4C1B-ADFA-C30D194DD11F}" srcOrd="0" destOrd="0" presId="urn:microsoft.com/office/officeart/2005/8/layout/arrow5"/>
    <dgm:cxn modelId="{EF5E2258-3AB0-4DFF-B88E-2258382EC956}" srcId="{26607A85-77DF-4C42-926D-5A5B9CFB7ADF}" destId="{A10A188A-80FD-4A95-B5C9-C7C81537A3B8}" srcOrd="0" destOrd="0" parTransId="{5DB74672-D1D9-48B4-91F4-E5F30C17FDE8}" sibTransId="{754A5983-D2CD-4F8A-A591-098AB29D5068}"/>
    <dgm:cxn modelId="{EEDA2578-2F2F-42FF-BDC8-2F9CC90CBDE9}" type="presOf" srcId="{69A68052-703A-40A4-ABDD-EDBEFCE2795D}" destId="{55B14E4F-4706-4F18-A0D1-5F3C4EC3DD67}" srcOrd="0" destOrd="0" presId="urn:microsoft.com/office/officeart/2005/8/layout/arrow5"/>
    <dgm:cxn modelId="{909A69AC-082B-4CCC-BADF-71BBCDC8C730}" srcId="{26607A85-77DF-4C42-926D-5A5B9CFB7ADF}" destId="{25B7F3EA-DB1C-4DCF-A202-3B1B0AA3E083}" srcOrd="1" destOrd="0" parTransId="{BEFCEAB5-B7DF-4D73-8025-886553BA32EE}" sibTransId="{35C6378A-AB0F-4042-984B-200D8A8B5FE3}"/>
    <dgm:cxn modelId="{4B0F4EC1-F2CC-4DED-AF33-DECBCDF8FAD8}" srcId="{26607A85-77DF-4C42-926D-5A5B9CFB7ADF}" destId="{69A68052-703A-40A4-ABDD-EDBEFCE2795D}" srcOrd="3" destOrd="0" parTransId="{FB6A979A-4217-4830-9FC1-0B0459B68FC9}" sibTransId="{2BDFEB2B-0827-46F2-A368-14BFB024EC1D}"/>
    <dgm:cxn modelId="{322FC8C5-7EAA-44C7-BFA0-50281341FA6A}" srcId="{26607A85-77DF-4C42-926D-5A5B9CFB7ADF}" destId="{C4F1655E-A25C-4BD7-898F-02D0B21FE3AC}" srcOrd="2" destOrd="0" parTransId="{BE5A7BDC-7AC7-48F5-9AAA-23DA146FB52A}" sibTransId="{CF5CE4FF-F7C2-4270-88BD-39E42BDC2B0F}"/>
    <dgm:cxn modelId="{4372A4D5-08B7-4203-B1B7-31BF71A4B69B}" type="presOf" srcId="{25B7F3EA-DB1C-4DCF-A202-3B1B0AA3E083}" destId="{787086D1-B053-40F5-BAFD-15E70C1DEC0B}" srcOrd="0" destOrd="0" presId="urn:microsoft.com/office/officeart/2005/8/layout/arrow5"/>
    <dgm:cxn modelId="{C30E44D8-A13A-411B-AA43-591599A68374}" type="presOf" srcId="{C4F1655E-A25C-4BD7-898F-02D0B21FE3AC}" destId="{15F876ED-C89A-4BAF-B777-5D744355383A}" srcOrd="0" destOrd="0" presId="urn:microsoft.com/office/officeart/2005/8/layout/arrow5"/>
    <dgm:cxn modelId="{CF317DE5-27B7-4A1B-8A29-6D84AA80246D}" type="presOf" srcId="{A10A188A-80FD-4A95-B5C9-C7C81537A3B8}" destId="{4CF88180-CA66-4E7E-91D4-B80FBCD781C9}" srcOrd="0" destOrd="0" presId="urn:microsoft.com/office/officeart/2005/8/layout/arrow5"/>
    <dgm:cxn modelId="{2B51E178-CE2E-47D4-97C5-3F455B9B8CF9}" type="presParOf" srcId="{67C8EC7D-D90F-4C1B-ADFA-C30D194DD11F}" destId="{4CF88180-CA66-4E7E-91D4-B80FBCD781C9}" srcOrd="0" destOrd="0" presId="urn:microsoft.com/office/officeart/2005/8/layout/arrow5"/>
    <dgm:cxn modelId="{24084DFA-5A3C-4FCE-AA25-D17B01975300}" type="presParOf" srcId="{67C8EC7D-D90F-4C1B-ADFA-C30D194DD11F}" destId="{787086D1-B053-40F5-BAFD-15E70C1DEC0B}" srcOrd="1" destOrd="0" presId="urn:microsoft.com/office/officeart/2005/8/layout/arrow5"/>
    <dgm:cxn modelId="{B30105A2-85A1-469D-9E4F-D2361A12229B}" type="presParOf" srcId="{67C8EC7D-D90F-4C1B-ADFA-C30D194DD11F}" destId="{15F876ED-C89A-4BAF-B777-5D744355383A}" srcOrd="2" destOrd="0" presId="urn:microsoft.com/office/officeart/2005/8/layout/arrow5"/>
    <dgm:cxn modelId="{935E565F-B7B8-4E8A-A596-4A95424AFC9C}" type="presParOf" srcId="{67C8EC7D-D90F-4C1B-ADFA-C30D194DD11F}" destId="{55B14E4F-4706-4F18-A0D1-5F3C4EC3DD67}" srcOrd="3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EAB3AB-7B0F-FD42-8508-7FEB5A88CAFF}">
      <dsp:nvSpPr>
        <dsp:cNvPr id="0" name=""/>
        <dsp:cNvSpPr/>
      </dsp:nvSpPr>
      <dsp:spPr>
        <a:xfrm>
          <a:off x="5303" y="682387"/>
          <a:ext cx="2871662" cy="1722997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i="0" kern="1200" dirty="0">
              <a:latin typeface="Akrobat Bold" pitchFamily="2" charset="0"/>
            </a:rPr>
            <a:t>академическая честность</a:t>
          </a:r>
          <a:endParaRPr lang="ru-KZ" sz="2600" b="1" i="0" kern="1200" dirty="0">
            <a:latin typeface="Akrobat Bold" pitchFamily="2" charset="0"/>
          </a:endParaRPr>
        </a:p>
      </dsp:txBody>
      <dsp:txXfrm>
        <a:off x="5303" y="682387"/>
        <a:ext cx="2871662" cy="1722997"/>
      </dsp:txXfrm>
    </dsp:sp>
    <dsp:sp modelId="{1B14BE9F-7245-4C46-8F33-28BFD1204D40}">
      <dsp:nvSpPr>
        <dsp:cNvPr id="0" name=""/>
        <dsp:cNvSpPr/>
      </dsp:nvSpPr>
      <dsp:spPr>
        <a:xfrm>
          <a:off x="3164132" y="682387"/>
          <a:ext cx="2871662" cy="1722997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i="0" kern="1200" dirty="0">
              <a:latin typeface="Akrobat Bold" pitchFamily="2" charset="0"/>
            </a:rPr>
            <a:t>институциональная автономия</a:t>
          </a:r>
          <a:endParaRPr lang="ru-KZ" sz="2600" b="1" i="0" kern="1200" dirty="0">
            <a:latin typeface="Akrobat Bold" pitchFamily="2" charset="0"/>
          </a:endParaRPr>
        </a:p>
      </dsp:txBody>
      <dsp:txXfrm>
        <a:off x="3164132" y="682387"/>
        <a:ext cx="2871662" cy="1722997"/>
      </dsp:txXfrm>
    </dsp:sp>
    <dsp:sp modelId="{8782C5B4-9749-7243-825D-571F46E3694A}">
      <dsp:nvSpPr>
        <dsp:cNvPr id="0" name=""/>
        <dsp:cNvSpPr/>
      </dsp:nvSpPr>
      <dsp:spPr>
        <a:xfrm>
          <a:off x="6322961" y="682387"/>
          <a:ext cx="2871662" cy="1722997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i="0" kern="1200" dirty="0">
              <a:latin typeface="Akrobat Bold" pitchFamily="2" charset="0"/>
            </a:rPr>
            <a:t>участие студентов и сотрудников в управлении высшим образованием</a:t>
          </a:r>
          <a:endParaRPr lang="ru-KZ" sz="2600" b="1" i="0" kern="1200" dirty="0">
            <a:latin typeface="Akrobat Bold" pitchFamily="2" charset="0"/>
          </a:endParaRPr>
        </a:p>
      </dsp:txBody>
      <dsp:txXfrm>
        <a:off x="6322961" y="682387"/>
        <a:ext cx="2871662" cy="1722997"/>
      </dsp:txXfrm>
    </dsp:sp>
    <dsp:sp modelId="{CF2C90C4-9111-3B4C-8C73-347771C3961D}">
      <dsp:nvSpPr>
        <dsp:cNvPr id="0" name=""/>
        <dsp:cNvSpPr/>
      </dsp:nvSpPr>
      <dsp:spPr>
        <a:xfrm>
          <a:off x="9481790" y="682387"/>
          <a:ext cx="2871662" cy="1722997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i="0" kern="1200" dirty="0">
              <a:latin typeface="Akrobat Bold" pitchFamily="2" charset="0"/>
            </a:rPr>
            <a:t>общественная ответственность за высшее образование</a:t>
          </a:r>
          <a:endParaRPr lang="ru-KZ" sz="2600" b="1" i="0" kern="1200" dirty="0">
            <a:latin typeface="Akrobat Bold" pitchFamily="2" charset="0"/>
          </a:endParaRPr>
        </a:p>
      </dsp:txBody>
      <dsp:txXfrm>
        <a:off x="9481790" y="682387"/>
        <a:ext cx="2871662" cy="1722997"/>
      </dsp:txXfrm>
    </dsp:sp>
    <dsp:sp modelId="{CB307985-7F71-D447-82B1-95FB5958D715}">
      <dsp:nvSpPr>
        <dsp:cNvPr id="0" name=""/>
        <dsp:cNvSpPr/>
      </dsp:nvSpPr>
      <dsp:spPr>
        <a:xfrm>
          <a:off x="12640619" y="682387"/>
          <a:ext cx="2871662" cy="1722997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i="0" kern="1200" dirty="0">
              <a:latin typeface="Akrobat Bold" pitchFamily="2" charset="0"/>
            </a:rPr>
            <a:t>ответственность высшего образования перед обществом </a:t>
          </a:r>
          <a:endParaRPr lang="ru-KZ" sz="2600" b="1" i="0" kern="1200" dirty="0">
            <a:latin typeface="Akrobat Bold" pitchFamily="2" charset="0"/>
          </a:endParaRPr>
        </a:p>
      </dsp:txBody>
      <dsp:txXfrm>
        <a:off x="12640619" y="682387"/>
        <a:ext cx="2871662" cy="17229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F88180-CA66-4E7E-91D4-B80FBCD781C9}">
      <dsp:nvSpPr>
        <dsp:cNvPr id="0" name=""/>
        <dsp:cNvSpPr/>
      </dsp:nvSpPr>
      <dsp:spPr>
        <a:xfrm>
          <a:off x="4387459" y="469"/>
          <a:ext cx="3679019" cy="3679019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В </a:t>
          </a:r>
          <a:r>
            <a:rPr lang="en-US" sz="1600" kern="1200" dirty="0" err="1"/>
            <a:t>соответствии</a:t>
          </a:r>
          <a:r>
            <a:rPr lang="en-US" sz="1600" kern="1200" dirty="0"/>
            <a:t> с </a:t>
          </a:r>
          <a:r>
            <a:rPr lang="en-US" sz="1600" kern="1200" dirty="0" err="1"/>
            <a:t>международными</a:t>
          </a:r>
          <a:r>
            <a:rPr lang="en-US" sz="1600" kern="1200" dirty="0"/>
            <a:t> </a:t>
          </a:r>
          <a:r>
            <a:rPr lang="en-US" sz="1600" kern="1200" dirty="0" err="1"/>
            <a:t>трендами</a:t>
          </a:r>
          <a:r>
            <a:rPr lang="en-US" sz="1600" kern="1200" dirty="0"/>
            <a:t>, а </a:t>
          </a:r>
          <a:r>
            <a:rPr lang="en-US" sz="1600" kern="1200" dirty="0" err="1"/>
            <a:t>также</a:t>
          </a:r>
          <a:r>
            <a:rPr lang="en-US" sz="1600" kern="1200" dirty="0"/>
            <a:t> </a:t>
          </a:r>
          <a:r>
            <a:rPr lang="en-US" sz="1600" kern="1200" dirty="0" err="1"/>
            <a:t>Стратегией</a:t>
          </a:r>
          <a:r>
            <a:rPr lang="en-US" sz="1600" kern="1200" dirty="0"/>
            <a:t> </a:t>
          </a:r>
          <a:r>
            <a:rPr lang="en-US" sz="1600" kern="1200" dirty="0" err="1"/>
            <a:t>академической</a:t>
          </a:r>
          <a:r>
            <a:rPr lang="en-US" sz="1600" kern="1200" dirty="0"/>
            <a:t> </a:t>
          </a:r>
          <a:r>
            <a:rPr lang="en-US" sz="1600" kern="1200" dirty="0" err="1"/>
            <a:t>мобильности</a:t>
          </a:r>
          <a:r>
            <a:rPr lang="en-US" sz="1600" kern="1200" dirty="0"/>
            <a:t> и </a:t>
          </a:r>
          <a:r>
            <a:rPr lang="en-US" sz="1600" kern="1200" dirty="0" err="1"/>
            <a:t>внедрения</a:t>
          </a:r>
          <a:r>
            <a:rPr lang="en-US" sz="1600" kern="1200" dirty="0"/>
            <a:t> </a:t>
          </a:r>
          <a:r>
            <a:rPr lang="en-US" sz="1600" kern="1200" dirty="0" err="1"/>
            <a:t>гибких</a:t>
          </a:r>
          <a:r>
            <a:rPr lang="en-US" sz="1600" kern="1200" dirty="0"/>
            <a:t> </a:t>
          </a:r>
          <a:r>
            <a:rPr lang="en-US" sz="1600" kern="1200" dirty="0" err="1"/>
            <a:t>образовательных</a:t>
          </a:r>
          <a:r>
            <a:rPr lang="en-US" sz="1600" kern="1200" dirty="0"/>
            <a:t> </a:t>
          </a:r>
          <a:r>
            <a:rPr lang="en-US" sz="1600" kern="1200" dirty="0" err="1"/>
            <a:t>траекторий</a:t>
          </a:r>
          <a:endParaRPr lang="en-US" sz="1600" kern="1200" dirty="0"/>
        </a:p>
      </dsp:txBody>
      <dsp:txXfrm>
        <a:off x="5307214" y="469"/>
        <a:ext cx="1839509" cy="3035191"/>
      </dsp:txXfrm>
    </dsp:sp>
    <dsp:sp modelId="{787086D1-B053-40F5-BAFD-15E70C1DEC0B}">
      <dsp:nvSpPr>
        <dsp:cNvPr id="0" name=""/>
        <dsp:cNvSpPr/>
      </dsp:nvSpPr>
      <dsp:spPr>
        <a:xfrm rot="5400000">
          <a:off x="7157580" y="2770590"/>
          <a:ext cx="3679019" cy="3679019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Ускорение</a:t>
          </a:r>
          <a:r>
            <a:rPr lang="en-US" sz="1800" kern="1200" dirty="0"/>
            <a:t> </a:t>
          </a:r>
          <a:r>
            <a:rPr lang="en-US" sz="1800" kern="1200" dirty="0" err="1"/>
            <a:t>выхода</a:t>
          </a:r>
          <a:r>
            <a:rPr lang="en-US" sz="1800" kern="1200" dirty="0"/>
            <a:t> </a:t>
          </a:r>
          <a:r>
            <a:rPr lang="en-US" sz="1800" kern="1200" dirty="0" err="1"/>
            <a:t>на</a:t>
          </a:r>
          <a:r>
            <a:rPr lang="en-US" sz="1800" kern="1200" dirty="0"/>
            <a:t> </a:t>
          </a:r>
          <a:r>
            <a:rPr lang="en-US" sz="1800" kern="1200" dirty="0" err="1"/>
            <a:t>рынок</a:t>
          </a:r>
          <a:r>
            <a:rPr lang="en-US" sz="1800" kern="1200" dirty="0"/>
            <a:t> </a:t>
          </a:r>
          <a:r>
            <a:rPr lang="en-US" sz="1800" kern="1200" dirty="0" err="1"/>
            <a:t>труда</a:t>
          </a:r>
          <a:r>
            <a:rPr lang="en-US" sz="1800" kern="1200" dirty="0"/>
            <a:t> </a:t>
          </a:r>
          <a:r>
            <a:rPr lang="en-US" sz="1800" kern="1200" dirty="0" err="1"/>
            <a:t>практикоориентированных</a:t>
          </a:r>
          <a:r>
            <a:rPr lang="en-US" sz="1800" kern="1200" dirty="0"/>
            <a:t> </a:t>
          </a:r>
          <a:r>
            <a:rPr lang="en-US" sz="1800" kern="1200" dirty="0" err="1"/>
            <a:t>специалистов</a:t>
          </a:r>
          <a:endParaRPr lang="en-US" sz="1800" kern="1200" dirty="0"/>
        </a:p>
      </dsp:txBody>
      <dsp:txXfrm rot="-5400000">
        <a:off x="7801408" y="3690345"/>
        <a:ext cx="3035191" cy="1839509"/>
      </dsp:txXfrm>
    </dsp:sp>
    <dsp:sp modelId="{15F876ED-C89A-4BAF-B777-5D744355383A}">
      <dsp:nvSpPr>
        <dsp:cNvPr id="0" name=""/>
        <dsp:cNvSpPr/>
      </dsp:nvSpPr>
      <dsp:spPr>
        <a:xfrm rot="10800000">
          <a:off x="4387459" y="5540711"/>
          <a:ext cx="3679019" cy="3679019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Повышение</a:t>
          </a:r>
          <a:r>
            <a:rPr lang="en-US" sz="1800" kern="1200" dirty="0"/>
            <a:t> </a:t>
          </a:r>
          <a:r>
            <a:rPr lang="en-US" sz="1800" kern="1200" dirty="0" err="1"/>
            <a:t>привлекательности</a:t>
          </a:r>
          <a:r>
            <a:rPr lang="en-US" sz="1800" kern="1200" dirty="0"/>
            <a:t> </a:t>
          </a:r>
          <a:r>
            <a:rPr lang="en-US" sz="1800" kern="1200" dirty="0" err="1"/>
            <a:t>программ</a:t>
          </a:r>
          <a:r>
            <a:rPr lang="en-US" sz="1800" kern="1200" dirty="0"/>
            <a:t> </a:t>
          </a:r>
          <a:r>
            <a:rPr lang="en-US" sz="1800" kern="1200" dirty="0" err="1"/>
            <a:t>для</a:t>
          </a:r>
          <a:r>
            <a:rPr lang="en-US" sz="1800" kern="1200" dirty="0"/>
            <a:t> </a:t>
          </a:r>
          <a:r>
            <a:rPr lang="en-US" sz="1800" kern="1200" dirty="0" err="1"/>
            <a:t>иностранных</a:t>
          </a:r>
          <a:r>
            <a:rPr lang="en-US" sz="1800" kern="1200" dirty="0"/>
            <a:t> </a:t>
          </a:r>
          <a:r>
            <a:rPr lang="en-US" sz="1800" kern="1200" dirty="0" err="1"/>
            <a:t>студентов</a:t>
          </a:r>
          <a:r>
            <a:rPr lang="en-US" sz="1800" kern="1200" dirty="0"/>
            <a:t> и </a:t>
          </a:r>
          <a:r>
            <a:rPr lang="en-US" sz="1800" kern="1200" dirty="0" err="1"/>
            <a:t>выпускников</a:t>
          </a:r>
          <a:r>
            <a:rPr lang="en-US" sz="1800" kern="1200" dirty="0"/>
            <a:t> </a:t>
          </a:r>
          <a:r>
            <a:rPr lang="en-US" sz="1800" kern="1200" dirty="0" err="1"/>
            <a:t>колледжей</a:t>
          </a:r>
          <a:endParaRPr lang="en-US" sz="1800" kern="1200" dirty="0"/>
        </a:p>
      </dsp:txBody>
      <dsp:txXfrm rot="10800000">
        <a:off x="5307214" y="6184539"/>
        <a:ext cx="1839509" cy="3035191"/>
      </dsp:txXfrm>
    </dsp:sp>
    <dsp:sp modelId="{55B14E4F-4706-4F18-A0D1-5F3C4EC3DD67}">
      <dsp:nvSpPr>
        <dsp:cNvPr id="0" name=""/>
        <dsp:cNvSpPr/>
      </dsp:nvSpPr>
      <dsp:spPr>
        <a:xfrm rot="16200000">
          <a:off x="1617338" y="2770590"/>
          <a:ext cx="3679019" cy="3679019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Гармонизация</a:t>
          </a:r>
          <a:r>
            <a:rPr lang="en-US" sz="1600" kern="1200" dirty="0"/>
            <a:t> с </a:t>
          </a:r>
          <a:r>
            <a:rPr lang="en-US" sz="1600" kern="1200" dirty="0" err="1"/>
            <a:t>Европейским</a:t>
          </a:r>
          <a:r>
            <a:rPr lang="en-US" sz="1600" kern="1200" dirty="0"/>
            <a:t> </a:t>
          </a:r>
          <a:r>
            <a:rPr lang="en-US" sz="1600" kern="1200" dirty="0" err="1"/>
            <a:t>пространством</a:t>
          </a:r>
          <a:r>
            <a:rPr lang="en-US" sz="1600" kern="1200" dirty="0"/>
            <a:t> </a:t>
          </a:r>
          <a:r>
            <a:rPr lang="en-US" sz="1600" kern="1200" dirty="0" err="1"/>
            <a:t>высшего</a:t>
          </a:r>
          <a:r>
            <a:rPr lang="en-US" sz="1600" kern="1200" dirty="0"/>
            <a:t> </a:t>
          </a:r>
          <a:r>
            <a:rPr lang="en-US" sz="1600" kern="1200" dirty="0" err="1"/>
            <a:t>образования</a:t>
          </a:r>
          <a:r>
            <a:rPr lang="en-US" sz="1600" kern="1200" dirty="0"/>
            <a:t> (EHEA) и </a:t>
          </a:r>
          <a:r>
            <a:rPr lang="en-US" sz="1600" kern="1200" dirty="0" err="1"/>
            <a:t>Болонским</a:t>
          </a:r>
          <a:r>
            <a:rPr lang="en-US" sz="1600" kern="1200" dirty="0"/>
            <a:t> </a:t>
          </a:r>
          <a:r>
            <a:rPr lang="en-US" sz="1600" kern="1200" dirty="0" err="1"/>
            <a:t>процессом</a:t>
          </a:r>
          <a:endParaRPr lang="en-US" sz="1600" kern="1200" dirty="0"/>
        </a:p>
      </dsp:txBody>
      <dsp:txXfrm rot="5400000">
        <a:off x="1617338" y="3690345"/>
        <a:ext cx="3035191" cy="18395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18" Type="http://schemas.openxmlformats.org/officeDocument/2006/relationships/image" Target="../media/image57.png"/><Relationship Id="rId26" Type="http://schemas.openxmlformats.org/officeDocument/2006/relationships/image" Target="../media/image65.png"/><Relationship Id="rId3" Type="http://schemas.openxmlformats.org/officeDocument/2006/relationships/image" Target="../media/image42.png"/><Relationship Id="rId21" Type="http://schemas.openxmlformats.org/officeDocument/2006/relationships/image" Target="../media/image60.svg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17" Type="http://schemas.openxmlformats.org/officeDocument/2006/relationships/image" Target="../media/image56.svg"/><Relationship Id="rId25" Type="http://schemas.openxmlformats.org/officeDocument/2006/relationships/image" Target="../media/image64.sv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29" Type="http://schemas.openxmlformats.org/officeDocument/2006/relationships/image" Target="../media/image6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24" Type="http://schemas.openxmlformats.org/officeDocument/2006/relationships/image" Target="../media/image63.png"/><Relationship Id="rId5" Type="http://schemas.openxmlformats.org/officeDocument/2006/relationships/image" Target="../media/image44.png"/><Relationship Id="rId15" Type="http://schemas.openxmlformats.org/officeDocument/2006/relationships/image" Target="../media/image54.svg"/><Relationship Id="rId23" Type="http://schemas.openxmlformats.org/officeDocument/2006/relationships/image" Target="../media/image62.svg"/><Relationship Id="rId28" Type="http://schemas.openxmlformats.org/officeDocument/2006/relationships/image" Target="../media/image67.png"/><Relationship Id="rId10" Type="http://schemas.openxmlformats.org/officeDocument/2006/relationships/image" Target="../media/image49.png"/><Relationship Id="rId19" Type="http://schemas.openxmlformats.org/officeDocument/2006/relationships/image" Target="../media/image58.svg"/><Relationship Id="rId4" Type="http://schemas.openxmlformats.org/officeDocument/2006/relationships/image" Target="../media/image43.svg"/><Relationship Id="rId9" Type="http://schemas.openxmlformats.org/officeDocument/2006/relationships/image" Target="../media/image48.svg"/><Relationship Id="rId14" Type="http://schemas.openxmlformats.org/officeDocument/2006/relationships/image" Target="../media/image53.png"/><Relationship Id="rId22" Type="http://schemas.openxmlformats.org/officeDocument/2006/relationships/image" Target="../media/image61.png"/><Relationship Id="rId27" Type="http://schemas.openxmlformats.org/officeDocument/2006/relationships/image" Target="../media/image6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80.png"/><Relationship Id="rId18" Type="http://schemas.openxmlformats.org/officeDocument/2006/relationships/image" Target="../media/image85.svg"/><Relationship Id="rId3" Type="http://schemas.openxmlformats.org/officeDocument/2006/relationships/image" Target="../media/image70.png"/><Relationship Id="rId21" Type="http://schemas.openxmlformats.org/officeDocument/2006/relationships/image" Target="../media/image17.png"/><Relationship Id="rId7" Type="http://schemas.openxmlformats.org/officeDocument/2006/relationships/image" Target="../media/image74.png"/><Relationship Id="rId12" Type="http://schemas.openxmlformats.org/officeDocument/2006/relationships/image" Target="../media/image79.svg"/><Relationship Id="rId17" Type="http://schemas.openxmlformats.org/officeDocument/2006/relationships/image" Target="../media/image84.png"/><Relationship Id="rId2" Type="http://schemas.openxmlformats.org/officeDocument/2006/relationships/image" Target="../media/image69.png"/><Relationship Id="rId16" Type="http://schemas.openxmlformats.org/officeDocument/2006/relationships/image" Target="../media/image83.svg"/><Relationship Id="rId20" Type="http://schemas.openxmlformats.org/officeDocument/2006/relationships/image" Target="../media/image8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svg"/><Relationship Id="rId19" Type="http://schemas.openxmlformats.org/officeDocument/2006/relationships/image" Target="../media/image86.png"/><Relationship Id="rId4" Type="http://schemas.openxmlformats.org/officeDocument/2006/relationships/image" Target="../media/image71.svg"/><Relationship Id="rId9" Type="http://schemas.openxmlformats.org/officeDocument/2006/relationships/image" Target="../media/image76.png"/><Relationship Id="rId14" Type="http://schemas.openxmlformats.org/officeDocument/2006/relationships/image" Target="../media/image81.svg"/><Relationship Id="rId22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</a:blip>
            <a:stretch>
              <a:fillRect l="-19505"/>
            </a:stretch>
          </a:blipFill>
        </p:spPr>
        <p:txBody>
          <a:bodyPr/>
          <a:lstStyle/>
          <a:p>
            <a:endParaRPr lang="ru-KZ"/>
          </a:p>
        </p:txBody>
      </p:sp>
      <p:grpSp>
        <p:nvGrpSpPr>
          <p:cNvPr id="3" name="Group 3"/>
          <p:cNvGrpSpPr/>
          <p:nvPr/>
        </p:nvGrpSpPr>
        <p:grpSpPr>
          <a:xfrm>
            <a:off x="16578333" y="0"/>
            <a:ext cx="1709667" cy="10287000"/>
            <a:chOff x="0" y="0"/>
            <a:chExt cx="2279556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79587" cy="13716000"/>
            </a:xfrm>
            <a:custGeom>
              <a:avLst/>
              <a:gdLst/>
              <a:ahLst/>
              <a:cxnLst/>
              <a:rect l="l" t="t" r="r" b="b"/>
              <a:pathLst>
                <a:path w="2279587" h="13716000">
                  <a:moveTo>
                    <a:pt x="2279587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2279587" y="13716000"/>
                  </a:lnTo>
                  <a:close/>
                </a:path>
              </a:pathLst>
            </a:custGeom>
            <a:solidFill>
              <a:srgbClr val="065381"/>
            </a:solidFill>
          </p:spPr>
          <p:txBody>
            <a:bodyPr/>
            <a:lstStyle/>
            <a:p>
              <a:endParaRPr lang="ru-KZ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511240" y="3955415"/>
            <a:ext cx="8271058" cy="5396384"/>
            <a:chOff x="0" y="0"/>
            <a:chExt cx="8926665" cy="58241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926560" cy="5824152"/>
            </a:xfrm>
            <a:custGeom>
              <a:avLst/>
              <a:gdLst/>
              <a:ahLst/>
              <a:cxnLst/>
              <a:rect l="l" t="t" r="r" b="b"/>
              <a:pathLst>
                <a:path w="8926560" h="5824152">
                  <a:moveTo>
                    <a:pt x="0" y="582345"/>
                  </a:moveTo>
                  <a:cubicBezTo>
                    <a:pt x="0" y="260728"/>
                    <a:pt x="253758" y="0"/>
                    <a:pt x="566777" y="0"/>
                  </a:cubicBezTo>
                  <a:lnTo>
                    <a:pt x="8359783" y="0"/>
                  </a:lnTo>
                  <a:cubicBezTo>
                    <a:pt x="8672802" y="0"/>
                    <a:pt x="8926560" y="260728"/>
                    <a:pt x="8926560" y="582345"/>
                  </a:cubicBezTo>
                  <a:lnTo>
                    <a:pt x="8926560" y="5241668"/>
                  </a:lnTo>
                  <a:cubicBezTo>
                    <a:pt x="8926560" y="5563285"/>
                    <a:pt x="8672802" y="5824013"/>
                    <a:pt x="8359783" y="5824013"/>
                  </a:cubicBezTo>
                  <a:lnTo>
                    <a:pt x="566777" y="5824013"/>
                  </a:lnTo>
                  <a:cubicBezTo>
                    <a:pt x="253758" y="5824152"/>
                    <a:pt x="0" y="5563427"/>
                    <a:pt x="0" y="5241668"/>
                  </a:cubicBezTo>
                  <a:close/>
                </a:path>
              </a:pathLst>
            </a:custGeom>
            <a:solidFill>
              <a:srgbClr val="065381"/>
            </a:solidFill>
          </p:spPr>
          <p:txBody>
            <a:bodyPr/>
            <a:lstStyle/>
            <a:p>
              <a:endParaRPr lang="ru-KZ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121145" y="4368591"/>
            <a:ext cx="8392643" cy="5334061"/>
            <a:chOff x="0" y="0"/>
            <a:chExt cx="8219664" cy="5224122"/>
          </a:xfrm>
        </p:grpSpPr>
        <p:sp>
          <p:nvSpPr>
            <p:cNvPr id="8" name="Freeform 8"/>
            <p:cNvSpPr/>
            <p:nvPr/>
          </p:nvSpPr>
          <p:spPr>
            <a:xfrm>
              <a:off x="6350" y="6350"/>
              <a:ext cx="8206994" cy="5211445"/>
            </a:xfrm>
            <a:custGeom>
              <a:avLst/>
              <a:gdLst/>
              <a:ahLst/>
              <a:cxnLst/>
              <a:rect l="l" t="t" r="r" b="b"/>
              <a:pathLst>
                <a:path w="8206994" h="5211445">
                  <a:moveTo>
                    <a:pt x="0" y="521081"/>
                  </a:moveTo>
                  <a:cubicBezTo>
                    <a:pt x="0" y="233299"/>
                    <a:pt x="233553" y="0"/>
                    <a:pt x="521589" y="0"/>
                  </a:cubicBezTo>
                  <a:lnTo>
                    <a:pt x="7685405" y="0"/>
                  </a:lnTo>
                  <a:cubicBezTo>
                    <a:pt x="7973441" y="0"/>
                    <a:pt x="8206994" y="233299"/>
                    <a:pt x="8206994" y="521081"/>
                  </a:cubicBezTo>
                  <a:lnTo>
                    <a:pt x="8206994" y="4690237"/>
                  </a:lnTo>
                  <a:cubicBezTo>
                    <a:pt x="8206994" y="4978019"/>
                    <a:pt x="7973441" y="5211318"/>
                    <a:pt x="7685405" y="5211318"/>
                  </a:cubicBezTo>
                  <a:lnTo>
                    <a:pt x="521589" y="5211318"/>
                  </a:lnTo>
                  <a:cubicBezTo>
                    <a:pt x="233553" y="5211445"/>
                    <a:pt x="0" y="4978146"/>
                    <a:pt x="0" y="4690237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  <p:txBody>
            <a:bodyPr/>
            <a:lstStyle/>
            <a:p>
              <a:endParaRPr lang="ru-KZ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8219694" cy="5224145"/>
            </a:xfrm>
            <a:custGeom>
              <a:avLst/>
              <a:gdLst/>
              <a:ahLst/>
              <a:cxnLst/>
              <a:rect l="l" t="t" r="r" b="b"/>
              <a:pathLst>
                <a:path w="8219694" h="5224145">
                  <a:moveTo>
                    <a:pt x="0" y="527431"/>
                  </a:moveTo>
                  <a:cubicBezTo>
                    <a:pt x="0" y="236220"/>
                    <a:pt x="236347" y="0"/>
                    <a:pt x="527939" y="0"/>
                  </a:cubicBezTo>
                  <a:lnTo>
                    <a:pt x="7691755" y="0"/>
                  </a:lnTo>
                  <a:lnTo>
                    <a:pt x="7691755" y="6350"/>
                  </a:lnTo>
                  <a:lnTo>
                    <a:pt x="7691755" y="0"/>
                  </a:lnTo>
                  <a:cubicBezTo>
                    <a:pt x="7983348" y="0"/>
                    <a:pt x="8219694" y="236220"/>
                    <a:pt x="8219694" y="527431"/>
                  </a:cubicBezTo>
                  <a:lnTo>
                    <a:pt x="8213344" y="527431"/>
                  </a:lnTo>
                  <a:lnTo>
                    <a:pt x="8219694" y="527431"/>
                  </a:lnTo>
                  <a:lnTo>
                    <a:pt x="8219694" y="4696587"/>
                  </a:lnTo>
                  <a:lnTo>
                    <a:pt x="8213344" y="4696587"/>
                  </a:lnTo>
                  <a:lnTo>
                    <a:pt x="8219694" y="4696587"/>
                  </a:lnTo>
                  <a:cubicBezTo>
                    <a:pt x="8219694" y="4987925"/>
                    <a:pt x="7983348" y="5224018"/>
                    <a:pt x="7691755" y="5224018"/>
                  </a:cubicBezTo>
                  <a:lnTo>
                    <a:pt x="7691755" y="5217668"/>
                  </a:lnTo>
                  <a:lnTo>
                    <a:pt x="7691755" y="5224018"/>
                  </a:lnTo>
                  <a:lnTo>
                    <a:pt x="527939" y="5224018"/>
                  </a:lnTo>
                  <a:lnTo>
                    <a:pt x="527939" y="5217668"/>
                  </a:lnTo>
                  <a:lnTo>
                    <a:pt x="527939" y="5224018"/>
                  </a:lnTo>
                  <a:cubicBezTo>
                    <a:pt x="236347" y="5224145"/>
                    <a:pt x="0" y="4987925"/>
                    <a:pt x="0" y="4696587"/>
                  </a:cubicBezTo>
                  <a:lnTo>
                    <a:pt x="0" y="527431"/>
                  </a:lnTo>
                  <a:lnTo>
                    <a:pt x="6350" y="527431"/>
                  </a:lnTo>
                  <a:lnTo>
                    <a:pt x="0" y="527431"/>
                  </a:lnTo>
                  <a:moveTo>
                    <a:pt x="12700" y="527431"/>
                  </a:moveTo>
                  <a:lnTo>
                    <a:pt x="12700" y="4696587"/>
                  </a:lnTo>
                  <a:lnTo>
                    <a:pt x="6350" y="4696587"/>
                  </a:lnTo>
                  <a:lnTo>
                    <a:pt x="12700" y="4696587"/>
                  </a:lnTo>
                  <a:cubicBezTo>
                    <a:pt x="12700" y="4980940"/>
                    <a:pt x="243332" y="5211318"/>
                    <a:pt x="527939" y="5211318"/>
                  </a:cubicBezTo>
                  <a:lnTo>
                    <a:pt x="7691755" y="5211318"/>
                  </a:lnTo>
                  <a:cubicBezTo>
                    <a:pt x="7976362" y="5211318"/>
                    <a:pt x="8206994" y="4980813"/>
                    <a:pt x="8206994" y="4696587"/>
                  </a:cubicBezTo>
                  <a:lnTo>
                    <a:pt x="8206994" y="527431"/>
                  </a:lnTo>
                  <a:cubicBezTo>
                    <a:pt x="8206994" y="243205"/>
                    <a:pt x="7976235" y="12700"/>
                    <a:pt x="7691755" y="12700"/>
                  </a:cubicBezTo>
                  <a:lnTo>
                    <a:pt x="527939" y="12700"/>
                  </a:lnTo>
                  <a:lnTo>
                    <a:pt x="527939" y="6350"/>
                  </a:lnTo>
                  <a:lnTo>
                    <a:pt x="527939" y="12700"/>
                  </a:lnTo>
                  <a:cubicBezTo>
                    <a:pt x="243332" y="12700"/>
                    <a:pt x="12700" y="243205"/>
                    <a:pt x="12700" y="527431"/>
                  </a:cubicBezTo>
                  <a:close/>
                </a:path>
              </a:pathLst>
            </a:custGeom>
            <a:solidFill>
              <a:srgbClr val="A5A5A5"/>
            </a:solidFill>
          </p:spPr>
          <p:txBody>
            <a:bodyPr/>
            <a:lstStyle/>
            <a:p>
              <a:endParaRPr lang="ru-KZ"/>
            </a:p>
          </p:txBody>
        </p:sp>
      </p:grpSp>
      <p:sp>
        <p:nvSpPr>
          <p:cNvPr id="10" name="Freeform 10"/>
          <p:cNvSpPr/>
          <p:nvPr/>
        </p:nvSpPr>
        <p:spPr>
          <a:xfrm>
            <a:off x="532794" y="297708"/>
            <a:ext cx="5100638" cy="1832613"/>
          </a:xfrm>
          <a:custGeom>
            <a:avLst/>
            <a:gdLst/>
            <a:ahLst/>
            <a:cxnLst/>
            <a:rect l="l" t="t" r="r" b="b"/>
            <a:pathLst>
              <a:path w="5100638" h="1832613">
                <a:moveTo>
                  <a:pt x="0" y="0"/>
                </a:moveTo>
                <a:lnTo>
                  <a:pt x="5100638" y="0"/>
                </a:lnTo>
                <a:lnTo>
                  <a:pt x="5100638" y="1832613"/>
                </a:lnTo>
                <a:lnTo>
                  <a:pt x="0" y="18326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564" b="-8651"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11" name="TextBox 11"/>
          <p:cNvSpPr txBox="1"/>
          <p:nvPr/>
        </p:nvSpPr>
        <p:spPr>
          <a:xfrm>
            <a:off x="7224688" y="5124450"/>
            <a:ext cx="8185556" cy="4528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6"/>
              </a:lnSpc>
            </a:pPr>
            <a:r>
              <a:rPr lang="ru-RU" sz="4900" b="1" spc="-19" dirty="0">
                <a:solidFill>
                  <a:srgbClr val="013366"/>
                </a:solidFill>
                <a:latin typeface="Lora Bold"/>
                <a:ea typeface="Lora Bold"/>
                <a:cs typeface="Lora Bold"/>
                <a:sym typeface="Lora Bold"/>
              </a:rPr>
              <a:t>Академия физической культуры и массового спорта</a:t>
            </a:r>
          </a:p>
          <a:p>
            <a:pPr algn="ctr">
              <a:lnSpc>
                <a:spcPts val="6076"/>
              </a:lnSpc>
            </a:pPr>
            <a:endParaRPr lang="ru-RU" sz="4900" b="1" spc="-19" dirty="0">
              <a:solidFill>
                <a:srgbClr val="013366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ctr">
              <a:lnSpc>
                <a:spcPts val="6076"/>
              </a:lnSpc>
            </a:pPr>
            <a:r>
              <a:rPr lang="ru-RU" sz="4000" b="1" spc="-22" dirty="0">
                <a:solidFill>
                  <a:srgbClr val="013366"/>
                </a:solidFill>
                <a:latin typeface="Lora Bold"/>
                <a:ea typeface="Lora Bold"/>
                <a:cs typeface="Lora Bold"/>
                <a:sym typeface="Lora Bold"/>
              </a:rPr>
              <a:t>Касенов Ханат </a:t>
            </a:r>
            <a:r>
              <a:rPr lang="ru-RU" sz="4000" b="1" spc="-22" dirty="0" err="1">
                <a:solidFill>
                  <a:srgbClr val="013366"/>
                </a:solidFill>
                <a:latin typeface="Lora Bold"/>
                <a:ea typeface="Lora Bold"/>
                <a:cs typeface="Lora Bold"/>
                <a:sym typeface="Lora Bold"/>
              </a:rPr>
              <a:t>Нурбикович</a:t>
            </a:r>
            <a:r>
              <a:rPr lang="ru-RU" sz="4000" b="1" spc="-22" dirty="0">
                <a:solidFill>
                  <a:srgbClr val="013366"/>
                </a:solidFill>
                <a:latin typeface="Lora Bold"/>
                <a:ea typeface="Lora Bold"/>
                <a:cs typeface="Lora Bold"/>
                <a:sym typeface="Lora Bold"/>
              </a:rPr>
              <a:t>,</a:t>
            </a:r>
          </a:p>
          <a:p>
            <a:pPr algn="ctr">
              <a:lnSpc>
                <a:spcPts val="2400"/>
              </a:lnSpc>
            </a:pPr>
            <a:r>
              <a:rPr lang="ru-RU" sz="2400" b="1" spc="-22" dirty="0">
                <a:solidFill>
                  <a:srgbClr val="013366"/>
                </a:solidFill>
                <a:latin typeface="Lora Bold"/>
                <a:ea typeface="Lora Bold"/>
                <a:cs typeface="Lora Bold"/>
                <a:sym typeface="Lora Bold"/>
              </a:rPr>
              <a:t>Проректор по академической и воспитательной деятельности, </a:t>
            </a:r>
            <a:r>
              <a:rPr lang="en-US" sz="2400" b="1" spc="-22" dirty="0">
                <a:solidFill>
                  <a:srgbClr val="013366"/>
                </a:solidFill>
                <a:latin typeface="Lora Bold"/>
                <a:ea typeface="Lora Bold"/>
                <a:cs typeface="Lora Bold"/>
                <a:sym typeface="Lora Bold"/>
              </a:rPr>
              <a:t>PhD, </a:t>
            </a:r>
            <a:r>
              <a:rPr lang="ru-RU" sz="2400" b="1" spc="-22" dirty="0">
                <a:solidFill>
                  <a:srgbClr val="013366"/>
                </a:solidFill>
                <a:latin typeface="Lora Bold"/>
                <a:ea typeface="Lora Bold"/>
                <a:cs typeface="Lora Bold"/>
                <a:sym typeface="Lora Bold"/>
              </a:rPr>
              <a:t>ассоциированный профессор</a:t>
            </a:r>
            <a:endParaRPr lang="ru-RU" sz="2000" b="1" spc="-19" dirty="0">
              <a:solidFill>
                <a:srgbClr val="013366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59564" y="501577"/>
            <a:ext cx="13769340" cy="1300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69"/>
              </a:lnSpc>
            </a:pPr>
            <a:r>
              <a:rPr lang="en-US" sz="5805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Международная деятельность</a:t>
            </a:r>
          </a:p>
          <a:p>
            <a:pPr algn="ctr">
              <a:lnSpc>
                <a:spcPts val="3936"/>
              </a:lnSpc>
            </a:pPr>
            <a:r>
              <a:rPr lang="en-US" sz="3645">
                <a:solidFill>
                  <a:srgbClr val="D50334"/>
                </a:solidFill>
                <a:latin typeface="Lora"/>
                <a:ea typeface="Lora"/>
                <a:cs typeface="Lora"/>
                <a:sym typeface="Lora"/>
              </a:rPr>
              <a:t>Действующие ВУЗ-партнеры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06014" y="2059486"/>
            <a:ext cx="2766267" cy="1667380"/>
            <a:chOff x="0" y="0"/>
            <a:chExt cx="3688356" cy="2223174"/>
          </a:xfrm>
        </p:grpSpPr>
        <p:sp>
          <p:nvSpPr>
            <p:cNvPr id="4" name="Freeform 4"/>
            <p:cNvSpPr/>
            <p:nvPr/>
          </p:nvSpPr>
          <p:spPr>
            <a:xfrm>
              <a:off x="12700" y="12700"/>
              <a:ext cx="3662934" cy="2197735"/>
            </a:xfrm>
            <a:custGeom>
              <a:avLst/>
              <a:gdLst/>
              <a:ahLst/>
              <a:cxnLst/>
              <a:rect l="l" t="t" r="r" b="b"/>
              <a:pathLst>
                <a:path w="3662934" h="2197735">
                  <a:moveTo>
                    <a:pt x="0" y="0"/>
                  </a:moveTo>
                  <a:lnTo>
                    <a:pt x="3662934" y="0"/>
                  </a:lnTo>
                  <a:lnTo>
                    <a:pt x="3662934" y="2197735"/>
                  </a:lnTo>
                  <a:lnTo>
                    <a:pt x="0" y="2197735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/>
            <a:lstStyle/>
            <a:p>
              <a:endParaRPr lang="ru-KZ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688334" cy="2223135"/>
            </a:xfrm>
            <a:custGeom>
              <a:avLst/>
              <a:gdLst/>
              <a:ahLst/>
              <a:cxnLst/>
              <a:rect l="l" t="t" r="r" b="b"/>
              <a:pathLst>
                <a:path w="3688334" h="2223135">
                  <a:moveTo>
                    <a:pt x="12700" y="0"/>
                  </a:moveTo>
                  <a:lnTo>
                    <a:pt x="3675634" y="0"/>
                  </a:lnTo>
                  <a:cubicBezTo>
                    <a:pt x="3682619" y="0"/>
                    <a:pt x="3688334" y="5715"/>
                    <a:pt x="3688334" y="12700"/>
                  </a:cubicBezTo>
                  <a:lnTo>
                    <a:pt x="3688334" y="2210435"/>
                  </a:lnTo>
                  <a:cubicBezTo>
                    <a:pt x="3688334" y="2217420"/>
                    <a:pt x="3682619" y="2223135"/>
                    <a:pt x="3675634" y="2223135"/>
                  </a:cubicBezTo>
                  <a:lnTo>
                    <a:pt x="12700" y="2223135"/>
                  </a:lnTo>
                  <a:cubicBezTo>
                    <a:pt x="5715" y="2223135"/>
                    <a:pt x="0" y="2217420"/>
                    <a:pt x="0" y="2210435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210435"/>
                  </a:lnTo>
                  <a:lnTo>
                    <a:pt x="12700" y="2210435"/>
                  </a:lnTo>
                  <a:lnTo>
                    <a:pt x="12700" y="2197735"/>
                  </a:lnTo>
                  <a:lnTo>
                    <a:pt x="3675634" y="2197735"/>
                  </a:lnTo>
                  <a:lnTo>
                    <a:pt x="3675634" y="2210435"/>
                  </a:lnTo>
                  <a:lnTo>
                    <a:pt x="3662934" y="2210435"/>
                  </a:lnTo>
                  <a:lnTo>
                    <a:pt x="3662934" y="12700"/>
                  </a:lnTo>
                  <a:lnTo>
                    <a:pt x="3675634" y="12700"/>
                  </a:lnTo>
                  <a:lnTo>
                    <a:pt x="3675634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KZ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55545" y="2364022"/>
            <a:ext cx="2667207" cy="1077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6"/>
              </a:lnSpc>
            </a:pPr>
            <a:r>
              <a:rPr lang="en-US" sz="1950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Azerbaijan State Academy of Physical Education and Sport</a:t>
            </a:r>
          </a:p>
          <a:p>
            <a:pPr algn="ctr">
              <a:lnSpc>
                <a:spcPts val="2106"/>
              </a:lnSpc>
            </a:pPr>
            <a:r>
              <a:rPr lang="en-US" sz="1950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 (Azerbaijan)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227955" y="2059486"/>
            <a:ext cx="2766267" cy="1667380"/>
            <a:chOff x="0" y="0"/>
            <a:chExt cx="3688356" cy="2223174"/>
          </a:xfrm>
        </p:grpSpPr>
        <p:sp>
          <p:nvSpPr>
            <p:cNvPr id="8" name="Freeform 8"/>
            <p:cNvSpPr/>
            <p:nvPr/>
          </p:nvSpPr>
          <p:spPr>
            <a:xfrm>
              <a:off x="12700" y="12700"/>
              <a:ext cx="3662934" cy="2197735"/>
            </a:xfrm>
            <a:custGeom>
              <a:avLst/>
              <a:gdLst/>
              <a:ahLst/>
              <a:cxnLst/>
              <a:rect l="l" t="t" r="r" b="b"/>
              <a:pathLst>
                <a:path w="3662934" h="2197735">
                  <a:moveTo>
                    <a:pt x="0" y="0"/>
                  </a:moveTo>
                  <a:lnTo>
                    <a:pt x="3662934" y="0"/>
                  </a:lnTo>
                  <a:lnTo>
                    <a:pt x="3662934" y="2197735"/>
                  </a:lnTo>
                  <a:lnTo>
                    <a:pt x="0" y="2197735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/>
            <a:lstStyle/>
            <a:p>
              <a:endParaRPr lang="ru-KZ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3688334" cy="2223135"/>
            </a:xfrm>
            <a:custGeom>
              <a:avLst/>
              <a:gdLst/>
              <a:ahLst/>
              <a:cxnLst/>
              <a:rect l="l" t="t" r="r" b="b"/>
              <a:pathLst>
                <a:path w="3688334" h="2223135">
                  <a:moveTo>
                    <a:pt x="12700" y="0"/>
                  </a:moveTo>
                  <a:lnTo>
                    <a:pt x="3675634" y="0"/>
                  </a:lnTo>
                  <a:cubicBezTo>
                    <a:pt x="3682619" y="0"/>
                    <a:pt x="3688334" y="5715"/>
                    <a:pt x="3688334" y="12700"/>
                  </a:cubicBezTo>
                  <a:lnTo>
                    <a:pt x="3688334" y="2210435"/>
                  </a:lnTo>
                  <a:cubicBezTo>
                    <a:pt x="3688334" y="2217420"/>
                    <a:pt x="3682619" y="2223135"/>
                    <a:pt x="3675634" y="2223135"/>
                  </a:cubicBezTo>
                  <a:lnTo>
                    <a:pt x="12700" y="2223135"/>
                  </a:lnTo>
                  <a:cubicBezTo>
                    <a:pt x="5715" y="2223135"/>
                    <a:pt x="0" y="2217420"/>
                    <a:pt x="0" y="2210435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210435"/>
                  </a:lnTo>
                  <a:lnTo>
                    <a:pt x="12700" y="2210435"/>
                  </a:lnTo>
                  <a:lnTo>
                    <a:pt x="12700" y="2197735"/>
                  </a:lnTo>
                  <a:lnTo>
                    <a:pt x="3675634" y="2197735"/>
                  </a:lnTo>
                  <a:lnTo>
                    <a:pt x="3675634" y="2210435"/>
                  </a:lnTo>
                  <a:lnTo>
                    <a:pt x="3662934" y="2210435"/>
                  </a:lnTo>
                  <a:lnTo>
                    <a:pt x="3662934" y="12700"/>
                  </a:lnTo>
                  <a:lnTo>
                    <a:pt x="3675634" y="12700"/>
                  </a:lnTo>
                  <a:lnTo>
                    <a:pt x="3675634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KZ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277485" y="2364022"/>
            <a:ext cx="2667207" cy="1077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6"/>
              </a:lnSpc>
            </a:pPr>
            <a:r>
              <a:rPr lang="en-US" sz="1950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Belarusian State University of Physical Culture</a:t>
            </a:r>
          </a:p>
          <a:p>
            <a:pPr algn="ctr">
              <a:lnSpc>
                <a:spcPts val="2106"/>
              </a:lnSpc>
            </a:pPr>
            <a:r>
              <a:rPr lang="en-US" sz="1950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 (Belarus)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249895" y="2059486"/>
            <a:ext cx="2766267" cy="1667380"/>
            <a:chOff x="0" y="0"/>
            <a:chExt cx="3688356" cy="2223174"/>
          </a:xfrm>
        </p:grpSpPr>
        <p:sp>
          <p:nvSpPr>
            <p:cNvPr id="12" name="Freeform 12"/>
            <p:cNvSpPr/>
            <p:nvPr/>
          </p:nvSpPr>
          <p:spPr>
            <a:xfrm>
              <a:off x="12700" y="12700"/>
              <a:ext cx="3662934" cy="2197735"/>
            </a:xfrm>
            <a:custGeom>
              <a:avLst/>
              <a:gdLst/>
              <a:ahLst/>
              <a:cxnLst/>
              <a:rect l="l" t="t" r="r" b="b"/>
              <a:pathLst>
                <a:path w="3662934" h="2197735">
                  <a:moveTo>
                    <a:pt x="0" y="0"/>
                  </a:moveTo>
                  <a:lnTo>
                    <a:pt x="3662934" y="0"/>
                  </a:lnTo>
                  <a:lnTo>
                    <a:pt x="3662934" y="2197735"/>
                  </a:lnTo>
                  <a:lnTo>
                    <a:pt x="0" y="2197735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/>
            <a:lstStyle/>
            <a:p>
              <a:endParaRPr lang="ru-KZ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3688334" cy="2223135"/>
            </a:xfrm>
            <a:custGeom>
              <a:avLst/>
              <a:gdLst/>
              <a:ahLst/>
              <a:cxnLst/>
              <a:rect l="l" t="t" r="r" b="b"/>
              <a:pathLst>
                <a:path w="3688334" h="2223135">
                  <a:moveTo>
                    <a:pt x="12700" y="0"/>
                  </a:moveTo>
                  <a:lnTo>
                    <a:pt x="3675634" y="0"/>
                  </a:lnTo>
                  <a:cubicBezTo>
                    <a:pt x="3682619" y="0"/>
                    <a:pt x="3688334" y="5715"/>
                    <a:pt x="3688334" y="12700"/>
                  </a:cubicBezTo>
                  <a:lnTo>
                    <a:pt x="3688334" y="2210435"/>
                  </a:lnTo>
                  <a:cubicBezTo>
                    <a:pt x="3688334" y="2217420"/>
                    <a:pt x="3682619" y="2223135"/>
                    <a:pt x="3675634" y="2223135"/>
                  </a:cubicBezTo>
                  <a:lnTo>
                    <a:pt x="12700" y="2223135"/>
                  </a:lnTo>
                  <a:cubicBezTo>
                    <a:pt x="5715" y="2223135"/>
                    <a:pt x="0" y="2217420"/>
                    <a:pt x="0" y="2210435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210435"/>
                  </a:lnTo>
                  <a:lnTo>
                    <a:pt x="12700" y="2210435"/>
                  </a:lnTo>
                  <a:lnTo>
                    <a:pt x="12700" y="2197735"/>
                  </a:lnTo>
                  <a:lnTo>
                    <a:pt x="3675634" y="2197735"/>
                  </a:lnTo>
                  <a:lnTo>
                    <a:pt x="3675634" y="2210435"/>
                  </a:lnTo>
                  <a:lnTo>
                    <a:pt x="3662934" y="2210435"/>
                  </a:lnTo>
                  <a:lnTo>
                    <a:pt x="3662934" y="12700"/>
                  </a:lnTo>
                  <a:lnTo>
                    <a:pt x="3675634" y="12700"/>
                  </a:lnTo>
                  <a:lnTo>
                    <a:pt x="3675634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KZ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6299425" y="2364022"/>
            <a:ext cx="2667207" cy="1077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6"/>
              </a:lnSpc>
            </a:pPr>
            <a:r>
              <a:rPr lang="en-US" sz="1950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National Sports Academy (NSA) "Vassil Levski“</a:t>
            </a:r>
          </a:p>
          <a:p>
            <a:pPr algn="ctr">
              <a:lnSpc>
                <a:spcPts val="2106"/>
              </a:lnSpc>
            </a:pPr>
            <a:r>
              <a:rPr lang="en-US" sz="1950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      (Bulgaria)</a:t>
            </a:r>
            <a:r>
              <a:rPr lang="en-US" sz="195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	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271834" y="2059486"/>
            <a:ext cx="2766267" cy="1667380"/>
            <a:chOff x="0" y="0"/>
            <a:chExt cx="3688356" cy="2223174"/>
          </a:xfrm>
        </p:grpSpPr>
        <p:sp>
          <p:nvSpPr>
            <p:cNvPr id="16" name="Freeform 16"/>
            <p:cNvSpPr/>
            <p:nvPr/>
          </p:nvSpPr>
          <p:spPr>
            <a:xfrm>
              <a:off x="12700" y="12700"/>
              <a:ext cx="3662934" cy="2197735"/>
            </a:xfrm>
            <a:custGeom>
              <a:avLst/>
              <a:gdLst/>
              <a:ahLst/>
              <a:cxnLst/>
              <a:rect l="l" t="t" r="r" b="b"/>
              <a:pathLst>
                <a:path w="3662934" h="2197735">
                  <a:moveTo>
                    <a:pt x="0" y="0"/>
                  </a:moveTo>
                  <a:lnTo>
                    <a:pt x="3662934" y="0"/>
                  </a:lnTo>
                  <a:lnTo>
                    <a:pt x="3662934" y="2197735"/>
                  </a:lnTo>
                  <a:lnTo>
                    <a:pt x="0" y="2197735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/>
            <a:lstStyle/>
            <a:p>
              <a:endParaRPr lang="ru-KZ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3688334" cy="2223135"/>
            </a:xfrm>
            <a:custGeom>
              <a:avLst/>
              <a:gdLst/>
              <a:ahLst/>
              <a:cxnLst/>
              <a:rect l="l" t="t" r="r" b="b"/>
              <a:pathLst>
                <a:path w="3688334" h="2223135">
                  <a:moveTo>
                    <a:pt x="12700" y="0"/>
                  </a:moveTo>
                  <a:lnTo>
                    <a:pt x="3675634" y="0"/>
                  </a:lnTo>
                  <a:cubicBezTo>
                    <a:pt x="3682619" y="0"/>
                    <a:pt x="3688334" y="5715"/>
                    <a:pt x="3688334" y="12700"/>
                  </a:cubicBezTo>
                  <a:lnTo>
                    <a:pt x="3688334" y="2210435"/>
                  </a:lnTo>
                  <a:cubicBezTo>
                    <a:pt x="3688334" y="2217420"/>
                    <a:pt x="3682619" y="2223135"/>
                    <a:pt x="3675634" y="2223135"/>
                  </a:cubicBezTo>
                  <a:lnTo>
                    <a:pt x="12700" y="2223135"/>
                  </a:lnTo>
                  <a:cubicBezTo>
                    <a:pt x="5715" y="2223135"/>
                    <a:pt x="0" y="2217420"/>
                    <a:pt x="0" y="2210435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210435"/>
                  </a:lnTo>
                  <a:lnTo>
                    <a:pt x="12700" y="2210435"/>
                  </a:lnTo>
                  <a:lnTo>
                    <a:pt x="12700" y="2197735"/>
                  </a:lnTo>
                  <a:lnTo>
                    <a:pt x="3675634" y="2197735"/>
                  </a:lnTo>
                  <a:lnTo>
                    <a:pt x="3675634" y="2210435"/>
                  </a:lnTo>
                  <a:lnTo>
                    <a:pt x="3662934" y="2210435"/>
                  </a:lnTo>
                  <a:lnTo>
                    <a:pt x="3662934" y="12700"/>
                  </a:lnTo>
                  <a:lnTo>
                    <a:pt x="3675634" y="12700"/>
                  </a:lnTo>
                  <a:lnTo>
                    <a:pt x="3675634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KZ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9321364" y="2364022"/>
            <a:ext cx="2667207" cy="1077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6"/>
              </a:lnSpc>
            </a:pPr>
            <a:r>
              <a:rPr lang="en-US" sz="1950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Shaheed Sukhdev College of Business Studies </a:t>
            </a:r>
          </a:p>
          <a:p>
            <a:pPr algn="ctr">
              <a:lnSpc>
                <a:spcPts val="2106"/>
              </a:lnSpc>
            </a:pPr>
            <a:r>
              <a:rPr lang="en-US" sz="1950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(India)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2293775" y="2059486"/>
            <a:ext cx="2766267" cy="1667380"/>
            <a:chOff x="0" y="0"/>
            <a:chExt cx="3688356" cy="2223174"/>
          </a:xfrm>
        </p:grpSpPr>
        <p:sp>
          <p:nvSpPr>
            <p:cNvPr id="20" name="Freeform 20"/>
            <p:cNvSpPr/>
            <p:nvPr/>
          </p:nvSpPr>
          <p:spPr>
            <a:xfrm>
              <a:off x="12700" y="12700"/>
              <a:ext cx="3662934" cy="2197735"/>
            </a:xfrm>
            <a:custGeom>
              <a:avLst/>
              <a:gdLst/>
              <a:ahLst/>
              <a:cxnLst/>
              <a:rect l="l" t="t" r="r" b="b"/>
              <a:pathLst>
                <a:path w="3662934" h="2197735">
                  <a:moveTo>
                    <a:pt x="0" y="0"/>
                  </a:moveTo>
                  <a:lnTo>
                    <a:pt x="3662934" y="0"/>
                  </a:lnTo>
                  <a:lnTo>
                    <a:pt x="3662934" y="2197735"/>
                  </a:lnTo>
                  <a:lnTo>
                    <a:pt x="0" y="2197735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/>
            <a:lstStyle/>
            <a:p>
              <a:endParaRPr lang="ru-KZ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0"/>
              <a:ext cx="3688334" cy="2223135"/>
            </a:xfrm>
            <a:custGeom>
              <a:avLst/>
              <a:gdLst/>
              <a:ahLst/>
              <a:cxnLst/>
              <a:rect l="l" t="t" r="r" b="b"/>
              <a:pathLst>
                <a:path w="3688334" h="2223135">
                  <a:moveTo>
                    <a:pt x="12700" y="0"/>
                  </a:moveTo>
                  <a:lnTo>
                    <a:pt x="3675634" y="0"/>
                  </a:lnTo>
                  <a:cubicBezTo>
                    <a:pt x="3682619" y="0"/>
                    <a:pt x="3688334" y="5715"/>
                    <a:pt x="3688334" y="12700"/>
                  </a:cubicBezTo>
                  <a:lnTo>
                    <a:pt x="3688334" y="2210435"/>
                  </a:lnTo>
                  <a:cubicBezTo>
                    <a:pt x="3688334" y="2217420"/>
                    <a:pt x="3682619" y="2223135"/>
                    <a:pt x="3675634" y="2223135"/>
                  </a:cubicBezTo>
                  <a:lnTo>
                    <a:pt x="12700" y="2223135"/>
                  </a:lnTo>
                  <a:cubicBezTo>
                    <a:pt x="5715" y="2223135"/>
                    <a:pt x="0" y="2217420"/>
                    <a:pt x="0" y="2210435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210435"/>
                  </a:lnTo>
                  <a:lnTo>
                    <a:pt x="12700" y="2210435"/>
                  </a:lnTo>
                  <a:lnTo>
                    <a:pt x="12700" y="2197735"/>
                  </a:lnTo>
                  <a:lnTo>
                    <a:pt x="3675634" y="2197735"/>
                  </a:lnTo>
                  <a:lnTo>
                    <a:pt x="3675634" y="2210435"/>
                  </a:lnTo>
                  <a:lnTo>
                    <a:pt x="3662934" y="2210435"/>
                  </a:lnTo>
                  <a:lnTo>
                    <a:pt x="3662934" y="12700"/>
                  </a:lnTo>
                  <a:lnTo>
                    <a:pt x="3675634" y="12700"/>
                  </a:lnTo>
                  <a:lnTo>
                    <a:pt x="3675634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KZ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2343305" y="2497358"/>
            <a:ext cx="2667207" cy="810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6"/>
              </a:lnSpc>
            </a:pPr>
            <a:r>
              <a:rPr lang="en-US" sz="1950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Baltic International Academy </a:t>
            </a:r>
          </a:p>
          <a:p>
            <a:pPr algn="ctr">
              <a:lnSpc>
                <a:spcPts val="2106"/>
              </a:lnSpc>
            </a:pPr>
            <a:r>
              <a:rPr lang="en-US" sz="1950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(Latvia)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5315715" y="2059486"/>
            <a:ext cx="2766267" cy="1667380"/>
            <a:chOff x="0" y="0"/>
            <a:chExt cx="3688356" cy="2223174"/>
          </a:xfrm>
        </p:grpSpPr>
        <p:sp>
          <p:nvSpPr>
            <p:cNvPr id="24" name="Freeform 24"/>
            <p:cNvSpPr/>
            <p:nvPr/>
          </p:nvSpPr>
          <p:spPr>
            <a:xfrm>
              <a:off x="12700" y="12700"/>
              <a:ext cx="3662934" cy="2197735"/>
            </a:xfrm>
            <a:custGeom>
              <a:avLst/>
              <a:gdLst/>
              <a:ahLst/>
              <a:cxnLst/>
              <a:rect l="l" t="t" r="r" b="b"/>
              <a:pathLst>
                <a:path w="3662934" h="2197735">
                  <a:moveTo>
                    <a:pt x="0" y="0"/>
                  </a:moveTo>
                  <a:lnTo>
                    <a:pt x="3662934" y="0"/>
                  </a:lnTo>
                  <a:lnTo>
                    <a:pt x="3662934" y="2197735"/>
                  </a:lnTo>
                  <a:lnTo>
                    <a:pt x="0" y="2197735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/>
            <a:lstStyle/>
            <a:p>
              <a:endParaRPr lang="ru-KZ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0"/>
              <a:ext cx="3688334" cy="2223135"/>
            </a:xfrm>
            <a:custGeom>
              <a:avLst/>
              <a:gdLst/>
              <a:ahLst/>
              <a:cxnLst/>
              <a:rect l="l" t="t" r="r" b="b"/>
              <a:pathLst>
                <a:path w="3688334" h="2223135">
                  <a:moveTo>
                    <a:pt x="12700" y="0"/>
                  </a:moveTo>
                  <a:lnTo>
                    <a:pt x="3675634" y="0"/>
                  </a:lnTo>
                  <a:cubicBezTo>
                    <a:pt x="3682619" y="0"/>
                    <a:pt x="3688334" y="5715"/>
                    <a:pt x="3688334" y="12700"/>
                  </a:cubicBezTo>
                  <a:lnTo>
                    <a:pt x="3688334" y="2210435"/>
                  </a:lnTo>
                  <a:cubicBezTo>
                    <a:pt x="3688334" y="2217420"/>
                    <a:pt x="3682619" y="2223135"/>
                    <a:pt x="3675634" y="2223135"/>
                  </a:cubicBezTo>
                  <a:lnTo>
                    <a:pt x="12700" y="2223135"/>
                  </a:lnTo>
                  <a:cubicBezTo>
                    <a:pt x="5715" y="2223135"/>
                    <a:pt x="0" y="2217420"/>
                    <a:pt x="0" y="2210435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210435"/>
                  </a:lnTo>
                  <a:lnTo>
                    <a:pt x="12700" y="2210435"/>
                  </a:lnTo>
                  <a:lnTo>
                    <a:pt x="12700" y="2197735"/>
                  </a:lnTo>
                  <a:lnTo>
                    <a:pt x="3675634" y="2197735"/>
                  </a:lnTo>
                  <a:lnTo>
                    <a:pt x="3675634" y="2210435"/>
                  </a:lnTo>
                  <a:lnTo>
                    <a:pt x="3662934" y="2210435"/>
                  </a:lnTo>
                  <a:lnTo>
                    <a:pt x="3662934" y="12700"/>
                  </a:lnTo>
                  <a:lnTo>
                    <a:pt x="3675634" y="12700"/>
                  </a:lnTo>
                  <a:lnTo>
                    <a:pt x="3675634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KZ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5365246" y="2497358"/>
            <a:ext cx="2667207" cy="810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6"/>
              </a:lnSpc>
            </a:pPr>
            <a:r>
              <a:rPr lang="en-US" sz="1950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Lithuanian Sports University </a:t>
            </a:r>
          </a:p>
          <a:p>
            <a:pPr algn="ctr">
              <a:lnSpc>
                <a:spcPts val="2106"/>
              </a:lnSpc>
            </a:pPr>
            <a:r>
              <a:rPr lang="en-US" sz="1950" b="1" spc="-8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(Lithuania)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206014" y="3982539"/>
            <a:ext cx="2766267" cy="1667381"/>
            <a:chOff x="0" y="0"/>
            <a:chExt cx="3688356" cy="2223174"/>
          </a:xfrm>
        </p:grpSpPr>
        <p:sp>
          <p:nvSpPr>
            <p:cNvPr id="28" name="Freeform 28"/>
            <p:cNvSpPr/>
            <p:nvPr/>
          </p:nvSpPr>
          <p:spPr>
            <a:xfrm>
              <a:off x="12700" y="12700"/>
              <a:ext cx="3662934" cy="2197735"/>
            </a:xfrm>
            <a:custGeom>
              <a:avLst/>
              <a:gdLst/>
              <a:ahLst/>
              <a:cxnLst/>
              <a:rect l="l" t="t" r="r" b="b"/>
              <a:pathLst>
                <a:path w="3662934" h="2197735">
                  <a:moveTo>
                    <a:pt x="0" y="0"/>
                  </a:moveTo>
                  <a:lnTo>
                    <a:pt x="3662934" y="0"/>
                  </a:lnTo>
                  <a:lnTo>
                    <a:pt x="3662934" y="2197735"/>
                  </a:lnTo>
                  <a:lnTo>
                    <a:pt x="0" y="2197735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/>
            <a:lstStyle/>
            <a:p>
              <a:endParaRPr lang="ru-KZ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0" y="0"/>
              <a:ext cx="3688334" cy="2223135"/>
            </a:xfrm>
            <a:custGeom>
              <a:avLst/>
              <a:gdLst/>
              <a:ahLst/>
              <a:cxnLst/>
              <a:rect l="l" t="t" r="r" b="b"/>
              <a:pathLst>
                <a:path w="3688334" h="2223135">
                  <a:moveTo>
                    <a:pt x="12700" y="0"/>
                  </a:moveTo>
                  <a:lnTo>
                    <a:pt x="3675634" y="0"/>
                  </a:lnTo>
                  <a:cubicBezTo>
                    <a:pt x="3682619" y="0"/>
                    <a:pt x="3688334" y="5715"/>
                    <a:pt x="3688334" y="12700"/>
                  </a:cubicBezTo>
                  <a:lnTo>
                    <a:pt x="3688334" y="2210435"/>
                  </a:lnTo>
                  <a:cubicBezTo>
                    <a:pt x="3688334" y="2217420"/>
                    <a:pt x="3682619" y="2223135"/>
                    <a:pt x="3675634" y="2223135"/>
                  </a:cubicBezTo>
                  <a:lnTo>
                    <a:pt x="12700" y="2223135"/>
                  </a:lnTo>
                  <a:cubicBezTo>
                    <a:pt x="5715" y="2223135"/>
                    <a:pt x="0" y="2217420"/>
                    <a:pt x="0" y="2210435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210435"/>
                  </a:lnTo>
                  <a:lnTo>
                    <a:pt x="12700" y="2210435"/>
                  </a:lnTo>
                  <a:lnTo>
                    <a:pt x="12700" y="2197735"/>
                  </a:lnTo>
                  <a:lnTo>
                    <a:pt x="3675634" y="2197735"/>
                  </a:lnTo>
                  <a:lnTo>
                    <a:pt x="3675634" y="2210435"/>
                  </a:lnTo>
                  <a:lnTo>
                    <a:pt x="3662934" y="2210435"/>
                  </a:lnTo>
                  <a:lnTo>
                    <a:pt x="3662934" y="12700"/>
                  </a:lnTo>
                  <a:lnTo>
                    <a:pt x="3675634" y="12700"/>
                  </a:lnTo>
                  <a:lnTo>
                    <a:pt x="3675634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KZ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255545" y="4420411"/>
            <a:ext cx="2667207" cy="810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6"/>
              </a:lnSpc>
            </a:pPr>
            <a:r>
              <a:rPr lang="en-US" sz="1950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Rzeszów University of Technology</a:t>
            </a:r>
          </a:p>
          <a:p>
            <a:pPr algn="ctr">
              <a:lnSpc>
                <a:spcPts val="2106"/>
              </a:lnSpc>
            </a:pPr>
            <a:r>
              <a:rPr lang="en-US" sz="1950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 (Poland</a:t>
            </a:r>
            <a:r>
              <a:rPr lang="en-US" sz="195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)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3227955" y="3982539"/>
            <a:ext cx="2766267" cy="1667381"/>
            <a:chOff x="0" y="0"/>
            <a:chExt cx="3688356" cy="2223174"/>
          </a:xfrm>
        </p:grpSpPr>
        <p:sp>
          <p:nvSpPr>
            <p:cNvPr id="32" name="Freeform 32"/>
            <p:cNvSpPr/>
            <p:nvPr/>
          </p:nvSpPr>
          <p:spPr>
            <a:xfrm>
              <a:off x="12700" y="12700"/>
              <a:ext cx="3662934" cy="2197735"/>
            </a:xfrm>
            <a:custGeom>
              <a:avLst/>
              <a:gdLst/>
              <a:ahLst/>
              <a:cxnLst/>
              <a:rect l="l" t="t" r="r" b="b"/>
              <a:pathLst>
                <a:path w="3662934" h="2197735">
                  <a:moveTo>
                    <a:pt x="0" y="0"/>
                  </a:moveTo>
                  <a:lnTo>
                    <a:pt x="3662934" y="0"/>
                  </a:lnTo>
                  <a:lnTo>
                    <a:pt x="3662934" y="2197735"/>
                  </a:lnTo>
                  <a:lnTo>
                    <a:pt x="0" y="2197735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/>
            <a:lstStyle/>
            <a:p>
              <a:endParaRPr lang="ru-KZ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0" y="0"/>
              <a:ext cx="3688334" cy="2223135"/>
            </a:xfrm>
            <a:custGeom>
              <a:avLst/>
              <a:gdLst/>
              <a:ahLst/>
              <a:cxnLst/>
              <a:rect l="l" t="t" r="r" b="b"/>
              <a:pathLst>
                <a:path w="3688334" h="2223135">
                  <a:moveTo>
                    <a:pt x="12700" y="0"/>
                  </a:moveTo>
                  <a:lnTo>
                    <a:pt x="3675634" y="0"/>
                  </a:lnTo>
                  <a:cubicBezTo>
                    <a:pt x="3682619" y="0"/>
                    <a:pt x="3688334" y="5715"/>
                    <a:pt x="3688334" y="12700"/>
                  </a:cubicBezTo>
                  <a:lnTo>
                    <a:pt x="3688334" y="2210435"/>
                  </a:lnTo>
                  <a:cubicBezTo>
                    <a:pt x="3688334" y="2217420"/>
                    <a:pt x="3682619" y="2223135"/>
                    <a:pt x="3675634" y="2223135"/>
                  </a:cubicBezTo>
                  <a:lnTo>
                    <a:pt x="12700" y="2223135"/>
                  </a:lnTo>
                  <a:cubicBezTo>
                    <a:pt x="5715" y="2223135"/>
                    <a:pt x="0" y="2217420"/>
                    <a:pt x="0" y="2210435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210435"/>
                  </a:lnTo>
                  <a:lnTo>
                    <a:pt x="12700" y="2210435"/>
                  </a:lnTo>
                  <a:lnTo>
                    <a:pt x="12700" y="2197735"/>
                  </a:lnTo>
                  <a:lnTo>
                    <a:pt x="3675634" y="2197735"/>
                  </a:lnTo>
                  <a:lnTo>
                    <a:pt x="3675634" y="2210435"/>
                  </a:lnTo>
                  <a:lnTo>
                    <a:pt x="3662934" y="2210435"/>
                  </a:lnTo>
                  <a:lnTo>
                    <a:pt x="3662934" y="12700"/>
                  </a:lnTo>
                  <a:lnTo>
                    <a:pt x="3675634" y="12700"/>
                  </a:lnTo>
                  <a:lnTo>
                    <a:pt x="3675634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KZ"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3277485" y="4420411"/>
            <a:ext cx="2667207" cy="810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6"/>
              </a:lnSpc>
            </a:pPr>
            <a:r>
              <a:rPr lang="en-US" sz="1950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Jan Kochanowski University of Kielce</a:t>
            </a:r>
          </a:p>
          <a:p>
            <a:pPr algn="ctr">
              <a:lnSpc>
                <a:spcPts val="2106"/>
              </a:lnSpc>
            </a:pPr>
            <a:r>
              <a:rPr lang="en-US" sz="1950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 (Poland)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6249895" y="3982539"/>
            <a:ext cx="2766267" cy="1667381"/>
            <a:chOff x="0" y="0"/>
            <a:chExt cx="3688356" cy="2223174"/>
          </a:xfrm>
        </p:grpSpPr>
        <p:sp>
          <p:nvSpPr>
            <p:cNvPr id="36" name="Freeform 36"/>
            <p:cNvSpPr/>
            <p:nvPr/>
          </p:nvSpPr>
          <p:spPr>
            <a:xfrm>
              <a:off x="12700" y="12700"/>
              <a:ext cx="3662934" cy="2197735"/>
            </a:xfrm>
            <a:custGeom>
              <a:avLst/>
              <a:gdLst/>
              <a:ahLst/>
              <a:cxnLst/>
              <a:rect l="l" t="t" r="r" b="b"/>
              <a:pathLst>
                <a:path w="3662934" h="2197735">
                  <a:moveTo>
                    <a:pt x="0" y="0"/>
                  </a:moveTo>
                  <a:lnTo>
                    <a:pt x="3662934" y="0"/>
                  </a:lnTo>
                  <a:lnTo>
                    <a:pt x="3662934" y="2197735"/>
                  </a:lnTo>
                  <a:lnTo>
                    <a:pt x="0" y="2197735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/>
            <a:lstStyle/>
            <a:p>
              <a:endParaRPr lang="ru-KZ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0" y="0"/>
              <a:ext cx="3688334" cy="2223135"/>
            </a:xfrm>
            <a:custGeom>
              <a:avLst/>
              <a:gdLst/>
              <a:ahLst/>
              <a:cxnLst/>
              <a:rect l="l" t="t" r="r" b="b"/>
              <a:pathLst>
                <a:path w="3688334" h="2223135">
                  <a:moveTo>
                    <a:pt x="12700" y="0"/>
                  </a:moveTo>
                  <a:lnTo>
                    <a:pt x="3675634" y="0"/>
                  </a:lnTo>
                  <a:cubicBezTo>
                    <a:pt x="3682619" y="0"/>
                    <a:pt x="3688334" y="5715"/>
                    <a:pt x="3688334" y="12700"/>
                  </a:cubicBezTo>
                  <a:lnTo>
                    <a:pt x="3688334" y="2210435"/>
                  </a:lnTo>
                  <a:cubicBezTo>
                    <a:pt x="3688334" y="2217420"/>
                    <a:pt x="3682619" y="2223135"/>
                    <a:pt x="3675634" y="2223135"/>
                  </a:cubicBezTo>
                  <a:lnTo>
                    <a:pt x="12700" y="2223135"/>
                  </a:lnTo>
                  <a:cubicBezTo>
                    <a:pt x="5715" y="2223135"/>
                    <a:pt x="0" y="2217420"/>
                    <a:pt x="0" y="2210435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210435"/>
                  </a:lnTo>
                  <a:lnTo>
                    <a:pt x="12700" y="2210435"/>
                  </a:lnTo>
                  <a:lnTo>
                    <a:pt x="12700" y="2197735"/>
                  </a:lnTo>
                  <a:lnTo>
                    <a:pt x="3675634" y="2197735"/>
                  </a:lnTo>
                  <a:lnTo>
                    <a:pt x="3675634" y="2210435"/>
                  </a:lnTo>
                  <a:lnTo>
                    <a:pt x="3662934" y="2210435"/>
                  </a:lnTo>
                  <a:lnTo>
                    <a:pt x="3662934" y="12700"/>
                  </a:lnTo>
                  <a:lnTo>
                    <a:pt x="3675634" y="12700"/>
                  </a:lnTo>
                  <a:lnTo>
                    <a:pt x="3675634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KZ"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6299425" y="4287074"/>
            <a:ext cx="2667207" cy="1077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6"/>
              </a:lnSpc>
            </a:pPr>
            <a:r>
              <a:rPr lang="en-US" sz="1950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Mieszko I School of Applied Sciences in Poznań </a:t>
            </a:r>
          </a:p>
          <a:p>
            <a:pPr algn="ctr">
              <a:lnSpc>
                <a:spcPts val="2106"/>
              </a:lnSpc>
            </a:pPr>
            <a:r>
              <a:rPr lang="en-US" sz="1950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(Poland)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9271834" y="3982539"/>
            <a:ext cx="2766267" cy="1667381"/>
            <a:chOff x="0" y="0"/>
            <a:chExt cx="3688356" cy="2223174"/>
          </a:xfrm>
        </p:grpSpPr>
        <p:sp>
          <p:nvSpPr>
            <p:cNvPr id="40" name="Freeform 40"/>
            <p:cNvSpPr/>
            <p:nvPr/>
          </p:nvSpPr>
          <p:spPr>
            <a:xfrm>
              <a:off x="12700" y="12700"/>
              <a:ext cx="3662934" cy="2197735"/>
            </a:xfrm>
            <a:custGeom>
              <a:avLst/>
              <a:gdLst/>
              <a:ahLst/>
              <a:cxnLst/>
              <a:rect l="l" t="t" r="r" b="b"/>
              <a:pathLst>
                <a:path w="3662934" h="2197735">
                  <a:moveTo>
                    <a:pt x="0" y="0"/>
                  </a:moveTo>
                  <a:lnTo>
                    <a:pt x="3662934" y="0"/>
                  </a:lnTo>
                  <a:lnTo>
                    <a:pt x="3662934" y="2197735"/>
                  </a:lnTo>
                  <a:lnTo>
                    <a:pt x="0" y="2197735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/>
            <a:lstStyle/>
            <a:p>
              <a:endParaRPr lang="ru-KZ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0" y="0"/>
              <a:ext cx="3688334" cy="2223135"/>
            </a:xfrm>
            <a:custGeom>
              <a:avLst/>
              <a:gdLst/>
              <a:ahLst/>
              <a:cxnLst/>
              <a:rect l="l" t="t" r="r" b="b"/>
              <a:pathLst>
                <a:path w="3688334" h="2223135">
                  <a:moveTo>
                    <a:pt x="12700" y="0"/>
                  </a:moveTo>
                  <a:lnTo>
                    <a:pt x="3675634" y="0"/>
                  </a:lnTo>
                  <a:cubicBezTo>
                    <a:pt x="3682619" y="0"/>
                    <a:pt x="3688334" y="5715"/>
                    <a:pt x="3688334" y="12700"/>
                  </a:cubicBezTo>
                  <a:lnTo>
                    <a:pt x="3688334" y="2210435"/>
                  </a:lnTo>
                  <a:cubicBezTo>
                    <a:pt x="3688334" y="2217420"/>
                    <a:pt x="3682619" y="2223135"/>
                    <a:pt x="3675634" y="2223135"/>
                  </a:cubicBezTo>
                  <a:lnTo>
                    <a:pt x="12700" y="2223135"/>
                  </a:lnTo>
                  <a:cubicBezTo>
                    <a:pt x="5715" y="2223135"/>
                    <a:pt x="0" y="2217420"/>
                    <a:pt x="0" y="2210435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210435"/>
                  </a:lnTo>
                  <a:lnTo>
                    <a:pt x="12700" y="2210435"/>
                  </a:lnTo>
                  <a:lnTo>
                    <a:pt x="12700" y="2197735"/>
                  </a:lnTo>
                  <a:lnTo>
                    <a:pt x="3675634" y="2197735"/>
                  </a:lnTo>
                  <a:lnTo>
                    <a:pt x="3675634" y="2210435"/>
                  </a:lnTo>
                  <a:lnTo>
                    <a:pt x="3662934" y="2210435"/>
                  </a:lnTo>
                  <a:lnTo>
                    <a:pt x="3662934" y="12700"/>
                  </a:lnTo>
                  <a:lnTo>
                    <a:pt x="3675634" y="12700"/>
                  </a:lnTo>
                  <a:lnTo>
                    <a:pt x="3675634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KZ"/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9321364" y="4420411"/>
            <a:ext cx="2667207" cy="810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6"/>
              </a:lnSpc>
            </a:pPr>
            <a:r>
              <a:rPr lang="en-US" sz="1950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WSG University in Bydgoszcz</a:t>
            </a:r>
          </a:p>
          <a:p>
            <a:pPr algn="ctr">
              <a:lnSpc>
                <a:spcPts val="2106"/>
              </a:lnSpc>
            </a:pPr>
            <a:r>
              <a:rPr lang="en-US" sz="1950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 (Poland</a:t>
            </a:r>
            <a:r>
              <a:rPr lang="en-US" sz="195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)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12293775" y="3982539"/>
            <a:ext cx="2766267" cy="1667381"/>
            <a:chOff x="0" y="0"/>
            <a:chExt cx="3688356" cy="2223174"/>
          </a:xfrm>
        </p:grpSpPr>
        <p:sp>
          <p:nvSpPr>
            <p:cNvPr id="44" name="Freeform 44"/>
            <p:cNvSpPr/>
            <p:nvPr/>
          </p:nvSpPr>
          <p:spPr>
            <a:xfrm>
              <a:off x="12700" y="12700"/>
              <a:ext cx="3662934" cy="2197735"/>
            </a:xfrm>
            <a:custGeom>
              <a:avLst/>
              <a:gdLst/>
              <a:ahLst/>
              <a:cxnLst/>
              <a:rect l="l" t="t" r="r" b="b"/>
              <a:pathLst>
                <a:path w="3662934" h="2197735">
                  <a:moveTo>
                    <a:pt x="0" y="0"/>
                  </a:moveTo>
                  <a:lnTo>
                    <a:pt x="3662934" y="0"/>
                  </a:lnTo>
                  <a:lnTo>
                    <a:pt x="3662934" y="2197735"/>
                  </a:lnTo>
                  <a:lnTo>
                    <a:pt x="0" y="2197735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/>
            <a:lstStyle/>
            <a:p>
              <a:endParaRPr lang="ru-KZ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0" y="0"/>
              <a:ext cx="3688334" cy="2223135"/>
            </a:xfrm>
            <a:custGeom>
              <a:avLst/>
              <a:gdLst/>
              <a:ahLst/>
              <a:cxnLst/>
              <a:rect l="l" t="t" r="r" b="b"/>
              <a:pathLst>
                <a:path w="3688334" h="2223135">
                  <a:moveTo>
                    <a:pt x="12700" y="0"/>
                  </a:moveTo>
                  <a:lnTo>
                    <a:pt x="3675634" y="0"/>
                  </a:lnTo>
                  <a:cubicBezTo>
                    <a:pt x="3682619" y="0"/>
                    <a:pt x="3688334" y="5715"/>
                    <a:pt x="3688334" y="12700"/>
                  </a:cubicBezTo>
                  <a:lnTo>
                    <a:pt x="3688334" y="2210435"/>
                  </a:lnTo>
                  <a:cubicBezTo>
                    <a:pt x="3688334" y="2217420"/>
                    <a:pt x="3682619" y="2223135"/>
                    <a:pt x="3675634" y="2223135"/>
                  </a:cubicBezTo>
                  <a:lnTo>
                    <a:pt x="12700" y="2223135"/>
                  </a:lnTo>
                  <a:cubicBezTo>
                    <a:pt x="5715" y="2223135"/>
                    <a:pt x="0" y="2217420"/>
                    <a:pt x="0" y="2210435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210435"/>
                  </a:lnTo>
                  <a:lnTo>
                    <a:pt x="12700" y="2210435"/>
                  </a:lnTo>
                  <a:lnTo>
                    <a:pt x="12700" y="2197735"/>
                  </a:lnTo>
                  <a:lnTo>
                    <a:pt x="3675634" y="2197735"/>
                  </a:lnTo>
                  <a:lnTo>
                    <a:pt x="3675634" y="2210435"/>
                  </a:lnTo>
                  <a:lnTo>
                    <a:pt x="3662934" y="2210435"/>
                  </a:lnTo>
                  <a:lnTo>
                    <a:pt x="3662934" y="12700"/>
                  </a:lnTo>
                  <a:lnTo>
                    <a:pt x="3675634" y="12700"/>
                  </a:lnTo>
                  <a:lnTo>
                    <a:pt x="3675634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KZ"/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12343305" y="4287074"/>
            <a:ext cx="2667207" cy="1077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6"/>
              </a:lnSpc>
            </a:pPr>
            <a:r>
              <a:rPr lang="en-US" sz="1950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Józef Piłsudski University of Physical Education </a:t>
            </a:r>
          </a:p>
          <a:p>
            <a:pPr algn="ctr">
              <a:lnSpc>
                <a:spcPts val="2106"/>
              </a:lnSpc>
            </a:pPr>
            <a:r>
              <a:rPr lang="en-US" sz="1950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(Poland)</a:t>
            </a:r>
          </a:p>
        </p:txBody>
      </p:sp>
      <p:grpSp>
        <p:nvGrpSpPr>
          <p:cNvPr id="47" name="Group 47"/>
          <p:cNvGrpSpPr/>
          <p:nvPr/>
        </p:nvGrpSpPr>
        <p:grpSpPr>
          <a:xfrm>
            <a:off x="15315715" y="3982539"/>
            <a:ext cx="2766267" cy="1667381"/>
            <a:chOff x="0" y="0"/>
            <a:chExt cx="3688356" cy="2223174"/>
          </a:xfrm>
        </p:grpSpPr>
        <p:sp>
          <p:nvSpPr>
            <p:cNvPr id="48" name="Freeform 48"/>
            <p:cNvSpPr/>
            <p:nvPr/>
          </p:nvSpPr>
          <p:spPr>
            <a:xfrm>
              <a:off x="12700" y="12700"/>
              <a:ext cx="3662934" cy="2197735"/>
            </a:xfrm>
            <a:custGeom>
              <a:avLst/>
              <a:gdLst/>
              <a:ahLst/>
              <a:cxnLst/>
              <a:rect l="l" t="t" r="r" b="b"/>
              <a:pathLst>
                <a:path w="3662934" h="2197735">
                  <a:moveTo>
                    <a:pt x="0" y="0"/>
                  </a:moveTo>
                  <a:lnTo>
                    <a:pt x="3662934" y="0"/>
                  </a:lnTo>
                  <a:lnTo>
                    <a:pt x="3662934" y="2197735"/>
                  </a:lnTo>
                  <a:lnTo>
                    <a:pt x="0" y="2197735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/>
            <a:lstStyle/>
            <a:p>
              <a:endParaRPr lang="ru-KZ"/>
            </a:p>
          </p:txBody>
        </p:sp>
        <p:sp>
          <p:nvSpPr>
            <p:cNvPr id="49" name="Freeform 49"/>
            <p:cNvSpPr/>
            <p:nvPr/>
          </p:nvSpPr>
          <p:spPr>
            <a:xfrm>
              <a:off x="0" y="0"/>
              <a:ext cx="3688334" cy="2223135"/>
            </a:xfrm>
            <a:custGeom>
              <a:avLst/>
              <a:gdLst/>
              <a:ahLst/>
              <a:cxnLst/>
              <a:rect l="l" t="t" r="r" b="b"/>
              <a:pathLst>
                <a:path w="3688334" h="2223135">
                  <a:moveTo>
                    <a:pt x="12700" y="0"/>
                  </a:moveTo>
                  <a:lnTo>
                    <a:pt x="3675634" y="0"/>
                  </a:lnTo>
                  <a:cubicBezTo>
                    <a:pt x="3682619" y="0"/>
                    <a:pt x="3688334" y="5715"/>
                    <a:pt x="3688334" y="12700"/>
                  </a:cubicBezTo>
                  <a:lnTo>
                    <a:pt x="3688334" y="2210435"/>
                  </a:lnTo>
                  <a:cubicBezTo>
                    <a:pt x="3688334" y="2217420"/>
                    <a:pt x="3682619" y="2223135"/>
                    <a:pt x="3675634" y="2223135"/>
                  </a:cubicBezTo>
                  <a:lnTo>
                    <a:pt x="12700" y="2223135"/>
                  </a:lnTo>
                  <a:cubicBezTo>
                    <a:pt x="5715" y="2223135"/>
                    <a:pt x="0" y="2217420"/>
                    <a:pt x="0" y="2210435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210435"/>
                  </a:lnTo>
                  <a:lnTo>
                    <a:pt x="12700" y="2210435"/>
                  </a:lnTo>
                  <a:lnTo>
                    <a:pt x="12700" y="2197735"/>
                  </a:lnTo>
                  <a:lnTo>
                    <a:pt x="3675634" y="2197735"/>
                  </a:lnTo>
                  <a:lnTo>
                    <a:pt x="3675634" y="2210435"/>
                  </a:lnTo>
                  <a:lnTo>
                    <a:pt x="3662934" y="2210435"/>
                  </a:lnTo>
                  <a:lnTo>
                    <a:pt x="3662934" y="12700"/>
                  </a:lnTo>
                  <a:lnTo>
                    <a:pt x="3675634" y="12700"/>
                  </a:lnTo>
                  <a:lnTo>
                    <a:pt x="3675634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KZ"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15365246" y="4420411"/>
            <a:ext cx="2667207" cy="810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6"/>
              </a:lnSpc>
            </a:pPr>
            <a:r>
              <a:rPr lang="en-US" sz="1950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Ștefan cel Mare University of Suceava</a:t>
            </a:r>
          </a:p>
          <a:p>
            <a:pPr algn="ctr">
              <a:lnSpc>
                <a:spcPts val="2106"/>
              </a:lnSpc>
            </a:pPr>
            <a:r>
              <a:rPr lang="en-US" sz="1950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 (Romania)</a:t>
            </a:r>
          </a:p>
        </p:txBody>
      </p:sp>
      <p:grpSp>
        <p:nvGrpSpPr>
          <p:cNvPr id="51" name="Group 51"/>
          <p:cNvGrpSpPr/>
          <p:nvPr/>
        </p:nvGrpSpPr>
        <p:grpSpPr>
          <a:xfrm>
            <a:off x="3227955" y="5905592"/>
            <a:ext cx="2766267" cy="1667381"/>
            <a:chOff x="0" y="0"/>
            <a:chExt cx="3688356" cy="2223174"/>
          </a:xfrm>
        </p:grpSpPr>
        <p:sp>
          <p:nvSpPr>
            <p:cNvPr id="52" name="Freeform 52"/>
            <p:cNvSpPr/>
            <p:nvPr/>
          </p:nvSpPr>
          <p:spPr>
            <a:xfrm>
              <a:off x="12700" y="12700"/>
              <a:ext cx="3662934" cy="2197735"/>
            </a:xfrm>
            <a:custGeom>
              <a:avLst/>
              <a:gdLst/>
              <a:ahLst/>
              <a:cxnLst/>
              <a:rect l="l" t="t" r="r" b="b"/>
              <a:pathLst>
                <a:path w="3662934" h="2197735">
                  <a:moveTo>
                    <a:pt x="0" y="0"/>
                  </a:moveTo>
                  <a:lnTo>
                    <a:pt x="3662934" y="0"/>
                  </a:lnTo>
                  <a:lnTo>
                    <a:pt x="3662934" y="2197735"/>
                  </a:lnTo>
                  <a:lnTo>
                    <a:pt x="0" y="2197735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/>
            <a:lstStyle/>
            <a:p>
              <a:endParaRPr lang="ru-KZ"/>
            </a:p>
          </p:txBody>
        </p:sp>
        <p:sp>
          <p:nvSpPr>
            <p:cNvPr id="53" name="Freeform 53"/>
            <p:cNvSpPr/>
            <p:nvPr/>
          </p:nvSpPr>
          <p:spPr>
            <a:xfrm>
              <a:off x="0" y="0"/>
              <a:ext cx="3688334" cy="2223135"/>
            </a:xfrm>
            <a:custGeom>
              <a:avLst/>
              <a:gdLst/>
              <a:ahLst/>
              <a:cxnLst/>
              <a:rect l="l" t="t" r="r" b="b"/>
              <a:pathLst>
                <a:path w="3688334" h="2223135">
                  <a:moveTo>
                    <a:pt x="12700" y="0"/>
                  </a:moveTo>
                  <a:lnTo>
                    <a:pt x="3675634" y="0"/>
                  </a:lnTo>
                  <a:cubicBezTo>
                    <a:pt x="3682619" y="0"/>
                    <a:pt x="3688334" y="5715"/>
                    <a:pt x="3688334" y="12700"/>
                  </a:cubicBezTo>
                  <a:lnTo>
                    <a:pt x="3688334" y="2210435"/>
                  </a:lnTo>
                  <a:cubicBezTo>
                    <a:pt x="3688334" y="2217420"/>
                    <a:pt x="3682619" y="2223135"/>
                    <a:pt x="3675634" y="2223135"/>
                  </a:cubicBezTo>
                  <a:lnTo>
                    <a:pt x="12700" y="2223135"/>
                  </a:lnTo>
                  <a:cubicBezTo>
                    <a:pt x="5715" y="2223135"/>
                    <a:pt x="0" y="2217420"/>
                    <a:pt x="0" y="2210435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210435"/>
                  </a:lnTo>
                  <a:lnTo>
                    <a:pt x="12700" y="2210435"/>
                  </a:lnTo>
                  <a:lnTo>
                    <a:pt x="12700" y="2197735"/>
                  </a:lnTo>
                  <a:lnTo>
                    <a:pt x="3675634" y="2197735"/>
                  </a:lnTo>
                  <a:lnTo>
                    <a:pt x="3675634" y="2210435"/>
                  </a:lnTo>
                  <a:lnTo>
                    <a:pt x="3662934" y="2210435"/>
                  </a:lnTo>
                  <a:lnTo>
                    <a:pt x="3662934" y="12700"/>
                  </a:lnTo>
                  <a:lnTo>
                    <a:pt x="3675634" y="12700"/>
                  </a:lnTo>
                  <a:lnTo>
                    <a:pt x="3675634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KZ"/>
            </a:p>
          </p:txBody>
        </p:sp>
      </p:grpSp>
      <p:sp>
        <p:nvSpPr>
          <p:cNvPr id="54" name="TextBox 54"/>
          <p:cNvSpPr txBox="1"/>
          <p:nvPr/>
        </p:nvSpPr>
        <p:spPr>
          <a:xfrm>
            <a:off x="3277485" y="6343463"/>
            <a:ext cx="2667207" cy="810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6"/>
              </a:lnSpc>
            </a:pPr>
            <a:r>
              <a:rPr lang="en-US" sz="1950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“Alexandru Ioan Cuza” University of Iași </a:t>
            </a:r>
          </a:p>
          <a:p>
            <a:pPr algn="ctr">
              <a:lnSpc>
                <a:spcPts val="2106"/>
              </a:lnSpc>
            </a:pPr>
            <a:r>
              <a:rPr lang="en-US" sz="1950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(Romania)</a:t>
            </a:r>
          </a:p>
        </p:txBody>
      </p:sp>
      <p:grpSp>
        <p:nvGrpSpPr>
          <p:cNvPr id="55" name="Group 55"/>
          <p:cNvGrpSpPr/>
          <p:nvPr/>
        </p:nvGrpSpPr>
        <p:grpSpPr>
          <a:xfrm>
            <a:off x="6249895" y="5905592"/>
            <a:ext cx="2766267" cy="1667381"/>
            <a:chOff x="0" y="0"/>
            <a:chExt cx="3688356" cy="2223174"/>
          </a:xfrm>
        </p:grpSpPr>
        <p:sp>
          <p:nvSpPr>
            <p:cNvPr id="56" name="Freeform 56"/>
            <p:cNvSpPr/>
            <p:nvPr/>
          </p:nvSpPr>
          <p:spPr>
            <a:xfrm>
              <a:off x="12700" y="12700"/>
              <a:ext cx="3662934" cy="2197735"/>
            </a:xfrm>
            <a:custGeom>
              <a:avLst/>
              <a:gdLst/>
              <a:ahLst/>
              <a:cxnLst/>
              <a:rect l="l" t="t" r="r" b="b"/>
              <a:pathLst>
                <a:path w="3662934" h="2197735">
                  <a:moveTo>
                    <a:pt x="0" y="0"/>
                  </a:moveTo>
                  <a:lnTo>
                    <a:pt x="3662934" y="0"/>
                  </a:lnTo>
                  <a:lnTo>
                    <a:pt x="3662934" y="2197735"/>
                  </a:lnTo>
                  <a:lnTo>
                    <a:pt x="0" y="2197735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/>
            <a:lstStyle/>
            <a:p>
              <a:endParaRPr lang="ru-KZ"/>
            </a:p>
          </p:txBody>
        </p:sp>
        <p:sp>
          <p:nvSpPr>
            <p:cNvPr id="57" name="Freeform 57"/>
            <p:cNvSpPr/>
            <p:nvPr/>
          </p:nvSpPr>
          <p:spPr>
            <a:xfrm>
              <a:off x="0" y="0"/>
              <a:ext cx="3688334" cy="2223135"/>
            </a:xfrm>
            <a:custGeom>
              <a:avLst/>
              <a:gdLst/>
              <a:ahLst/>
              <a:cxnLst/>
              <a:rect l="l" t="t" r="r" b="b"/>
              <a:pathLst>
                <a:path w="3688334" h="2223135">
                  <a:moveTo>
                    <a:pt x="12700" y="0"/>
                  </a:moveTo>
                  <a:lnTo>
                    <a:pt x="3675634" y="0"/>
                  </a:lnTo>
                  <a:cubicBezTo>
                    <a:pt x="3682619" y="0"/>
                    <a:pt x="3688334" y="5715"/>
                    <a:pt x="3688334" y="12700"/>
                  </a:cubicBezTo>
                  <a:lnTo>
                    <a:pt x="3688334" y="2210435"/>
                  </a:lnTo>
                  <a:cubicBezTo>
                    <a:pt x="3688334" y="2217420"/>
                    <a:pt x="3682619" y="2223135"/>
                    <a:pt x="3675634" y="2223135"/>
                  </a:cubicBezTo>
                  <a:lnTo>
                    <a:pt x="12700" y="2223135"/>
                  </a:lnTo>
                  <a:cubicBezTo>
                    <a:pt x="5715" y="2223135"/>
                    <a:pt x="0" y="2217420"/>
                    <a:pt x="0" y="2210435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210435"/>
                  </a:lnTo>
                  <a:lnTo>
                    <a:pt x="12700" y="2210435"/>
                  </a:lnTo>
                  <a:lnTo>
                    <a:pt x="12700" y="2197735"/>
                  </a:lnTo>
                  <a:lnTo>
                    <a:pt x="3675634" y="2197735"/>
                  </a:lnTo>
                  <a:lnTo>
                    <a:pt x="3675634" y="2210435"/>
                  </a:lnTo>
                  <a:lnTo>
                    <a:pt x="3662934" y="2210435"/>
                  </a:lnTo>
                  <a:lnTo>
                    <a:pt x="3662934" y="12700"/>
                  </a:lnTo>
                  <a:lnTo>
                    <a:pt x="3675634" y="12700"/>
                  </a:lnTo>
                  <a:lnTo>
                    <a:pt x="3675634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KZ"/>
            </a:p>
          </p:txBody>
        </p:sp>
      </p:grpSp>
      <p:sp>
        <p:nvSpPr>
          <p:cNvPr id="58" name="TextBox 58"/>
          <p:cNvSpPr txBox="1"/>
          <p:nvPr/>
        </p:nvSpPr>
        <p:spPr>
          <a:xfrm>
            <a:off x="6299425" y="6076790"/>
            <a:ext cx="2667207" cy="1344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6"/>
              </a:lnSpc>
            </a:pPr>
            <a:r>
              <a:rPr lang="en-US" sz="1950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Lesgaft National State University of Physical Education, Sport and Health </a:t>
            </a:r>
          </a:p>
          <a:p>
            <a:pPr algn="ctr">
              <a:lnSpc>
                <a:spcPts val="2106"/>
              </a:lnSpc>
            </a:pPr>
            <a:r>
              <a:rPr lang="en-US" sz="1950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(Russia)</a:t>
            </a:r>
          </a:p>
        </p:txBody>
      </p:sp>
      <p:grpSp>
        <p:nvGrpSpPr>
          <p:cNvPr id="59" name="Group 59"/>
          <p:cNvGrpSpPr/>
          <p:nvPr/>
        </p:nvGrpSpPr>
        <p:grpSpPr>
          <a:xfrm>
            <a:off x="9271834" y="5905592"/>
            <a:ext cx="2766267" cy="1667381"/>
            <a:chOff x="0" y="0"/>
            <a:chExt cx="3688356" cy="2223174"/>
          </a:xfrm>
        </p:grpSpPr>
        <p:sp>
          <p:nvSpPr>
            <p:cNvPr id="60" name="Freeform 60"/>
            <p:cNvSpPr/>
            <p:nvPr/>
          </p:nvSpPr>
          <p:spPr>
            <a:xfrm>
              <a:off x="12700" y="12700"/>
              <a:ext cx="3662934" cy="2197735"/>
            </a:xfrm>
            <a:custGeom>
              <a:avLst/>
              <a:gdLst/>
              <a:ahLst/>
              <a:cxnLst/>
              <a:rect l="l" t="t" r="r" b="b"/>
              <a:pathLst>
                <a:path w="3662934" h="2197735">
                  <a:moveTo>
                    <a:pt x="0" y="0"/>
                  </a:moveTo>
                  <a:lnTo>
                    <a:pt x="3662934" y="0"/>
                  </a:lnTo>
                  <a:lnTo>
                    <a:pt x="3662934" y="2197735"/>
                  </a:lnTo>
                  <a:lnTo>
                    <a:pt x="0" y="2197735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/>
            <a:lstStyle/>
            <a:p>
              <a:endParaRPr lang="ru-KZ"/>
            </a:p>
          </p:txBody>
        </p:sp>
        <p:sp>
          <p:nvSpPr>
            <p:cNvPr id="61" name="Freeform 61"/>
            <p:cNvSpPr/>
            <p:nvPr/>
          </p:nvSpPr>
          <p:spPr>
            <a:xfrm>
              <a:off x="0" y="0"/>
              <a:ext cx="3688334" cy="2223135"/>
            </a:xfrm>
            <a:custGeom>
              <a:avLst/>
              <a:gdLst/>
              <a:ahLst/>
              <a:cxnLst/>
              <a:rect l="l" t="t" r="r" b="b"/>
              <a:pathLst>
                <a:path w="3688334" h="2223135">
                  <a:moveTo>
                    <a:pt x="12700" y="0"/>
                  </a:moveTo>
                  <a:lnTo>
                    <a:pt x="3675634" y="0"/>
                  </a:lnTo>
                  <a:cubicBezTo>
                    <a:pt x="3682619" y="0"/>
                    <a:pt x="3688334" y="5715"/>
                    <a:pt x="3688334" y="12700"/>
                  </a:cubicBezTo>
                  <a:lnTo>
                    <a:pt x="3688334" y="2210435"/>
                  </a:lnTo>
                  <a:cubicBezTo>
                    <a:pt x="3688334" y="2217420"/>
                    <a:pt x="3682619" y="2223135"/>
                    <a:pt x="3675634" y="2223135"/>
                  </a:cubicBezTo>
                  <a:lnTo>
                    <a:pt x="12700" y="2223135"/>
                  </a:lnTo>
                  <a:cubicBezTo>
                    <a:pt x="5715" y="2223135"/>
                    <a:pt x="0" y="2217420"/>
                    <a:pt x="0" y="2210435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210435"/>
                  </a:lnTo>
                  <a:lnTo>
                    <a:pt x="12700" y="2210435"/>
                  </a:lnTo>
                  <a:lnTo>
                    <a:pt x="12700" y="2197735"/>
                  </a:lnTo>
                  <a:lnTo>
                    <a:pt x="3675634" y="2197735"/>
                  </a:lnTo>
                  <a:lnTo>
                    <a:pt x="3675634" y="2210435"/>
                  </a:lnTo>
                  <a:lnTo>
                    <a:pt x="3662934" y="2210435"/>
                  </a:lnTo>
                  <a:lnTo>
                    <a:pt x="3662934" y="12700"/>
                  </a:lnTo>
                  <a:lnTo>
                    <a:pt x="3675634" y="12700"/>
                  </a:lnTo>
                  <a:lnTo>
                    <a:pt x="3675634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KZ"/>
            </a:p>
          </p:txBody>
        </p:sp>
      </p:grpSp>
      <p:sp>
        <p:nvSpPr>
          <p:cNvPr id="62" name="TextBox 62"/>
          <p:cNvSpPr txBox="1"/>
          <p:nvPr/>
        </p:nvSpPr>
        <p:spPr>
          <a:xfrm>
            <a:off x="9321364" y="6076790"/>
            <a:ext cx="2667207" cy="1344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6"/>
              </a:lnSpc>
            </a:pPr>
            <a:r>
              <a:rPr lang="en-US" sz="1950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Volga Region State University of Physical Culture, Sport and Tourism </a:t>
            </a:r>
          </a:p>
          <a:p>
            <a:pPr algn="ctr">
              <a:lnSpc>
                <a:spcPts val="2106"/>
              </a:lnSpc>
            </a:pPr>
            <a:r>
              <a:rPr lang="en-US" sz="1950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(Russia)</a:t>
            </a:r>
          </a:p>
        </p:txBody>
      </p:sp>
      <p:grpSp>
        <p:nvGrpSpPr>
          <p:cNvPr id="63" name="Group 63"/>
          <p:cNvGrpSpPr/>
          <p:nvPr/>
        </p:nvGrpSpPr>
        <p:grpSpPr>
          <a:xfrm>
            <a:off x="12293775" y="5905592"/>
            <a:ext cx="2766267" cy="1667381"/>
            <a:chOff x="0" y="0"/>
            <a:chExt cx="3688356" cy="2223174"/>
          </a:xfrm>
        </p:grpSpPr>
        <p:sp>
          <p:nvSpPr>
            <p:cNvPr id="64" name="Freeform 64"/>
            <p:cNvSpPr/>
            <p:nvPr/>
          </p:nvSpPr>
          <p:spPr>
            <a:xfrm>
              <a:off x="12700" y="12700"/>
              <a:ext cx="3662934" cy="2197735"/>
            </a:xfrm>
            <a:custGeom>
              <a:avLst/>
              <a:gdLst/>
              <a:ahLst/>
              <a:cxnLst/>
              <a:rect l="l" t="t" r="r" b="b"/>
              <a:pathLst>
                <a:path w="3662934" h="2197735">
                  <a:moveTo>
                    <a:pt x="0" y="0"/>
                  </a:moveTo>
                  <a:lnTo>
                    <a:pt x="3662934" y="0"/>
                  </a:lnTo>
                  <a:lnTo>
                    <a:pt x="3662934" y="2197735"/>
                  </a:lnTo>
                  <a:lnTo>
                    <a:pt x="0" y="2197735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/>
            <a:lstStyle/>
            <a:p>
              <a:endParaRPr lang="ru-KZ"/>
            </a:p>
          </p:txBody>
        </p:sp>
        <p:sp>
          <p:nvSpPr>
            <p:cNvPr id="65" name="Freeform 65"/>
            <p:cNvSpPr/>
            <p:nvPr/>
          </p:nvSpPr>
          <p:spPr>
            <a:xfrm>
              <a:off x="0" y="0"/>
              <a:ext cx="3688334" cy="2223135"/>
            </a:xfrm>
            <a:custGeom>
              <a:avLst/>
              <a:gdLst/>
              <a:ahLst/>
              <a:cxnLst/>
              <a:rect l="l" t="t" r="r" b="b"/>
              <a:pathLst>
                <a:path w="3688334" h="2223135">
                  <a:moveTo>
                    <a:pt x="12700" y="0"/>
                  </a:moveTo>
                  <a:lnTo>
                    <a:pt x="3675634" y="0"/>
                  </a:lnTo>
                  <a:cubicBezTo>
                    <a:pt x="3682619" y="0"/>
                    <a:pt x="3688334" y="5715"/>
                    <a:pt x="3688334" y="12700"/>
                  </a:cubicBezTo>
                  <a:lnTo>
                    <a:pt x="3688334" y="2210435"/>
                  </a:lnTo>
                  <a:cubicBezTo>
                    <a:pt x="3688334" y="2217420"/>
                    <a:pt x="3682619" y="2223135"/>
                    <a:pt x="3675634" y="2223135"/>
                  </a:cubicBezTo>
                  <a:lnTo>
                    <a:pt x="12700" y="2223135"/>
                  </a:lnTo>
                  <a:cubicBezTo>
                    <a:pt x="5715" y="2223135"/>
                    <a:pt x="0" y="2217420"/>
                    <a:pt x="0" y="2210435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210435"/>
                  </a:lnTo>
                  <a:lnTo>
                    <a:pt x="12700" y="2210435"/>
                  </a:lnTo>
                  <a:lnTo>
                    <a:pt x="12700" y="2197735"/>
                  </a:lnTo>
                  <a:lnTo>
                    <a:pt x="3675634" y="2197735"/>
                  </a:lnTo>
                  <a:lnTo>
                    <a:pt x="3675634" y="2210435"/>
                  </a:lnTo>
                  <a:lnTo>
                    <a:pt x="3662934" y="2210435"/>
                  </a:lnTo>
                  <a:lnTo>
                    <a:pt x="3662934" y="12700"/>
                  </a:lnTo>
                  <a:lnTo>
                    <a:pt x="3675634" y="12700"/>
                  </a:lnTo>
                  <a:lnTo>
                    <a:pt x="3675634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KZ"/>
            </a:p>
          </p:txBody>
        </p:sp>
      </p:grpSp>
      <p:sp>
        <p:nvSpPr>
          <p:cNvPr id="66" name="TextBox 66"/>
          <p:cNvSpPr txBox="1"/>
          <p:nvPr/>
        </p:nvSpPr>
        <p:spPr>
          <a:xfrm>
            <a:off x="12343305" y="6210127"/>
            <a:ext cx="2667207" cy="1077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6"/>
              </a:lnSpc>
            </a:pPr>
            <a:r>
              <a:rPr lang="en-US" sz="1950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Uzbek state university of physical culture and sport </a:t>
            </a:r>
          </a:p>
          <a:p>
            <a:pPr algn="ctr">
              <a:lnSpc>
                <a:spcPts val="2106"/>
              </a:lnSpc>
            </a:pPr>
            <a:r>
              <a:rPr lang="en-US" sz="1950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(Uzbekistan)</a:t>
            </a:r>
          </a:p>
        </p:txBody>
      </p:sp>
      <p:sp>
        <p:nvSpPr>
          <p:cNvPr id="67" name="Freeform 67" descr="Чашка Кубок"/>
          <p:cNvSpPr/>
          <p:nvPr/>
        </p:nvSpPr>
        <p:spPr>
          <a:xfrm rot="-461898">
            <a:off x="14781189" y="6328288"/>
            <a:ext cx="4711640" cy="4711640"/>
          </a:xfrm>
          <a:custGeom>
            <a:avLst/>
            <a:gdLst/>
            <a:ahLst/>
            <a:cxnLst/>
            <a:rect l="l" t="t" r="r" b="b"/>
            <a:pathLst>
              <a:path w="4711640" h="4711640">
                <a:moveTo>
                  <a:pt x="0" y="0"/>
                </a:moveTo>
                <a:lnTo>
                  <a:pt x="4711640" y="0"/>
                </a:lnTo>
                <a:lnTo>
                  <a:pt x="4711640" y="4711640"/>
                </a:lnTo>
                <a:lnTo>
                  <a:pt x="0" y="47116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68" name="TextBox 68"/>
          <p:cNvSpPr txBox="1"/>
          <p:nvPr/>
        </p:nvSpPr>
        <p:spPr>
          <a:xfrm>
            <a:off x="496425" y="7802784"/>
            <a:ext cx="10371747" cy="1512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b="1" dirty="0" err="1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Партнеры</a:t>
            </a:r>
            <a:r>
              <a:rPr lang="en-US" sz="2700" b="1" dirty="0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 в </a:t>
            </a:r>
            <a:r>
              <a:rPr lang="en-US" sz="2700" b="1" dirty="0" err="1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рамках</a:t>
            </a:r>
            <a:r>
              <a:rPr lang="en-US" sz="2700" b="1" dirty="0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программы</a:t>
            </a:r>
            <a:r>
              <a:rPr lang="en-US" sz="2700" b="1" dirty="0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 Erasmus+ KA171:</a:t>
            </a:r>
          </a:p>
          <a:p>
            <a:pPr algn="l">
              <a:lnSpc>
                <a:spcPts val="2879"/>
              </a:lnSpc>
            </a:pPr>
            <a:endParaRPr lang="en-US" sz="2700" b="1" dirty="0">
              <a:solidFill>
                <a:srgbClr val="002060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marL="434340" lvl="1" indent="-217170" algn="l">
              <a:lnSpc>
                <a:spcPts val="2879"/>
              </a:lnSpc>
              <a:buFont typeface="Arial"/>
              <a:buChar char="•"/>
            </a:pPr>
            <a:r>
              <a:rPr lang="en-US" sz="2400" b="1" dirty="0">
                <a:solidFill>
                  <a:srgbClr val="C00000"/>
                </a:solidFill>
                <a:latin typeface="Lora Bold"/>
                <a:ea typeface="Lora Bold"/>
                <a:cs typeface="Lora Bold"/>
                <a:sym typeface="Lora Bold"/>
              </a:rPr>
              <a:t>Norwegian School of Sport Sciences (Norway)</a:t>
            </a:r>
          </a:p>
          <a:p>
            <a:pPr marL="434340" lvl="1" indent="-217170" algn="l">
              <a:lnSpc>
                <a:spcPts val="2879"/>
              </a:lnSpc>
              <a:buFont typeface="Arial"/>
              <a:buChar char="•"/>
            </a:pPr>
            <a:r>
              <a:rPr lang="en-US" sz="2400" b="1" dirty="0" err="1">
                <a:solidFill>
                  <a:srgbClr val="C00000"/>
                </a:solidFill>
                <a:latin typeface="Lora Bold"/>
                <a:ea typeface="Lora Bold"/>
                <a:cs typeface="Lora Bold"/>
                <a:sym typeface="Lora Bold"/>
              </a:rPr>
              <a:t>Eszterhazy</a:t>
            </a:r>
            <a:r>
              <a:rPr lang="en-US" sz="2400" b="1" dirty="0">
                <a:solidFill>
                  <a:srgbClr val="C00000"/>
                </a:solidFill>
                <a:latin typeface="Lora Bold"/>
                <a:ea typeface="Lora Bold"/>
                <a:cs typeface="Lora Bold"/>
                <a:sym typeface="Lora Bold"/>
              </a:rPr>
              <a:t> Karoly Catholic University in Eger (Hungary)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3823" y="7202227"/>
            <a:ext cx="3902706" cy="2191464"/>
          </a:xfrm>
          <a:custGeom>
            <a:avLst/>
            <a:gdLst/>
            <a:ahLst/>
            <a:cxnLst/>
            <a:rect l="l" t="t" r="r" b="b"/>
            <a:pathLst>
              <a:path w="3902706" h="2191464">
                <a:moveTo>
                  <a:pt x="0" y="0"/>
                </a:moveTo>
                <a:lnTo>
                  <a:pt x="3902705" y="0"/>
                </a:lnTo>
                <a:lnTo>
                  <a:pt x="3902705" y="2191464"/>
                </a:lnTo>
                <a:lnTo>
                  <a:pt x="0" y="21914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153" r="1516" b="-27646"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3" name="Freeform 3"/>
          <p:cNvSpPr/>
          <p:nvPr/>
        </p:nvSpPr>
        <p:spPr>
          <a:xfrm>
            <a:off x="403823" y="1206246"/>
            <a:ext cx="4023480" cy="2531529"/>
          </a:xfrm>
          <a:custGeom>
            <a:avLst/>
            <a:gdLst/>
            <a:ahLst/>
            <a:cxnLst/>
            <a:rect l="l" t="t" r="r" b="b"/>
            <a:pathLst>
              <a:path w="4023480" h="2531529">
                <a:moveTo>
                  <a:pt x="0" y="0"/>
                </a:moveTo>
                <a:lnTo>
                  <a:pt x="4023479" y="0"/>
                </a:lnTo>
                <a:lnTo>
                  <a:pt x="4023479" y="2531529"/>
                </a:lnTo>
                <a:lnTo>
                  <a:pt x="0" y="2531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1261" r="3421" b="-43447"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4" name="Freeform 4"/>
          <p:cNvSpPr/>
          <p:nvPr/>
        </p:nvSpPr>
        <p:spPr>
          <a:xfrm>
            <a:off x="9498891" y="1201905"/>
            <a:ext cx="3759888" cy="2502315"/>
          </a:xfrm>
          <a:custGeom>
            <a:avLst/>
            <a:gdLst/>
            <a:ahLst/>
            <a:cxnLst/>
            <a:rect l="l" t="t" r="r" b="b"/>
            <a:pathLst>
              <a:path w="3759888" h="2502315">
                <a:moveTo>
                  <a:pt x="0" y="0"/>
                </a:moveTo>
                <a:lnTo>
                  <a:pt x="3759888" y="0"/>
                </a:lnTo>
                <a:lnTo>
                  <a:pt x="3759888" y="2502315"/>
                </a:lnTo>
                <a:lnTo>
                  <a:pt x="0" y="25023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383" t="-15829" r="-11659" b="-37379"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5" name="Freeform 5"/>
          <p:cNvSpPr/>
          <p:nvPr/>
        </p:nvSpPr>
        <p:spPr>
          <a:xfrm>
            <a:off x="403823" y="4313622"/>
            <a:ext cx="3902706" cy="2325682"/>
          </a:xfrm>
          <a:custGeom>
            <a:avLst/>
            <a:gdLst/>
            <a:ahLst/>
            <a:cxnLst/>
            <a:rect l="l" t="t" r="r" b="b"/>
            <a:pathLst>
              <a:path w="3902706" h="2325682">
                <a:moveTo>
                  <a:pt x="0" y="0"/>
                </a:moveTo>
                <a:lnTo>
                  <a:pt x="3902705" y="0"/>
                </a:lnTo>
                <a:lnTo>
                  <a:pt x="3902705" y="2325683"/>
                </a:lnTo>
                <a:lnTo>
                  <a:pt x="0" y="23256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2317" b="-61427"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6" name="Freeform 6"/>
          <p:cNvSpPr/>
          <p:nvPr/>
        </p:nvSpPr>
        <p:spPr>
          <a:xfrm>
            <a:off x="4931794" y="1231119"/>
            <a:ext cx="3919952" cy="2502315"/>
          </a:xfrm>
          <a:custGeom>
            <a:avLst/>
            <a:gdLst/>
            <a:ahLst/>
            <a:cxnLst/>
            <a:rect l="l" t="t" r="r" b="b"/>
            <a:pathLst>
              <a:path w="3919952" h="2502315">
                <a:moveTo>
                  <a:pt x="0" y="0"/>
                </a:moveTo>
                <a:lnTo>
                  <a:pt x="3919952" y="0"/>
                </a:lnTo>
                <a:lnTo>
                  <a:pt x="3919952" y="2502315"/>
                </a:lnTo>
                <a:lnTo>
                  <a:pt x="0" y="25023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090" t="-33892" r="-23025" b="-8209"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7" name="Freeform 7"/>
          <p:cNvSpPr/>
          <p:nvPr/>
        </p:nvSpPr>
        <p:spPr>
          <a:xfrm>
            <a:off x="13905926" y="1201905"/>
            <a:ext cx="4023480" cy="2531529"/>
          </a:xfrm>
          <a:custGeom>
            <a:avLst/>
            <a:gdLst/>
            <a:ahLst/>
            <a:cxnLst/>
            <a:rect l="l" t="t" r="r" b="b"/>
            <a:pathLst>
              <a:path w="4023480" h="2531529">
                <a:moveTo>
                  <a:pt x="0" y="0"/>
                </a:moveTo>
                <a:lnTo>
                  <a:pt x="4023480" y="0"/>
                </a:lnTo>
                <a:lnTo>
                  <a:pt x="4023480" y="2531529"/>
                </a:lnTo>
                <a:lnTo>
                  <a:pt x="0" y="25315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184" t="-15434" r="-2616" b="-10681"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8" name="Freeform 8"/>
          <p:cNvSpPr/>
          <p:nvPr/>
        </p:nvSpPr>
        <p:spPr>
          <a:xfrm>
            <a:off x="4875333" y="4301852"/>
            <a:ext cx="3976413" cy="2269068"/>
          </a:xfrm>
          <a:custGeom>
            <a:avLst/>
            <a:gdLst/>
            <a:ahLst/>
            <a:cxnLst/>
            <a:rect l="l" t="t" r="r" b="b"/>
            <a:pathLst>
              <a:path w="3976413" h="2269068">
                <a:moveTo>
                  <a:pt x="0" y="0"/>
                </a:moveTo>
                <a:lnTo>
                  <a:pt x="3976413" y="0"/>
                </a:lnTo>
                <a:lnTo>
                  <a:pt x="3976413" y="2269067"/>
                </a:lnTo>
                <a:lnTo>
                  <a:pt x="0" y="22690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6838" t="-31604" r="-29518" b="-39277"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9" name="Freeform 9"/>
          <p:cNvSpPr/>
          <p:nvPr/>
        </p:nvSpPr>
        <p:spPr>
          <a:xfrm>
            <a:off x="13905926" y="7068009"/>
            <a:ext cx="4118158" cy="2325682"/>
          </a:xfrm>
          <a:custGeom>
            <a:avLst/>
            <a:gdLst/>
            <a:ahLst/>
            <a:cxnLst/>
            <a:rect l="l" t="t" r="r" b="b"/>
            <a:pathLst>
              <a:path w="4118158" h="2325682">
                <a:moveTo>
                  <a:pt x="0" y="0"/>
                </a:moveTo>
                <a:lnTo>
                  <a:pt x="4118158" y="0"/>
                </a:lnTo>
                <a:lnTo>
                  <a:pt x="4118158" y="2325683"/>
                </a:lnTo>
                <a:lnTo>
                  <a:pt x="0" y="23256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63275" r="1404" b="-43690"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10" name="Freeform 10"/>
          <p:cNvSpPr/>
          <p:nvPr/>
        </p:nvSpPr>
        <p:spPr>
          <a:xfrm>
            <a:off x="4838322" y="7157999"/>
            <a:ext cx="4013424" cy="2173018"/>
          </a:xfrm>
          <a:custGeom>
            <a:avLst/>
            <a:gdLst/>
            <a:ahLst/>
            <a:cxnLst/>
            <a:rect l="l" t="t" r="r" b="b"/>
            <a:pathLst>
              <a:path w="4013424" h="2173018">
                <a:moveTo>
                  <a:pt x="0" y="0"/>
                </a:moveTo>
                <a:lnTo>
                  <a:pt x="4013424" y="0"/>
                </a:lnTo>
                <a:lnTo>
                  <a:pt x="4013424" y="2173018"/>
                </a:lnTo>
                <a:lnTo>
                  <a:pt x="0" y="217301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6474" t="-114565" r="-4356" b="-58365"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11" name="Freeform 11"/>
          <p:cNvSpPr/>
          <p:nvPr/>
        </p:nvSpPr>
        <p:spPr>
          <a:xfrm>
            <a:off x="9420549" y="4270575"/>
            <a:ext cx="3838229" cy="2368731"/>
          </a:xfrm>
          <a:custGeom>
            <a:avLst/>
            <a:gdLst/>
            <a:ahLst/>
            <a:cxnLst/>
            <a:rect l="l" t="t" r="r" b="b"/>
            <a:pathLst>
              <a:path w="3838229" h="2368731">
                <a:moveTo>
                  <a:pt x="0" y="0"/>
                </a:moveTo>
                <a:lnTo>
                  <a:pt x="3838229" y="0"/>
                </a:lnTo>
                <a:lnTo>
                  <a:pt x="3838229" y="2368731"/>
                </a:lnTo>
                <a:lnTo>
                  <a:pt x="0" y="236873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2489" r="597" b="-127318"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12" name="TextBox 12"/>
          <p:cNvSpPr txBox="1"/>
          <p:nvPr/>
        </p:nvSpPr>
        <p:spPr>
          <a:xfrm>
            <a:off x="9238018" y="6707100"/>
            <a:ext cx="4159216" cy="609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r>
              <a:rPr lang="en-US" sz="135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Гостевая лекция профессора</a:t>
            </a:r>
          </a:p>
          <a:p>
            <a:pPr algn="ctr">
              <a:lnSpc>
                <a:spcPts val="1620"/>
              </a:lnSpc>
            </a:pPr>
            <a:r>
              <a:rPr lang="en-US" sz="135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 Хегге Клемм (Норвегия</a:t>
            </a:r>
            <a:r>
              <a:rPr lang="en-US" sz="135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)</a:t>
            </a:r>
          </a:p>
          <a:p>
            <a:pPr algn="ctr">
              <a:lnSpc>
                <a:spcPts val="1620"/>
              </a:lnSpc>
            </a:pPr>
            <a:endParaRPr lang="en-US" sz="135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9498891" y="7177402"/>
            <a:ext cx="3759886" cy="2248544"/>
          </a:xfrm>
          <a:custGeom>
            <a:avLst/>
            <a:gdLst/>
            <a:ahLst/>
            <a:cxnLst/>
            <a:rect l="l" t="t" r="r" b="b"/>
            <a:pathLst>
              <a:path w="3759886" h="2248544">
                <a:moveTo>
                  <a:pt x="0" y="0"/>
                </a:moveTo>
                <a:lnTo>
                  <a:pt x="3759887" y="0"/>
                </a:lnTo>
                <a:lnTo>
                  <a:pt x="3759887" y="2248544"/>
                </a:lnTo>
                <a:lnTo>
                  <a:pt x="0" y="22485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393" t="279" r="-13316" b="-30302"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14" name="Freeform 14"/>
          <p:cNvSpPr/>
          <p:nvPr/>
        </p:nvSpPr>
        <p:spPr>
          <a:xfrm>
            <a:off x="13905926" y="4349844"/>
            <a:ext cx="4023480" cy="2250966"/>
          </a:xfrm>
          <a:custGeom>
            <a:avLst/>
            <a:gdLst/>
            <a:ahLst/>
            <a:cxnLst/>
            <a:rect l="l" t="t" r="r" b="b"/>
            <a:pathLst>
              <a:path w="4023480" h="2250966">
                <a:moveTo>
                  <a:pt x="0" y="0"/>
                </a:moveTo>
                <a:lnTo>
                  <a:pt x="4023480" y="0"/>
                </a:lnTo>
                <a:lnTo>
                  <a:pt x="4023480" y="2250966"/>
                </a:lnTo>
                <a:lnTo>
                  <a:pt x="0" y="225096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22179" b="-22179"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15" name="Freeform 15"/>
          <p:cNvSpPr/>
          <p:nvPr/>
        </p:nvSpPr>
        <p:spPr>
          <a:xfrm>
            <a:off x="9420549" y="4349844"/>
            <a:ext cx="3794154" cy="2339728"/>
          </a:xfrm>
          <a:custGeom>
            <a:avLst/>
            <a:gdLst/>
            <a:ahLst/>
            <a:cxnLst/>
            <a:rect l="l" t="t" r="r" b="b"/>
            <a:pathLst>
              <a:path w="3794154" h="2339728">
                <a:moveTo>
                  <a:pt x="0" y="0"/>
                </a:moveTo>
                <a:lnTo>
                  <a:pt x="3794154" y="0"/>
                </a:lnTo>
                <a:lnTo>
                  <a:pt x="3794154" y="2339728"/>
                </a:lnTo>
                <a:lnTo>
                  <a:pt x="0" y="233972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16" name="TextBox 16"/>
          <p:cNvSpPr txBox="1"/>
          <p:nvPr/>
        </p:nvSpPr>
        <p:spPr>
          <a:xfrm>
            <a:off x="-149884" y="60292"/>
            <a:ext cx="18105120" cy="1069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4"/>
              </a:lnSpc>
            </a:pPr>
            <a:r>
              <a:rPr lang="en-US" sz="4800" b="1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Международная деятельность </a:t>
            </a:r>
          </a:p>
          <a:p>
            <a:pPr algn="ctr">
              <a:lnSpc>
                <a:spcPts val="3240"/>
              </a:lnSpc>
            </a:pPr>
            <a:r>
              <a:rPr lang="en-US" sz="3000" b="1">
                <a:solidFill>
                  <a:srgbClr val="D50334"/>
                </a:solidFill>
                <a:latin typeface="Lora Bold"/>
                <a:ea typeface="Lora Bold"/>
                <a:cs typeface="Lora Bold"/>
                <a:sym typeface="Lora Bold"/>
              </a:rPr>
              <a:t>Визиты и деловые встречи с зарубежными партнерами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686906" y="3752771"/>
            <a:ext cx="4073400" cy="409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r>
              <a:rPr lang="en-US" sz="135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Глобальные лекции ученых Корейского</a:t>
            </a:r>
          </a:p>
          <a:p>
            <a:pPr algn="ctr">
              <a:lnSpc>
                <a:spcPts val="1620"/>
              </a:lnSpc>
            </a:pPr>
            <a:r>
              <a:rPr lang="en-US" sz="135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института спортивной науки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21447" y="9494376"/>
            <a:ext cx="3996735" cy="809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r>
              <a:rPr lang="en-US" sz="135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Визит Президента Ассоциации Qazaq Kuresi в Индии, и представителей Shaheed Sukhdev College of Business Studies </a:t>
            </a:r>
          </a:p>
          <a:p>
            <a:pPr algn="l">
              <a:lnSpc>
                <a:spcPts val="1620"/>
              </a:lnSpc>
            </a:pPr>
            <a:endParaRPr lang="en-US" sz="1350">
              <a:solidFill>
                <a:srgbClr val="00206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079172" y="3842550"/>
            <a:ext cx="3135660" cy="409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0"/>
              </a:lnSpc>
            </a:pPr>
            <a:r>
              <a:rPr lang="en-US" sz="135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Визит делегации APEMS в посольство Бразилии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60660" y="6680047"/>
            <a:ext cx="3554172" cy="409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0"/>
              </a:lnSpc>
            </a:pPr>
            <a:r>
              <a:rPr lang="en-US" sz="135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Встреча с руководителем Института </a:t>
            </a:r>
          </a:p>
          <a:p>
            <a:pPr algn="l">
              <a:lnSpc>
                <a:spcPts val="1620"/>
              </a:lnSpc>
            </a:pPr>
            <a:r>
              <a:rPr lang="en-US" sz="135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Юнус Эмре при Посольстве Турции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004740" y="3753720"/>
            <a:ext cx="2873722" cy="409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r>
              <a:rPr lang="en-US" sz="135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Cоглашение о сотрудничестве с институтом (INSEP) Франции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429184" y="3752771"/>
            <a:ext cx="2976961" cy="409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r>
              <a:rPr lang="en-US" sz="135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Cоглашение о сотрудничестве</a:t>
            </a:r>
          </a:p>
          <a:p>
            <a:pPr algn="ctr">
              <a:lnSpc>
                <a:spcPts val="1620"/>
              </a:lnSpc>
            </a:pPr>
            <a:r>
              <a:rPr lang="en-US" sz="135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 с Azerbaijan Sports Academy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114684" y="6607115"/>
            <a:ext cx="3554172" cy="409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r>
              <a:rPr lang="en-US" sz="135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Визит американских ковбоев в рамках Nomad Games (посольство США)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129158" y="9491355"/>
            <a:ext cx="3577009" cy="409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r>
              <a:rPr lang="en-US" sz="135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Музыкальный бэнд ВВС США в APEMS</a:t>
            </a:r>
          </a:p>
          <a:p>
            <a:pPr algn="ctr">
              <a:lnSpc>
                <a:spcPts val="1620"/>
              </a:lnSpc>
            </a:pPr>
            <a:r>
              <a:rPr lang="en-US" sz="135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 (посольство США)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998426" y="9462141"/>
            <a:ext cx="5484514" cy="409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r>
              <a:rPr lang="en-US" sz="135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Встреча с делегацией посольства США </a:t>
            </a:r>
          </a:p>
          <a:p>
            <a:pPr algn="ctr">
              <a:lnSpc>
                <a:spcPts val="1620"/>
              </a:lnSpc>
            </a:pPr>
            <a:r>
              <a:rPr lang="en-US" sz="135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с ППС и студентами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468092" y="9503703"/>
            <a:ext cx="5821482" cy="209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r>
              <a:rPr lang="en-US" sz="135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Встреча с делегацией посольства Индонезии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875483" y="6607115"/>
            <a:ext cx="4053922" cy="409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r>
              <a:rPr lang="en-US" sz="135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Визит представителя Спортивного Университета Франции Ulysse Ouvrieu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5DFCC7E-92F0-835C-7D31-C186C24CA879}"/>
              </a:ext>
            </a:extLst>
          </p:cNvPr>
          <p:cNvSpPr txBox="1"/>
          <p:nvPr/>
        </p:nvSpPr>
        <p:spPr>
          <a:xfrm>
            <a:off x="609600" y="1376667"/>
            <a:ext cx="6896619" cy="7696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4BC745-45E0-0E9E-D646-08F9F37CD182}"/>
              </a:ext>
            </a:extLst>
          </p:cNvPr>
          <p:cNvSpPr txBox="1"/>
          <p:nvPr/>
        </p:nvSpPr>
        <p:spPr>
          <a:xfrm>
            <a:off x="590266" y="902859"/>
            <a:ext cx="9144000" cy="2816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/>
              <a:t>1. Инструментальные навыки</a:t>
            </a:r>
          </a:p>
          <a:p>
            <a:pPr marL="571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грамотность: владение образовательными платформами, видеоанализом двигательной активности, дистанционными форматами обучения;</a:t>
            </a:r>
          </a:p>
          <a:p>
            <a:pPr marL="571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Навыки академического и методического письма: составление рабочих программ, планов занятий, отчетных и аналитических документов;</a:t>
            </a:r>
          </a:p>
          <a:p>
            <a:pPr marL="571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Коммуникативные и презентационные навыки: проведение занятий, защита проектов, работа с родителями, коллегами, участие в конкурсах и конференциях;</a:t>
            </a:r>
          </a:p>
          <a:p>
            <a:pPr marL="571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Владение иностранным языком (ESP) для профессионального роста и академической мобильности.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500BC4-3FE6-CE22-95C5-5587CCA2036D}"/>
              </a:ext>
            </a:extLst>
          </p:cNvPr>
          <p:cNvSpPr txBox="1"/>
          <p:nvPr/>
        </p:nvSpPr>
        <p:spPr>
          <a:xfrm>
            <a:off x="590266" y="3873921"/>
            <a:ext cx="9144000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/>
              <a:t>2. Фундаментальные навыки</a:t>
            </a:r>
          </a:p>
          <a:p>
            <a:pPr marL="571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Анатомия, физиология, биомеханика и теория физического воспитания;</a:t>
            </a:r>
          </a:p>
          <a:p>
            <a:pPr marL="571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 и психология физической культуры: методики преподавания, возрастные особенности, мотивация учащихся;</a:t>
            </a:r>
          </a:p>
          <a:p>
            <a:pPr marL="571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Гигиена, основы здорового образа жизни и профилактика нарушений здоровья у детей и подростков;</a:t>
            </a:r>
          </a:p>
          <a:p>
            <a:pPr marL="571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реализация учебных программ по видам физической активности с учетом государственных стандартов и особенностей учащихся.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8BC802-3104-6BA2-F59B-B720025AFA4D}"/>
              </a:ext>
            </a:extLst>
          </p:cNvPr>
          <p:cNvSpPr txBox="1"/>
          <p:nvPr/>
        </p:nvSpPr>
        <p:spPr>
          <a:xfrm>
            <a:off x="590266" y="6591300"/>
            <a:ext cx="9144000" cy="2816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/>
              <a:t>3. Индустриальные навыки</a:t>
            </a:r>
          </a:p>
          <a:p>
            <a:pPr marL="571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спортивно-массовых мероприятий в образовательных организациях;</a:t>
            </a:r>
          </a:p>
          <a:p>
            <a:pPr marL="571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документацией и правовое обеспечение деятельности педагога (журнал успеваемости, отчеты, охрана труда, инклюзивное образование);</a:t>
            </a:r>
          </a:p>
          <a:p>
            <a:pPr marL="571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цифровых и креативных подходов в преподавание физкультуры (геймификация, VR,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видеотренировки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571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спортивной культуры и лидерства у обучающихся, развитие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soft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skills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физическое воспитание.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E61878-5C69-6255-C87B-F7FFBA26DA89}"/>
              </a:ext>
            </a:extLst>
          </p:cNvPr>
          <p:cNvSpPr txBox="1"/>
          <p:nvPr/>
        </p:nvSpPr>
        <p:spPr>
          <a:xfrm>
            <a:off x="3406254" y="71862"/>
            <a:ext cx="126560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Направление подготовки кадров - 6В014 Подготовка учителей с предметной специализацией общего развития</a:t>
            </a:r>
          </a:p>
        </p:txBody>
      </p:sp>
      <p:pic>
        <p:nvPicPr>
          <p:cNvPr id="2065" name="Picture 17" descr="Сформированное изображение">
            <a:extLst>
              <a:ext uri="{FF2B5EF4-FFF2-40B4-BE49-F238E27FC236}">
                <a16:creationId xmlns:a16="http://schemas.microsoft.com/office/drawing/2014/main" id="{1A016136-BB4F-AC87-D557-A32B9B821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1376667"/>
            <a:ext cx="7962900" cy="796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24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7959D7-01FC-4B3E-BA41-C19E43B355EC}"/>
              </a:ext>
            </a:extLst>
          </p:cNvPr>
          <p:cNvSpPr txBox="1"/>
          <p:nvPr/>
        </p:nvSpPr>
        <p:spPr>
          <a:xfrm>
            <a:off x="685800" y="1898637"/>
            <a:ext cx="91440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Модель 3-летнего обучения в триместровом режиме успешно внедрена и апробирована в Академии. </a:t>
            </a:r>
          </a:p>
          <a:p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Качество подготовки сохранено за счет грамотного проектирования учебных планов, насыщенности практикой и современных форматов обучения. </a:t>
            </a:r>
          </a:p>
          <a:p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Предлагаем рассмотреть возможность внедрения такой модели в других вузах РК, особенно в прикладных и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практикоориентированных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направлениях.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4380EA-5EB6-081A-AFD2-5A49F6D37D0A}"/>
              </a:ext>
            </a:extLst>
          </p:cNvPr>
          <p:cNvSpPr txBox="1"/>
          <p:nvPr/>
        </p:nvSpPr>
        <p:spPr>
          <a:xfrm>
            <a:off x="990600" y="342900"/>
            <a:ext cx="9372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 и предложения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87DF934-3F17-273A-6189-7C6D6381B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33233"/>
            <a:ext cx="7467600" cy="3981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Изображение выглядит как одежда, человек, Человеческое лицо, улыб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02286E5-C832-B0D0-0C67-C29DA3719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4495800"/>
            <a:ext cx="4086225" cy="5448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DDE1DA02-577B-3BD8-D949-4A4EBECAD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4600" y="4738048"/>
            <a:ext cx="4196829" cy="51759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578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3553" y="2711501"/>
            <a:ext cx="17009880" cy="2781691"/>
            <a:chOff x="0" y="0"/>
            <a:chExt cx="23899781" cy="39084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899749" cy="3908425"/>
            </a:xfrm>
            <a:custGeom>
              <a:avLst/>
              <a:gdLst/>
              <a:ahLst/>
              <a:cxnLst/>
              <a:rect l="l" t="t" r="r" b="b"/>
              <a:pathLst>
                <a:path w="23899749" h="3908425">
                  <a:moveTo>
                    <a:pt x="0" y="0"/>
                  </a:moveTo>
                  <a:lnTo>
                    <a:pt x="23899749" y="0"/>
                  </a:lnTo>
                  <a:lnTo>
                    <a:pt x="23899749" y="3908425"/>
                  </a:lnTo>
                  <a:lnTo>
                    <a:pt x="0" y="39084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3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KZ"/>
            </a:p>
          </p:txBody>
        </p:sp>
      </p:grpSp>
      <p:sp>
        <p:nvSpPr>
          <p:cNvPr id="4" name="Freeform 4"/>
          <p:cNvSpPr/>
          <p:nvPr/>
        </p:nvSpPr>
        <p:spPr>
          <a:xfrm>
            <a:off x="2289143" y="4982885"/>
            <a:ext cx="2328653" cy="1164326"/>
          </a:xfrm>
          <a:custGeom>
            <a:avLst/>
            <a:gdLst/>
            <a:ahLst/>
            <a:cxnLst/>
            <a:rect l="l" t="t" r="r" b="b"/>
            <a:pathLst>
              <a:path w="2328653" h="1164326">
                <a:moveTo>
                  <a:pt x="0" y="0"/>
                </a:moveTo>
                <a:lnTo>
                  <a:pt x="2328654" y="0"/>
                </a:lnTo>
                <a:lnTo>
                  <a:pt x="2328654" y="1164327"/>
                </a:lnTo>
                <a:lnTo>
                  <a:pt x="0" y="11643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grpSp>
        <p:nvGrpSpPr>
          <p:cNvPr id="5" name="Group 5"/>
          <p:cNvGrpSpPr/>
          <p:nvPr/>
        </p:nvGrpSpPr>
        <p:grpSpPr>
          <a:xfrm>
            <a:off x="2816050" y="6863468"/>
            <a:ext cx="13061895" cy="3244674"/>
            <a:chOff x="0" y="0"/>
            <a:chExt cx="18352653" cy="4558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352643" cy="4558919"/>
            </a:xfrm>
            <a:custGeom>
              <a:avLst/>
              <a:gdLst/>
              <a:ahLst/>
              <a:cxnLst/>
              <a:rect l="l" t="t" r="r" b="b"/>
              <a:pathLst>
                <a:path w="18352643" h="4558919">
                  <a:moveTo>
                    <a:pt x="0" y="0"/>
                  </a:moveTo>
                  <a:lnTo>
                    <a:pt x="18352643" y="0"/>
                  </a:lnTo>
                  <a:lnTo>
                    <a:pt x="18352643" y="4558919"/>
                  </a:lnTo>
                  <a:lnTo>
                    <a:pt x="0" y="4558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44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KZ"/>
            </a:p>
          </p:txBody>
        </p:sp>
      </p:grpSp>
      <p:sp>
        <p:nvSpPr>
          <p:cNvPr id="7" name="Freeform 7"/>
          <p:cNvSpPr/>
          <p:nvPr/>
        </p:nvSpPr>
        <p:spPr>
          <a:xfrm rot="-10800000">
            <a:off x="4516768" y="6137865"/>
            <a:ext cx="2328653" cy="1164326"/>
          </a:xfrm>
          <a:custGeom>
            <a:avLst/>
            <a:gdLst/>
            <a:ahLst/>
            <a:cxnLst/>
            <a:rect l="l" t="t" r="r" b="b"/>
            <a:pathLst>
              <a:path w="2328653" h="1164326">
                <a:moveTo>
                  <a:pt x="0" y="0"/>
                </a:moveTo>
                <a:lnTo>
                  <a:pt x="2328653" y="0"/>
                </a:lnTo>
                <a:lnTo>
                  <a:pt x="2328653" y="1164327"/>
                </a:lnTo>
                <a:lnTo>
                  <a:pt x="0" y="1164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8" name="Freeform 8"/>
          <p:cNvSpPr/>
          <p:nvPr/>
        </p:nvSpPr>
        <p:spPr>
          <a:xfrm>
            <a:off x="2706057" y="5390451"/>
            <a:ext cx="1494827" cy="1494827"/>
          </a:xfrm>
          <a:custGeom>
            <a:avLst/>
            <a:gdLst/>
            <a:ahLst/>
            <a:cxnLst/>
            <a:rect l="l" t="t" r="r" b="b"/>
            <a:pathLst>
              <a:path w="1494827" h="1494827">
                <a:moveTo>
                  <a:pt x="0" y="0"/>
                </a:moveTo>
                <a:lnTo>
                  <a:pt x="1494826" y="0"/>
                </a:lnTo>
                <a:lnTo>
                  <a:pt x="1494826" y="1494827"/>
                </a:lnTo>
                <a:lnTo>
                  <a:pt x="0" y="14948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9" name="Freeform 9"/>
          <p:cNvSpPr/>
          <p:nvPr/>
        </p:nvSpPr>
        <p:spPr>
          <a:xfrm>
            <a:off x="4937362" y="5390451"/>
            <a:ext cx="1494827" cy="1494827"/>
          </a:xfrm>
          <a:custGeom>
            <a:avLst/>
            <a:gdLst/>
            <a:ahLst/>
            <a:cxnLst/>
            <a:rect l="l" t="t" r="r" b="b"/>
            <a:pathLst>
              <a:path w="1494827" h="1494827">
                <a:moveTo>
                  <a:pt x="0" y="0"/>
                </a:moveTo>
                <a:lnTo>
                  <a:pt x="1494827" y="0"/>
                </a:lnTo>
                <a:lnTo>
                  <a:pt x="1494827" y="1494827"/>
                </a:lnTo>
                <a:lnTo>
                  <a:pt x="0" y="14948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10" name="Freeform 10"/>
          <p:cNvSpPr/>
          <p:nvPr/>
        </p:nvSpPr>
        <p:spPr>
          <a:xfrm>
            <a:off x="6718019" y="4982885"/>
            <a:ext cx="2338000" cy="1169000"/>
          </a:xfrm>
          <a:custGeom>
            <a:avLst/>
            <a:gdLst/>
            <a:ahLst/>
            <a:cxnLst/>
            <a:rect l="l" t="t" r="r" b="b"/>
            <a:pathLst>
              <a:path w="2338000" h="1169000">
                <a:moveTo>
                  <a:pt x="0" y="0"/>
                </a:moveTo>
                <a:lnTo>
                  <a:pt x="2338000" y="0"/>
                </a:lnTo>
                <a:lnTo>
                  <a:pt x="2338000" y="1169000"/>
                </a:lnTo>
                <a:lnTo>
                  <a:pt x="0" y="1169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193" b="-193"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11" name="Freeform 11"/>
          <p:cNvSpPr/>
          <p:nvPr/>
        </p:nvSpPr>
        <p:spPr>
          <a:xfrm rot="-10800000">
            <a:off x="8937447" y="6142539"/>
            <a:ext cx="2328653" cy="1164326"/>
          </a:xfrm>
          <a:custGeom>
            <a:avLst/>
            <a:gdLst/>
            <a:ahLst/>
            <a:cxnLst/>
            <a:rect l="l" t="t" r="r" b="b"/>
            <a:pathLst>
              <a:path w="2328653" h="1164326">
                <a:moveTo>
                  <a:pt x="0" y="0"/>
                </a:moveTo>
                <a:lnTo>
                  <a:pt x="2328654" y="0"/>
                </a:lnTo>
                <a:lnTo>
                  <a:pt x="2328654" y="1164326"/>
                </a:lnTo>
                <a:lnTo>
                  <a:pt x="0" y="11643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12" name="Freeform 12"/>
          <p:cNvSpPr/>
          <p:nvPr/>
        </p:nvSpPr>
        <p:spPr>
          <a:xfrm>
            <a:off x="7138614" y="5395125"/>
            <a:ext cx="1494827" cy="1494827"/>
          </a:xfrm>
          <a:custGeom>
            <a:avLst/>
            <a:gdLst/>
            <a:ahLst/>
            <a:cxnLst/>
            <a:rect l="l" t="t" r="r" b="b"/>
            <a:pathLst>
              <a:path w="1494827" h="1494827">
                <a:moveTo>
                  <a:pt x="0" y="0"/>
                </a:moveTo>
                <a:lnTo>
                  <a:pt x="1494826" y="0"/>
                </a:lnTo>
                <a:lnTo>
                  <a:pt x="1494826" y="1494827"/>
                </a:lnTo>
                <a:lnTo>
                  <a:pt x="0" y="14948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13" name="Freeform 13"/>
          <p:cNvSpPr/>
          <p:nvPr/>
        </p:nvSpPr>
        <p:spPr>
          <a:xfrm>
            <a:off x="9346997" y="5395125"/>
            <a:ext cx="1494827" cy="1494827"/>
          </a:xfrm>
          <a:custGeom>
            <a:avLst/>
            <a:gdLst/>
            <a:ahLst/>
            <a:cxnLst/>
            <a:rect l="l" t="t" r="r" b="b"/>
            <a:pathLst>
              <a:path w="1494827" h="1494827">
                <a:moveTo>
                  <a:pt x="0" y="0"/>
                </a:moveTo>
                <a:lnTo>
                  <a:pt x="1494827" y="0"/>
                </a:lnTo>
                <a:lnTo>
                  <a:pt x="1494827" y="1494827"/>
                </a:lnTo>
                <a:lnTo>
                  <a:pt x="0" y="149482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14" name="Freeform 14"/>
          <p:cNvSpPr/>
          <p:nvPr/>
        </p:nvSpPr>
        <p:spPr>
          <a:xfrm>
            <a:off x="11139583" y="4987559"/>
            <a:ext cx="2328653" cy="1164326"/>
          </a:xfrm>
          <a:custGeom>
            <a:avLst/>
            <a:gdLst/>
            <a:ahLst/>
            <a:cxnLst/>
            <a:rect l="l" t="t" r="r" b="b"/>
            <a:pathLst>
              <a:path w="2328653" h="1164326">
                <a:moveTo>
                  <a:pt x="0" y="0"/>
                </a:moveTo>
                <a:lnTo>
                  <a:pt x="2328653" y="0"/>
                </a:lnTo>
                <a:lnTo>
                  <a:pt x="2328653" y="1164326"/>
                </a:lnTo>
                <a:lnTo>
                  <a:pt x="0" y="116432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15" name="Freeform 15"/>
          <p:cNvSpPr/>
          <p:nvPr/>
        </p:nvSpPr>
        <p:spPr>
          <a:xfrm>
            <a:off x="11541770" y="5395125"/>
            <a:ext cx="1494827" cy="1494827"/>
          </a:xfrm>
          <a:custGeom>
            <a:avLst/>
            <a:gdLst/>
            <a:ahLst/>
            <a:cxnLst/>
            <a:rect l="l" t="t" r="r" b="b"/>
            <a:pathLst>
              <a:path w="1494827" h="1494827">
                <a:moveTo>
                  <a:pt x="0" y="0"/>
                </a:moveTo>
                <a:lnTo>
                  <a:pt x="1494827" y="0"/>
                </a:lnTo>
                <a:lnTo>
                  <a:pt x="1494827" y="1494827"/>
                </a:lnTo>
                <a:lnTo>
                  <a:pt x="0" y="149482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16" name="Freeform 16"/>
          <p:cNvSpPr/>
          <p:nvPr/>
        </p:nvSpPr>
        <p:spPr>
          <a:xfrm rot="-10800000">
            <a:off x="13354563" y="6142539"/>
            <a:ext cx="2328653" cy="1164326"/>
          </a:xfrm>
          <a:custGeom>
            <a:avLst/>
            <a:gdLst/>
            <a:ahLst/>
            <a:cxnLst/>
            <a:rect l="l" t="t" r="r" b="b"/>
            <a:pathLst>
              <a:path w="2328653" h="1164326">
                <a:moveTo>
                  <a:pt x="0" y="0"/>
                </a:moveTo>
                <a:lnTo>
                  <a:pt x="2328653" y="0"/>
                </a:lnTo>
                <a:lnTo>
                  <a:pt x="2328653" y="1164326"/>
                </a:lnTo>
                <a:lnTo>
                  <a:pt x="0" y="116432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17" name="Freeform 17"/>
          <p:cNvSpPr/>
          <p:nvPr/>
        </p:nvSpPr>
        <p:spPr>
          <a:xfrm>
            <a:off x="13764113" y="5395125"/>
            <a:ext cx="1494827" cy="1494827"/>
          </a:xfrm>
          <a:custGeom>
            <a:avLst/>
            <a:gdLst/>
            <a:ahLst/>
            <a:cxnLst/>
            <a:rect l="l" t="t" r="r" b="b"/>
            <a:pathLst>
              <a:path w="1494827" h="1494827">
                <a:moveTo>
                  <a:pt x="0" y="0"/>
                </a:moveTo>
                <a:lnTo>
                  <a:pt x="1494827" y="0"/>
                </a:lnTo>
                <a:lnTo>
                  <a:pt x="1494827" y="1494827"/>
                </a:lnTo>
                <a:lnTo>
                  <a:pt x="0" y="149482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18" name="Freeform 18"/>
          <p:cNvSpPr/>
          <p:nvPr/>
        </p:nvSpPr>
        <p:spPr>
          <a:xfrm>
            <a:off x="3013050" y="5697446"/>
            <a:ext cx="880839" cy="880839"/>
          </a:xfrm>
          <a:custGeom>
            <a:avLst/>
            <a:gdLst/>
            <a:ahLst/>
            <a:cxnLst/>
            <a:rect l="l" t="t" r="r" b="b"/>
            <a:pathLst>
              <a:path w="880839" h="880839">
                <a:moveTo>
                  <a:pt x="0" y="0"/>
                </a:moveTo>
                <a:lnTo>
                  <a:pt x="880839" y="0"/>
                </a:lnTo>
                <a:lnTo>
                  <a:pt x="880839" y="880839"/>
                </a:lnTo>
                <a:lnTo>
                  <a:pt x="0" y="880839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19" name="Freeform 19"/>
          <p:cNvSpPr/>
          <p:nvPr/>
        </p:nvSpPr>
        <p:spPr>
          <a:xfrm>
            <a:off x="5244356" y="5711465"/>
            <a:ext cx="880839" cy="880839"/>
          </a:xfrm>
          <a:custGeom>
            <a:avLst/>
            <a:gdLst/>
            <a:ahLst/>
            <a:cxnLst/>
            <a:rect l="l" t="t" r="r" b="b"/>
            <a:pathLst>
              <a:path w="880839" h="880839">
                <a:moveTo>
                  <a:pt x="0" y="0"/>
                </a:moveTo>
                <a:lnTo>
                  <a:pt x="880839" y="0"/>
                </a:lnTo>
                <a:lnTo>
                  <a:pt x="880839" y="880839"/>
                </a:lnTo>
                <a:lnTo>
                  <a:pt x="0" y="880839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20" name="Freeform 20"/>
          <p:cNvSpPr/>
          <p:nvPr/>
        </p:nvSpPr>
        <p:spPr>
          <a:xfrm>
            <a:off x="7446600" y="5711465"/>
            <a:ext cx="880839" cy="880839"/>
          </a:xfrm>
          <a:custGeom>
            <a:avLst/>
            <a:gdLst/>
            <a:ahLst/>
            <a:cxnLst/>
            <a:rect l="l" t="t" r="r" b="b"/>
            <a:pathLst>
              <a:path w="880839" h="880839">
                <a:moveTo>
                  <a:pt x="0" y="0"/>
                </a:moveTo>
                <a:lnTo>
                  <a:pt x="880839" y="0"/>
                </a:lnTo>
                <a:lnTo>
                  <a:pt x="880839" y="880839"/>
                </a:lnTo>
                <a:lnTo>
                  <a:pt x="0" y="880839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21" name="Freeform 21"/>
          <p:cNvSpPr/>
          <p:nvPr/>
        </p:nvSpPr>
        <p:spPr>
          <a:xfrm>
            <a:off x="9653992" y="5697446"/>
            <a:ext cx="880839" cy="880839"/>
          </a:xfrm>
          <a:custGeom>
            <a:avLst/>
            <a:gdLst/>
            <a:ahLst/>
            <a:cxnLst/>
            <a:rect l="l" t="t" r="r" b="b"/>
            <a:pathLst>
              <a:path w="880839" h="880839">
                <a:moveTo>
                  <a:pt x="0" y="0"/>
                </a:moveTo>
                <a:lnTo>
                  <a:pt x="880839" y="0"/>
                </a:lnTo>
                <a:lnTo>
                  <a:pt x="880839" y="880839"/>
                </a:lnTo>
                <a:lnTo>
                  <a:pt x="0" y="880839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22" name="Freeform 22"/>
          <p:cNvSpPr/>
          <p:nvPr/>
        </p:nvSpPr>
        <p:spPr>
          <a:xfrm>
            <a:off x="11848765" y="5711465"/>
            <a:ext cx="880839" cy="880839"/>
          </a:xfrm>
          <a:custGeom>
            <a:avLst/>
            <a:gdLst/>
            <a:ahLst/>
            <a:cxnLst/>
            <a:rect l="l" t="t" r="r" b="b"/>
            <a:pathLst>
              <a:path w="880839" h="880839">
                <a:moveTo>
                  <a:pt x="0" y="0"/>
                </a:moveTo>
                <a:lnTo>
                  <a:pt x="880839" y="0"/>
                </a:lnTo>
                <a:lnTo>
                  <a:pt x="880839" y="880839"/>
                </a:lnTo>
                <a:lnTo>
                  <a:pt x="0" y="880839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23" name="Freeform 23"/>
          <p:cNvSpPr/>
          <p:nvPr/>
        </p:nvSpPr>
        <p:spPr>
          <a:xfrm>
            <a:off x="14071107" y="5711465"/>
            <a:ext cx="880839" cy="880839"/>
          </a:xfrm>
          <a:custGeom>
            <a:avLst/>
            <a:gdLst/>
            <a:ahLst/>
            <a:cxnLst/>
            <a:rect l="l" t="t" r="r" b="b"/>
            <a:pathLst>
              <a:path w="880839" h="880839">
                <a:moveTo>
                  <a:pt x="0" y="0"/>
                </a:moveTo>
                <a:lnTo>
                  <a:pt x="880839" y="0"/>
                </a:lnTo>
                <a:lnTo>
                  <a:pt x="880839" y="880839"/>
                </a:lnTo>
                <a:lnTo>
                  <a:pt x="0" y="880839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24" name="TextBox 24"/>
          <p:cNvSpPr txBox="1"/>
          <p:nvPr/>
        </p:nvSpPr>
        <p:spPr>
          <a:xfrm>
            <a:off x="2669002" y="2092666"/>
            <a:ext cx="12536889" cy="56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6"/>
              </a:lnSpc>
            </a:pPr>
            <a:r>
              <a:rPr lang="en-US" sz="3318" b="1" spc="164">
                <a:solidFill>
                  <a:srgbClr val="D50334"/>
                </a:solidFill>
                <a:latin typeface="Lora Bold"/>
                <a:ea typeface="Lora Bold"/>
                <a:cs typeface="Lora Bold"/>
                <a:sym typeface="Lora Bold"/>
              </a:rPr>
              <a:t>«Академия тренерского мастерства»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682922" y="732220"/>
            <a:ext cx="10951142" cy="1168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6"/>
              </a:lnSpc>
            </a:pPr>
            <a:r>
              <a:rPr lang="en-US" sz="3600" b="1" spc="106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ЦЕНТР ПРОФЕССИОНАЛЬНОГО РАЗВИТИЯ И СПОРТИВНОГО ОБРАЗОВАНИЯ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164704" y="5915443"/>
            <a:ext cx="577532" cy="371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9"/>
              </a:lnSpc>
            </a:pPr>
            <a:r>
              <a:rPr lang="en-US" sz="2371" b="1" spc="92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01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396010" y="5929462"/>
            <a:ext cx="577532" cy="371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9"/>
              </a:lnSpc>
            </a:pPr>
            <a:r>
              <a:rPr lang="en-US" sz="2371" b="1" spc="92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02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598253" y="5929462"/>
            <a:ext cx="577532" cy="371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9"/>
              </a:lnSpc>
            </a:pPr>
            <a:r>
              <a:rPr lang="en-US" sz="2371" b="1" spc="92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03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805645" y="5915443"/>
            <a:ext cx="577532" cy="371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9"/>
              </a:lnSpc>
            </a:pPr>
            <a:r>
              <a:rPr lang="en-US" sz="2371" b="1" spc="92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04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000418" y="5929462"/>
            <a:ext cx="577532" cy="371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9"/>
              </a:lnSpc>
            </a:pPr>
            <a:r>
              <a:rPr lang="en-US" sz="2371" b="1" spc="92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05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222761" y="5929462"/>
            <a:ext cx="577532" cy="371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9"/>
              </a:lnSpc>
            </a:pPr>
            <a:r>
              <a:rPr lang="en-US" sz="2371" b="1" spc="92">
                <a:solidFill>
                  <a:srgbClr val="191919"/>
                </a:solidFill>
                <a:latin typeface="Lora Bold"/>
                <a:ea typeface="Lora Bold"/>
                <a:cs typeface="Lora Bold"/>
                <a:sym typeface="Lora Bold"/>
              </a:rPr>
              <a:t>06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684775" y="8329843"/>
            <a:ext cx="4483820" cy="166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3"/>
              </a:lnSpc>
            </a:pPr>
            <a:r>
              <a:rPr lang="en-US" sz="1802" spc="89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rPr>
              <a:t>Разработка и проведение курсов, семинаров и тренингов для тренеров всех уровней, включая теорию, практику и психологию спорта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681095" y="7354490"/>
            <a:ext cx="4483820" cy="751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9"/>
              </a:lnSpc>
            </a:pPr>
            <a:r>
              <a:rPr lang="en-US" sz="2371" b="1" spc="92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Образовательные программы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666849" y="8282318"/>
            <a:ext cx="3573242" cy="1326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3"/>
              </a:lnSpc>
            </a:pPr>
            <a:r>
              <a:rPr lang="en-US" sz="1802" spc="89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rPr>
              <a:t>Исследования в области спортивной науки для улучшения тренировочного процесса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666849" y="7320203"/>
            <a:ext cx="3573242" cy="751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9"/>
              </a:lnSpc>
            </a:pPr>
            <a:r>
              <a:rPr lang="en-US" sz="2371" b="1" spc="92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Научные исследования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790106" y="8282318"/>
            <a:ext cx="3613746" cy="1326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3"/>
              </a:lnSpc>
            </a:pPr>
            <a:r>
              <a:rPr lang="en-US" sz="1802" spc="89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rPr>
              <a:t>Партнёрство с федерациями и клубами для улучшения тренерского мастерства и развития спорта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771078" y="7320203"/>
            <a:ext cx="3613746" cy="371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9"/>
              </a:lnSpc>
            </a:pPr>
            <a:r>
              <a:rPr lang="en-US" sz="2371" b="1" spc="92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Сотрудничество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893889" y="3940172"/>
            <a:ext cx="3639641" cy="991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3"/>
              </a:lnSpc>
            </a:pPr>
            <a:r>
              <a:rPr lang="en-US" sz="1802" spc="89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rPr>
              <a:t>Аттестация и сертификация тренеров для официального признания их навыков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893889" y="3175918"/>
            <a:ext cx="3639641" cy="753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9"/>
              </a:lnSpc>
            </a:pPr>
            <a:r>
              <a:rPr lang="en-US" sz="2371" b="1" spc="92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Квалификационные экзамены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128251" y="4019262"/>
            <a:ext cx="3872166" cy="991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3"/>
              </a:lnSpc>
            </a:pPr>
            <a:r>
              <a:rPr lang="en-US" sz="1802" spc="89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rPr>
              <a:t>Экспертные консультации по тренерской деятельности и спортивной подготовке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8128251" y="3175918"/>
            <a:ext cx="3872166" cy="751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9"/>
              </a:lnSpc>
            </a:pPr>
            <a:r>
              <a:rPr lang="en-US" sz="2371" b="1" spc="92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Консультации и сотрудничество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2596979" y="4112323"/>
            <a:ext cx="4863361" cy="991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3"/>
              </a:lnSpc>
            </a:pPr>
            <a:r>
              <a:rPr lang="en-US" sz="1802" spc="89">
                <a:solidFill>
                  <a:srgbClr val="191919"/>
                </a:solidFill>
                <a:latin typeface="Lora"/>
                <a:ea typeface="Lora"/>
                <a:cs typeface="Lora"/>
                <a:sym typeface="Lora"/>
              </a:rPr>
              <a:t>Проведение мастер-классов, а также помощь выпускникам в трудоустройстве и карьерном развитии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2596979" y="3178607"/>
            <a:ext cx="4863361" cy="751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9"/>
              </a:lnSpc>
            </a:pPr>
            <a:r>
              <a:rPr lang="en-US" sz="2371" b="1" spc="92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Мастер-классы и поддержка карьеры тренеров</a:t>
            </a:r>
          </a:p>
        </p:txBody>
      </p:sp>
      <p:grpSp>
        <p:nvGrpSpPr>
          <p:cNvPr id="44" name="Group 44"/>
          <p:cNvGrpSpPr/>
          <p:nvPr/>
        </p:nvGrpSpPr>
        <p:grpSpPr>
          <a:xfrm>
            <a:off x="-29454" y="497073"/>
            <a:ext cx="175386" cy="1660491"/>
            <a:chOff x="0" y="0"/>
            <a:chExt cx="233848" cy="2213988"/>
          </a:xfrm>
        </p:grpSpPr>
        <p:sp>
          <p:nvSpPr>
            <p:cNvPr id="45" name="Freeform 45"/>
            <p:cNvSpPr/>
            <p:nvPr/>
          </p:nvSpPr>
          <p:spPr>
            <a:xfrm>
              <a:off x="12700" y="12700"/>
              <a:ext cx="208407" cy="2188591"/>
            </a:xfrm>
            <a:custGeom>
              <a:avLst/>
              <a:gdLst/>
              <a:ahLst/>
              <a:cxnLst/>
              <a:rect l="l" t="t" r="r" b="b"/>
              <a:pathLst>
                <a:path w="208407" h="2188591">
                  <a:moveTo>
                    <a:pt x="0" y="0"/>
                  </a:moveTo>
                  <a:lnTo>
                    <a:pt x="208407" y="0"/>
                  </a:lnTo>
                  <a:lnTo>
                    <a:pt x="208407" y="2188591"/>
                  </a:lnTo>
                  <a:lnTo>
                    <a:pt x="0" y="2188591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endParaRPr lang="ru-KZ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1675" y="344612"/>
            <a:ext cx="15526035" cy="638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b="1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Маркетинговая деятельность</a:t>
            </a:r>
          </a:p>
        </p:txBody>
      </p:sp>
      <p:sp>
        <p:nvSpPr>
          <p:cNvPr id="3" name="Freeform 3"/>
          <p:cNvSpPr/>
          <p:nvPr/>
        </p:nvSpPr>
        <p:spPr>
          <a:xfrm>
            <a:off x="275991" y="1268504"/>
            <a:ext cx="2313817" cy="1868780"/>
          </a:xfrm>
          <a:custGeom>
            <a:avLst/>
            <a:gdLst/>
            <a:ahLst/>
            <a:cxnLst/>
            <a:rect l="l" t="t" r="r" b="b"/>
            <a:pathLst>
              <a:path w="2313817" h="1868780">
                <a:moveTo>
                  <a:pt x="0" y="0"/>
                </a:moveTo>
                <a:lnTo>
                  <a:pt x="2313817" y="0"/>
                </a:lnTo>
                <a:lnTo>
                  <a:pt x="2313817" y="1868779"/>
                </a:lnTo>
                <a:lnTo>
                  <a:pt x="0" y="18687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907" b="-11907"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4" name="TextBox 4"/>
          <p:cNvSpPr txBox="1"/>
          <p:nvPr/>
        </p:nvSpPr>
        <p:spPr>
          <a:xfrm>
            <a:off x="2753624" y="1753479"/>
            <a:ext cx="3099706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400" b="1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Официальный сайт Академии</a:t>
            </a:r>
          </a:p>
        </p:txBody>
      </p:sp>
      <p:sp>
        <p:nvSpPr>
          <p:cNvPr id="5" name="Freeform 5"/>
          <p:cNvSpPr/>
          <p:nvPr/>
        </p:nvSpPr>
        <p:spPr>
          <a:xfrm>
            <a:off x="348071" y="3413508"/>
            <a:ext cx="2145308" cy="1848156"/>
          </a:xfrm>
          <a:custGeom>
            <a:avLst/>
            <a:gdLst/>
            <a:ahLst/>
            <a:cxnLst/>
            <a:rect l="l" t="t" r="r" b="b"/>
            <a:pathLst>
              <a:path w="2145308" h="1848156">
                <a:moveTo>
                  <a:pt x="0" y="0"/>
                </a:moveTo>
                <a:lnTo>
                  <a:pt x="2145308" y="0"/>
                </a:lnTo>
                <a:lnTo>
                  <a:pt x="2145308" y="1848156"/>
                </a:lnTo>
                <a:lnTo>
                  <a:pt x="0" y="18481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8039" b="-8039"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6" name="TextBox 6"/>
          <p:cNvSpPr txBox="1"/>
          <p:nvPr/>
        </p:nvSpPr>
        <p:spPr>
          <a:xfrm>
            <a:off x="2560890" y="3418254"/>
            <a:ext cx="3099706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400" b="1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Telegram:</a:t>
            </a:r>
          </a:p>
          <a:p>
            <a:pPr algn="ctr">
              <a:lnSpc>
                <a:spcPts val="3779"/>
              </a:lnSpc>
            </a:pPr>
            <a:r>
              <a:rPr lang="en-US" sz="2400" b="1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APEMS для студентов</a:t>
            </a:r>
          </a:p>
        </p:txBody>
      </p:sp>
      <p:sp>
        <p:nvSpPr>
          <p:cNvPr id="7" name="Freeform 7"/>
          <p:cNvSpPr/>
          <p:nvPr/>
        </p:nvSpPr>
        <p:spPr>
          <a:xfrm>
            <a:off x="287375" y="7743941"/>
            <a:ext cx="2266701" cy="2001667"/>
          </a:xfrm>
          <a:custGeom>
            <a:avLst/>
            <a:gdLst/>
            <a:ahLst/>
            <a:cxnLst/>
            <a:rect l="l" t="t" r="r" b="b"/>
            <a:pathLst>
              <a:path w="2266701" h="2001667">
                <a:moveTo>
                  <a:pt x="0" y="0"/>
                </a:moveTo>
                <a:lnTo>
                  <a:pt x="2266701" y="0"/>
                </a:lnTo>
                <a:lnTo>
                  <a:pt x="2266701" y="2001667"/>
                </a:lnTo>
                <a:lnTo>
                  <a:pt x="0" y="20016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6620" b="-6620"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8" name="TextBox 8"/>
          <p:cNvSpPr txBox="1"/>
          <p:nvPr/>
        </p:nvSpPr>
        <p:spPr>
          <a:xfrm>
            <a:off x="2403117" y="8008770"/>
            <a:ext cx="3625528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400" b="1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Telegram:</a:t>
            </a:r>
          </a:p>
          <a:p>
            <a:pPr algn="ctr">
              <a:lnSpc>
                <a:spcPts val="3779"/>
              </a:lnSpc>
            </a:pPr>
            <a:r>
              <a:rPr lang="en-US" sz="2400" b="1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EMBA Sport Management</a:t>
            </a:r>
          </a:p>
        </p:txBody>
      </p:sp>
      <p:sp>
        <p:nvSpPr>
          <p:cNvPr id="9" name="Freeform 9"/>
          <p:cNvSpPr/>
          <p:nvPr/>
        </p:nvSpPr>
        <p:spPr>
          <a:xfrm>
            <a:off x="367015" y="5474559"/>
            <a:ext cx="2100990" cy="2038633"/>
          </a:xfrm>
          <a:custGeom>
            <a:avLst/>
            <a:gdLst/>
            <a:ahLst/>
            <a:cxnLst/>
            <a:rect l="l" t="t" r="r" b="b"/>
            <a:pathLst>
              <a:path w="2100990" h="2038633">
                <a:moveTo>
                  <a:pt x="0" y="0"/>
                </a:moveTo>
                <a:lnTo>
                  <a:pt x="2100991" y="0"/>
                </a:lnTo>
                <a:lnTo>
                  <a:pt x="2100991" y="2038633"/>
                </a:lnTo>
                <a:lnTo>
                  <a:pt x="0" y="20386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529" b="-1529"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10" name="Freeform 10"/>
          <p:cNvSpPr/>
          <p:nvPr/>
        </p:nvSpPr>
        <p:spPr>
          <a:xfrm>
            <a:off x="12326760" y="1823114"/>
            <a:ext cx="2115819" cy="1771584"/>
          </a:xfrm>
          <a:custGeom>
            <a:avLst/>
            <a:gdLst/>
            <a:ahLst/>
            <a:cxnLst/>
            <a:rect l="l" t="t" r="r" b="b"/>
            <a:pathLst>
              <a:path w="2115819" h="1771584">
                <a:moveTo>
                  <a:pt x="0" y="0"/>
                </a:moveTo>
                <a:lnTo>
                  <a:pt x="2115819" y="0"/>
                </a:lnTo>
                <a:lnTo>
                  <a:pt x="2115819" y="1771584"/>
                </a:lnTo>
                <a:lnTo>
                  <a:pt x="0" y="17715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9715" b="-9715"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11" name="TextBox 11"/>
          <p:cNvSpPr txBox="1"/>
          <p:nvPr/>
        </p:nvSpPr>
        <p:spPr>
          <a:xfrm>
            <a:off x="14808616" y="2117168"/>
            <a:ext cx="2368880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400" b="1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FaceBook: </a:t>
            </a:r>
          </a:p>
          <a:p>
            <a:pPr algn="ctr">
              <a:lnSpc>
                <a:spcPts val="3779"/>
              </a:lnSpc>
            </a:pPr>
            <a:r>
              <a:rPr lang="en-US" sz="2400" b="1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Apems.kz</a:t>
            </a:r>
          </a:p>
        </p:txBody>
      </p:sp>
      <p:sp>
        <p:nvSpPr>
          <p:cNvPr id="12" name="Freeform 12"/>
          <p:cNvSpPr/>
          <p:nvPr/>
        </p:nvSpPr>
        <p:spPr>
          <a:xfrm>
            <a:off x="12370982" y="4401264"/>
            <a:ext cx="2027376" cy="1871721"/>
          </a:xfrm>
          <a:custGeom>
            <a:avLst/>
            <a:gdLst/>
            <a:ahLst/>
            <a:cxnLst/>
            <a:rect l="l" t="t" r="r" b="b"/>
            <a:pathLst>
              <a:path w="2027376" h="1871721">
                <a:moveTo>
                  <a:pt x="0" y="0"/>
                </a:moveTo>
                <a:lnTo>
                  <a:pt x="2027375" y="0"/>
                </a:lnTo>
                <a:lnTo>
                  <a:pt x="2027375" y="1871721"/>
                </a:lnTo>
                <a:lnTo>
                  <a:pt x="0" y="18717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4158" b="-4158"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13" name="TextBox 13"/>
          <p:cNvSpPr txBox="1"/>
          <p:nvPr/>
        </p:nvSpPr>
        <p:spPr>
          <a:xfrm>
            <a:off x="14398357" y="4723915"/>
            <a:ext cx="3045320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400" b="1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YouTube: </a:t>
            </a:r>
          </a:p>
          <a:p>
            <a:pPr algn="ctr">
              <a:lnSpc>
                <a:spcPts val="3779"/>
              </a:lnSpc>
            </a:pPr>
            <a:r>
              <a:rPr lang="en-US" sz="2400" b="1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Apems.kz</a:t>
            </a:r>
          </a:p>
        </p:txBody>
      </p:sp>
      <p:sp>
        <p:nvSpPr>
          <p:cNvPr id="14" name="Freeform 14"/>
          <p:cNvSpPr/>
          <p:nvPr/>
        </p:nvSpPr>
        <p:spPr>
          <a:xfrm>
            <a:off x="12362100" y="7332747"/>
            <a:ext cx="2045139" cy="1793257"/>
          </a:xfrm>
          <a:custGeom>
            <a:avLst/>
            <a:gdLst/>
            <a:ahLst/>
            <a:cxnLst/>
            <a:rect l="l" t="t" r="r" b="b"/>
            <a:pathLst>
              <a:path w="2045139" h="1793257">
                <a:moveTo>
                  <a:pt x="0" y="0"/>
                </a:moveTo>
                <a:lnTo>
                  <a:pt x="2045139" y="0"/>
                </a:lnTo>
                <a:lnTo>
                  <a:pt x="2045139" y="1793258"/>
                </a:lnTo>
                <a:lnTo>
                  <a:pt x="0" y="17932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7023" b="-7023"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15" name="TextBox 15"/>
          <p:cNvSpPr txBox="1"/>
          <p:nvPr/>
        </p:nvSpPr>
        <p:spPr>
          <a:xfrm>
            <a:off x="14860371" y="7624273"/>
            <a:ext cx="2265369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400" b="1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TikTok: </a:t>
            </a:r>
          </a:p>
          <a:p>
            <a:pPr algn="ctr">
              <a:lnSpc>
                <a:spcPts val="3779"/>
              </a:lnSpc>
            </a:pPr>
            <a:r>
              <a:rPr lang="en-US" sz="2400" b="1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Apems.kz</a:t>
            </a:r>
          </a:p>
        </p:txBody>
      </p:sp>
      <p:sp>
        <p:nvSpPr>
          <p:cNvPr id="16" name="Freeform 16"/>
          <p:cNvSpPr/>
          <p:nvPr/>
        </p:nvSpPr>
        <p:spPr>
          <a:xfrm>
            <a:off x="6175838" y="1355708"/>
            <a:ext cx="1935039" cy="1861476"/>
          </a:xfrm>
          <a:custGeom>
            <a:avLst/>
            <a:gdLst/>
            <a:ahLst/>
            <a:cxnLst/>
            <a:rect l="l" t="t" r="r" b="b"/>
            <a:pathLst>
              <a:path w="1935039" h="1861476">
                <a:moveTo>
                  <a:pt x="0" y="0"/>
                </a:moveTo>
                <a:lnTo>
                  <a:pt x="1935039" y="0"/>
                </a:lnTo>
                <a:lnTo>
                  <a:pt x="1935039" y="1861476"/>
                </a:lnTo>
                <a:lnTo>
                  <a:pt x="0" y="186147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1975" b="-1975"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17" name="TextBox 17"/>
          <p:cNvSpPr txBox="1"/>
          <p:nvPr/>
        </p:nvSpPr>
        <p:spPr>
          <a:xfrm>
            <a:off x="8394693" y="1753479"/>
            <a:ext cx="3057055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400" b="1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Instagram: </a:t>
            </a:r>
          </a:p>
          <a:p>
            <a:pPr algn="ctr">
              <a:lnSpc>
                <a:spcPts val="3779"/>
              </a:lnSpc>
            </a:pPr>
            <a:r>
              <a:rPr lang="en-US" sz="2400" b="1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Apems.kz</a:t>
            </a:r>
          </a:p>
        </p:txBody>
      </p:sp>
      <p:sp>
        <p:nvSpPr>
          <p:cNvPr id="18" name="Freeform 18"/>
          <p:cNvSpPr/>
          <p:nvPr/>
        </p:nvSpPr>
        <p:spPr>
          <a:xfrm>
            <a:off x="6133824" y="3521421"/>
            <a:ext cx="1939403" cy="1955454"/>
          </a:xfrm>
          <a:custGeom>
            <a:avLst/>
            <a:gdLst/>
            <a:ahLst/>
            <a:cxnLst/>
            <a:rect l="l" t="t" r="r" b="b"/>
            <a:pathLst>
              <a:path w="1939403" h="1955454">
                <a:moveTo>
                  <a:pt x="0" y="0"/>
                </a:moveTo>
                <a:lnTo>
                  <a:pt x="1939403" y="0"/>
                </a:lnTo>
                <a:lnTo>
                  <a:pt x="1939403" y="1955454"/>
                </a:lnTo>
                <a:lnTo>
                  <a:pt x="0" y="195545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13" r="-413"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19" name="TextBox 19"/>
          <p:cNvSpPr txBox="1"/>
          <p:nvPr/>
        </p:nvSpPr>
        <p:spPr>
          <a:xfrm>
            <a:off x="8615814" y="3799124"/>
            <a:ext cx="2614810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400" b="1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Instagram: </a:t>
            </a:r>
          </a:p>
          <a:p>
            <a:pPr algn="ctr">
              <a:lnSpc>
                <a:spcPts val="3779"/>
              </a:lnSpc>
            </a:pPr>
            <a:r>
              <a:rPr lang="en-US" sz="2400" b="1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Apems_business</a:t>
            </a:r>
          </a:p>
        </p:txBody>
      </p:sp>
      <p:sp>
        <p:nvSpPr>
          <p:cNvPr id="20" name="Freeform 20"/>
          <p:cNvSpPr/>
          <p:nvPr/>
        </p:nvSpPr>
        <p:spPr>
          <a:xfrm>
            <a:off x="6037668" y="5688752"/>
            <a:ext cx="2173062" cy="1955454"/>
          </a:xfrm>
          <a:custGeom>
            <a:avLst/>
            <a:gdLst/>
            <a:ahLst/>
            <a:cxnLst/>
            <a:rect l="l" t="t" r="r" b="b"/>
            <a:pathLst>
              <a:path w="2173062" h="1955454">
                <a:moveTo>
                  <a:pt x="0" y="0"/>
                </a:moveTo>
                <a:lnTo>
                  <a:pt x="2173062" y="0"/>
                </a:lnTo>
                <a:lnTo>
                  <a:pt x="2173062" y="1955454"/>
                </a:lnTo>
                <a:lnTo>
                  <a:pt x="0" y="195545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t="-5564" b="-5564"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21" name="TextBox 21"/>
          <p:cNvSpPr txBox="1"/>
          <p:nvPr/>
        </p:nvSpPr>
        <p:spPr>
          <a:xfrm>
            <a:off x="8417823" y="5878590"/>
            <a:ext cx="3175775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400" b="1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Instagram: </a:t>
            </a:r>
          </a:p>
          <a:p>
            <a:pPr algn="ctr">
              <a:lnSpc>
                <a:spcPts val="3779"/>
              </a:lnSpc>
            </a:pPr>
            <a:r>
              <a:rPr lang="en-US" sz="2400" b="1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sk_apems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677556" y="5771115"/>
            <a:ext cx="3175774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400" b="1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Telegram: </a:t>
            </a:r>
          </a:p>
          <a:p>
            <a:pPr algn="ctr">
              <a:lnSpc>
                <a:spcPts val="3779"/>
              </a:lnSpc>
            </a:pPr>
            <a:r>
              <a:rPr lang="en-US" sz="2400" b="1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Apemsadmission</a:t>
            </a:r>
          </a:p>
        </p:txBody>
      </p:sp>
      <p:sp>
        <p:nvSpPr>
          <p:cNvPr id="23" name="Freeform 23"/>
          <p:cNvSpPr/>
          <p:nvPr/>
        </p:nvSpPr>
        <p:spPr>
          <a:xfrm>
            <a:off x="15781283" y="145839"/>
            <a:ext cx="2506718" cy="1122664"/>
          </a:xfrm>
          <a:custGeom>
            <a:avLst/>
            <a:gdLst/>
            <a:ahLst/>
            <a:cxnLst/>
            <a:rect l="l" t="t" r="r" b="b"/>
            <a:pathLst>
              <a:path w="2506718" h="1122664">
                <a:moveTo>
                  <a:pt x="0" y="0"/>
                </a:moveTo>
                <a:lnTo>
                  <a:pt x="2506717" y="0"/>
                </a:lnTo>
                <a:lnTo>
                  <a:pt x="2506717" y="1122664"/>
                </a:lnTo>
                <a:lnTo>
                  <a:pt x="0" y="112266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2612" r="-2612"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24" name="Freeform 24"/>
          <p:cNvSpPr/>
          <p:nvPr/>
        </p:nvSpPr>
        <p:spPr>
          <a:xfrm>
            <a:off x="6037668" y="7759986"/>
            <a:ext cx="2073208" cy="2113465"/>
          </a:xfrm>
          <a:custGeom>
            <a:avLst/>
            <a:gdLst/>
            <a:ahLst/>
            <a:cxnLst/>
            <a:rect l="l" t="t" r="r" b="b"/>
            <a:pathLst>
              <a:path w="2073208" h="2113465">
                <a:moveTo>
                  <a:pt x="0" y="0"/>
                </a:moveTo>
                <a:lnTo>
                  <a:pt x="2073208" y="0"/>
                </a:lnTo>
                <a:lnTo>
                  <a:pt x="2073208" y="2113465"/>
                </a:lnTo>
                <a:lnTo>
                  <a:pt x="0" y="2113465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-19235" t="-18778" r="-20195" b="-17997"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25" name="TextBox 25"/>
          <p:cNvSpPr txBox="1"/>
          <p:nvPr/>
        </p:nvSpPr>
        <p:spPr>
          <a:xfrm>
            <a:off x="8202317" y="8175199"/>
            <a:ext cx="3908842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400" b="1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Telegram: </a:t>
            </a:r>
          </a:p>
          <a:p>
            <a:pPr algn="ctr">
              <a:lnSpc>
                <a:spcPts val="3779"/>
              </a:lnSpc>
            </a:pPr>
            <a:r>
              <a:rPr lang="en-US" sz="2400" b="1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APEMS International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991024"/>
            <a:ext cx="18288000" cy="1643373"/>
            <a:chOff x="0" y="0"/>
            <a:chExt cx="24384000" cy="21911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2191131"/>
            </a:xfrm>
            <a:custGeom>
              <a:avLst/>
              <a:gdLst/>
              <a:ahLst/>
              <a:cxnLst/>
              <a:rect l="l" t="t" r="r" b="b"/>
              <a:pathLst>
                <a:path w="24384000" h="2191131">
                  <a:moveTo>
                    <a:pt x="0" y="0"/>
                  </a:moveTo>
                  <a:lnTo>
                    <a:pt x="24384000" y="0"/>
                  </a:lnTo>
                  <a:lnTo>
                    <a:pt x="24384000" y="2191131"/>
                  </a:lnTo>
                  <a:lnTo>
                    <a:pt x="0" y="2191131"/>
                  </a:lnTo>
                  <a:close/>
                </a:path>
              </a:pathLst>
            </a:custGeom>
            <a:gradFill rotWithShape="1">
              <a:gsLst>
                <a:gs pos="35000">
                  <a:srgbClr val="36ACD8">
                    <a:alpha val="100000"/>
                  </a:srgbClr>
                </a:gs>
                <a:gs pos="78000">
                  <a:srgbClr val="2E6CA4">
                    <a:alpha val="100000"/>
                  </a:srgbClr>
                </a:gs>
                <a:gs pos="100000">
                  <a:srgbClr val="2E76A5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ru-KZ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549710" y="4429374"/>
            <a:ext cx="15389550" cy="776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F1327729-ED92-4A3E-83FC-01B3D7030DFA}"/>
              </a:ext>
            </a:extLst>
          </p:cNvPr>
          <p:cNvCxnSpPr>
            <a:cxnSpLocks/>
          </p:cNvCxnSpPr>
          <p:nvPr/>
        </p:nvCxnSpPr>
        <p:spPr>
          <a:xfrm flipH="1">
            <a:off x="9901672" y="3192074"/>
            <a:ext cx="2894339" cy="0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8A79A467-AC04-42AA-83C4-E38F199223D9}"/>
              </a:ext>
            </a:extLst>
          </p:cNvPr>
          <p:cNvCxnSpPr>
            <a:cxnSpLocks/>
          </p:cNvCxnSpPr>
          <p:nvPr/>
        </p:nvCxnSpPr>
        <p:spPr>
          <a:xfrm flipV="1">
            <a:off x="8977856" y="4698052"/>
            <a:ext cx="0" cy="1819748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504CA002-765D-41E6-9811-CD2B83C7EC56}"/>
              </a:ext>
            </a:extLst>
          </p:cNvPr>
          <p:cNvCxnSpPr>
            <a:cxnSpLocks/>
          </p:cNvCxnSpPr>
          <p:nvPr/>
        </p:nvCxnSpPr>
        <p:spPr>
          <a:xfrm flipH="1">
            <a:off x="4828396" y="3277856"/>
            <a:ext cx="2894339" cy="0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 descr="Изображение выглядит как зеркало, тарелка&#10;&#10;Автоматически созданное описание">
            <a:extLst>
              <a:ext uri="{FF2B5EF4-FFF2-40B4-BE49-F238E27FC236}">
                <a16:creationId xmlns:a16="http://schemas.microsoft.com/office/drawing/2014/main" id="{6958C66A-536D-4DE1-BC43-2458F5B35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995" y="1405886"/>
            <a:ext cx="3619686" cy="3624449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CAFE01F-A921-4F1D-8D88-1A0781B58281}"/>
              </a:ext>
            </a:extLst>
          </p:cNvPr>
          <p:cNvGrpSpPr/>
          <p:nvPr/>
        </p:nvGrpSpPr>
        <p:grpSpPr>
          <a:xfrm>
            <a:off x="392668" y="1642679"/>
            <a:ext cx="5116226" cy="3965247"/>
            <a:chOff x="534968" y="208538"/>
            <a:chExt cx="4234410" cy="2731239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0200BF8F-51DB-4B51-8DA9-30C35F4FD6EE}"/>
                </a:ext>
              </a:extLst>
            </p:cNvPr>
            <p:cNvSpPr/>
            <p:nvPr/>
          </p:nvSpPr>
          <p:spPr>
            <a:xfrm>
              <a:off x="555995" y="208538"/>
              <a:ext cx="4201204" cy="27241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70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09BB13D9-3B3A-499B-8898-06767A1DDC59}"/>
                </a:ext>
              </a:extLst>
            </p:cNvPr>
            <p:cNvSpPr/>
            <p:nvPr/>
          </p:nvSpPr>
          <p:spPr>
            <a:xfrm>
              <a:off x="534968" y="2861400"/>
              <a:ext cx="4201205" cy="78377"/>
            </a:xfrm>
            <a:prstGeom prst="rect">
              <a:avLst/>
            </a:prstGeom>
            <a:solidFill>
              <a:srgbClr val="0432FF"/>
            </a:solidFill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7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28637A27-BDDF-43BB-A613-76444446B17F}"/>
                </a:ext>
              </a:extLst>
            </p:cNvPr>
            <p:cNvSpPr/>
            <p:nvPr/>
          </p:nvSpPr>
          <p:spPr>
            <a:xfrm>
              <a:off x="680808" y="256547"/>
              <a:ext cx="4088570" cy="3815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dirty="0">
                  <a:solidFill>
                    <a:srgbClr val="0432FF"/>
                  </a:solidFill>
                  <a:latin typeface="Akrobat ExtraBold" pitchFamily="2" charset="0"/>
                </a:rPr>
                <a:t>APEMS</a:t>
              </a:r>
              <a:endParaRPr lang="ru-RU" sz="3000" b="1" dirty="0">
                <a:solidFill>
                  <a:srgbClr val="0432FF"/>
                </a:solidFill>
                <a:latin typeface="Akrobat ExtraBold" pitchFamily="2" charset="0"/>
              </a:endParaRPr>
            </a:p>
          </p:txBody>
        </p: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E7CB7695-2032-4515-93EB-7A8C5A5937EE}"/>
                </a:ext>
              </a:extLst>
            </p:cNvPr>
            <p:cNvCxnSpPr>
              <a:cxnSpLocks/>
            </p:cNvCxnSpPr>
            <p:nvPr/>
          </p:nvCxnSpPr>
          <p:spPr>
            <a:xfrm>
              <a:off x="783769" y="682526"/>
              <a:ext cx="3726875" cy="0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D687E6CE-55A5-47C5-A955-EDC4EEF1CAEE}"/>
                </a:ext>
              </a:extLst>
            </p:cNvPr>
            <p:cNvSpPr/>
            <p:nvPr/>
          </p:nvSpPr>
          <p:spPr>
            <a:xfrm>
              <a:off x="725220" y="802179"/>
              <a:ext cx="3820703" cy="2098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>
                  <a:latin typeface="Akrobat Bold" pitchFamily="2" charset="0"/>
                </a:rPr>
                <a:t>был открыт </a:t>
              </a:r>
              <a:r>
                <a:rPr lang="ru-RU" sz="2400" b="1" dirty="0">
                  <a:latin typeface="Akrobat ExtraBold" pitchFamily="2" charset="0"/>
                </a:rPr>
                <a:t>в 20</a:t>
              </a:r>
              <a:r>
                <a:rPr lang="en-US" sz="2400" b="1" dirty="0">
                  <a:latin typeface="Akrobat ExtraBold" pitchFamily="2" charset="0"/>
                </a:rPr>
                <a:t>21</a:t>
              </a:r>
              <a:r>
                <a:rPr lang="ru-RU" sz="2400" b="1" dirty="0">
                  <a:latin typeface="Akrobat ExtraBold" pitchFamily="2" charset="0"/>
                </a:rPr>
                <a:t> году в рамках реализации рамках Концепции развития физической культуры и спорта Республики Казахстан до 2025 года. APEMS призвана стать ведущим общенациональным центром подготовки кадров для спортивной сферы.</a:t>
              </a:r>
              <a:endParaRPr lang="ru-RU" sz="2400" dirty="0">
                <a:latin typeface="Akrobat" pitchFamily="2" charset="0"/>
              </a:endParaRP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7809EDFF-52CA-4441-A81F-EAB853FB4371}"/>
              </a:ext>
            </a:extLst>
          </p:cNvPr>
          <p:cNvGrpSpPr/>
          <p:nvPr/>
        </p:nvGrpSpPr>
        <p:grpSpPr>
          <a:xfrm>
            <a:off x="5744046" y="6024932"/>
            <a:ext cx="6508404" cy="3672408"/>
            <a:chOff x="544966" y="199993"/>
            <a:chExt cx="4224412" cy="2448272"/>
          </a:xfrm>
        </p:grpSpPr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EB7B5D16-411E-443E-A412-77FBCB3B7482}"/>
                </a:ext>
              </a:extLst>
            </p:cNvPr>
            <p:cNvSpPr/>
            <p:nvPr/>
          </p:nvSpPr>
          <p:spPr>
            <a:xfrm>
              <a:off x="555995" y="199993"/>
              <a:ext cx="4201204" cy="23613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700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ADF616EC-FAAE-45E1-A56F-FC21505E6BF1}"/>
                </a:ext>
              </a:extLst>
            </p:cNvPr>
            <p:cNvSpPr/>
            <p:nvPr/>
          </p:nvSpPr>
          <p:spPr>
            <a:xfrm>
              <a:off x="544966" y="2569888"/>
              <a:ext cx="4201205" cy="78377"/>
            </a:xfrm>
            <a:prstGeom prst="rect">
              <a:avLst/>
            </a:prstGeom>
            <a:solidFill>
              <a:srgbClr val="043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700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F7E70DDD-8145-45E7-AA4B-27AD60DF8E01}"/>
                </a:ext>
              </a:extLst>
            </p:cNvPr>
            <p:cNvSpPr/>
            <p:nvPr/>
          </p:nvSpPr>
          <p:spPr>
            <a:xfrm>
              <a:off x="680808" y="312572"/>
              <a:ext cx="408857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000" b="1" dirty="0">
                  <a:solidFill>
                    <a:srgbClr val="0432FF"/>
                  </a:solidFill>
                  <a:latin typeface="Akrobat ExtraBold" pitchFamily="2" charset="0"/>
                </a:rPr>
                <a:t>ОСНОВНАЯ ЗАДАЧА УНИВЕРСИТЕТА</a:t>
              </a:r>
            </a:p>
          </p:txBody>
        </p: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B3E9B8AB-7EEC-4580-A498-849CFF5141CA}"/>
                </a:ext>
              </a:extLst>
            </p:cNvPr>
            <p:cNvCxnSpPr>
              <a:cxnSpLocks/>
            </p:cNvCxnSpPr>
            <p:nvPr/>
          </p:nvCxnSpPr>
          <p:spPr>
            <a:xfrm>
              <a:off x="783769" y="761291"/>
              <a:ext cx="3726875" cy="0"/>
            </a:xfrm>
            <a:prstGeom prst="line">
              <a:avLst/>
            </a:prstGeom>
            <a:ln w="127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9515849C-4B5D-46E3-85AF-948A81F4242C}"/>
                </a:ext>
              </a:extLst>
            </p:cNvPr>
            <p:cNvSpPr/>
            <p:nvPr/>
          </p:nvSpPr>
          <p:spPr>
            <a:xfrm>
              <a:off x="725220" y="751575"/>
              <a:ext cx="3840325" cy="17851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>
                  <a:latin typeface="Akrobat Bold" pitchFamily="2" charset="0"/>
                </a:rPr>
                <a:t>подготовка специалистов с современными ИТ-компетенциями по международным образовательным программам с высшим и послевузовским образованием, а также переподготовка кадров для бизнеса, государственного сектора, национальных компаний и различных отраслей экономики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07E64112-E4A4-4A8B-BC51-CD907731A1AF}"/>
              </a:ext>
            </a:extLst>
          </p:cNvPr>
          <p:cNvGrpSpPr/>
          <p:nvPr/>
        </p:nvGrpSpPr>
        <p:grpSpPr>
          <a:xfrm>
            <a:off x="12252451" y="1632963"/>
            <a:ext cx="5575634" cy="3577635"/>
            <a:chOff x="544966" y="-291394"/>
            <a:chExt cx="4224412" cy="2385090"/>
          </a:xfrm>
        </p:grpSpPr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12353181-1BED-4EA3-BD50-92B9F294EA7B}"/>
                </a:ext>
              </a:extLst>
            </p:cNvPr>
            <p:cNvSpPr/>
            <p:nvPr/>
          </p:nvSpPr>
          <p:spPr>
            <a:xfrm>
              <a:off x="555994" y="-291394"/>
              <a:ext cx="4201204" cy="23613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700"/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D55D54FC-C934-4EB8-959B-C963DF118416}"/>
                </a:ext>
              </a:extLst>
            </p:cNvPr>
            <p:cNvSpPr/>
            <p:nvPr/>
          </p:nvSpPr>
          <p:spPr>
            <a:xfrm>
              <a:off x="544966" y="2015319"/>
              <a:ext cx="4201205" cy="78377"/>
            </a:xfrm>
            <a:prstGeom prst="rect">
              <a:avLst/>
            </a:prstGeom>
            <a:solidFill>
              <a:srgbClr val="043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700" dirty="0"/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E0202BAA-5AC8-49E6-A93B-B99EB38708AC}"/>
                </a:ext>
              </a:extLst>
            </p:cNvPr>
            <p:cNvSpPr/>
            <p:nvPr/>
          </p:nvSpPr>
          <p:spPr>
            <a:xfrm>
              <a:off x="680808" y="-253641"/>
              <a:ext cx="4088570" cy="677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000" b="1" dirty="0">
                  <a:solidFill>
                    <a:srgbClr val="0432FF"/>
                  </a:solidFill>
                  <a:latin typeface="Akrobat ExtraBold" pitchFamily="2" charset="0"/>
                </a:rPr>
                <a:t>СТРАТЕГИЯ РАЗВИТИЯ АКАДЕМИИ НА 2022-2026 </a:t>
              </a:r>
              <a:r>
                <a:rPr lang="ru-RU" sz="3000" b="1" dirty="0" err="1">
                  <a:solidFill>
                    <a:srgbClr val="0432FF"/>
                  </a:solidFill>
                  <a:latin typeface="Akrobat ExtraBold" pitchFamily="2" charset="0"/>
                </a:rPr>
                <a:t>г.г</a:t>
              </a:r>
              <a:r>
                <a:rPr lang="ru-RU" sz="3000" b="1" dirty="0">
                  <a:solidFill>
                    <a:srgbClr val="0432FF"/>
                  </a:solidFill>
                  <a:latin typeface="Akrobat ExtraBold" pitchFamily="2" charset="0"/>
                </a:rPr>
                <a:t>.</a:t>
              </a:r>
            </a:p>
          </p:txBody>
        </p: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C8FA112A-4DF9-4F1B-B03F-8D2233F2F6CE}"/>
                </a:ext>
              </a:extLst>
            </p:cNvPr>
            <p:cNvCxnSpPr>
              <a:cxnSpLocks/>
            </p:cNvCxnSpPr>
            <p:nvPr/>
          </p:nvCxnSpPr>
          <p:spPr>
            <a:xfrm>
              <a:off x="783769" y="454245"/>
              <a:ext cx="3726875" cy="0"/>
            </a:xfrm>
            <a:prstGeom prst="line">
              <a:avLst/>
            </a:prstGeom>
            <a:ln w="12700">
              <a:solidFill>
                <a:srgbClr val="349D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B9ABAF97-6B3B-4CC7-ACBC-B0A0785979EF}"/>
                </a:ext>
              </a:extLst>
            </p:cNvPr>
            <p:cNvSpPr/>
            <p:nvPr/>
          </p:nvSpPr>
          <p:spPr>
            <a:xfrm>
              <a:off x="783769" y="546984"/>
              <a:ext cx="3820703" cy="10464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>
                  <a:latin typeface="Akrobat Bold" pitchFamily="2" charset="0"/>
                </a:rPr>
                <a:t>разработана на основе Концепции развития физической культуры и спорта и Концепции развития высшего образования Республики Казахстан</a:t>
              </a:r>
              <a:r>
                <a:rPr lang="en-US" sz="2400" b="1" dirty="0">
                  <a:latin typeface="Akrobat Bold" pitchFamily="2" charset="0"/>
                </a:rPr>
                <a:t> </a:t>
              </a:r>
              <a:endParaRPr lang="ru-RU" sz="2400" b="1" dirty="0">
                <a:latin typeface="Akrobat Bold" pitchFamily="2" charset="0"/>
              </a:endParaRPr>
            </a:p>
          </p:txBody>
        </p:sp>
      </p:grpSp>
      <p:sp>
        <p:nvSpPr>
          <p:cNvPr id="40" name="Овал 39">
            <a:extLst>
              <a:ext uri="{FF2B5EF4-FFF2-40B4-BE49-F238E27FC236}">
                <a16:creationId xmlns:a16="http://schemas.microsoft.com/office/drawing/2014/main" id="{587114A1-B295-4104-843E-601EB46309D7}"/>
              </a:ext>
            </a:extLst>
          </p:cNvPr>
          <p:cNvSpPr/>
          <p:nvPr/>
        </p:nvSpPr>
        <p:spPr>
          <a:xfrm>
            <a:off x="5197496" y="3087675"/>
            <a:ext cx="375441" cy="375441"/>
          </a:xfrm>
          <a:prstGeom prst="ellipse">
            <a:avLst/>
          </a:prstGeom>
          <a:solidFill>
            <a:srgbClr val="0432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F36AADD6-2BCD-40B8-8153-3A25EA44F5A2}"/>
              </a:ext>
            </a:extLst>
          </p:cNvPr>
          <p:cNvSpPr/>
          <p:nvPr/>
        </p:nvSpPr>
        <p:spPr>
          <a:xfrm>
            <a:off x="8790135" y="5837211"/>
            <a:ext cx="375441" cy="375441"/>
          </a:xfrm>
          <a:prstGeom prst="ellipse">
            <a:avLst/>
          </a:prstGeom>
          <a:solidFill>
            <a:srgbClr val="0432FF"/>
          </a:solidFill>
          <a:ln>
            <a:solidFill>
              <a:srgbClr val="0432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192318A1-624E-44BD-9F4E-A658C8D9BA89}"/>
              </a:ext>
            </a:extLst>
          </p:cNvPr>
          <p:cNvSpPr/>
          <p:nvPr/>
        </p:nvSpPr>
        <p:spPr>
          <a:xfrm>
            <a:off x="12073179" y="3029990"/>
            <a:ext cx="375441" cy="375441"/>
          </a:xfrm>
          <a:prstGeom prst="ellipse">
            <a:avLst/>
          </a:prstGeom>
          <a:solidFill>
            <a:srgbClr val="0432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3C1B4A7-55BF-4BF3-A8EA-E30D8218E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1A24-B88A-274E-B327-11D993768798}" type="slidenum">
              <a:rPr lang="ru-KZ" smtClean="0"/>
              <a:t>2</a:t>
            </a:fld>
            <a:endParaRPr lang="ru-KZ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659BFCA-132E-DD73-CB28-3F37966B3AAF}"/>
              </a:ext>
            </a:extLst>
          </p:cNvPr>
          <p:cNvSpPr txBox="1">
            <a:spLocks/>
          </p:cNvSpPr>
          <p:nvPr/>
        </p:nvSpPr>
        <p:spPr>
          <a:xfrm>
            <a:off x="4323360" y="518753"/>
            <a:ext cx="9272586" cy="803148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900" b="1" dirty="0">
                <a:latin typeface="Akrobat Black" pitchFamily="2" charset="0"/>
                <a:cs typeface="Times New Roman" panose="02020603050405020304" pitchFamily="18" charset="0"/>
              </a:rPr>
              <a:t>СТРАТЕГИЯ </a:t>
            </a:r>
            <a:r>
              <a:rPr lang="ru-RU" sz="3900" b="1" dirty="0">
                <a:solidFill>
                  <a:srgbClr val="0000FF"/>
                </a:solidFill>
                <a:latin typeface="Akrobat Black" pitchFamily="2" charset="0"/>
                <a:cs typeface="Times New Roman" panose="02020603050405020304" pitchFamily="18" charset="0"/>
              </a:rPr>
              <a:t>РАЗВИТИЯ А</a:t>
            </a:r>
            <a:r>
              <a:rPr lang="en-US" sz="3900" b="1" dirty="0">
                <a:solidFill>
                  <a:srgbClr val="0000FF"/>
                </a:solidFill>
                <a:latin typeface="Akrobat Black" pitchFamily="2" charset="0"/>
                <a:cs typeface="Times New Roman" panose="02020603050405020304" pitchFamily="18" charset="0"/>
              </a:rPr>
              <a:t>PEMS</a:t>
            </a:r>
            <a:endParaRPr lang="en" sz="3900" b="1" dirty="0">
              <a:solidFill>
                <a:srgbClr val="0000FF"/>
              </a:solidFill>
              <a:latin typeface="Akrobat Black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object 5">
            <a:extLst>
              <a:ext uri="{FF2B5EF4-FFF2-40B4-BE49-F238E27FC236}">
                <a16:creationId xmlns:a16="http://schemas.microsoft.com/office/drawing/2014/main" id="{A4EA0FF0-EB0D-02EF-45C6-1A39393EC55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86311" y="2476694"/>
            <a:ext cx="1977287" cy="113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023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F432F0E-C7A5-496B-AF02-C01521C28D0C}"/>
              </a:ext>
            </a:extLst>
          </p:cNvPr>
          <p:cNvSpPr/>
          <p:nvPr/>
        </p:nvSpPr>
        <p:spPr>
          <a:xfrm>
            <a:off x="382391" y="237456"/>
            <a:ext cx="6606770" cy="22181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6FBA4F7-DBC0-4B8F-8CAE-E555EBDEB418}"/>
              </a:ext>
            </a:extLst>
          </p:cNvPr>
          <p:cNvSpPr/>
          <p:nvPr/>
        </p:nvSpPr>
        <p:spPr>
          <a:xfrm>
            <a:off x="513977" y="2321833"/>
            <a:ext cx="6301808" cy="11756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6A87D77E-0AA5-4154-931F-22A3197FC4E5}"/>
              </a:ext>
            </a:extLst>
          </p:cNvPr>
          <p:cNvSpPr/>
          <p:nvPr/>
        </p:nvSpPr>
        <p:spPr>
          <a:xfrm>
            <a:off x="590354" y="391188"/>
            <a:ext cx="613285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>
                <a:solidFill>
                  <a:srgbClr val="1F4E79"/>
                </a:solidFill>
                <a:latin typeface="Montserrat" panose="00000500000000000000" pitchFamily="2" charset="-52"/>
              </a:rPr>
              <a:t>Основная задача Академии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04628F48-D8D6-4EA2-8103-5B14E5290041}"/>
              </a:ext>
            </a:extLst>
          </p:cNvPr>
          <p:cNvCxnSpPr>
            <a:cxnSpLocks/>
          </p:cNvCxnSpPr>
          <p:nvPr/>
        </p:nvCxnSpPr>
        <p:spPr>
          <a:xfrm>
            <a:off x="982271" y="851673"/>
            <a:ext cx="5590313" cy="0"/>
          </a:xfrm>
          <a:prstGeom prst="line">
            <a:avLst/>
          </a:prstGeom>
          <a:ln w="12700">
            <a:solidFill>
              <a:srgbClr val="349D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1174CBC4-FC39-4C8E-A7C7-77829F8C1DAB}"/>
              </a:ext>
            </a:extLst>
          </p:cNvPr>
          <p:cNvSpPr/>
          <p:nvPr/>
        </p:nvSpPr>
        <p:spPr>
          <a:xfrm>
            <a:off x="882371" y="759472"/>
            <a:ext cx="57310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Montserrat" panose="00000500000000000000" pitchFamily="2" charset="-52"/>
              </a:rPr>
              <a:t>подготовка специалистов по международным образовательным программам с высшим и послевузовским образованием, а также переподготовка кадров для сферы спорта, государственного сектора, национальных компаний и различных отраслей экономики</a:t>
            </a:r>
            <a:endParaRPr lang="ru-RU" sz="1500" dirty="0">
              <a:latin typeface="Montserrat" panose="00000500000000000000" pitchFamily="2" charset="-52"/>
            </a:endParaRPr>
          </a:p>
        </p:txBody>
      </p: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AD9B9D8B-5FB8-4713-8ED2-2538B2903E69}"/>
              </a:ext>
            </a:extLst>
          </p:cNvPr>
          <p:cNvCxnSpPr>
            <a:cxnSpLocks/>
          </p:cNvCxnSpPr>
          <p:nvPr/>
        </p:nvCxnSpPr>
        <p:spPr>
          <a:xfrm flipV="1">
            <a:off x="10123713" y="999090"/>
            <a:ext cx="0" cy="8073717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A73A2E5B-E84E-4A93-A519-D9F41D55C1AC}"/>
              </a:ext>
            </a:extLst>
          </p:cNvPr>
          <p:cNvCxnSpPr>
            <a:cxnSpLocks/>
          </p:cNvCxnSpPr>
          <p:nvPr/>
        </p:nvCxnSpPr>
        <p:spPr>
          <a:xfrm>
            <a:off x="10123714" y="999090"/>
            <a:ext cx="1373567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>
            <a:extLst>
              <a:ext uri="{FF2B5EF4-FFF2-40B4-BE49-F238E27FC236}">
                <a16:creationId xmlns:a16="http://schemas.microsoft.com/office/drawing/2014/main" id="{59290BDF-36D8-42C7-8EBF-988A320277E5}"/>
              </a:ext>
            </a:extLst>
          </p:cNvPr>
          <p:cNvCxnSpPr>
            <a:cxnSpLocks/>
          </p:cNvCxnSpPr>
          <p:nvPr/>
        </p:nvCxnSpPr>
        <p:spPr>
          <a:xfrm>
            <a:off x="6893798" y="8902052"/>
            <a:ext cx="132012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775CBBEC-55EF-4CBB-97A1-2037CF0E8359}"/>
              </a:ext>
            </a:extLst>
          </p:cNvPr>
          <p:cNvSpPr/>
          <p:nvPr/>
        </p:nvSpPr>
        <p:spPr>
          <a:xfrm>
            <a:off x="11517398" y="2238749"/>
            <a:ext cx="6316247" cy="15248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700" b="1" dirty="0"/>
              <a:t>Национальное и международное признание</a:t>
            </a:r>
            <a:endParaRPr lang="ru-RU" sz="2700" dirty="0"/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B94F8C1E-3C27-49FC-81B4-3E6DED8D40F2}"/>
              </a:ext>
            </a:extLst>
          </p:cNvPr>
          <p:cNvSpPr/>
          <p:nvPr/>
        </p:nvSpPr>
        <p:spPr>
          <a:xfrm>
            <a:off x="382391" y="3078890"/>
            <a:ext cx="6648156" cy="19026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CBC0AADB-ADA0-4D37-B71B-4C747D6CD05B}"/>
              </a:ext>
            </a:extLst>
          </p:cNvPr>
          <p:cNvSpPr/>
          <p:nvPr/>
        </p:nvSpPr>
        <p:spPr>
          <a:xfrm>
            <a:off x="354853" y="4869875"/>
            <a:ext cx="6554444" cy="12869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98B60C97-7B71-436E-90A1-648DE82EA2EC}"/>
              </a:ext>
            </a:extLst>
          </p:cNvPr>
          <p:cNvSpPr/>
          <p:nvPr/>
        </p:nvSpPr>
        <p:spPr>
          <a:xfrm>
            <a:off x="513977" y="3397793"/>
            <a:ext cx="613285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-52"/>
              </a:rPr>
              <a:t>Миссия университета</a:t>
            </a:r>
          </a:p>
        </p:txBody>
      </p:sp>
      <p:cxnSp>
        <p:nvCxnSpPr>
          <p:cNvPr id="80" name="Прямая соединительная линия 79">
            <a:extLst>
              <a:ext uri="{FF2B5EF4-FFF2-40B4-BE49-F238E27FC236}">
                <a16:creationId xmlns:a16="http://schemas.microsoft.com/office/drawing/2014/main" id="{D83A135D-6CB8-4DE5-82E4-EC2E19647CFB}"/>
              </a:ext>
            </a:extLst>
          </p:cNvPr>
          <p:cNvCxnSpPr>
            <a:cxnSpLocks/>
          </p:cNvCxnSpPr>
          <p:nvPr/>
        </p:nvCxnSpPr>
        <p:spPr>
          <a:xfrm>
            <a:off x="882371" y="3790037"/>
            <a:ext cx="5286915" cy="0"/>
          </a:xfrm>
          <a:prstGeom prst="line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6E3FE345-327A-4021-941E-5782FCEBE7F7}"/>
              </a:ext>
            </a:extLst>
          </p:cNvPr>
          <p:cNvSpPr/>
          <p:nvPr/>
        </p:nvSpPr>
        <p:spPr>
          <a:xfrm>
            <a:off x="488328" y="3766445"/>
            <a:ext cx="62064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Montserrat" panose="00000500000000000000" pitchFamily="2" charset="-52"/>
              </a:rPr>
              <a:t>Подготовка высококвалифицированных кадров в сфере физической культуры и спорта на основе исследований и инноваций для социально-экономического развития страны</a:t>
            </a: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B94F8C1E-3C27-49FC-81B4-3E6DED8D40F2}"/>
              </a:ext>
            </a:extLst>
          </p:cNvPr>
          <p:cNvSpPr/>
          <p:nvPr/>
        </p:nvSpPr>
        <p:spPr>
          <a:xfrm>
            <a:off x="11497280" y="258269"/>
            <a:ext cx="6301806" cy="15160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700" b="1" dirty="0"/>
              <a:t>Национальное и международное признание</a:t>
            </a:r>
          </a:p>
          <a:p>
            <a:pPr algn="ctr"/>
            <a:r>
              <a:rPr lang="kk-KZ" sz="2700" b="1" dirty="0"/>
              <a:t>Национальное и международное признание</a:t>
            </a:r>
            <a:endParaRPr lang="ru-RU" sz="2700" dirty="0"/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CBC0AADB-ADA0-4D37-B71B-4C747D6CD05B}"/>
              </a:ext>
            </a:extLst>
          </p:cNvPr>
          <p:cNvSpPr/>
          <p:nvPr/>
        </p:nvSpPr>
        <p:spPr>
          <a:xfrm flipV="1">
            <a:off x="11497279" y="3618743"/>
            <a:ext cx="6336368" cy="163484"/>
          </a:xfrm>
          <a:prstGeom prst="rect">
            <a:avLst/>
          </a:prstGeom>
          <a:solidFill>
            <a:srgbClr val="349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cxnSp>
        <p:nvCxnSpPr>
          <p:cNvPr id="94" name="Прямая соединительная линия 93">
            <a:extLst>
              <a:ext uri="{FF2B5EF4-FFF2-40B4-BE49-F238E27FC236}">
                <a16:creationId xmlns:a16="http://schemas.microsoft.com/office/drawing/2014/main" id="{D83A135D-6CB8-4DE5-82E4-EC2E19647CFB}"/>
              </a:ext>
            </a:extLst>
          </p:cNvPr>
          <p:cNvCxnSpPr>
            <a:cxnSpLocks/>
          </p:cNvCxnSpPr>
          <p:nvPr/>
        </p:nvCxnSpPr>
        <p:spPr>
          <a:xfrm>
            <a:off x="11997504" y="808493"/>
            <a:ext cx="5286915" cy="0"/>
          </a:xfrm>
          <a:prstGeom prst="line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B94F8C1E-3C27-49FC-81B4-3E6DED8D40F2}"/>
              </a:ext>
            </a:extLst>
          </p:cNvPr>
          <p:cNvSpPr/>
          <p:nvPr/>
        </p:nvSpPr>
        <p:spPr>
          <a:xfrm>
            <a:off x="528038" y="5479226"/>
            <a:ext cx="6471221" cy="22969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111" name="Прямоугольник 110">
            <a:extLst>
              <a:ext uri="{FF2B5EF4-FFF2-40B4-BE49-F238E27FC236}">
                <a16:creationId xmlns:a16="http://schemas.microsoft.com/office/drawing/2014/main" id="{CBC0AADB-ADA0-4D37-B71B-4C747D6CD05B}"/>
              </a:ext>
            </a:extLst>
          </p:cNvPr>
          <p:cNvSpPr/>
          <p:nvPr/>
        </p:nvSpPr>
        <p:spPr>
          <a:xfrm>
            <a:off x="701309" y="7720087"/>
            <a:ext cx="6301808" cy="11756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id="{98B60C97-7B71-436E-90A1-648DE82EA2EC}"/>
              </a:ext>
            </a:extLst>
          </p:cNvPr>
          <p:cNvSpPr/>
          <p:nvPr/>
        </p:nvSpPr>
        <p:spPr>
          <a:xfrm>
            <a:off x="528038" y="5568389"/>
            <a:ext cx="613285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-52"/>
              </a:rPr>
              <a:t>Видение университета</a:t>
            </a:r>
          </a:p>
        </p:txBody>
      </p:sp>
      <p:cxnSp>
        <p:nvCxnSpPr>
          <p:cNvPr id="114" name="Прямая соединительная линия 113">
            <a:extLst>
              <a:ext uri="{FF2B5EF4-FFF2-40B4-BE49-F238E27FC236}">
                <a16:creationId xmlns:a16="http://schemas.microsoft.com/office/drawing/2014/main" id="{D83A135D-6CB8-4DE5-82E4-EC2E19647CFB}"/>
              </a:ext>
            </a:extLst>
          </p:cNvPr>
          <p:cNvCxnSpPr>
            <a:cxnSpLocks/>
          </p:cNvCxnSpPr>
          <p:nvPr/>
        </p:nvCxnSpPr>
        <p:spPr>
          <a:xfrm>
            <a:off x="948074" y="6028667"/>
            <a:ext cx="5286915" cy="0"/>
          </a:xfrm>
          <a:prstGeom prst="line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Прямоугольник 116">
            <a:extLst>
              <a:ext uri="{FF2B5EF4-FFF2-40B4-BE49-F238E27FC236}">
                <a16:creationId xmlns:a16="http://schemas.microsoft.com/office/drawing/2014/main" id="{6E3FE345-327A-4021-941E-5782FCEBE7F7}"/>
              </a:ext>
            </a:extLst>
          </p:cNvPr>
          <p:cNvSpPr/>
          <p:nvPr/>
        </p:nvSpPr>
        <p:spPr>
          <a:xfrm>
            <a:off x="405818" y="6096485"/>
            <a:ext cx="6593153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50" b="1" dirty="0">
                <a:latin typeface="Montserrat" panose="00000500000000000000" pitchFamily="2" charset="-52"/>
              </a:rPr>
              <a:t>Академия станет ведущим вузом в области физической культуры и массового спорта Казахстана. Мы достигнем этой цели, привлекая студентов, сотрудников, отраслевых партнеров, высокоэффективных спортсменов и команды, а также наше местное сообщество к занятиям спортом, целенаправленным исследованиям и исключительному образованию и опыту студентов</a:t>
            </a:r>
          </a:p>
        </p:txBody>
      </p:sp>
      <p:cxnSp>
        <p:nvCxnSpPr>
          <p:cNvPr id="132" name="Прямая соединительная линия 131">
            <a:extLst>
              <a:ext uri="{FF2B5EF4-FFF2-40B4-BE49-F238E27FC236}">
                <a16:creationId xmlns:a16="http://schemas.microsoft.com/office/drawing/2014/main" id="{59290BDF-36D8-42C7-8EBF-988A320277E5}"/>
              </a:ext>
            </a:extLst>
          </p:cNvPr>
          <p:cNvCxnSpPr>
            <a:cxnSpLocks/>
          </p:cNvCxnSpPr>
          <p:nvPr/>
        </p:nvCxnSpPr>
        <p:spPr>
          <a:xfrm>
            <a:off x="7030547" y="6672104"/>
            <a:ext cx="116853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>
            <a:extLst>
              <a:ext uri="{FF2B5EF4-FFF2-40B4-BE49-F238E27FC236}">
                <a16:creationId xmlns:a16="http://schemas.microsoft.com/office/drawing/2014/main" id="{59290BDF-36D8-42C7-8EBF-988A320277E5}"/>
              </a:ext>
            </a:extLst>
          </p:cNvPr>
          <p:cNvCxnSpPr>
            <a:cxnSpLocks/>
          </p:cNvCxnSpPr>
          <p:nvPr/>
        </p:nvCxnSpPr>
        <p:spPr>
          <a:xfrm>
            <a:off x="6805161" y="4129758"/>
            <a:ext cx="1377855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Прямоугольник 134">
            <a:extLst>
              <a:ext uri="{FF2B5EF4-FFF2-40B4-BE49-F238E27FC236}">
                <a16:creationId xmlns:a16="http://schemas.microsoft.com/office/drawing/2014/main" id="{775CBBEC-55EF-4CBB-97A1-2037CF0E8359}"/>
              </a:ext>
            </a:extLst>
          </p:cNvPr>
          <p:cNvSpPr/>
          <p:nvPr/>
        </p:nvSpPr>
        <p:spPr>
          <a:xfrm>
            <a:off x="11482839" y="6391666"/>
            <a:ext cx="6418911" cy="15695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cxnSp>
        <p:nvCxnSpPr>
          <p:cNvPr id="140" name="Прямая соединительная линия 139">
            <a:extLst>
              <a:ext uri="{FF2B5EF4-FFF2-40B4-BE49-F238E27FC236}">
                <a16:creationId xmlns:a16="http://schemas.microsoft.com/office/drawing/2014/main" id="{59290BDF-36D8-42C7-8EBF-988A320277E5}"/>
              </a:ext>
            </a:extLst>
          </p:cNvPr>
          <p:cNvCxnSpPr>
            <a:cxnSpLocks/>
          </p:cNvCxnSpPr>
          <p:nvPr/>
        </p:nvCxnSpPr>
        <p:spPr>
          <a:xfrm flipV="1">
            <a:off x="10289834" y="5338465"/>
            <a:ext cx="1295672" cy="2477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я соединительная линия 140">
            <a:extLst>
              <a:ext uri="{FF2B5EF4-FFF2-40B4-BE49-F238E27FC236}">
                <a16:creationId xmlns:a16="http://schemas.microsoft.com/office/drawing/2014/main" id="{59290BDF-36D8-42C7-8EBF-988A320277E5}"/>
              </a:ext>
            </a:extLst>
          </p:cNvPr>
          <p:cNvCxnSpPr>
            <a:cxnSpLocks/>
          </p:cNvCxnSpPr>
          <p:nvPr/>
        </p:nvCxnSpPr>
        <p:spPr>
          <a:xfrm>
            <a:off x="10147124" y="7343614"/>
            <a:ext cx="1200314" cy="8483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Прямоугольник 145">
            <a:extLst>
              <a:ext uri="{FF2B5EF4-FFF2-40B4-BE49-F238E27FC236}">
                <a16:creationId xmlns:a16="http://schemas.microsoft.com/office/drawing/2014/main" id="{775CBBEC-55EF-4CBB-97A1-2037CF0E8359}"/>
              </a:ext>
            </a:extLst>
          </p:cNvPr>
          <p:cNvSpPr/>
          <p:nvPr/>
        </p:nvSpPr>
        <p:spPr>
          <a:xfrm>
            <a:off x="11478141" y="8457071"/>
            <a:ext cx="6450519" cy="14850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cxnSp>
        <p:nvCxnSpPr>
          <p:cNvPr id="153" name="Прямая соединительная линия 152">
            <a:extLst>
              <a:ext uri="{FF2B5EF4-FFF2-40B4-BE49-F238E27FC236}">
                <a16:creationId xmlns:a16="http://schemas.microsoft.com/office/drawing/2014/main" id="{59290BDF-36D8-42C7-8EBF-988A320277E5}"/>
              </a:ext>
            </a:extLst>
          </p:cNvPr>
          <p:cNvCxnSpPr>
            <a:cxnSpLocks/>
          </p:cNvCxnSpPr>
          <p:nvPr/>
        </p:nvCxnSpPr>
        <p:spPr>
          <a:xfrm flipV="1">
            <a:off x="10154874" y="9034333"/>
            <a:ext cx="1192563" cy="25778"/>
          </a:xfrm>
          <a:prstGeom prst="line">
            <a:avLst/>
          </a:prstGeom>
          <a:ln w="28575">
            <a:solidFill>
              <a:srgbClr val="349D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4303A473-22D9-4906-9F32-B9F1B5522925}"/>
              </a:ext>
            </a:extLst>
          </p:cNvPr>
          <p:cNvSpPr/>
          <p:nvPr/>
        </p:nvSpPr>
        <p:spPr>
          <a:xfrm>
            <a:off x="11359907" y="858122"/>
            <a:ext cx="61328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/>
              <a:t>Повышение конкурентоспособности на национальном и международном уровне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88B93719-3C26-410D-8CDF-B40CFDC487DA}"/>
              </a:ext>
            </a:extLst>
          </p:cNvPr>
          <p:cNvSpPr/>
          <p:nvPr/>
        </p:nvSpPr>
        <p:spPr>
          <a:xfrm>
            <a:off x="11585506" y="4196531"/>
            <a:ext cx="6316247" cy="15629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C8EC7E3C-EE88-41E2-974E-2EBDEE9DA22C}"/>
              </a:ext>
            </a:extLst>
          </p:cNvPr>
          <p:cNvSpPr/>
          <p:nvPr/>
        </p:nvSpPr>
        <p:spPr>
          <a:xfrm rot="5400000">
            <a:off x="10735651" y="2977492"/>
            <a:ext cx="1551704" cy="7421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939D5CC9-F647-4CD0-9725-C1040E2A5A52}"/>
              </a:ext>
            </a:extLst>
          </p:cNvPr>
          <p:cNvSpPr/>
          <p:nvPr/>
        </p:nvSpPr>
        <p:spPr>
          <a:xfrm>
            <a:off x="11535156" y="232719"/>
            <a:ext cx="6597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F0"/>
                </a:solidFill>
                <a:latin typeface="Montserrat" panose="00000500000000000000" pitchFamily="2" charset="-52"/>
              </a:rPr>
              <a:t>Признание Академии на национальном и глобальном уровне</a:t>
            </a: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C7B7992E-3BFA-4B0F-884F-821FFE69751B}"/>
              </a:ext>
            </a:extLst>
          </p:cNvPr>
          <p:cNvSpPr/>
          <p:nvPr/>
        </p:nvSpPr>
        <p:spPr>
          <a:xfrm>
            <a:off x="11712788" y="2566262"/>
            <a:ext cx="613285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/>
              <a:t>Построение результативной системы подготовки кадров в сфере спорта и смежных областях знаний</a:t>
            </a: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85058ECA-764A-460A-B460-38D8C9C305CA}"/>
              </a:ext>
            </a:extLst>
          </p:cNvPr>
          <p:cNvSpPr/>
          <p:nvPr/>
        </p:nvSpPr>
        <p:spPr>
          <a:xfrm>
            <a:off x="11515490" y="2270550"/>
            <a:ext cx="6597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F0"/>
                </a:solidFill>
                <a:latin typeface="Montserrat" panose="00000500000000000000" pitchFamily="2" charset="-52"/>
              </a:rPr>
              <a:t>Академическое превосходство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39B16296-C096-433C-B29A-C075DF521AF3}"/>
              </a:ext>
            </a:extLst>
          </p:cNvPr>
          <p:cNvSpPr/>
          <p:nvPr/>
        </p:nvSpPr>
        <p:spPr>
          <a:xfrm>
            <a:off x="11643291" y="4863973"/>
            <a:ext cx="61328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/>
              <a:t>Интеграция научных исследований и образовательного процесса</a:t>
            </a: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73868D1F-081A-43EE-8C1E-E63529E0B351}"/>
              </a:ext>
            </a:extLst>
          </p:cNvPr>
          <p:cNvSpPr/>
          <p:nvPr/>
        </p:nvSpPr>
        <p:spPr>
          <a:xfrm>
            <a:off x="11585505" y="4479792"/>
            <a:ext cx="6597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F0"/>
                </a:solidFill>
                <a:latin typeface="Montserrat" panose="00000500000000000000" pitchFamily="2" charset="-52"/>
              </a:rPr>
              <a:t>Научный прорыв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98E47004-6584-4DF2-A0D8-8E1F8D8EA6F5}"/>
              </a:ext>
            </a:extLst>
          </p:cNvPr>
          <p:cNvSpPr/>
          <p:nvPr/>
        </p:nvSpPr>
        <p:spPr>
          <a:xfrm>
            <a:off x="11612414" y="6823079"/>
            <a:ext cx="63162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/>
              <a:t>Формирование высоконравственной личности для развития и поддержки общества </a:t>
            </a: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D3F34022-58F2-42CE-BC71-5A0A8F818585}"/>
              </a:ext>
            </a:extLst>
          </p:cNvPr>
          <p:cNvSpPr/>
          <p:nvPr/>
        </p:nvSpPr>
        <p:spPr>
          <a:xfrm>
            <a:off x="11589005" y="6511130"/>
            <a:ext cx="6597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F0"/>
                </a:solidFill>
                <a:latin typeface="Montserrat" panose="00000500000000000000" pitchFamily="2" charset="-52"/>
              </a:rPr>
              <a:t>Воспитание личности для служения обществу</a:t>
            </a:r>
            <a:endParaRPr lang="en-US" b="1" dirty="0">
              <a:solidFill>
                <a:srgbClr val="00B0F0"/>
              </a:solidFill>
              <a:latin typeface="Montserrat" panose="00000500000000000000" pitchFamily="2" charset="-52"/>
            </a:endParaRPr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id="{9E39201C-14F8-4ED1-9EA0-E27F29948F9B}"/>
              </a:ext>
            </a:extLst>
          </p:cNvPr>
          <p:cNvSpPr/>
          <p:nvPr/>
        </p:nvSpPr>
        <p:spPr>
          <a:xfrm>
            <a:off x="11643291" y="9054513"/>
            <a:ext cx="61328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100" b="1" dirty="0"/>
              <a:t>Поддержание экономической самодостаточности </a:t>
            </a:r>
            <a:r>
              <a:rPr lang="ru-RU" sz="2100" b="1" dirty="0"/>
              <a:t>Академии</a:t>
            </a:r>
            <a:r>
              <a:rPr lang="en-US" sz="2100" b="1" dirty="0"/>
              <a:t> </a:t>
            </a:r>
          </a:p>
        </p:txBody>
      </p: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id="{3F562D4F-6F00-4817-B33A-35C02E369A2D}"/>
              </a:ext>
            </a:extLst>
          </p:cNvPr>
          <p:cNvSpPr/>
          <p:nvPr/>
        </p:nvSpPr>
        <p:spPr>
          <a:xfrm>
            <a:off x="11410895" y="8604897"/>
            <a:ext cx="6597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F0"/>
                </a:solidFill>
                <a:latin typeface="Montserrat" panose="00000500000000000000" pitchFamily="2" charset="-52"/>
              </a:rPr>
              <a:t>Финансовая устойчивость</a:t>
            </a:r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274C917C-FFC4-4D2B-9E7E-98F17BB424C4}"/>
              </a:ext>
            </a:extLst>
          </p:cNvPr>
          <p:cNvSpPr/>
          <p:nvPr/>
        </p:nvSpPr>
        <p:spPr>
          <a:xfrm flipV="1">
            <a:off x="11478142" y="1640996"/>
            <a:ext cx="6316247" cy="15422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17942081-3FCF-49FC-959F-71CFFF8C37FE}"/>
              </a:ext>
            </a:extLst>
          </p:cNvPr>
          <p:cNvSpPr/>
          <p:nvPr/>
        </p:nvSpPr>
        <p:spPr>
          <a:xfrm flipV="1">
            <a:off x="11563686" y="5619608"/>
            <a:ext cx="6349038" cy="14865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A937763E-DBEC-4D4B-8E35-8D5FE11C38BB}"/>
              </a:ext>
            </a:extLst>
          </p:cNvPr>
          <p:cNvSpPr/>
          <p:nvPr/>
        </p:nvSpPr>
        <p:spPr>
          <a:xfrm flipV="1">
            <a:off x="11478141" y="7822498"/>
            <a:ext cx="6418911" cy="13871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CDD885D8-AEDC-4115-83A1-DD62F06AD186}"/>
              </a:ext>
            </a:extLst>
          </p:cNvPr>
          <p:cNvSpPr/>
          <p:nvPr/>
        </p:nvSpPr>
        <p:spPr>
          <a:xfrm flipV="1">
            <a:off x="11497278" y="9808299"/>
            <a:ext cx="6431382" cy="133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06122FAB-5AE4-4A30-A800-726D436C9C67}"/>
              </a:ext>
            </a:extLst>
          </p:cNvPr>
          <p:cNvSpPr/>
          <p:nvPr/>
        </p:nvSpPr>
        <p:spPr>
          <a:xfrm rot="5400000">
            <a:off x="10779545" y="983147"/>
            <a:ext cx="1524083" cy="12077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9BA362E6-ABB9-4E28-8E14-48BCEDB43BB9}"/>
              </a:ext>
            </a:extLst>
          </p:cNvPr>
          <p:cNvSpPr/>
          <p:nvPr/>
        </p:nvSpPr>
        <p:spPr>
          <a:xfrm rot="5400000">
            <a:off x="10849370" y="4932045"/>
            <a:ext cx="1562945" cy="112617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cxnSp>
        <p:nvCxnSpPr>
          <p:cNvPr id="102" name="Прямая соединительная линия 101">
            <a:extLst>
              <a:ext uri="{FF2B5EF4-FFF2-40B4-BE49-F238E27FC236}">
                <a16:creationId xmlns:a16="http://schemas.microsoft.com/office/drawing/2014/main" id="{7D5A4F5A-E36E-490A-9B61-F2316B250B8B}"/>
              </a:ext>
            </a:extLst>
          </p:cNvPr>
          <p:cNvCxnSpPr>
            <a:cxnSpLocks/>
          </p:cNvCxnSpPr>
          <p:nvPr/>
        </p:nvCxnSpPr>
        <p:spPr>
          <a:xfrm flipV="1">
            <a:off x="10105935" y="3369582"/>
            <a:ext cx="1405566" cy="951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id="{CBC0AADB-ADA0-4D37-B71B-4C747D6CD05B}"/>
              </a:ext>
            </a:extLst>
          </p:cNvPr>
          <p:cNvSpPr/>
          <p:nvPr/>
        </p:nvSpPr>
        <p:spPr>
          <a:xfrm rot="5400000">
            <a:off x="10730481" y="7118875"/>
            <a:ext cx="1569555" cy="11513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142" name="Овал 141">
            <a:extLst>
              <a:ext uri="{FF2B5EF4-FFF2-40B4-BE49-F238E27FC236}">
                <a16:creationId xmlns:a16="http://schemas.microsoft.com/office/drawing/2014/main" id="{8B8F121F-85C0-425A-AD8C-EEF0BDF5C3D2}"/>
              </a:ext>
            </a:extLst>
          </p:cNvPr>
          <p:cNvSpPr/>
          <p:nvPr/>
        </p:nvSpPr>
        <p:spPr>
          <a:xfrm>
            <a:off x="11347437" y="7157132"/>
            <a:ext cx="375441" cy="375441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150" name="Прямоугольник 149">
            <a:extLst>
              <a:ext uri="{FF2B5EF4-FFF2-40B4-BE49-F238E27FC236}">
                <a16:creationId xmlns:a16="http://schemas.microsoft.com/office/drawing/2014/main" id="{CBC0AADB-ADA0-4D37-B71B-4C747D6CD05B}"/>
              </a:ext>
            </a:extLst>
          </p:cNvPr>
          <p:cNvSpPr/>
          <p:nvPr/>
        </p:nvSpPr>
        <p:spPr>
          <a:xfrm rot="5400000">
            <a:off x="10811846" y="9122156"/>
            <a:ext cx="1473531" cy="12760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152" name="Овал 151">
            <a:extLst>
              <a:ext uri="{FF2B5EF4-FFF2-40B4-BE49-F238E27FC236}">
                <a16:creationId xmlns:a16="http://schemas.microsoft.com/office/drawing/2014/main" id="{8B8F121F-85C0-425A-AD8C-EEF0BDF5C3D2}"/>
              </a:ext>
            </a:extLst>
          </p:cNvPr>
          <p:cNvSpPr/>
          <p:nvPr/>
        </p:nvSpPr>
        <p:spPr>
          <a:xfrm>
            <a:off x="11347437" y="8824145"/>
            <a:ext cx="375441" cy="375441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cxnSp>
        <p:nvCxnSpPr>
          <p:cNvPr id="103" name="Прямая соединительная линия 102">
            <a:extLst>
              <a:ext uri="{FF2B5EF4-FFF2-40B4-BE49-F238E27FC236}">
                <a16:creationId xmlns:a16="http://schemas.microsoft.com/office/drawing/2014/main" id="{51E054E0-632C-46A0-B12D-C6D6BDB76F19}"/>
              </a:ext>
            </a:extLst>
          </p:cNvPr>
          <p:cNvCxnSpPr>
            <a:cxnSpLocks/>
          </p:cNvCxnSpPr>
          <p:nvPr/>
        </p:nvCxnSpPr>
        <p:spPr>
          <a:xfrm>
            <a:off x="12094748" y="2686049"/>
            <a:ext cx="5286915" cy="0"/>
          </a:xfrm>
          <a:prstGeom prst="line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>
            <a:extLst>
              <a:ext uri="{FF2B5EF4-FFF2-40B4-BE49-F238E27FC236}">
                <a16:creationId xmlns:a16="http://schemas.microsoft.com/office/drawing/2014/main" id="{7D3B2F94-574C-4648-84EC-616D7D138504}"/>
              </a:ext>
            </a:extLst>
          </p:cNvPr>
          <p:cNvCxnSpPr>
            <a:cxnSpLocks/>
          </p:cNvCxnSpPr>
          <p:nvPr/>
        </p:nvCxnSpPr>
        <p:spPr>
          <a:xfrm>
            <a:off x="12170856" y="4895291"/>
            <a:ext cx="5286915" cy="0"/>
          </a:xfrm>
          <a:prstGeom prst="line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>
            <a:extLst>
              <a:ext uri="{FF2B5EF4-FFF2-40B4-BE49-F238E27FC236}">
                <a16:creationId xmlns:a16="http://schemas.microsoft.com/office/drawing/2014/main" id="{DEE2174E-AD6C-40FC-8D25-94662B45B444}"/>
              </a:ext>
            </a:extLst>
          </p:cNvPr>
          <p:cNvCxnSpPr>
            <a:cxnSpLocks/>
          </p:cNvCxnSpPr>
          <p:nvPr/>
        </p:nvCxnSpPr>
        <p:spPr>
          <a:xfrm>
            <a:off x="12240872" y="6926628"/>
            <a:ext cx="5286915" cy="0"/>
          </a:xfrm>
          <a:prstGeom prst="line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>
            <a:extLst>
              <a:ext uri="{FF2B5EF4-FFF2-40B4-BE49-F238E27FC236}">
                <a16:creationId xmlns:a16="http://schemas.microsoft.com/office/drawing/2014/main" id="{15DB89D8-8F70-4D00-8667-8A3076FB7813}"/>
              </a:ext>
            </a:extLst>
          </p:cNvPr>
          <p:cNvCxnSpPr>
            <a:cxnSpLocks/>
          </p:cNvCxnSpPr>
          <p:nvPr/>
        </p:nvCxnSpPr>
        <p:spPr>
          <a:xfrm>
            <a:off x="12354123" y="9072807"/>
            <a:ext cx="5286915" cy="0"/>
          </a:xfrm>
          <a:prstGeom prst="line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id="{111143A5-CED8-41D2-9D3D-FB75CD06D9A0}"/>
              </a:ext>
            </a:extLst>
          </p:cNvPr>
          <p:cNvSpPr/>
          <p:nvPr/>
        </p:nvSpPr>
        <p:spPr>
          <a:xfrm rot="5400000">
            <a:off x="5768939" y="1248772"/>
            <a:ext cx="2192723" cy="20843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110" name="Прямоугольник 109">
            <a:extLst>
              <a:ext uri="{FF2B5EF4-FFF2-40B4-BE49-F238E27FC236}">
                <a16:creationId xmlns:a16="http://schemas.microsoft.com/office/drawing/2014/main" id="{FF32125A-7F3D-4BF7-B55B-9DB8FD3463B3}"/>
              </a:ext>
            </a:extLst>
          </p:cNvPr>
          <p:cNvSpPr/>
          <p:nvPr/>
        </p:nvSpPr>
        <p:spPr>
          <a:xfrm>
            <a:off x="426256" y="8183648"/>
            <a:ext cx="6471221" cy="15517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113" name="Прямоугольник 112">
            <a:extLst>
              <a:ext uri="{FF2B5EF4-FFF2-40B4-BE49-F238E27FC236}">
                <a16:creationId xmlns:a16="http://schemas.microsoft.com/office/drawing/2014/main" id="{A63C87C7-9350-4B5C-A089-63610C6AB76B}"/>
              </a:ext>
            </a:extLst>
          </p:cNvPr>
          <p:cNvSpPr/>
          <p:nvPr/>
        </p:nvSpPr>
        <p:spPr>
          <a:xfrm>
            <a:off x="480570" y="8245362"/>
            <a:ext cx="613285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-52"/>
              </a:rPr>
              <a:t>Цель</a:t>
            </a:r>
          </a:p>
        </p:txBody>
      </p:sp>
      <p:cxnSp>
        <p:nvCxnSpPr>
          <p:cNvPr id="127" name="Прямая соединительная линия 126">
            <a:extLst>
              <a:ext uri="{FF2B5EF4-FFF2-40B4-BE49-F238E27FC236}">
                <a16:creationId xmlns:a16="http://schemas.microsoft.com/office/drawing/2014/main" id="{1619B2D8-1608-44B2-BDF4-488CAA4D1C52}"/>
              </a:ext>
            </a:extLst>
          </p:cNvPr>
          <p:cNvCxnSpPr>
            <a:cxnSpLocks/>
          </p:cNvCxnSpPr>
          <p:nvPr/>
        </p:nvCxnSpPr>
        <p:spPr>
          <a:xfrm>
            <a:off x="982271" y="8707028"/>
            <a:ext cx="5286915" cy="0"/>
          </a:xfrm>
          <a:prstGeom prst="line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Прямоугольник 142">
            <a:extLst>
              <a:ext uri="{FF2B5EF4-FFF2-40B4-BE49-F238E27FC236}">
                <a16:creationId xmlns:a16="http://schemas.microsoft.com/office/drawing/2014/main" id="{E9A40AE1-00C8-4FA1-AD9C-18BC5535C86C}"/>
              </a:ext>
            </a:extLst>
          </p:cNvPr>
          <p:cNvSpPr/>
          <p:nvPr/>
        </p:nvSpPr>
        <p:spPr>
          <a:xfrm>
            <a:off x="569856" y="8779913"/>
            <a:ext cx="591194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Montserrat" panose="00000500000000000000" pitchFamily="2" charset="-52"/>
              </a:rPr>
              <a:t>К 2030 году Академия войдет в тройку лучших университетов Казахстана и топ-700 в мире по спортивному образованию</a:t>
            </a:r>
          </a:p>
        </p:txBody>
      </p:sp>
      <p:sp>
        <p:nvSpPr>
          <p:cNvPr id="144" name="Прямоугольник 143">
            <a:extLst>
              <a:ext uri="{FF2B5EF4-FFF2-40B4-BE49-F238E27FC236}">
                <a16:creationId xmlns:a16="http://schemas.microsoft.com/office/drawing/2014/main" id="{497BE01C-5381-443C-A509-A7D5EA817C74}"/>
              </a:ext>
            </a:extLst>
          </p:cNvPr>
          <p:cNvSpPr/>
          <p:nvPr/>
        </p:nvSpPr>
        <p:spPr>
          <a:xfrm rot="5400000">
            <a:off x="5948537" y="3910312"/>
            <a:ext cx="1915809" cy="22656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solidFill>
                <a:srgbClr val="1F4E79"/>
              </a:solidFill>
            </a:endParaRPr>
          </a:p>
        </p:txBody>
      </p:sp>
      <p:sp>
        <p:nvSpPr>
          <p:cNvPr id="147" name="Прямоугольник 146">
            <a:extLst>
              <a:ext uri="{FF2B5EF4-FFF2-40B4-BE49-F238E27FC236}">
                <a16:creationId xmlns:a16="http://schemas.microsoft.com/office/drawing/2014/main" id="{97CBEE4A-D23B-4306-AA33-E26D33142E79}"/>
              </a:ext>
            </a:extLst>
          </p:cNvPr>
          <p:cNvSpPr/>
          <p:nvPr/>
        </p:nvSpPr>
        <p:spPr>
          <a:xfrm rot="5400000">
            <a:off x="6001496" y="6723764"/>
            <a:ext cx="1791330" cy="183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solidFill>
                <a:srgbClr val="1F4E79"/>
              </a:solidFill>
            </a:endParaRPr>
          </a:p>
        </p:txBody>
      </p:sp>
      <p:sp>
        <p:nvSpPr>
          <p:cNvPr id="155" name="Прямоугольник 154">
            <a:extLst>
              <a:ext uri="{FF2B5EF4-FFF2-40B4-BE49-F238E27FC236}">
                <a16:creationId xmlns:a16="http://schemas.microsoft.com/office/drawing/2014/main" id="{D788348B-8BD9-49C3-8D19-8E77F33953D6}"/>
              </a:ext>
            </a:extLst>
          </p:cNvPr>
          <p:cNvSpPr/>
          <p:nvPr/>
        </p:nvSpPr>
        <p:spPr>
          <a:xfrm rot="5400000">
            <a:off x="6063605" y="8895585"/>
            <a:ext cx="1526274" cy="15341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solidFill>
                <a:srgbClr val="1F4E79"/>
              </a:solidFill>
            </a:endParaRPr>
          </a:p>
        </p:txBody>
      </p:sp>
      <p:sp>
        <p:nvSpPr>
          <p:cNvPr id="157" name="Прямоугольник 156">
            <a:extLst>
              <a:ext uri="{FF2B5EF4-FFF2-40B4-BE49-F238E27FC236}">
                <a16:creationId xmlns:a16="http://schemas.microsoft.com/office/drawing/2014/main" id="{79772325-F285-40B0-92D5-848BAFFFC041}"/>
              </a:ext>
            </a:extLst>
          </p:cNvPr>
          <p:cNvSpPr/>
          <p:nvPr/>
        </p:nvSpPr>
        <p:spPr>
          <a:xfrm>
            <a:off x="620110" y="9671805"/>
            <a:ext cx="6301808" cy="1338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cxnSp>
        <p:nvCxnSpPr>
          <p:cNvPr id="158" name="Прямая соединительная линия 157">
            <a:extLst>
              <a:ext uri="{FF2B5EF4-FFF2-40B4-BE49-F238E27FC236}">
                <a16:creationId xmlns:a16="http://schemas.microsoft.com/office/drawing/2014/main" id="{34D4B97C-C49E-4A26-956A-F9F1E6721800}"/>
              </a:ext>
            </a:extLst>
          </p:cNvPr>
          <p:cNvCxnSpPr>
            <a:cxnSpLocks/>
          </p:cNvCxnSpPr>
          <p:nvPr/>
        </p:nvCxnSpPr>
        <p:spPr>
          <a:xfrm flipH="1" flipV="1">
            <a:off x="8177033" y="1041046"/>
            <a:ext cx="38840" cy="788718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Прямая соединительная линия 158">
            <a:extLst>
              <a:ext uri="{FF2B5EF4-FFF2-40B4-BE49-F238E27FC236}">
                <a16:creationId xmlns:a16="http://schemas.microsoft.com/office/drawing/2014/main" id="{A0FBE57B-5D03-4CDC-B0FC-F80F506C2C4A}"/>
              </a:ext>
            </a:extLst>
          </p:cNvPr>
          <p:cNvCxnSpPr>
            <a:cxnSpLocks/>
          </p:cNvCxnSpPr>
          <p:nvPr/>
        </p:nvCxnSpPr>
        <p:spPr>
          <a:xfrm>
            <a:off x="6921917" y="1041045"/>
            <a:ext cx="124980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0810496" y="146093"/>
            <a:ext cx="420374" cy="993155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  <a:p>
            <a:pPr algn="ctr"/>
            <a:r>
              <a:rPr lang="ru-RU" sz="2400" b="1" dirty="0"/>
              <a:t>С</a:t>
            </a:r>
          </a:p>
          <a:p>
            <a:pPr algn="ctr"/>
            <a:r>
              <a:rPr lang="ru-RU" sz="2400" b="1" dirty="0"/>
              <a:t>Т</a:t>
            </a:r>
          </a:p>
          <a:p>
            <a:pPr algn="ctr"/>
            <a:r>
              <a:rPr lang="ru-RU" sz="2400" b="1" dirty="0"/>
              <a:t>Р</a:t>
            </a:r>
          </a:p>
          <a:p>
            <a:pPr algn="ctr"/>
            <a:r>
              <a:rPr lang="ru-RU" sz="2400" b="1" dirty="0"/>
              <a:t>А</a:t>
            </a:r>
          </a:p>
          <a:p>
            <a:pPr algn="ctr"/>
            <a:r>
              <a:rPr lang="ru-RU" sz="2400" b="1" dirty="0"/>
              <a:t>Т</a:t>
            </a:r>
          </a:p>
          <a:p>
            <a:pPr algn="ctr"/>
            <a:r>
              <a:rPr lang="ru-RU" sz="2400" b="1" dirty="0"/>
              <a:t>Е</a:t>
            </a:r>
          </a:p>
          <a:p>
            <a:pPr algn="ctr"/>
            <a:r>
              <a:rPr lang="ru-RU" sz="2400" b="1" dirty="0"/>
              <a:t>Г</a:t>
            </a:r>
          </a:p>
          <a:p>
            <a:pPr algn="ctr"/>
            <a:r>
              <a:rPr lang="ru-RU" sz="2400" b="1" dirty="0"/>
              <a:t>И</a:t>
            </a:r>
          </a:p>
          <a:p>
            <a:pPr algn="ctr"/>
            <a:r>
              <a:rPr lang="ru-RU" sz="2400" b="1" dirty="0"/>
              <a:t>Ч</a:t>
            </a:r>
          </a:p>
          <a:p>
            <a:pPr algn="ctr"/>
            <a:r>
              <a:rPr lang="ru-RU" sz="2400" b="1" dirty="0"/>
              <a:t>Е</a:t>
            </a:r>
          </a:p>
          <a:p>
            <a:pPr algn="ctr"/>
            <a:r>
              <a:rPr lang="ru-RU" sz="2400" b="1" dirty="0"/>
              <a:t>С</a:t>
            </a:r>
          </a:p>
          <a:p>
            <a:pPr algn="ctr"/>
            <a:r>
              <a:rPr lang="ru-RU" sz="2400" b="1" dirty="0"/>
              <a:t>К</a:t>
            </a:r>
          </a:p>
          <a:p>
            <a:pPr algn="ctr"/>
            <a:r>
              <a:rPr lang="ru-RU" sz="2400" b="1" dirty="0"/>
              <a:t>И</a:t>
            </a:r>
          </a:p>
          <a:p>
            <a:pPr algn="ctr"/>
            <a:r>
              <a:rPr lang="ru-RU" sz="2400" b="1" dirty="0"/>
              <a:t>Е</a:t>
            </a:r>
          </a:p>
          <a:p>
            <a:pPr algn="ctr"/>
            <a:endParaRPr lang="ru-RU" sz="2400" b="1" dirty="0"/>
          </a:p>
          <a:p>
            <a:pPr algn="ctr"/>
            <a:r>
              <a:rPr lang="ru-RU" sz="2400" b="1" dirty="0"/>
              <a:t>Н</a:t>
            </a:r>
          </a:p>
          <a:p>
            <a:pPr algn="ctr"/>
            <a:r>
              <a:rPr lang="ru-RU" sz="2400" b="1" dirty="0"/>
              <a:t>А</a:t>
            </a:r>
          </a:p>
          <a:p>
            <a:pPr algn="ctr"/>
            <a:r>
              <a:rPr lang="ru-RU" sz="2400" b="1" dirty="0"/>
              <a:t>П</a:t>
            </a:r>
          </a:p>
          <a:p>
            <a:pPr algn="ctr"/>
            <a:r>
              <a:rPr lang="ru-RU" sz="2400" b="1" dirty="0"/>
              <a:t>Р</a:t>
            </a:r>
          </a:p>
          <a:p>
            <a:pPr algn="ctr"/>
            <a:r>
              <a:rPr lang="ru-RU" sz="2400" b="1" dirty="0"/>
              <a:t>А</a:t>
            </a:r>
          </a:p>
          <a:p>
            <a:pPr algn="ctr"/>
            <a:r>
              <a:rPr lang="ru-RU" sz="2400" b="1" dirty="0"/>
              <a:t>В</a:t>
            </a:r>
          </a:p>
          <a:p>
            <a:pPr algn="ctr"/>
            <a:r>
              <a:rPr lang="ru-RU" sz="2400" b="1" dirty="0"/>
              <a:t>Л</a:t>
            </a:r>
          </a:p>
          <a:p>
            <a:pPr algn="ctr"/>
            <a:r>
              <a:rPr lang="ru-RU" sz="2400" b="1" dirty="0"/>
              <a:t>Е</a:t>
            </a:r>
          </a:p>
          <a:p>
            <a:pPr algn="ctr"/>
            <a:r>
              <a:rPr lang="ru-RU" sz="2400" b="1" dirty="0"/>
              <a:t>Н</a:t>
            </a:r>
          </a:p>
          <a:p>
            <a:pPr algn="ctr"/>
            <a:r>
              <a:rPr lang="ru-RU" sz="2400" b="1" dirty="0"/>
              <a:t>И</a:t>
            </a:r>
          </a:p>
          <a:p>
            <a:pPr algn="ctr"/>
            <a:r>
              <a:rPr lang="ru-RU" sz="2400" b="1" dirty="0"/>
              <a:t>Я</a:t>
            </a:r>
          </a:p>
          <a:p>
            <a:pPr algn="ctr"/>
            <a:endParaRPr lang="ru-RU" sz="2400" b="1" dirty="0"/>
          </a:p>
          <a:p>
            <a:pPr algn="ctr"/>
            <a:endParaRPr lang="ru-RU" sz="2400" b="1" dirty="0"/>
          </a:p>
        </p:txBody>
      </p:sp>
      <p:sp>
        <p:nvSpPr>
          <p:cNvPr id="124" name="Прямоугольник 123"/>
          <p:cNvSpPr/>
          <p:nvPr/>
        </p:nvSpPr>
        <p:spPr>
          <a:xfrm>
            <a:off x="7394054" y="174380"/>
            <a:ext cx="420374" cy="993155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  <a:p>
            <a:pPr algn="ctr"/>
            <a:r>
              <a:rPr lang="ru-RU" sz="2400" b="1" dirty="0"/>
              <a:t>С</a:t>
            </a:r>
          </a:p>
          <a:p>
            <a:pPr algn="ctr"/>
            <a:r>
              <a:rPr lang="ru-RU" sz="2400" b="1" dirty="0"/>
              <a:t>Т</a:t>
            </a:r>
          </a:p>
          <a:p>
            <a:pPr algn="ctr"/>
            <a:r>
              <a:rPr lang="ru-RU" sz="2400" b="1" dirty="0"/>
              <a:t>Р</a:t>
            </a:r>
          </a:p>
          <a:p>
            <a:pPr algn="ctr"/>
            <a:r>
              <a:rPr lang="ru-RU" sz="2400" b="1" dirty="0"/>
              <a:t>А</a:t>
            </a:r>
          </a:p>
          <a:p>
            <a:pPr algn="ctr"/>
            <a:r>
              <a:rPr lang="ru-RU" sz="2400" b="1" dirty="0"/>
              <a:t>Т</a:t>
            </a:r>
          </a:p>
          <a:p>
            <a:pPr algn="ctr"/>
            <a:r>
              <a:rPr lang="ru-RU" sz="2400" b="1" dirty="0"/>
              <a:t>Е</a:t>
            </a:r>
          </a:p>
          <a:p>
            <a:pPr algn="ctr"/>
            <a:r>
              <a:rPr lang="ru-RU" sz="2400" b="1" dirty="0"/>
              <a:t>Г</a:t>
            </a:r>
          </a:p>
          <a:p>
            <a:pPr algn="ctr"/>
            <a:r>
              <a:rPr lang="ru-RU" sz="2400" b="1" dirty="0"/>
              <a:t>И</a:t>
            </a:r>
          </a:p>
          <a:p>
            <a:pPr algn="ctr"/>
            <a:r>
              <a:rPr lang="ru-RU" sz="2400" b="1" dirty="0"/>
              <a:t>Ч</a:t>
            </a:r>
          </a:p>
          <a:p>
            <a:pPr algn="ctr"/>
            <a:r>
              <a:rPr lang="ru-RU" sz="2400" b="1" dirty="0"/>
              <a:t>Е</a:t>
            </a:r>
          </a:p>
          <a:p>
            <a:pPr algn="ctr"/>
            <a:r>
              <a:rPr lang="ru-RU" sz="2400" b="1" dirty="0"/>
              <a:t>С</a:t>
            </a:r>
          </a:p>
          <a:p>
            <a:pPr algn="ctr"/>
            <a:r>
              <a:rPr lang="ru-RU" sz="2400" b="1" dirty="0"/>
              <a:t>К</a:t>
            </a:r>
          </a:p>
          <a:p>
            <a:pPr algn="ctr"/>
            <a:r>
              <a:rPr lang="ru-RU" sz="2400" b="1" dirty="0"/>
              <a:t>И</a:t>
            </a:r>
          </a:p>
          <a:p>
            <a:pPr algn="ctr"/>
            <a:r>
              <a:rPr lang="ru-RU" sz="2400" b="1" dirty="0"/>
              <a:t>Е</a:t>
            </a:r>
          </a:p>
          <a:p>
            <a:pPr algn="ctr"/>
            <a:endParaRPr lang="ru-RU" sz="2400" b="1" dirty="0"/>
          </a:p>
          <a:p>
            <a:pPr algn="ctr"/>
            <a:r>
              <a:rPr lang="ru-RU" sz="2400" b="1" dirty="0"/>
              <a:t>О</a:t>
            </a:r>
          </a:p>
          <a:p>
            <a:pPr algn="ctr"/>
            <a:r>
              <a:rPr lang="ru-RU" sz="2400" b="1" dirty="0"/>
              <a:t>Р</a:t>
            </a:r>
          </a:p>
          <a:p>
            <a:pPr algn="ctr"/>
            <a:r>
              <a:rPr lang="ru-RU" sz="2400" b="1" dirty="0"/>
              <a:t>И</a:t>
            </a:r>
          </a:p>
          <a:p>
            <a:pPr algn="ctr"/>
            <a:r>
              <a:rPr lang="ru-RU" sz="2400" b="1" dirty="0"/>
              <a:t>Е</a:t>
            </a:r>
          </a:p>
          <a:p>
            <a:pPr algn="ctr"/>
            <a:r>
              <a:rPr lang="ru-RU" sz="2400" b="1" dirty="0"/>
              <a:t>Н</a:t>
            </a:r>
          </a:p>
          <a:p>
            <a:pPr algn="ctr"/>
            <a:r>
              <a:rPr lang="ru-RU" sz="2400" b="1" dirty="0"/>
              <a:t>Т</a:t>
            </a:r>
          </a:p>
          <a:p>
            <a:pPr algn="ctr"/>
            <a:r>
              <a:rPr lang="ru-RU" sz="2400" b="1" dirty="0"/>
              <a:t>И</a:t>
            </a:r>
          </a:p>
          <a:p>
            <a:pPr algn="ctr"/>
            <a:r>
              <a:rPr lang="ru-RU" sz="2400" b="1" dirty="0"/>
              <a:t>Р</a:t>
            </a:r>
          </a:p>
          <a:p>
            <a:pPr algn="ctr"/>
            <a:r>
              <a:rPr lang="ru-RU" sz="2400" b="1" dirty="0"/>
              <a:t>Ы</a:t>
            </a:r>
          </a:p>
          <a:p>
            <a:pPr algn="ctr"/>
            <a:endParaRPr lang="ru-RU" sz="2400" b="1" dirty="0"/>
          </a:p>
          <a:p>
            <a:pPr algn="ctr"/>
            <a:endParaRPr lang="ru-RU" sz="2400" b="1" dirty="0"/>
          </a:p>
          <a:p>
            <a:pPr algn="ctr"/>
            <a:endParaRPr lang="ru-RU" sz="2400" b="1" dirty="0"/>
          </a:p>
        </p:txBody>
      </p:sp>
      <p:pic>
        <p:nvPicPr>
          <p:cNvPr id="131" name="Рисунок 130" descr="Изображение выглядит как зеркало, тарелка&#10;&#10;Автоматически созданное описание">
            <a:extLst>
              <a:ext uri="{FF2B5EF4-FFF2-40B4-BE49-F238E27FC236}">
                <a16:creationId xmlns:a16="http://schemas.microsoft.com/office/drawing/2014/main" id="{7B917653-C4D1-49EC-9E4F-F02A010AE2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017" y="4430921"/>
            <a:ext cx="2068853" cy="2071574"/>
          </a:xfrm>
          <a:prstGeom prst="rect">
            <a:avLst/>
          </a:prstGeom>
        </p:spPr>
      </p:pic>
      <p:pic>
        <p:nvPicPr>
          <p:cNvPr id="3" name="object 5">
            <a:extLst>
              <a:ext uri="{FF2B5EF4-FFF2-40B4-BE49-F238E27FC236}">
                <a16:creationId xmlns:a16="http://schemas.microsoft.com/office/drawing/2014/main" id="{2CF0D609-01C0-2931-DBFD-BB31F47F106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34466" y="5092126"/>
            <a:ext cx="1666011" cy="68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53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8980DC-A1DA-888D-3E75-6E682522DC6D}"/>
              </a:ext>
            </a:extLst>
          </p:cNvPr>
          <p:cNvSpPr txBox="1"/>
          <p:nvPr/>
        </p:nvSpPr>
        <p:spPr>
          <a:xfrm>
            <a:off x="3076898" y="1045742"/>
            <a:ext cx="6882891" cy="629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800"/>
              </a:spcBef>
              <a:spcAft>
                <a:spcPts val="1800"/>
              </a:spcAft>
            </a:pPr>
            <a:r>
              <a:rPr lang="ru-RU" sz="3600" b="1" dirty="0">
                <a:latin typeface="Akrobat Black" pitchFamily="2" charset="0"/>
              </a:rPr>
              <a:t>Фундаментальные ценности ЕПВО</a:t>
            </a:r>
            <a:endParaRPr lang="ru-KZ" sz="3600" b="1" dirty="0">
              <a:latin typeface="Akrobat Black" pitchFamily="2" charset="0"/>
            </a:endParaRPr>
          </a:p>
        </p:txBody>
      </p:sp>
      <p:graphicFrame>
        <p:nvGraphicFramePr>
          <p:cNvPr id="16" name="Схема 15">
            <a:extLst>
              <a:ext uri="{FF2B5EF4-FFF2-40B4-BE49-F238E27FC236}">
                <a16:creationId xmlns:a16="http://schemas.microsoft.com/office/drawing/2014/main" id="{704C153A-A8E5-E6D7-D144-89AA6469901D}"/>
              </a:ext>
            </a:extLst>
          </p:cNvPr>
          <p:cNvGraphicFramePr/>
          <p:nvPr/>
        </p:nvGraphicFramePr>
        <p:xfrm>
          <a:off x="1453241" y="1383479"/>
          <a:ext cx="15517586" cy="3087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ject 5">
            <a:extLst>
              <a:ext uri="{FF2B5EF4-FFF2-40B4-BE49-F238E27FC236}">
                <a16:creationId xmlns:a16="http://schemas.microsoft.com/office/drawing/2014/main" id="{F582CCC3-D4D3-7297-FF8F-763D6EAED912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54491" y="397339"/>
            <a:ext cx="1666011" cy="6861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EE4EAE-C11B-7186-B0F6-CC2C52959235}"/>
              </a:ext>
            </a:extLst>
          </p:cNvPr>
          <p:cNvSpPr txBox="1"/>
          <p:nvPr/>
        </p:nvSpPr>
        <p:spPr>
          <a:xfrm>
            <a:off x="3076898" y="4238790"/>
            <a:ext cx="6882891" cy="629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800"/>
              </a:spcBef>
              <a:spcAft>
                <a:spcPts val="1800"/>
              </a:spcAft>
            </a:pPr>
            <a:r>
              <a:rPr lang="ru-RU" sz="3600" b="1" dirty="0">
                <a:latin typeface="Akrobat Black" pitchFamily="2" charset="0"/>
              </a:rPr>
              <a:t>Основные ценности </a:t>
            </a:r>
            <a:r>
              <a:rPr lang="en-US" sz="3600" b="1" dirty="0">
                <a:latin typeface="Akrobat Black" pitchFamily="2" charset="0"/>
              </a:rPr>
              <a:t>APEMS</a:t>
            </a:r>
            <a:endParaRPr lang="ru-KZ" sz="3600" b="1" dirty="0">
              <a:latin typeface="Akrobat Black" pitchFamily="2" charset="0"/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9AE290F-2850-55E6-A263-3F459A7F09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0717" y="5263201"/>
            <a:ext cx="4198494" cy="1174298"/>
          </a:xfrm>
          <a:prstGeom prst="rect">
            <a:avLst/>
          </a:prstGeom>
        </p:spPr>
      </p:pic>
      <p:sp>
        <p:nvSpPr>
          <p:cNvPr id="43" name="Скругленный прямоугольник 25">
            <a:extLst>
              <a:ext uri="{FF2B5EF4-FFF2-40B4-BE49-F238E27FC236}">
                <a16:creationId xmlns:a16="http://schemas.microsoft.com/office/drawing/2014/main" id="{81F938F8-B872-7BEC-2AFD-CEE2F6CCD921}"/>
              </a:ext>
            </a:extLst>
          </p:cNvPr>
          <p:cNvSpPr/>
          <p:nvPr/>
        </p:nvSpPr>
        <p:spPr>
          <a:xfrm>
            <a:off x="1176805" y="5530702"/>
            <a:ext cx="4786322" cy="3682652"/>
          </a:xfrm>
          <a:prstGeom prst="roundRect">
            <a:avLst/>
          </a:prstGeom>
          <a:noFill/>
          <a:ln>
            <a:solidFill>
              <a:srgbClr val="4726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sz="27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314E474-6D99-FD3D-18BE-DE0FD7594619}"/>
              </a:ext>
            </a:extLst>
          </p:cNvPr>
          <p:cNvSpPr txBox="1"/>
          <p:nvPr/>
        </p:nvSpPr>
        <p:spPr>
          <a:xfrm>
            <a:off x="1316623" y="6388511"/>
            <a:ext cx="45393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b="1" dirty="0"/>
              <a:t>Профессионализм и стремление к совершенству 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C5E26BA-6DB7-8568-4ACC-D33011ECBA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5638" y="8860448"/>
            <a:ext cx="628650" cy="70485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7643F30-6574-A2DB-9B77-F5F3D74850DD}"/>
              </a:ext>
            </a:extLst>
          </p:cNvPr>
          <p:cNvSpPr txBox="1"/>
          <p:nvPr/>
        </p:nvSpPr>
        <p:spPr>
          <a:xfrm>
            <a:off x="3215057" y="5143500"/>
            <a:ext cx="6174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KZ" sz="4200" b="1" dirty="0">
                <a:solidFill>
                  <a:schemeClr val="bg1"/>
                </a:solidFill>
                <a:latin typeface="Akrobat Black" pitchFamily="2" charset="0"/>
              </a:rPr>
              <a:t>01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B3F24DF-6755-3951-74C1-8AA1E7B6A8BA}"/>
              </a:ext>
            </a:extLst>
          </p:cNvPr>
          <p:cNvSpPr txBox="1"/>
          <p:nvPr/>
        </p:nvSpPr>
        <p:spPr>
          <a:xfrm>
            <a:off x="1453241" y="7086012"/>
            <a:ext cx="4215971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50" dirty="0">
                <a:latin typeface="Arial" panose="020B0604020202020204" pitchFamily="34" charset="0"/>
              </a:rPr>
              <a:t>Ценность, связанная с развитием высокого уровня знаний, навыков и компетенций в области физической культуры и спорта, а также стремлением к постоянному самосовершенствованию</a:t>
            </a: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6CEC00EB-3717-125F-9307-78F2FA02EA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6051" y="5214214"/>
            <a:ext cx="4198494" cy="1174298"/>
          </a:xfrm>
          <a:prstGeom prst="rect">
            <a:avLst/>
          </a:prstGeom>
        </p:spPr>
      </p:pic>
      <p:sp>
        <p:nvSpPr>
          <p:cNvPr id="60" name="Скругленный прямоугольник 25">
            <a:extLst>
              <a:ext uri="{FF2B5EF4-FFF2-40B4-BE49-F238E27FC236}">
                <a16:creationId xmlns:a16="http://schemas.microsoft.com/office/drawing/2014/main" id="{B3142452-3375-ACC3-467F-F9548117D6AC}"/>
              </a:ext>
            </a:extLst>
          </p:cNvPr>
          <p:cNvSpPr/>
          <p:nvPr/>
        </p:nvSpPr>
        <p:spPr>
          <a:xfrm>
            <a:off x="6462139" y="5481715"/>
            <a:ext cx="4786322" cy="3682652"/>
          </a:xfrm>
          <a:prstGeom prst="roundRect">
            <a:avLst/>
          </a:prstGeom>
          <a:noFill/>
          <a:ln>
            <a:solidFill>
              <a:srgbClr val="4726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sz="270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57DD92B-0E74-B2A1-DBAF-3C3E1667C261}"/>
              </a:ext>
            </a:extLst>
          </p:cNvPr>
          <p:cNvSpPr txBox="1"/>
          <p:nvPr/>
        </p:nvSpPr>
        <p:spPr>
          <a:xfrm>
            <a:off x="6601957" y="6339524"/>
            <a:ext cx="45393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b="1" dirty="0"/>
              <a:t>Социальная ответственность и гражданская активность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25A9205F-45C5-3954-DA34-021FE7AF66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40972" y="8811461"/>
            <a:ext cx="628650" cy="70485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D589988F-3566-F42F-7D2B-179BEB25F2E6}"/>
              </a:ext>
            </a:extLst>
          </p:cNvPr>
          <p:cNvSpPr txBox="1"/>
          <p:nvPr/>
        </p:nvSpPr>
        <p:spPr>
          <a:xfrm>
            <a:off x="8500391" y="5094513"/>
            <a:ext cx="68480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KZ" sz="4200" b="1" dirty="0">
                <a:solidFill>
                  <a:schemeClr val="bg1"/>
                </a:solidFill>
                <a:latin typeface="Akrobat Black" pitchFamily="2" charset="0"/>
              </a:rPr>
              <a:t>0</a:t>
            </a:r>
            <a:r>
              <a:rPr lang="ru-RU" sz="4200" b="1" dirty="0">
                <a:solidFill>
                  <a:schemeClr val="bg1"/>
                </a:solidFill>
                <a:latin typeface="Akrobat Black" pitchFamily="2" charset="0"/>
              </a:rPr>
              <a:t>2</a:t>
            </a:r>
            <a:endParaRPr lang="ru-KZ" sz="4200" b="1" dirty="0">
              <a:solidFill>
                <a:schemeClr val="bg1"/>
              </a:solidFill>
              <a:latin typeface="Akrobat Black" pitchFamily="2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DCB1474-07D3-9BF2-1094-0C42E7DD7258}"/>
              </a:ext>
            </a:extLst>
          </p:cNvPr>
          <p:cNvSpPr txBox="1"/>
          <p:nvPr/>
        </p:nvSpPr>
        <p:spPr>
          <a:xfrm>
            <a:off x="6738575" y="7037025"/>
            <a:ext cx="4215971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50" dirty="0">
                <a:latin typeface="Arial" panose="020B0604020202020204" pitchFamily="34" charset="0"/>
              </a:rPr>
              <a:t>Вклад в развитие общества через популяризацию физической культуры, поддержку социальных инициатив, а также воспитание активной гражданской позиции у студентов и преподавателей</a:t>
            </a: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6A9347B6-E19E-7A82-FDF4-A01D1C0753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11851" y="5197460"/>
            <a:ext cx="4198494" cy="1174298"/>
          </a:xfrm>
          <a:prstGeom prst="rect">
            <a:avLst/>
          </a:prstGeom>
        </p:spPr>
      </p:pic>
      <p:sp>
        <p:nvSpPr>
          <p:cNvPr id="66" name="Скругленный прямоугольник 25">
            <a:extLst>
              <a:ext uri="{FF2B5EF4-FFF2-40B4-BE49-F238E27FC236}">
                <a16:creationId xmlns:a16="http://schemas.microsoft.com/office/drawing/2014/main" id="{F9E1E604-407B-4CB1-E84F-B2A47FC91522}"/>
              </a:ext>
            </a:extLst>
          </p:cNvPr>
          <p:cNvSpPr/>
          <p:nvPr/>
        </p:nvSpPr>
        <p:spPr>
          <a:xfrm>
            <a:off x="11817938" y="5464961"/>
            <a:ext cx="4786322" cy="3682652"/>
          </a:xfrm>
          <a:prstGeom prst="roundRect">
            <a:avLst/>
          </a:prstGeom>
          <a:noFill/>
          <a:ln>
            <a:solidFill>
              <a:srgbClr val="4726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sz="270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DE3EC4C-4E5F-FA13-1FA0-C05D8784D359}"/>
              </a:ext>
            </a:extLst>
          </p:cNvPr>
          <p:cNvSpPr txBox="1"/>
          <p:nvPr/>
        </p:nvSpPr>
        <p:spPr>
          <a:xfrm>
            <a:off x="11957756" y="6322771"/>
            <a:ext cx="45393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b="1" dirty="0"/>
              <a:t>Научно-исследовательская деятельность и инновации</a:t>
            </a: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3749C927-3C83-E35D-0A14-0FBD669FD1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96771" y="8794707"/>
            <a:ext cx="628650" cy="704850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9A6DED95-D237-4F75-6266-DFFF48C1F3EA}"/>
              </a:ext>
            </a:extLst>
          </p:cNvPr>
          <p:cNvSpPr txBox="1"/>
          <p:nvPr/>
        </p:nvSpPr>
        <p:spPr>
          <a:xfrm>
            <a:off x="13856191" y="5077760"/>
            <a:ext cx="6815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KZ" sz="4200" b="1" dirty="0">
                <a:solidFill>
                  <a:schemeClr val="bg1"/>
                </a:solidFill>
                <a:latin typeface="Akrobat Black" pitchFamily="2" charset="0"/>
              </a:rPr>
              <a:t>0</a:t>
            </a:r>
            <a:r>
              <a:rPr lang="ru-RU" sz="4200" b="1" dirty="0">
                <a:solidFill>
                  <a:schemeClr val="bg1"/>
                </a:solidFill>
                <a:latin typeface="Akrobat Black" pitchFamily="2" charset="0"/>
              </a:rPr>
              <a:t>3</a:t>
            </a:r>
            <a:endParaRPr lang="ru-KZ" sz="4200" b="1" dirty="0">
              <a:solidFill>
                <a:schemeClr val="bg1"/>
              </a:solidFill>
              <a:latin typeface="Akrobat Black" pitchFamily="2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83EA1B9-A0B1-1111-3E60-A53A162EAB81}"/>
              </a:ext>
            </a:extLst>
          </p:cNvPr>
          <p:cNvSpPr txBox="1"/>
          <p:nvPr/>
        </p:nvSpPr>
        <p:spPr>
          <a:xfrm>
            <a:off x="12094375" y="7020272"/>
            <a:ext cx="4215971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50" dirty="0">
                <a:latin typeface="Arial" panose="020B0604020202020204" pitchFamily="34" charset="0"/>
              </a:rPr>
              <a:t>Поддержка и развитие научных исследований в области физической культуры, спорта и массового здоровья, использование инновационных подходов в образовательных и практических процессах</a:t>
            </a:r>
          </a:p>
        </p:txBody>
      </p:sp>
    </p:spTree>
    <p:extLst>
      <p:ext uri="{BB962C8B-B14F-4D97-AF65-F5344CB8AC3E}">
        <p14:creationId xmlns:p14="http://schemas.microsoft.com/office/powerpoint/2010/main" val="2043101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9"/>
          <p:cNvGrpSpPr/>
          <p:nvPr/>
        </p:nvGrpSpPr>
        <p:grpSpPr>
          <a:xfrm>
            <a:off x="6492603" y="5988679"/>
            <a:ext cx="1108721" cy="982759"/>
            <a:chOff x="0" y="0"/>
            <a:chExt cx="1407856" cy="1247910"/>
          </a:xfrm>
        </p:grpSpPr>
        <p:sp>
          <p:nvSpPr>
            <p:cNvPr id="20" name="Freeform 20"/>
            <p:cNvSpPr/>
            <p:nvPr/>
          </p:nvSpPr>
          <p:spPr>
            <a:xfrm>
              <a:off x="28575" y="28575"/>
              <a:ext cx="1350645" cy="1190752"/>
            </a:xfrm>
            <a:custGeom>
              <a:avLst/>
              <a:gdLst/>
              <a:ahLst/>
              <a:cxnLst/>
              <a:rect l="l" t="t" r="r" b="b"/>
              <a:pathLst>
                <a:path w="1350645" h="1190752">
                  <a:moveTo>
                    <a:pt x="0" y="595376"/>
                  </a:moveTo>
                  <a:lnTo>
                    <a:pt x="299339" y="0"/>
                  </a:lnTo>
                  <a:lnTo>
                    <a:pt x="1051433" y="0"/>
                  </a:lnTo>
                  <a:lnTo>
                    <a:pt x="1350645" y="595376"/>
                  </a:lnTo>
                  <a:lnTo>
                    <a:pt x="1051433" y="1190752"/>
                  </a:lnTo>
                  <a:lnTo>
                    <a:pt x="299339" y="11907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KZ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-1016" y="0"/>
              <a:ext cx="1409954" cy="1247902"/>
            </a:xfrm>
            <a:custGeom>
              <a:avLst/>
              <a:gdLst/>
              <a:ahLst/>
              <a:cxnLst/>
              <a:rect l="l" t="t" r="r" b="b"/>
              <a:pathLst>
                <a:path w="1409954" h="1247902">
                  <a:moveTo>
                    <a:pt x="4064" y="611124"/>
                  </a:moveTo>
                  <a:lnTo>
                    <a:pt x="303403" y="15748"/>
                  </a:lnTo>
                  <a:cubicBezTo>
                    <a:pt x="308229" y="6096"/>
                    <a:pt x="318135" y="0"/>
                    <a:pt x="328930" y="0"/>
                  </a:cubicBezTo>
                  <a:lnTo>
                    <a:pt x="1081024" y="0"/>
                  </a:lnTo>
                  <a:cubicBezTo>
                    <a:pt x="1091819" y="0"/>
                    <a:pt x="1101725" y="6096"/>
                    <a:pt x="1106551" y="15748"/>
                  </a:cubicBezTo>
                  <a:lnTo>
                    <a:pt x="1405890" y="611124"/>
                  </a:lnTo>
                  <a:cubicBezTo>
                    <a:pt x="1409954" y="619252"/>
                    <a:pt x="1409954" y="628777"/>
                    <a:pt x="1405890" y="636778"/>
                  </a:cubicBezTo>
                  <a:lnTo>
                    <a:pt x="1106551" y="1232154"/>
                  </a:lnTo>
                  <a:cubicBezTo>
                    <a:pt x="1101725" y="1241806"/>
                    <a:pt x="1091819" y="1247902"/>
                    <a:pt x="1081024" y="1247902"/>
                  </a:cubicBezTo>
                  <a:lnTo>
                    <a:pt x="328930" y="1247902"/>
                  </a:lnTo>
                  <a:cubicBezTo>
                    <a:pt x="318135" y="1247902"/>
                    <a:pt x="308229" y="1241806"/>
                    <a:pt x="303403" y="1232154"/>
                  </a:cubicBezTo>
                  <a:lnTo>
                    <a:pt x="4064" y="636778"/>
                  </a:lnTo>
                  <a:cubicBezTo>
                    <a:pt x="0" y="628650"/>
                    <a:pt x="0" y="619125"/>
                    <a:pt x="4064" y="611124"/>
                  </a:cubicBezTo>
                  <a:moveTo>
                    <a:pt x="55118" y="636778"/>
                  </a:moveTo>
                  <a:lnTo>
                    <a:pt x="29591" y="623951"/>
                  </a:lnTo>
                  <a:lnTo>
                    <a:pt x="55118" y="611124"/>
                  </a:lnTo>
                  <a:lnTo>
                    <a:pt x="354457" y="1206500"/>
                  </a:lnTo>
                  <a:lnTo>
                    <a:pt x="328930" y="1219327"/>
                  </a:lnTo>
                  <a:lnTo>
                    <a:pt x="328930" y="1190752"/>
                  </a:lnTo>
                  <a:lnTo>
                    <a:pt x="1081024" y="1190752"/>
                  </a:lnTo>
                  <a:lnTo>
                    <a:pt x="1081024" y="1219327"/>
                  </a:lnTo>
                  <a:lnTo>
                    <a:pt x="1055497" y="1206500"/>
                  </a:lnTo>
                  <a:lnTo>
                    <a:pt x="1354836" y="611124"/>
                  </a:lnTo>
                  <a:lnTo>
                    <a:pt x="1380363" y="623951"/>
                  </a:lnTo>
                  <a:lnTo>
                    <a:pt x="1354836" y="636778"/>
                  </a:lnTo>
                  <a:lnTo>
                    <a:pt x="1055497" y="41402"/>
                  </a:lnTo>
                  <a:lnTo>
                    <a:pt x="1081024" y="28575"/>
                  </a:lnTo>
                  <a:lnTo>
                    <a:pt x="1081024" y="57150"/>
                  </a:lnTo>
                  <a:lnTo>
                    <a:pt x="328930" y="57150"/>
                  </a:lnTo>
                  <a:lnTo>
                    <a:pt x="328930" y="28575"/>
                  </a:lnTo>
                  <a:lnTo>
                    <a:pt x="354457" y="41402"/>
                  </a:lnTo>
                  <a:lnTo>
                    <a:pt x="55118" y="6367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ru-KZ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6519017" y="2007292"/>
            <a:ext cx="1055892" cy="935933"/>
            <a:chOff x="0" y="0"/>
            <a:chExt cx="1407856" cy="1247910"/>
          </a:xfrm>
        </p:grpSpPr>
        <p:sp>
          <p:nvSpPr>
            <p:cNvPr id="3" name="Freeform 3"/>
            <p:cNvSpPr/>
            <p:nvPr/>
          </p:nvSpPr>
          <p:spPr>
            <a:xfrm>
              <a:off x="28575" y="28575"/>
              <a:ext cx="1350645" cy="1190752"/>
            </a:xfrm>
            <a:custGeom>
              <a:avLst/>
              <a:gdLst/>
              <a:ahLst/>
              <a:cxnLst/>
              <a:rect l="l" t="t" r="r" b="b"/>
              <a:pathLst>
                <a:path w="1350645" h="1190752">
                  <a:moveTo>
                    <a:pt x="0" y="595376"/>
                  </a:moveTo>
                  <a:lnTo>
                    <a:pt x="299339" y="0"/>
                  </a:lnTo>
                  <a:lnTo>
                    <a:pt x="1051433" y="0"/>
                  </a:lnTo>
                  <a:lnTo>
                    <a:pt x="1350645" y="595376"/>
                  </a:lnTo>
                  <a:lnTo>
                    <a:pt x="1051433" y="1190752"/>
                  </a:lnTo>
                  <a:lnTo>
                    <a:pt x="299339" y="11907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KZ"/>
            </a:p>
          </p:txBody>
        </p:sp>
        <p:sp>
          <p:nvSpPr>
            <p:cNvPr id="4" name="Freeform 4"/>
            <p:cNvSpPr/>
            <p:nvPr/>
          </p:nvSpPr>
          <p:spPr>
            <a:xfrm>
              <a:off x="-1016" y="0"/>
              <a:ext cx="1409954" cy="1247902"/>
            </a:xfrm>
            <a:custGeom>
              <a:avLst/>
              <a:gdLst/>
              <a:ahLst/>
              <a:cxnLst/>
              <a:rect l="l" t="t" r="r" b="b"/>
              <a:pathLst>
                <a:path w="1409954" h="1247902">
                  <a:moveTo>
                    <a:pt x="4064" y="611124"/>
                  </a:moveTo>
                  <a:lnTo>
                    <a:pt x="303403" y="15748"/>
                  </a:lnTo>
                  <a:cubicBezTo>
                    <a:pt x="308229" y="6096"/>
                    <a:pt x="318135" y="0"/>
                    <a:pt x="328930" y="0"/>
                  </a:cubicBezTo>
                  <a:lnTo>
                    <a:pt x="1081024" y="0"/>
                  </a:lnTo>
                  <a:cubicBezTo>
                    <a:pt x="1091819" y="0"/>
                    <a:pt x="1101725" y="6096"/>
                    <a:pt x="1106551" y="15748"/>
                  </a:cubicBezTo>
                  <a:lnTo>
                    <a:pt x="1405890" y="611124"/>
                  </a:lnTo>
                  <a:cubicBezTo>
                    <a:pt x="1409954" y="619252"/>
                    <a:pt x="1409954" y="628777"/>
                    <a:pt x="1405890" y="636778"/>
                  </a:cubicBezTo>
                  <a:lnTo>
                    <a:pt x="1106551" y="1232154"/>
                  </a:lnTo>
                  <a:cubicBezTo>
                    <a:pt x="1101725" y="1241806"/>
                    <a:pt x="1091819" y="1247902"/>
                    <a:pt x="1081024" y="1247902"/>
                  </a:cubicBezTo>
                  <a:lnTo>
                    <a:pt x="328930" y="1247902"/>
                  </a:lnTo>
                  <a:cubicBezTo>
                    <a:pt x="318135" y="1247902"/>
                    <a:pt x="308229" y="1241806"/>
                    <a:pt x="303403" y="1232154"/>
                  </a:cubicBezTo>
                  <a:lnTo>
                    <a:pt x="4064" y="636778"/>
                  </a:lnTo>
                  <a:cubicBezTo>
                    <a:pt x="0" y="628650"/>
                    <a:pt x="0" y="619125"/>
                    <a:pt x="4064" y="611124"/>
                  </a:cubicBezTo>
                  <a:moveTo>
                    <a:pt x="55118" y="636778"/>
                  </a:moveTo>
                  <a:lnTo>
                    <a:pt x="29591" y="623951"/>
                  </a:lnTo>
                  <a:lnTo>
                    <a:pt x="55118" y="611124"/>
                  </a:lnTo>
                  <a:lnTo>
                    <a:pt x="354457" y="1206500"/>
                  </a:lnTo>
                  <a:lnTo>
                    <a:pt x="328930" y="1219327"/>
                  </a:lnTo>
                  <a:lnTo>
                    <a:pt x="328930" y="1190752"/>
                  </a:lnTo>
                  <a:lnTo>
                    <a:pt x="1081024" y="1190752"/>
                  </a:lnTo>
                  <a:lnTo>
                    <a:pt x="1081024" y="1219327"/>
                  </a:lnTo>
                  <a:lnTo>
                    <a:pt x="1055497" y="1206500"/>
                  </a:lnTo>
                  <a:lnTo>
                    <a:pt x="1354836" y="611124"/>
                  </a:lnTo>
                  <a:lnTo>
                    <a:pt x="1380363" y="623951"/>
                  </a:lnTo>
                  <a:lnTo>
                    <a:pt x="1354836" y="636778"/>
                  </a:lnTo>
                  <a:lnTo>
                    <a:pt x="1055497" y="41402"/>
                  </a:lnTo>
                  <a:lnTo>
                    <a:pt x="1081024" y="28575"/>
                  </a:lnTo>
                  <a:lnTo>
                    <a:pt x="1081024" y="57150"/>
                  </a:lnTo>
                  <a:lnTo>
                    <a:pt x="328930" y="57150"/>
                  </a:lnTo>
                  <a:lnTo>
                    <a:pt x="328930" y="28575"/>
                  </a:lnTo>
                  <a:lnTo>
                    <a:pt x="354457" y="41402"/>
                  </a:lnTo>
                  <a:lnTo>
                    <a:pt x="55118" y="6367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ru-KZ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25118" y="1160703"/>
            <a:ext cx="1055892" cy="935932"/>
            <a:chOff x="0" y="0"/>
            <a:chExt cx="1407856" cy="1247910"/>
          </a:xfrm>
        </p:grpSpPr>
        <p:sp>
          <p:nvSpPr>
            <p:cNvPr id="6" name="Freeform 6"/>
            <p:cNvSpPr/>
            <p:nvPr/>
          </p:nvSpPr>
          <p:spPr>
            <a:xfrm>
              <a:off x="28575" y="28575"/>
              <a:ext cx="1350645" cy="1190752"/>
            </a:xfrm>
            <a:custGeom>
              <a:avLst/>
              <a:gdLst/>
              <a:ahLst/>
              <a:cxnLst/>
              <a:rect l="l" t="t" r="r" b="b"/>
              <a:pathLst>
                <a:path w="1350645" h="1190752">
                  <a:moveTo>
                    <a:pt x="0" y="595376"/>
                  </a:moveTo>
                  <a:lnTo>
                    <a:pt x="299339" y="0"/>
                  </a:lnTo>
                  <a:lnTo>
                    <a:pt x="1051433" y="0"/>
                  </a:lnTo>
                  <a:lnTo>
                    <a:pt x="1350645" y="595376"/>
                  </a:lnTo>
                  <a:lnTo>
                    <a:pt x="1051433" y="1190752"/>
                  </a:lnTo>
                  <a:lnTo>
                    <a:pt x="299339" y="11907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KZ"/>
            </a:p>
          </p:txBody>
        </p:sp>
        <p:sp>
          <p:nvSpPr>
            <p:cNvPr id="7" name="Freeform 7"/>
            <p:cNvSpPr/>
            <p:nvPr/>
          </p:nvSpPr>
          <p:spPr>
            <a:xfrm>
              <a:off x="-1016" y="0"/>
              <a:ext cx="1409954" cy="1247902"/>
            </a:xfrm>
            <a:custGeom>
              <a:avLst/>
              <a:gdLst/>
              <a:ahLst/>
              <a:cxnLst/>
              <a:rect l="l" t="t" r="r" b="b"/>
              <a:pathLst>
                <a:path w="1409954" h="1247902">
                  <a:moveTo>
                    <a:pt x="4064" y="611124"/>
                  </a:moveTo>
                  <a:lnTo>
                    <a:pt x="303403" y="15748"/>
                  </a:lnTo>
                  <a:cubicBezTo>
                    <a:pt x="308229" y="6096"/>
                    <a:pt x="318135" y="0"/>
                    <a:pt x="328930" y="0"/>
                  </a:cubicBezTo>
                  <a:lnTo>
                    <a:pt x="1081024" y="0"/>
                  </a:lnTo>
                  <a:cubicBezTo>
                    <a:pt x="1091819" y="0"/>
                    <a:pt x="1101725" y="6096"/>
                    <a:pt x="1106551" y="15748"/>
                  </a:cubicBezTo>
                  <a:lnTo>
                    <a:pt x="1405890" y="611124"/>
                  </a:lnTo>
                  <a:cubicBezTo>
                    <a:pt x="1409954" y="619252"/>
                    <a:pt x="1409954" y="628777"/>
                    <a:pt x="1405890" y="636778"/>
                  </a:cubicBezTo>
                  <a:lnTo>
                    <a:pt x="1106551" y="1232154"/>
                  </a:lnTo>
                  <a:cubicBezTo>
                    <a:pt x="1101725" y="1241806"/>
                    <a:pt x="1091819" y="1247902"/>
                    <a:pt x="1081024" y="1247902"/>
                  </a:cubicBezTo>
                  <a:lnTo>
                    <a:pt x="328930" y="1247902"/>
                  </a:lnTo>
                  <a:cubicBezTo>
                    <a:pt x="318135" y="1247902"/>
                    <a:pt x="308229" y="1241806"/>
                    <a:pt x="303403" y="1232154"/>
                  </a:cubicBezTo>
                  <a:lnTo>
                    <a:pt x="4064" y="636778"/>
                  </a:lnTo>
                  <a:cubicBezTo>
                    <a:pt x="0" y="628650"/>
                    <a:pt x="0" y="619125"/>
                    <a:pt x="4064" y="611124"/>
                  </a:cubicBezTo>
                  <a:moveTo>
                    <a:pt x="55118" y="636778"/>
                  </a:moveTo>
                  <a:lnTo>
                    <a:pt x="29591" y="623951"/>
                  </a:lnTo>
                  <a:lnTo>
                    <a:pt x="55118" y="611124"/>
                  </a:lnTo>
                  <a:lnTo>
                    <a:pt x="354457" y="1206500"/>
                  </a:lnTo>
                  <a:lnTo>
                    <a:pt x="328930" y="1219327"/>
                  </a:lnTo>
                  <a:lnTo>
                    <a:pt x="328930" y="1190752"/>
                  </a:lnTo>
                  <a:lnTo>
                    <a:pt x="1081024" y="1190752"/>
                  </a:lnTo>
                  <a:lnTo>
                    <a:pt x="1081024" y="1219327"/>
                  </a:lnTo>
                  <a:lnTo>
                    <a:pt x="1055497" y="1206500"/>
                  </a:lnTo>
                  <a:lnTo>
                    <a:pt x="1354836" y="611124"/>
                  </a:lnTo>
                  <a:lnTo>
                    <a:pt x="1380363" y="623951"/>
                  </a:lnTo>
                  <a:lnTo>
                    <a:pt x="1354836" y="636778"/>
                  </a:lnTo>
                  <a:lnTo>
                    <a:pt x="1055497" y="41402"/>
                  </a:lnTo>
                  <a:lnTo>
                    <a:pt x="1081024" y="28575"/>
                  </a:lnTo>
                  <a:lnTo>
                    <a:pt x="1081024" y="57150"/>
                  </a:lnTo>
                  <a:lnTo>
                    <a:pt x="328930" y="57150"/>
                  </a:lnTo>
                  <a:lnTo>
                    <a:pt x="328930" y="28575"/>
                  </a:lnTo>
                  <a:lnTo>
                    <a:pt x="354457" y="41402"/>
                  </a:lnTo>
                  <a:lnTo>
                    <a:pt x="55118" y="6367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ru-KZ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53064" y="1315880"/>
            <a:ext cx="3674142" cy="730627"/>
            <a:chOff x="0" y="0"/>
            <a:chExt cx="4898856" cy="9741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98898" cy="974200"/>
            </a:xfrm>
            <a:custGeom>
              <a:avLst/>
              <a:gdLst/>
              <a:ahLst/>
              <a:cxnLst/>
              <a:rect l="l" t="t" r="r" b="b"/>
              <a:pathLst>
                <a:path w="4898898" h="974200">
                  <a:moveTo>
                    <a:pt x="0" y="0"/>
                  </a:moveTo>
                  <a:lnTo>
                    <a:pt x="4898898" y="0"/>
                  </a:lnTo>
                  <a:lnTo>
                    <a:pt x="4898898" y="974200"/>
                  </a:lnTo>
                  <a:lnTo>
                    <a:pt x="0" y="9742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K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8575"/>
              <a:ext cx="4898856" cy="945594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3240"/>
                </a:lnSpc>
              </a:pPr>
              <a:r>
                <a:rPr lang="en-US" sz="3000" b="1" i="1" spc="-62" dirty="0" err="1">
                  <a:solidFill>
                    <a:srgbClr val="0070C0"/>
                  </a:solidFill>
                  <a:latin typeface="Lora Bold Italics"/>
                  <a:ea typeface="Lora Bold Italics"/>
                  <a:cs typeface="Lora Bold Italics"/>
                  <a:sym typeface="Lora Bold Italics"/>
                </a:rPr>
                <a:t>Бакалавриат</a:t>
              </a:r>
              <a:r>
                <a:rPr lang="en-US" sz="3000" b="1" i="1" spc="-62" dirty="0">
                  <a:solidFill>
                    <a:srgbClr val="0070C0"/>
                  </a:solidFill>
                  <a:latin typeface="Lora Bold Italics"/>
                  <a:ea typeface="Lora Bold Italics"/>
                  <a:cs typeface="Lora Bold Italics"/>
                  <a:sym typeface="Lora Bold Italics"/>
                </a:rPr>
                <a:t> - </a:t>
              </a:r>
              <a:r>
                <a:rPr lang="ru-RU" sz="3000" b="1" i="1" spc="-62" dirty="0">
                  <a:solidFill>
                    <a:srgbClr val="0070C0"/>
                  </a:solidFill>
                  <a:latin typeface="Lora Bold Italics"/>
                  <a:ea typeface="Lora Bold Italics"/>
                  <a:cs typeface="Lora Bold Italics"/>
                  <a:sym typeface="Lora Bold Italics"/>
                </a:rPr>
                <a:t>9</a:t>
              </a:r>
              <a:endParaRPr lang="en-US" sz="3000" b="1" i="1" spc="-62" dirty="0">
                <a:solidFill>
                  <a:srgbClr val="0070C0"/>
                </a:solidFill>
                <a:latin typeface="Lora Bold Italics"/>
                <a:ea typeface="Lora Bold Italics"/>
                <a:cs typeface="Lora Bold Italics"/>
                <a:sym typeface="Lora Bold Itali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075390" y="2162469"/>
            <a:ext cx="3674142" cy="730627"/>
            <a:chOff x="0" y="0"/>
            <a:chExt cx="4898856" cy="97416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98898" cy="974200"/>
            </a:xfrm>
            <a:custGeom>
              <a:avLst/>
              <a:gdLst/>
              <a:ahLst/>
              <a:cxnLst/>
              <a:rect l="l" t="t" r="r" b="b"/>
              <a:pathLst>
                <a:path w="4898898" h="974200">
                  <a:moveTo>
                    <a:pt x="0" y="0"/>
                  </a:moveTo>
                  <a:lnTo>
                    <a:pt x="4898898" y="0"/>
                  </a:lnTo>
                  <a:lnTo>
                    <a:pt x="4898898" y="974200"/>
                  </a:lnTo>
                  <a:lnTo>
                    <a:pt x="0" y="9742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KZ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28575"/>
              <a:ext cx="4898856" cy="945594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3240"/>
                </a:lnSpc>
              </a:pPr>
              <a:r>
                <a:rPr lang="en-US" sz="3000" b="1" i="1" spc="-62" dirty="0" err="1">
                  <a:solidFill>
                    <a:srgbClr val="0070C0"/>
                  </a:solidFill>
                  <a:latin typeface="Lora Bold Italics"/>
                  <a:ea typeface="Lora Bold Italics"/>
                  <a:cs typeface="Lora Bold Italics"/>
                  <a:sym typeface="Lora Bold Italics"/>
                </a:rPr>
                <a:t>Магистратура</a:t>
              </a:r>
              <a:r>
                <a:rPr lang="en-US" sz="3000" b="1" i="1" spc="-62" dirty="0">
                  <a:solidFill>
                    <a:srgbClr val="0070C0"/>
                  </a:solidFill>
                  <a:latin typeface="Lora Bold Italics"/>
                  <a:ea typeface="Lora Bold Italics"/>
                  <a:cs typeface="Lora Bold Italics"/>
                  <a:sym typeface="Lora Bold Italics"/>
                </a:rPr>
                <a:t> - 2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2968557" y="3357755"/>
            <a:ext cx="960629" cy="1646793"/>
          </a:xfrm>
          <a:custGeom>
            <a:avLst/>
            <a:gdLst/>
            <a:ahLst/>
            <a:cxnLst/>
            <a:rect l="l" t="t" r="r" b="b"/>
            <a:pathLst>
              <a:path w="960629" h="1646793">
                <a:moveTo>
                  <a:pt x="0" y="0"/>
                </a:moveTo>
                <a:lnTo>
                  <a:pt x="960629" y="0"/>
                </a:lnTo>
                <a:lnTo>
                  <a:pt x="960629" y="1646793"/>
                </a:lnTo>
                <a:lnTo>
                  <a:pt x="0" y="16467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15" name="Freeform 15"/>
          <p:cNvSpPr/>
          <p:nvPr/>
        </p:nvSpPr>
        <p:spPr>
          <a:xfrm>
            <a:off x="12633166" y="1372958"/>
            <a:ext cx="1437978" cy="1347475"/>
          </a:xfrm>
          <a:custGeom>
            <a:avLst/>
            <a:gdLst/>
            <a:ahLst/>
            <a:cxnLst/>
            <a:rect l="l" t="t" r="r" b="b"/>
            <a:pathLst>
              <a:path w="1437978" h="1347475">
                <a:moveTo>
                  <a:pt x="0" y="0"/>
                </a:moveTo>
                <a:lnTo>
                  <a:pt x="1437977" y="0"/>
                </a:lnTo>
                <a:lnTo>
                  <a:pt x="1437977" y="1347475"/>
                </a:lnTo>
                <a:lnTo>
                  <a:pt x="0" y="13474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16" name="Freeform 16"/>
          <p:cNvSpPr/>
          <p:nvPr/>
        </p:nvSpPr>
        <p:spPr>
          <a:xfrm>
            <a:off x="12805291" y="5797589"/>
            <a:ext cx="1287159" cy="1759692"/>
          </a:xfrm>
          <a:custGeom>
            <a:avLst/>
            <a:gdLst/>
            <a:ahLst/>
            <a:cxnLst/>
            <a:rect l="l" t="t" r="r" b="b"/>
            <a:pathLst>
              <a:path w="1287159" h="1759692">
                <a:moveTo>
                  <a:pt x="0" y="0"/>
                </a:moveTo>
                <a:lnTo>
                  <a:pt x="1287159" y="0"/>
                </a:lnTo>
                <a:lnTo>
                  <a:pt x="1287159" y="1759692"/>
                </a:lnTo>
                <a:lnTo>
                  <a:pt x="0" y="17596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grpSp>
        <p:nvGrpSpPr>
          <p:cNvPr id="17" name="Group 17"/>
          <p:cNvGrpSpPr/>
          <p:nvPr/>
        </p:nvGrpSpPr>
        <p:grpSpPr>
          <a:xfrm>
            <a:off x="16814" y="256550"/>
            <a:ext cx="175386" cy="1660491"/>
            <a:chOff x="0" y="0"/>
            <a:chExt cx="233848" cy="2213988"/>
          </a:xfrm>
        </p:grpSpPr>
        <p:sp>
          <p:nvSpPr>
            <p:cNvPr id="18" name="Freeform 18"/>
            <p:cNvSpPr/>
            <p:nvPr/>
          </p:nvSpPr>
          <p:spPr>
            <a:xfrm>
              <a:off x="12700" y="12700"/>
              <a:ext cx="208407" cy="2188591"/>
            </a:xfrm>
            <a:custGeom>
              <a:avLst/>
              <a:gdLst/>
              <a:ahLst/>
              <a:cxnLst/>
              <a:rect l="l" t="t" r="r" b="b"/>
              <a:pathLst>
                <a:path w="208407" h="2188591">
                  <a:moveTo>
                    <a:pt x="0" y="0"/>
                  </a:moveTo>
                  <a:lnTo>
                    <a:pt x="208407" y="0"/>
                  </a:lnTo>
                  <a:lnTo>
                    <a:pt x="208407" y="2188591"/>
                  </a:lnTo>
                  <a:lnTo>
                    <a:pt x="0" y="2188591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endParaRPr lang="ru-KZ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046963" y="4261191"/>
            <a:ext cx="6171877" cy="2762974"/>
            <a:chOff x="0" y="0"/>
            <a:chExt cx="8229168" cy="368396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489059" cy="1242599"/>
            </a:xfrm>
            <a:custGeom>
              <a:avLst/>
              <a:gdLst/>
              <a:ahLst/>
              <a:cxnLst/>
              <a:rect l="l" t="t" r="r" b="b"/>
              <a:pathLst>
                <a:path w="7489059" h="1242599">
                  <a:moveTo>
                    <a:pt x="0" y="0"/>
                  </a:moveTo>
                  <a:lnTo>
                    <a:pt x="7489059" y="0"/>
                  </a:lnTo>
                  <a:lnTo>
                    <a:pt x="7489059" y="1242599"/>
                  </a:lnTo>
                  <a:lnTo>
                    <a:pt x="0" y="12425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KZ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40152" y="2469972"/>
              <a:ext cx="7489016" cy="1213993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2592"/>
                </a:lnSpc>
              </a:pPr>
              <a:r>
                <a:rPr lang="en-US" sz="2400" b="1" i="1" spc="-48" dirty="0">
                  <a:solidFill>
                    <a:srgbClr val="0070C0"/>
                  </a:solidFill>
                  <a:latin typeface="Lora Bold Italics"/>
                  <a:ea typeface="Lora Bold Italics"/>
                  <a:cs typeface="Lora Bold Italics"/>
                  <a:sym typeface="Lora Bold Italics"/>
                </a:rPr>
                <a:t>МВА И ЕМВА </a:t>
              </a:r>
            </a:p>
            <a:p>
              <a:pPr algn="l">
                <a:lnSpc>
                  <a:spcPts val="2592"/>
                </a:lnSpc>
              </a:pPr>
              <a:r>
                <a:rPr lang="en-US" sz="2400" b="1" i="1" spc="-49" dirty="0">
                  <a:solidFill>
                    <a:srgbClr val="0070C0"/>
                  </a:solidFill>
                  <a:latin typeface="Lora Bold Italics"/>
                  <a:ea typeface="Lora Bold Italics"/>
                  <a:cs typeface="Lora Bold Italics"/>
                  <a:sym typeface="Lora Bold Italics"/>
                </a:rPr>
                <a:t>(</a:t>
              </a:r>
              <a:r>
                <a:rPr lang="en-US" sz="2400" b="1" i="1" spc="-49" dirty="0" err="1">
                  <a:solidFill>
                    <a:srgbClr val="0070C0"/>
                  </a:solidFill>
                  <a:latin typeface="Lora Bold Italics"/>
                  <a:ea typeface="Lora Bold Italics"/>
                  <a:cs typeface="Lora Bold Italics"/>
                  <a:sym typeface="Lora Bold Italics"/>
                </a:rPr>
                <a:t>совместная</a:t>
              </a:r>
              <a:r>
                <a:rPr lang="en-US" sz="2400" b="1" i="1" spc="-49" dirty="0">
                  <a:solidFill>
                    <a:srgbClr val="0070C0"/>
                  </a:solidFill>
                  <a:latin typeface="Lora Bold Italics"/>
                  <a:ea typeface="Lora Bold Italics"/>
                  <a:cs typeface="Lora Bold Italics"/>
                  <a:sym typeface="Lora Bold Italics"/>
                </a:rPr>
                <a:t> ОП WSG (</a:t>
              </a:r>
              <a:r>
                <a:rPr lang="en-US" sz="2400" b="1" i="1" spc="-49" dirty="0" err="1">
                  <a:solidFill>
                    <a:srgbClr val="0070C0"/>
                  </a:solidFill>
                  <a:latin typeface="Lora Bold Italics"/>
                  <a:ea typeface="Lora Bold Italics"/>
                  <a:cs typeface="Lora Bold Italics"/>
                  <a:sym typeface="Lora Bold Italics"/>
                </a:rPr>
                <a:t>Польша</a:t>
              </a:r>
              <a:r>
                <a:rPr lang="en-US" sz="2400" b="1" i="1" spc="-49" dirty="0">
                  <a:solidFill>
                    <a:srgbClr val="0070C0"/>
                  </a:solidFill>
                  <a:latin typeface="Lora Bold Italics"/>
                  <a:ea typeface="Lora Bold Italics"/>
                  <a:cs typeface="Lora Bold Italics"/>
                  <a:sym typeface="Lora Bold Italics"/>
                </a:rPr>
                <a:t>) - 2</a:t>
              </a:r>
            </a:p>
          </p:txBody>
        </p:sp>
      </p:grpSp>
      <p:sp>
        <p:nvSpPr>
          <p:cNvPr id="25" name="Freeform 25"/>
          <p:cNvSpPr/>
          <p:nvPr/>
        </p:nvSpPr>
        <p:spPr>
          <a:xfrm>
            <a:off x="696652" y="3103782"/>
            <a:ext cx="493430" cy="490620"/>
          </a:xfrm>
          <a:custGeom>
            <a:avLst/>
            <a:gdLst/>
            <a:ahLst/>
            <a:cxnLst/>
            <a:rect l="l" t="t" r="r" b="b"/>
            <a:pathLst>
              <a:path w="493430" h="490620">
                <a:moveTo>
                  <a:pt x="0" y="0"/>
                </a:moveTo>
                <a:lnTo>
                  <a:pt x="493430" y="0"/>
                </a:lnTo>
                <a:lnTo>
                  <a:pt x="493430" y="490620"/>
                </a:lnTo>
                <a:lnTo>
                  <a:pt x="0" y="4906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26" name="TextBox 26"/>
          <p:cNvSpPr txBox="1"/>
          <p:nvPr/>
        </p:nvSpPr>
        <p:spPr>
          <a:xfrm>
            <a:off x="7453757" y="4062344"/>
            <a:ext cx="3983032" cy="266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b="1" dirty="0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Sport management (1 </a:t>
            </a:r>
            <a:r>
              <a:rPr lang="en-US" sz="1800" b="1" dirty="0" err="1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года</a:t>
            </a:r>
            <a:r>
              <a:rPr lang="en-US" sz="1800" b="1" dirty="0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)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423961" y="6018052"/>
            <a:ext cx="3474852" cy="924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b="1" dirty="0" err="1">
                <a:solidFill>
                  <a:srgbClr val="013366"/>
                </a:solidFill>
                <a:latin typeface="Lora Bold"/>
                <a:ea typeface="Lora Bold"/>
                <a:cs typeface="Lora Bold"/>
                <a:sym typeface="Lora Bold"/>
              </a:rPr>
              <a:t>Продолжительность</a:t>
            </a:r>
            <a:r>
              <a:rPr lang="en-US" sz="2000" b="1" dirty="0">
                <a:solidFill>
                  <a:srgbClr val="01336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000" b="1" dirty="0" err="1">
                <a:solidFill>
                  <a:srgbClr val="013366"/>
                </a:solidFill>
                <a:latin typeface="Lora Bold"/>
                <a:ea typeface="Lora Bold"/>
                <a:cs typeface="Lora Bold"/>
                <a:sym typeface="Lora Bold"/>
              </a:rPr>
              <a:t>обучения</a:t>
            </a:r>
            <a:r>
              <a:rPr lang="en-US" sz="2000" b="1" dirty="0">
                <a:solidFill>
                  <a:srgbClr val="013366"/>
                </a:solidFill>
                <a:latin typeface="Lora Bold"/>
                <a:ea typeface="Lora Bold"/>
                <a:cs typeface="Lora Bold"/>
                <a:sym typeface="Lora Bold"/>
              </a:rPr>
              <a:t> в </a:t>
            </a:r>
            <a:r>
              <a:rPr lang="en-US" sz="2000" b="1" dirty="0" err="1">
                <a:solidFill>
                  <a:srgbClr val="013366"/>
                </a:solidFill>
                <a:latin typeface="Lora Bold"/>
                <a:ea typeface="Lora Bold"/>
                <a:cs typeface="Lora Bold"/>
                <a:sym typeface="Lora Bold"/>
              </a:rPr>
              <a:t>рамках</a:t>
            </a:r>
            <a:r>
              <a:rPr lang="en-US" sz="2000" b="1" dirty="0">
                <a:solidFill>
                  <a:srgbClr val="01336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000" b="1" dirty="0" err="1">
                <a:solidFill>
                  <a:srgbClr val="013366"/>
                </a:solidFill>
                <a:latin typeface="Lora Bold"/>
                <a:ea typeface="Lora Bold"/>
                <a:cs typeface="Lora Bold"/>
                <a:sym typeface="Lora Bold"/>
              </a:rPr>
              <a:t>бакалавриата</a:t>
            </a:r>
            <a:r>
              <a:rPr lang="en-US" sz="2000" b="1" dirty="0">
                <a:solidFill>
                  <a:srgbClr val="013366"/>
                </a:solidFill>
                <a:latin typeface="Lora Bold"/>
                <a:ea typeface="Lora Bold"/>
                <a:cs typeface="Lora Bold"/>
                <a:sym typeface="Lora Bold"/>
              </a:rPr>
              <a:t> – 3 </a:t>
            </a:r>
            <a:r>
              <a:rPr lang="en-US" sz="2000" b="1" dirty="0" err="1">
                <a:solidFill>
                  <a:srgbClr val="013366"/>
                </a:solidFill>
                <a:latin typeface="Lora Bold"/>
                <a:ea typeface="Lora Bold"/>
                <a:cs typeface="Lora Bold"/>
                <a:sym typeface="Lora Bold"/>
              </a:rPr>
              <a:t>года</a:t>
            </a:r>
            <a:endParaRPr lang="en-US" sz="2000" b="1" dirty="0">
              <a:solidFill>
                <a:srgbClr val="013366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4589910" y="3913019"/>
            <a:ext cx="3255740" cy="619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b="1" dirty="0" err="1">
                <a:solidFill>
                  <a:srgbClr val="013366"/>
                </a:solidFill>
                <a:latin typeface="Lora Bold"/>
                <a:ea typeface="Lora Bold"/>
                <a:cs typeface="Lora Bold"/>
                <a:sym typeface="Lora Bold"/>
              </a:rPr>
              <a:t>Институциональная</a:t>
            </a:r>
            <a:r>
              <a:rPr lang="en-US" sz="2000" b="1" dirty="0">
                <a:solidFill>
                  <a:srgbClr val="013366"/>
                </a:solidFill>
                <a:latin typeface="Lora Bold"/>
                <a:ea typeface="Lora Bold"/>
                <a:cs typeface="Lora Bold"/>
                <a:sym typeface="Lora Bold"/>
              </a:rPr>
              <a:t>  </a:t>
            </a:r>
            <a:r>
              <a:rPr lang="en-US" sz="2000" b="1" dirty="0" err="1">
                <a:solidFill>
                  <a:srgbClr val="013366"/>
                </a:solidFill>
                <a:latin typeface="Lora Bold"/>
                <a:ea typeface="Lora Bold"/>
                <a:cs typeface="Lora Bold"/>
                <a:sym typeface="Lora Bold"/>
              </a:rPr>
              <a:t>аккредитация</a:t>
            </a:r>
            <a:r>
              <a:rPr lang="en-US" sz="2000" b="1" dirty="0">
                <a:solidFill>
                  <a:srgbClr val="013366"/>
                </a:solidFill>
                <a:latin typeface="Lora Bold"/>
                <a:ea typeface="Lora Bold"/>
                <a:cs typeface="Lora Bold"/>
                <a:sym typeface="Lora Bold"/>
              </a:rPr>
              <a:t> в НАОКО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280779" y="7225166"/>
            <a:ext cx="6591549" cy="266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b="1" dirty="0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EMBA Sport management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453757" y="7760768"/>
            <a:ext cx="3983031" cy="266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b="1" dirty="0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MBA Sport management</a:t>
            </a:r>
          </a:p>
        </p:txBody>
      </p:sp>
      <p:sp>
        <p:nvSpPr>
          <p:cNvPr id="31" name="Freeform 31"/>
          <p:cNvSpPr/>
          <p:nvPr/>
        </p:nvSpPr>
        <p:spPr>
          <a:xfrm>
            <a:off x="696652" y="3800625"/>
            <a:ext cx="493430" cy="490620"/>
          </a:xfrm>
          <a:custGeom>
            <a:avLst/>
            <a:gdLst/>
            <a:ahLst/>
            <a:cxnLst/>
            <a:rect l="l" t="t" r="r" b="b"/>
            <a:pathLst>
              <a:path w="493430" h="490620">
                <a:moveTo>
                  <a:pt x="0" y="0"/>
                </a:moveTo>
                <a:lnTo>
                  <a:pt x="493430" y="0"/>
                </a:lnTo>
                <a:lnTo>
                  <a:pt x="493430" y="490620"/>
                </a:lnTo>
                <a:lnTo>
                  <a:pt x="0" y="4906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32" name="Freeform 32"/>
          <p:cNvSpPr/>
          <p:nvPr/>
        </p:nvSpPr>
        <p:spPr>
          <a:xfrm>
            <a:off x="696652" y="4351144"/>
            <a:ext cx="493430" cy="490620"/>
          </a:xfrm>
          <a:custGeom>
            <a:avLst/>
            <a:gdLst/>
            <a:ahLst/>
            <a:cxnLst/>
            <a:rect l="l" t="t" r="r" b="b"/>
            <a:pathLst>
              <a:path w="493430" h="490620">
                <a:moveTo>
                  <a:pt x="0" y="0"/>
                </a:moveTo>
                <a:lnTo>
                  <a:pt x="493430" y="0"/>
                </a:lnTo>
                <a:lnTo>
                  <a:pt x="493430" y="490620"/>
                </a:lnTo>
                <a:lnTo>
                  <a:pt x="0" y="4906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33" name="Freeform 33"/>
          <p:cNvSpPr/>
          <p:nvPr/>
        </p:nvSpPr>
        <p:spPr>
          <a:xfrm>
            <a:off x="696652" y="4936450"/>
            <a:ext cx="493430" cy="490620"/>
          </a:xfrm>
          <a:custGeom>
            <a:avLst/>
            <a:gdLst/>
            <a:ahLst/>
            <a:cxnLst/>
            <a:rect l="l" t="t" r="r" b="b"/>
            <a:pathLst>
              <a:path w="493430" h="490620">
                <a:moveTo>
                  <a:pt x="0" y="0"/>
                </a:moveTo>
                <a:lnTo>
                  <a:pt x="493430" y="0"/>
                </a:lnTo>
                <a:lnTo>
                  <a:pt x="493430" y="490620"/>
                </a:lnTo>
                <a:lnTo>
                  <a:pt x="0" y="4906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34" name="Freeform 34"/>
          <p:cNvSpPr/>
          <p:nvPr/>
        </p:nvSpPr>
        <p:spPr>
          <a:xfrm>
            <a:off x="696652" y="6256994"/>
            <a:ext cx="493430" cy="490620"/>
          </a:xfrm>
          <a:custGeom>
            <a:avLst/>
            <a:gdLst/>
            <a:ahLst/>
            <a:cxnLst/>
            <a:rect l="l" t="t" r="r" b="b"/>
            <a:pathLst>
              <a:path w="493430" h="490620">
                <a:moveTo>
                  <a:pt x="0" y="0"/>
                </a:moveTo>
                <a:lnTo>
                  <a:pt x="493430" y="0"/>
                </a:lnTo>
                <a:lnTo>
                  <a:pt x="493430" y="490620"/>
                </a:lnTo>
                <a:lnTo>
                  <a:pt x="0" y="4906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35" name="Freeform 35"/>
          <p:cNvSpPr/>
          <p:nvPr/>
        </p:nvSpPr>
        <p:spPr>
          <a:xfrm>
            <a:off x="6655528" y="3950371"/>
            <a:ext cx="493430" cy="490620"/>
          </a:xfrm>
          <a:custGeom>
            <a:avLst/>
            <a:gdLst/>
            <a:ahLst/>
            <a:cxnLst/>
            <a:rect l="l" t="t" r="r" b="b"/>
            <a:pathLst>
              <a:path w="493430" h="490620">
                <a:moveTo>
                  <a:pt x="0" y="0"/>
                </a:moveTo>
                <a:lnTo>
                  <a:pt x="493429" y="0"/>
                </a:lnTo>
                <a:lnTo>
                  <a:pt x="493429" y="490620"/>
                </a:lnTo>
                <a:lnTo>
                  <a:pt x="0" y="4906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36" name="Freeform 36"/>
          <p:cNvSpPr/>
          <p:nvPr/>
        </p:nvSpPr>
        <p:spPr>
          <a:xfrm>
            <a:off x="6572546" y="7129296"/>
            <a:ext cx="493430" cy="490620"/>
          </a:xfrm>
          <a:custGeom>
            <a:avLst/>
            <a:gdLst/>
            <a:ahLst/>
            <a:cxnLst/>
            <a:rect l="l" t="t" r="r" b="b"/>
            <a:pathLst>
              <a:path w="493430" h="490620">
                <a:moveTo>
                  <a:pt x="0" y="0"/>
                </a:moveTo>
                <a:lnTo>
                  <a:pt x="493430" y="0"/>
                </a:lnTo>
                <a:lnTo>
                  <a:pt x="493430" y="490620"/>
                </a:lnTo>
                <a:lnTo>
                  <a:pt x="0" y="4906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37" name="Freeform 37"/>
          <p:cNvSpPr/>
          <p:nvPr/>
        </p:nvSpPr>
        <p:spPr>
          <a:xfrm>
            <a:off x="6572546" y="7735192"/>
            <a:ext cx="493430" cy="490620"/>
          </a:xfrm>
          <a:custGeom>
            <a:avLst/>
            <a:gdLst/>
            <a:ahLst/>
            <a:cxnLst/>
            <a:rect l="l" t="t" r="r" b="b"/>
            <a:pathLst>
              <a:path w="493430" h="490620">
                <a:moveTo>
                  <a:pt x="0" y="0"/>
                </a:moveTo>
                <a:lnTo>
                  <a:pt x="493430" y="0"/>
                </a:lnTo>
                <a:lnTo>
                  <a:pt x="493430" y="490620"/>
                </a:lnTo>
                <a:lnTo>
                  <a:pt x="0" y="4906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41" name="TextBox 41"/>
          <p:cNvSpPr txBox="1"/>
          <p:nvPr/>
        </p:nvSpPr>
        <p:spPr>
          <a:xfrm>
            <a:off x="1495968" y="3103782"/>
            <a:ext cx="3983032" cy="533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b="1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Учитель физической культуры и  тренер по видам спорта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495970" y="3787331"/>
            <a:ext cx="4369644" cy="552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b="1" dirty="0" err="1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Учитель</a:t>
            </a:r>
            <a:r>
              <a:rPr lang="en-US" sz="1800" b="1" dirty="0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	</a:t>
            </a:r>
            <a:r>
              <a:rPr lang="en-US" sz="1800" b="1" dirty="0" err="1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физической</a:t>
            </a:r>
            <a:r>
              <a:rPr lang="en-US" sz="1800" b="1" dirty="0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00" b="1" dirty="0" err="1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культуры</a:t>
            </a:r>
            <a:r>
              <a:rPr lang="en-US" sz="1800" b="1" dirty="0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 и  </a:t>
            </a:r>
            <a:r>
              <a:rPr lang="en-US" sz="1800" b="1" dirty="0" err="1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инструктор-методист</a:t>
            </a:r>
            <a:endParaRPr lang="en-US" sz="1800" b="1" dirty="0">
              <a:solidFill>
                <a:srgbClr val="203864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1483268" y="4851292"/>
            <a:ext cx="4295812" cy="552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b="1" dirty="0" err="1">
                <a:solidFill>
                  <a:srgbClr val="D50334"/>
                </a:solidFill>
                <a:latin typeface="Lora Bold"/>
                <a:ea typeface="Lora Bold"/>
                <a:cs typeface="Lora Bold"/>
                <a:sym typeface="Lora Bold"/>
              </a:rPr>
              <a:t>Нов</a:t>
            </a:r>
            <a:r>
              <a:rPr lang="ru-RU" sz="1800" b="1" dirty="0" err="1">
                <a:solidFill>
                  <a:srgbClr val="D50334"/>
                </a:solidFill>
                <a:latin typeface="Lora Bold"/>
                <a:ea typeface="Lora Bold"/>
                <a:cs typeface="Lora Bold"/>
                <a:sym typeface="Lora Bold"/>
              </a:rPr>
              <a:t>ая</a:t>
            </a:r>
            <a:r>
              <a:rPr lang="en-US" sz="1800" b="1" dirty="0">
                <a:solidFill>
                  <a:srgbClr val="D50334"/>
                </a:solidFill>
                <a:latin typeface="Lora Bold"/>
                <a:ea typeface="Lora Bold"/>
                <a:cs typeface="Lora Bold"/>
                <a:sym typeface="Lora Bold"/>
              </a:rPr>
              <a:t> ОП</a:t>
            </a:r>
            <a:r>
              <a:rPr lang="en-US" sz="1800" b="1" dirty="0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 “</a:t>
            </a:r>
            <a:r>
              <a:rPr lang="en-US" sz="1800" b="1" dirty="0" err="1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Педагог</a:t>
            </a:r>
            <a:r>
              <a:rPr lang="en-US" sz="1800" b="1" dirty="0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 по </a:t>
            </a:r>
            <a:r>
              <a:rPr lang="en-US" sz="1800" b="1" dirty="0" err="1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адаптивной</a:t>
            </a:r>
            <a:r>
              <a:rPr lang="en-US" sz="1800" b="1" dirty="0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00" b="1" dirty="0" err="1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физической</a:t>
            </a:r>
            <a:r>
              <a:rPr lang="en-US" sz="1800" b="1" dirty="0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00" b="1" dirty="0" err="1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культуре</a:t>
            </a:r>
            <a:r>
              <a:rPr lang="en-US" sz="1800" b="1" dirty="0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”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4324945" y="1721897"/>
            <a:ext cx="3672885" cy="924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 b="1" spc="-9" dirty="0" err="1">
                <a:solidFill>
                  <a:srgbClr val="013366"/>
                </a:solidFill>
                <a:latin typeface="Lora Bold"/>
                <a:ea typeface="Lora Bold"/>
                <a:cs typeface="Lora Bold"/>
                <a:sym typeface="Lora Bold"/>
              </a:rPr>
              <a:t>Лицензия</a:t>
            </a:r>
            <a:r>
              <a:rPr lang="en-US" sz="2000" b="1" spc="-9" dirty="0">
                <a:solidFill>
                  <a:srgbClr val="013366"/>
                </a:solidFill>
                <a:latin typeface="Lora Bold"/>
                <a:ea typeface="Lora Bold"/>
                <a:cs typeface="Lora Bold"/>
                <a:sym typeface="Lora Bold"/>
              </a:rPr>
              <a:t> на </a:t>
            </a:r>
            <a:r>
              <a:rPr lang="en-US" sz="2000" b="1" spc="-9" dirty="0" err="1">
                <a:solidFill>
                  <a:srgbClr val="013366"/>
                </a:solidFill>
                <a:latin typeface="Lora Bold"/>
                <a:ea typeface="Lora Bold"/>
                <a:cs typeface="Lora Bold"/>
                <a:sym typeface="Lora Bold"/>
              </a:rPr>
              <a:t>образовательную</a:t>
            </a:r>
            <a:r>
              <a:rPr lang="en-US" sz="2000" b="1" spc="-9" dirty="0">
                <a:solidFill>
                  <a:srgbClr val="013366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000" b="1" spc="-9" dirty="0" err="1">
                <a:solidFill>
                  <a:srgbClr val="013366"/>
                </a:solidFill>
                <a:latin typeface="Lora Bold"/>
                <a:ea typeface="Lora Bold"/>
                <a:cs typeface="Lora Bold"/>
                <a:sym typeface="Lora Bold"/>
              </a:rPr>
              <a:t>деятельность</a:t>
            </a:r>
            <a:endParaRPr lang="en-US" sz="2000" b="1" spc="-9" dirty="0">
              <a:solidFill>
                <a:srgbClr val="013366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5697756" y="206717"/>
            <a:ext cx="8427465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99" b="1" spc="-18" dirty="0" err="1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Образовательная</a:t>
            </a:r>
            <a:r>
              <a:rPr lang="en-US" sz="4099" b="1" spc="-18" dirty="0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4099" b="1" spc="-18" dirty="0" err="1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деятельность</a:t>
            </a:r>
            <a:endParaRPr lang="en-US" sz="4099" b="1" spc="-18" dirty="0">
              <a:solidFill>
                <a:srgbClr val="002060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  <p:sp>
        <p:nvSpPr>
          <p:cNvPr id="67" name="TextBox 67"/>
          <p:cNvSpPr txBox="1"/>
          <p:nvPr/>
        </p:nvSpPr>
        <p:spPr>
          <a:xfrm>
            <a:off x="449057" y="8225487"/>
            <a:ext cx="3086100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400" b="1" spc="-10" dirty="0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По </a:t>
            </a:r>
            <a:r>
              <a:rPr lang="en-US" sz="2400" b="1" spc="-10" dirty="0" err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направлениям</a:t>
            </a:r>
            <a:r>
              <a:rPr lang="en-US" sz="2400" b="1" spc="-10" dirty="0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00" b="1" spc="-10" dirty="0" err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подготовки</a:t>
            </a:r>
            <a:endParaRPr lang="en-US" sz="2400" b="1" spc="-10" dirty="0">
              <a:solidFill>
                <a:srgbClr val="FFFFFF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  <p:sp>
        <p:nvSpPr>
          <p:cNvPr id="104" name="TextBox 104"/>
          <p:cNvSpPr txBox="1"/>
          <p:nvPr/>
        </p:nvSpPr>
        <p:spPr>
          <a:xfrm>
            <a:off x="7453756" y="4612453"/>
            <a:ext cx="3983032" cy="266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b="1" dirty="0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Sport management (2 </a:t>
            </a:r>
            <a:r>
              <a:rPr lang="en-US" sz="1800" b="1" dirty="0" err="1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года</a:t>
            </a:r>
            <a:r>
              <a:rPr lang="en-US" sz="1800" b="1" dirty="0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)</a:t>
            </a:r>
          </a:p>
        </p:txBody>
      </p:sp>
      <p:sp>
        <p:nvSpPr>
          <p:cNvPr id="105" name="Freeform 105"/>
          <p:cNvSpPr/>
          <p:nvPr/>
        </p:nvSpPr>
        <p:spPr>
          <a:xfrm>
            <a:off x="6655526" y="4500480"/>
            <a:ext cx="493430" cy="490620"/>
          </a:xfrm>
          <a:custGeom>
            <a:avLst/>
            <a:gdLst/>
            <a:ahLst/>
            <a:cxnLst/>
            <a:rect l="l" t="t" r="r" b="b"/>
            <a:pathLst>
              <a:path w="493430" h="490620">
                <a:moveTo>
                  <a:pt x="0" y="0"/>
                </a:moveTo>
                <a:lnTo>
                  <a:pt x="493430" y="0"/>
                </a:lnTo>
                <a:lnTo>
                  <a:pt x="493430" y="490620"/>
                </a:lnTo>
                <a:lnTo>
                  <a:pt x="0" y="4906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107" name="TextBox 107"/>
          <p:cNvSpPr txBox="1"/>
          <p:nvPr/>
        </p:nvSpPr>
        <p:spPr>
          <a:xfrm>
            <a:off x="741821" y="2141757"/>
            <a:ext cx="5777196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40"/>
              </a:lnSpc>
            </a:pPr>
            <a:r>
              <a:rPr lang="en-US" sz="1700" b="1" spc="-6" dirty="0" err="1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Направление</a:t>
            </a:r>
            <a:r>
              <a:rPr lang="en-US" sz="1700" b="1" spc="-6" dirty="0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700" b="1" spc="-6" dirty="0" err="1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подготовки</a:t>
            </a:r>
            <a:r>
              <a:rPr lang="en-US" sz="1700" spc="-6" dirty="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 </a:t>
            </a:r>
          </a:p>
          <a:p>
            <a:pPr algn="l">
              <a:lnSpc>
                <a:spcPts val="2040"/>
              </a:lnSpc>
              <a:spcBef>
                <a:spcPct val="0"/>
              </a:spcBef>
            </a:pPr>
            <a:r>
              <a:rPr lang="en-US" sz="1700" spc="-7" dirty="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6В014 </a:t>
            </a:r>
            <a:r>
              <a:rPr lang="kk-KZ" sz="1700" spc="-7" dirty="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-</a:t>
            </a:r>
            <a:r>
              <a:rPr lang="en-US" sz="1700" spc="-7" dirty="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700" spc="-7" dirty="0" err="1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Подготовка</a:t>
            </a:r>
            <a:r>
              <a:rPr lang="en-US" sz="1700" spc="-7" dirty="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700" spc="-7" dirty="0" err="1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учителей</a:t>
            </a:r>
            <a:r>
              <a:rPr lang="en-US" sz="1700" spc="-7" dirty="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 с </a:t>
            </a:r>
            <a:r>
              <a:rPr lang="en-US" sz="1700" spc="-7" dirty="0" err="1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предметной</a:t>
            </a:r>
            <a:r>
              <a:rPr lang="en-US" sz="1700" spc="-7" dirty="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700" spc="-7" dirty="0" err="1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специализацией</a:t>
            </a:r>
            <a:r>
              <a:rPr lang="en-US" sz="1700" spc="-7" dirty="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1700" spc="-7" dirty="0" err="1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общего</a:t>
            </a:r>
            <a:r>
              <a:rPr lang="en-US" sz="1700" spc="-7" dirty="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 развития</a:t>
            </a:r>
          </a:p>
        </p:txBody>
      </p:sp>
      <p:sp>
        <p:nvSpPr>
          <p:cNvPr id="108" name="TextBox 108"/>
          <p:cNvSpPr txBox="1"/>
          <p:nvPr/>
        </p:nvSpPr>
        <p:spPr>
          <a:xfrm>
            <a:off x="6599044" y="3197896"/>
            <a:ext cx="5777196" cy="552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b="1" spc="-7" dirty="0" err="1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Направление</a:t>
            </a:r>
            <a:r>
              <a:rPr lang="en-US" sz="1800" b="1" spc="-7" dirty="0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00" b="1" spc="-7" dirty="0" err="1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подготовки</a:t>
            </a:r>
            <a:r>
              <a:rPr lang="en-US" sz="1800" spc="-7" dirty="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 </a:t>
            </a:r>
          </a:p>
          <a:p>
            <a:pPr algn="l">
              <a:lnSpc>
                <a:spcPts val="2160"/>
              </a:lnSpc>
              <a:spcBef>
                <a:spcPct val="0"/>
              </a:spcBef>
            </a:pPr>
            <a:r>
              <a:rPr lang="en-US" sz="1800" spc="-8" dirty="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7M041 </a:t>
            </a:r>
            <a:r>
              <a:rPr lang="kk-KZ" sz="1800" spc="-8" dirty="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- </a:t>
            </a:r>
            <a:r>
              <a:rPr lang="en-US" sz="1800" spc="-8" dirty="0" err="1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Бизнес</a:t>
            </a:r>
            <a:r>
              <a:rPr lang="en-US" sz="1800" spc="-8" dirty="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 и </a:t>
            </a:r>
            <a:r>
              <a:rPr lang="en-US" sz="1800" spc="-8" dirty="0" err="1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управление</a:t>
            </a:r>
            <a:endParaRPr lang="en-US" sz="1800" spc="-8" dirty="0">
              <a:solidFill>
                <a:srgbClr val="00206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09" name="TextBox 43"/>
          <p:cNvSpPr txBox="1"/>
          <p:nvPr/>
        </p:nvSpPr>
        <p:spPr>
          <a:xfrm>
            <a:off x="1418667" y="7076355"/>
            <a:ext cx="3983031" cy="266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b="1" dirty="0" err="1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Педагог</a:t>
            </a:r>
            <a:r>
              <a:rPr lang="en-US" sz="1800" b="1" dirty="0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 – </a:t>
            </a:r>
            <a:r>
              <a:rPr lang="en-US" sz="1800" b="1" dirty="0" err="1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тренер</a:t>
            </a:r>
            <a:r>
              <a:rPr lang="en-US" sz="1800" b="1" dirty="0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 по Qazaq </a:t>
            </a:r>
            <a:r>
              <a:rPr lang="en-US" sz="1800" b="1" dirty="0" err="1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kuresi</a:t>
            </a:r>
            <a:endParaRPr lang="en-US" sz="1800" b="1" dirty="0">
              <a:solidFill>
                <a:srgbClr val="203864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CA24B0AE-B60E-9388-6847-F50F98B96242}"/>
              </a:ext>
            </a:extLst>
          </p:cNvPr>
          <p:cNvSpPr txBox="1"/>
          <p:nvPr/>
        </p:nvSpPr>
        <p:spPr>
          <a:xfrm>
            <a:off x="1447055" y="4415415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03864"/>
                </a:solidFill>
                <a:latin typeface="Lora Bold"/>
              </a:rPr>
              <a:t>Физическая культура и спорт (IP)</a:t>
            </a:r>
            <a:endParaRPr lang="ru-KZ" b="1" dirty="0">
              <a:solidFill>
                <a:srgbClr val="203864"/>
              </a:solidFill>
              <a:latin typeface="Lora Bold"/>
            </a:endParaRPr>
          </a:p>
        </p:txBody>
      </p:sp>
      <p:sp>
        <p:nvSpPr>
          <p:cNvPr id="112" name="TextBox 44"/>
          <p:cNvSpPr txBox="1"/>
          <p:nvPr/>
        </p:nvSpPr>
        <p:spPr>
          <a:xfrm>
            <a:off x="1422777" y="6157292"/>
            <a:ext cx="4901823" cy="552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b="1" dirty="0" err="1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Педагог-тренер</a:t>
            </a:r>
            <a:r>
              <a:rPr lang="en-US" sz="1800" b="1" dirty="0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 по </a:t>
            </a:r>
            <a:r>
              <a:rPr lang="en-US" sz="1800" b="1" dirty="0" err="1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настольным</a:t>
            </a:r>
            <a:r>
              <a:rPr lang="en-US" sz="1800" b="1" dirty="0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00" b="1" dirty="0" err="1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видам</a:t>
            </a:r>
            <a:r>
              <a:rPr lang="en-US" sz="1800" b="1" dirty="0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800" b="1" dirty="0" err="1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спорта</a:t>
            </a:r>
            <a:r>
              <a:rPr lang="en-US" sz="1800" b="1" dirty="0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 (</a:t>
            </a:r>
            <a:r>
              <a:rPr lang="ru-RU" sz="1800" b="1" dirty="0" err="1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тогызкумалак</a:t>
            </a:r>
            <a:r>
              <a:rPr lang="ru-RU" sz="1800" b="1" dirty="0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, </a:t>
            </a:r>
            <a:r>
              <a:rPr lang="en-US" sz="1800" b="1" dirty="0" err="1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шахматы</a:t>
            </a:r>
            <a:r>
              <a:rPr lang="en-US" sz="1800" b="1" dirty="0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)</a:t>
            </a:r>
          </a:p>
        </p:txBody>
      </p:sp>
      <p:sp>
        <p:nvSpPr>
          <p:cNvPr id="113" name="TextBox 107">
            <a:extLst>
              <a:ext uri="{FF2B5EF4-FFF2-40B4-BE49-F238E27FC236}">
                <a16:creationId xmlns:a16="http://schemas.microsoft.com/office/drawing/2014/main" id="{1F355481-6CC7-BC56-27E4-6EC60755FC7D}"/>
              </a:ext>
            </a:extLst>
          </p:cNvPr>
          <p:cNvSpPr txBox="1"/>
          <p:nvPr/>
        </p:nvSpPr>
        <p:spPr>
          <a:xfrm>
            <a:off x="756329" y="5571133"/>
            <a:ext cx="5777196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40"/>
              </a:lnSpc>
            </a:pPr>
            <a:r>
              <a:rPr lang="en-US" sz="1700" b="1" spc="-6" dirty="0" err="1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Направление</a:t>
            </a:r>
            <a:r>
              <a:rPr lang="en-US" sz="1700" b="1" spc="-6" dirty="0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1700" b="1" spc="-6" dirty="0" err="1">
                <a:solidFill>
                  <a:srgbClr val="002060"/>
                </a:solidFill>
                <a:latin typeface="Lora Bold"/>
                <a:ea typeface="Lora Bold"/>
                <a:cs typeface="Lora Bold"/>
                <a:sym typeface="Lora Bold"/>
              </a:rPr>
              <a:t>подготовки</a:t>
            </a:r>
            <a:r>
              <a:rPr lang="en-US" sz="1700" spc="-6" dirty="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 </a:t>
            </a:r>
          </a:p>
          <a:p>
            <a:pPr algn="l">
              <a:lnSpc>
                <a:spcPts val="2040"/>
              </a:lnSpc>
              <a:spcBef>
                <a:spcPct val="0"/>
              </a:spcBef>
            </a:pPr>
            <a:r>
              <a:rPr lang="en-US" sz="1700" spc="-7" dirty="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6В</a:t>
            </a:r>
            <a:r>
              <a:rPr lang="ru-RU" sz="1700" spc="-7" dirty="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115</a:t>
            </a:r>
            <a:r>
              <a:rPr lang="en-US" sz="1700" spc="-7" dirty="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kk-KZ" sz="1700" spc="-7" dirty="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-</a:t>
            </a:r>
            <a:r>
              <a:rPr lang="en-US" sz="1700" spc="-7" dirty="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ru-RU" sz="1700" spc="-7" dirty="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Спорт</a:t>
            </a:r>
            <a:endParaRPr lang="en-US" sz="1700" spc="-7" dirty="0">
              <a:solidFill>
                <a:srgbClr val="00206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14" name="Freeform 34">
            <a:extLst>
              <a:ext uri="{FF2B5EF4-FFF2-40B4-BE49-F238E27FC236}">
                <a16:creationId xmlns:a16="http://schemas.microsoft.com/office/drawing/2014/main" id="{FE77A3BB-8DCB-856A-C523-3331C5C49153}"/>
              </a:ext>
            </a:extLst>
          </p:cNvPr>
          <p:cNvSpPr/>
          <p:nvPr/>
        </p:nvSpPr>
        <p:spPr>
          <a:xfrm>
            <a:off x="736088" y="6942293"/>
            <a:ext cx="493430" cy="490620"/>
          </a:xfrm>
          <a:custGeom>
            <a:avLst/>
            <a:gdLst/>
            <a:ahLst/>
            <a:cxnLst/>
            <a:rect l="l" t="t" r="r" b="b"/>
            <a:pathLst>
              <a:path w="493430" h="490620">
                <a:moveTo>
                  <a:pt x="0" y="0"/>
                </a:moveTo>
                <a:lnTo>
                  <a:pt x="493430" y="0"/>
                </a:lnTo>
                <a:lnTo>
                  <a:pt x="493430" y="490620"/>
                </a:lnTo>
                <a:lnTo>
                  <a:pt x="0" y="4906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115" name="Freeform 34">
            <a:extLst>
              <a:ext uri="{FF2B5EF4-FFF2-40B4-BE49-F238E27FC236}">
                <a16:creationId xmlns:a16="http://schemas.microsoft.com/office/drawing/2014/main" id="{2776E8AC-87C7-1BDD-19B6-2584E5BDD154}"/>
              </a:ext>
            </a:extLst>
          </p:cNvPr>
          <p:cNvSpPr/>
          <p:nvPr/>
        </p:nvSpPr>
        <p:spPr>
          <a:xfrm>
            <a:off x="736088" y="7640181"/>
            <a:ext cx="493430" cy="490620"/>
          </a:xfrm>
          <a:custGeom>
            <a:avLst/>
            <a:gdLst/>
            <a:ahLst/>
            <a:cxnLst/>
            <a:rect l="l" t="t" r="r" b="b"/>
            <a:pathLst>
              <a:path w="493430" h="490620">
                <a:moveTo>
                  <a:pt x="0" y="0"/>
                </a:moveTo>
                <a:lnTo>
                  <a:pt x="493430" y="0"/>
                </a:lnTo>
                <a:lnTo>
                  <a:pt x="493430" y="490620"/>
                </a:lnTo>
                <a:lnTo>
                  <a:pt x="0" y="4906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116" name="TextBox 43">
            <a:extLst>
              <a:ext uri="{FF2B5EF4-FFF2-40B4-BE49-F238E27FC236}">
                <a16:creationId xmlns:a16="http://schemas.microsoft.com/office/drawing/2014/main" id="{291377E4-2715-BA18-E6BD-8237A96A7189}"/>
              </a:ext>
            </a:extLst>
          </p:cNvPr>
          <p:cNvSpPr txBox="1"/>
          <p:nvPr/>
        </p:nvSpPr>
        <p:spPr>
          <a:xfrm>
            <a:off x="1418667" y="7672515"/>
            <a:ext cx="3983031" cy="552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ru-RU" b="1" dirty="0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Тренерская деятельность (по видам спорта</a:t>
            </a:r>
            <a:endParaRPr lang="en-US" sz="1800" b="1" dirty="0">
              <a:solidFill>
                <a:srgbClr val="203864"/>
              </a:solidFill>
              <a:latin typeface="Lora Bold"/>
              <a:ea typeface="Lora Bold"/>
              <a:cs typeface="Lora Bold"/>
              <a:sym typeface="Lora Bold"/>
            </a:endParaRPr>
          </a:p>
        </p:txBody>
      </p:sp>
      <p:sp>
        <p:nvSpPr>
          <p:cNvPr id="117" name="Freeform 34">
            <a:extLst>
              <a:ext uri="{FF2B5EF4-FFF2-40B4-BE49-F238E27FC236}">
                <a16:creationId xmlns:a16="http://schemas.microsoft.com/office/drawing/2014/main" id="{0CF8289D-899D-E70E-91E9-839E24432682}"/>
              </a:ext>
            </a:extLst>
          </p:cNvPr>
          <p:cNvSpPr/>
          <p:nvPr/>
        </p:nvSpPr>
        <p:spPr>
          <a:xfrm>
            <a:off x="766370" y="8350237"/>
            <a:ext cx="493430" cy="490620"/>
          </a:xfrm>
          <a:custGeom>
            <a:avLst/>
            <a:gdLst/>
            <a:ahLst/>
            <a:cxnLst/>
            <a:rect l="l" t="t" r="r" b="b"/>
            <a:pathLst>
              <a:path w="493430" h="490620">
                <a:moveTo>
                  <a:pt x="0" y="0"/>
                </a:moveTo>
                <a:lnTo>
                  <a:pt x="493430" y="0"/>
                </a:lnTo>
                <a:lnTo>
                  <a:pt x="493430" y="490620"/>
                </a:lnTo>
                <a:lnTo>
                  <a:pt x="0" y="4906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118" name="TextBox 43">
            <a:extLst>
              <a:ext uri="{FF2B5EF4-FFF2-40B4-BE49-F238E27FC236}">
                <a16:creationId xmlns:a16="http://schemas.microsoft.com/office/drawing/2014/main" id="{08A6DD80-5DB5-F94E-8B12-2E4893FAC0A7}"/>
              </a:ext>
            </a:extLst>
          </p:cNvPr>
          <p:cNvSpPr txBox="1"/>
          <p:nvPr/>
        </p:nvSpPr>
        <p:spPr>
          <a:xfrm>
            <a:off x="1421655" y="8452316"/>
            <a:ext cx="4674345" cy="270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b="1" dirty="0" err="1">
                <a:solidFill>
                  <a:srgbClr val="D50334"/>
                </a:solidFill>
                <a:latin typeface="Lora Bold"/>
                <a:ea typeface="Lora Bold"/>
                <a:cs typeface="Lora Bold"/>
                <a:sym typeface="Lora Bold"/>
              </a:rPr>
              <a:t>Нов</a:t>
            </a:r>
            <a:r>
              <a:rPr lang="ru-RU" sz="1800" b="1" dirty="0" err="1">
                <a:solidFill>
                  <a:srgbClr val="D50334"/>
                </a:solidFill>
                <a:latin typeface="Lora Bold"/>
                <a:ea typeface="Lora Bold"/>
                <a:cs typeface="Lora Bold"/>
                <a:sym typeface="Lora Bold"/>
              </a:rPr>
              <a:t>ая</a:t>
            </a:r>
            <a:r>
              <a:rPr lang="en-US" sz="1800" b="1" dirty="0">
                <a:solidFill>
                  <a:srgbClr val="D50334"/>
                </a:solidFill>
                <a:latin typeface="Lora Bold"/>
                <a:ea typeface="Lora Bold"/>
                <a:cs typeface="Lora Bold"/>
                <a:sym typeface="Lora Bold"/>
              </a:rPr>
              <a:t> ОП</a:t>
            </a:r>
            <a:r>
              <a:rPr lang="en-US" sz="1800" b="1" dirty="0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 “</a:t>
            </a:r>
            <a:r>
              <a:rPr lang="ru-RU" sz="1800" b="1" dirty="0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Киберспорт</a:t>
            </a:r>
            <a:r>
              <a:rPr lang="en-US" sz="1800" b="1" dirty="0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”</a:t>
            </a:r>
          </a:p>
        </p:txBody>
      </p:sp>
      <p:sp>
        <p:nvSpPr>
          <p:cNvPr id="119" name="Freeform 34">
            <a:extLst>
              <a:ext uri="{FF2B5EF4-FFF2-40B4-BE49-F238E27FC236}">
                <a16:creationId xmlns:a16="http://schemas.microsoft.com/office/drawing/2014/main" id="{1112332D-70A4-F6C1-5343-CEFC09203DD5}"/>
              </a:ext>
            </a:extLst>
          </p:cNvPr>
          <p:cNvSpPr/>
          <p:nvPr/>
        </p:nvSpPr>
        <p:spPr>
          <a:xfrm>
            <a:off x="776434" y="9040970"/>
            <a:ext cx="493430" cy="490620"/>
          </a:xfrm>
          <a:custGeom>
            <a:avLst/>
            <a:gdLst/>
            <a:ahLst/>
            <a:cxnLst/>
            <a:rect l="l" t="t" r="r" b="b"/>
            <a:pathLst>
              <a:path w="493430" h="490620">
                <a:moveTo>
                  <a:pt x="0" y="0"/>
                </a:moveTo>
                <a:lnTo>
                  <a:pt x="493430" y="0"/>
                </a:lnTo>
                <a:lnTo>
                  <a:pt x="493430" y="490620"/>
                </a:lnTo>
                <a:lnTo>
                  <a:pt x="0" y="4906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120" name="TextBox 43">
            <a:extLst>
              <a:ext uri="{FF2B5EF4-FFF2-40B4-BE49-F238E27FC236}">
                <a16:creationId xmlns:a16="http://schemas.microsoft.com/office/drawing/2014/main" id="{ADCE1121-607B-4421-6B5E-66D6FB593482}"/>
              </a:ext>
            </a:extLst>
          </p:cNvPr>
          <p:cNvSpPr txBox="1"/>
          <p:nvPr/>
        </p:nvSpPr>
        <p:spPr>
          <a:xfrm>
            <a:off x="1403680" y="9087317"/>
            <a:ext cx="4674345" cy="270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b="1" dirty="0" err="1">
                <a:solidFill>
                  <a:srgbClr val="D50334"/>
                </a:solidFill>
                <a:latin typeface="Lora Bold"/>
                <a:ea typeface="Lora Bold"/>
                <a:cs typeface="Lora Bold"/>
                <a:sym typeface="Lora Bold"/>
              </a:rPr>
              <a:t>Нов</a:t>
            </a:r>
            <a:r>
              <a:rPr lang="ru-RU" sz="1800" b="1" dirty="0" err="1">
                <a:solidFill>
                  <a:srgbClr val="D50334"/>
                </a:solidFill>
                <a:latin typeface="Lora Bold"/>
                <a:ea typeface="Lora Bold"/>
                <a:cs typeface="Lora Bold"/>
                <a:sym typeface="Lora Bold"/>
              </a:rPr>
              <a:t>ая</a:t>
            </a:r>
            <a:r>
              <a:rPr lang="en-US" sz="1800" b="1" dirty="0">
                <a:solidFill>
                  <a:srgbClr val="D50334"/>
                </a:solidFill>
                <a:latin typeface="Lora Bold"/>
                <a:ea typeface="Lora Bold"/>
                <a:cs typeface="Lora Bold"/>
                <a:sym typeface="Lora Bold"/>
              </a:rPr>
              <a:t> ОП</a:t>
            </a:r>
            <a:r>
              <a:rPr lang="en-US" sz="1800" b="1" dirty="0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 “</a:t>
            </a:r>
            <a:r>
              <a:rPr lang="ru-RU" sz="1800" b="1" dirty="0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Спортивная реабилитация</a:t>
            </a:r>
            <a:r>
              <a:rPr lang="en-US" sz="1800" b="1" dirty="0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”</a:t>
            </a:r>
          </a:p>
        </p:txBody>
      </p:sp>
      <p:sp>
        <p:nvSpPr>
          <p:cNvPr id="38" name="Freeform 35">
            <a:extLst>
              <a:ext uri="{FF2B5EF4-FFF2-40B4-BE49-F238E27FC236}">
                <a16:creationId xmlns:a16="http://schemas.microsoft.com/office/drawing/2014/main" id="{C2194B52-83F7-81C0-1B23-0DA7223E6B5F}"/>
              </a:ext>
            </a:extLst>
          </p:cNvPr>
          <p:cNvSpPr/>
          <p:nvPr/>
        </p:nvSpPr>
        <p:spPr>
          <a:xfrm>
            <a:off x="6621905" y="8881940"/>
            <a:ext cx="493430" cy="490620"/>
          </a:xfrm>
          <a:custGeom>
            <a:avLst/>
            <a:gdLst/>
            <a:ahLst/>
            <a:cxnLst/>
            <a:rect l="l" t="t" r="r" b="b"/>
            <a:pathLst>
              <a:path w="493430" h="490620">
                <a:moveTo>
                  <a:pt x="0" y="0"/>
                </a:moveTo>
                <a:lnTo>
                  <a:pt x="493429" y="0"/>
                </a:lnTo>
                <a:lnTo>
                  <a:pt x="493429" y="490620"/>
                </a:lnTo>
                <a:lnTo>
                  <a:pt x="0" y="4906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40" name="TextBox 24">
            <a:extLst>
              <a:ext uri="{FF2B5EF4-FFF2-40B4-BE49-F238E27FC236}">
                <a16:creationId xmlns:a16="http://schemas.microsoft.com/office/drawing/2014/main" id="{7BEA80CF-87D3-C8AA-C70B-0C6390073D07}"/>
              </a:ext>
            </a:extLst>
          </p:cNvPr>
          <p:cNvSpPr txBox="1"/>
          <p:nvPr/>
        </p:nvSpPr>
        <p:spPr>
          <a:xfrm>
            <a:off x="7575721" y="8140299"/>
            <a:ext cx="6495423" cy="910495"/>
          </a:xfrm>
          <a:prstGeom prst="rect">
            <a:avLst/>
          </a:prstGeom>
        </p:spPr>
        <p:txBody>
          <a:bodyPr lIns="50800" tIns="50800" rIns="50800" bIns="50800" rtlCol="0" anchor="t"/>
          <a:lstStyle/>
          <a:p>
            <a:pPr algn="l">
              <a:lnSpc>
                <a:spcPts val="2592"/>
              </a:lnSpc>
            </a:pPr>
            <a:r>
              <a:rPr lang="en-US" sz="2400" b="1" i="1" spc="-48" dirty="0">
                <a:solidFill>
                  <a:srgbClr val="0070C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МВА И ЕМВА </a:t>
            </a:r>
          </a:p>
          <a:p>
            <a:pPr algn="l">
              <a:lnSpc>
                <a:spcPts val="2592"/>
              </a:lnSpc>
            </a:pPr>
            <a:r>
              <a:rPr lang="ru-RU" sz="2400" b="1" i="1" spc="-49" dirty="0">
                <a:solidFill>
                  <a:srgbClr val="0070C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(ДДП </a:t>
            </a:r>
            <a:r>
              <a:rPr lang="en-US" sz="2400" b="1" i="1" spc="-49" dirty="0">
                <a:solidFill>
                  <a:srgbClr val="0070C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ОП </a:t>
            </a:r>
            <a:r>
              <a:rPr lang="en-US" sz="2400" b="1" i="1" spc="-49" dirty="0" err="1">
                <a:solidFill>
                  <a:srgbClr val="0070C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Eklore</a:t>
            </a:r>
            <a:r>
              <a:rPr lang="en-US" sz="2400" b="1" i="1" spc="-49" dirty="0">
                <a:solidFill>
                  <a:srgbClr val="0070C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-ed (</a:t>
            </a:r>
            <a:r>
              <a:rPr lang="ru-RU" sz="2400" b="1" i="1" spc="-49" dirty="0">
                <a:solidFill>
                  <a:srgbClr val="0070C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Франция</a:t>
            </a:r>
            <a:r>
              <a:rPr lang="en-US" sz="2400" b="1" i="1" spc="-49" dirty="0">
                <a:solidFill>
                  <a:srgbClr val="0070C0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) - 2</a:t>
            </a:r>
          </a:p>
        </p:txBody>
      </p:sp>
      <p:sp>
        <p:nvSpPr>
          <p:cNvPr id="43" name="TextBox 29">
            <a:extLst>
              <a:ext uri="{FF2B5EF4-FFF2-40B4-BE49-F238E27FC236}">
                <a16:creationId xmlns:a16="http://schemas.microsoft.com/office/drawing/2014/main" id="{834BDEDD-3A40-7AD0-46EA-BDB025E63001}"/>
              </a:ext>
            </a:extLst>
          </p:cNvPr>
          <p:cNvSpPr txBox="1"/>
          <p:nvPr/>
        </p:nvSpPr>
        <p:spPr>
          <a:xfrm>
            <a:off x="7337637" y="9072439"/>
            <a:ext cx="6591549" cy="266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b="1" dirty="0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EMBA Sport management </a:t>
            </a:r>
          </a:p>
        </p:txBody>
      </p:sp>
      <p:sp>
        <p:nvSpPr>
          <p:cNvPr id="44" name="Freeform 35">
            <a:extLst>
              <a:ext uri="{FF2B5EF4-FFF2-40B4-BE49-F238E27FC236}">
                <a16:creationId xmlns:a16="http://schemas.microsoft.com/office/drawing/2014/main" id="{0A851340-E84D-6256-AB1C-1EC671873C63}"/>
              </a:ext>
            </a:extLst>
          </p:cNvPr>
          <p:cNvSpPr/>
          <p:nvPr/>
        </p:nvSpPr>
        <p:spPr>
          <a:xfrm>
            <a:off x="6655526" y="9511820"/>
            <a:ext cx="493430" cy="490620"/>
          </a:xfrm>
          <a:custGeom>
            <a:avLst/>
            <a:gdLst/>
            <a:ahLst/>
            <a:cxnLst/>
            <a:rect l="l" t="t" r="r" b="b"/>
            <a:pathLst>
              <a:path w="493430" h="490620">
                <a:moveTo>
                  <a:pt x="0" y="0"/>
                </a:moveTo>
                <a:lnTo>
                  <a:pt x="493429" y="0"/>
                </a:lnTo>
                <a:lnTo>
                  <a:pt x="493429" y="490620"/>
                </a:lnTo>
                <a:lnTo>
                  <a:pt x="0" y="4906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48" name="TextBox 29">
            <a:extLst>
              <a:ext uri="{FF2B5EF4-FFF2-40B4-BE49-F238E27FC236}">
                <a16:creationId xmlns:a16="http://schemas.microsoft.com/office/drawing/2014/main" id="{F9B14EDC-4C34-39C6-2E1B-53B225475927}"/>
              </a:ext>
            </a:extLst>
          </p:cNvPr>
          <p:cNvSpPr txBox="1"/>
          <p:nvPr/>
        </p:nvSpPr>
        <p:spPr>
          <a:xfrm>
            <a:off x="7337637" y="9591245"/>
            <a:ext cx="6591549" cy="270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b="1" dirty="0">
                <a:solidFill>
                  <a:srgbClr val="203864"/>
                </a:solidFill>
                <a:latin typeface="Lora Bold"/>
                <a:ea typeface="Lora Bold"/>
                <a:cs typeface="Lora Bold"/>
                <a:sym typeface="Lora Bold"/>
              </a:rPr>
              <a:t>EMBA Leadership in sport medicine and wellness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FC596EB3-4CAC-C804-131E-148736A80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" y="0"/>
            <a:ext cx="6096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3427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52CE56-F168-AE6E-EB0A-2D2944F39DDA}"/>
              </a:ext>
            </a:extLst>
          </p:cNvPr>
          <p:cNvSpPr txBox="1"/>
          <p:nvPr/>
        </p:nvSpPr>
        <p:spPr>
          <a:xfrm>
            <a:off x="838200" y="202100"/>
            <a:ext cx="16611600" cy="674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 err="1">
                <a:latin typeface="+mj-lt"/>
                <a:ea typeface="+mj-ea"/>
                <a:cs typeface="+mj-cs"/>
              </a:rPr>
              <a:t>Основания</a:t>
            </a:r>
            <a:r>
              <a:rPr lang="en-US" sz="6000" b="1" dirty="0">
                <a:latin typeface="+mj-lt"/>
                <a:ea typeface="+mj-ea"/>
                <a:cs typeface="+mj-cs"/>
              </a:rPr>
              <a:t> </a:t>
            </a:r>
            <a:r>
              <a:rPr lang="en-US" sz="6000" b="1" dirty="0" err="1">
                <a:latin typeface="+mj-lt"/>
                <a:ea typeface="+mj-ea"/>
                <a:cs typeface="+mj-cs"/>
              </a:rPr>
              <a:t>для</a:t>
            </a:r>
            <a:r>
              <a:rPr lang="en-US" sz="6000" b="1" dirty="0">
                <a:latin typeface="+mj-lt"/>
                <a:ea typeface="+mj-ea"/>
                <a:cs typeface="+mj-cs"/>
              </a:rPr>
              <a:t> </a:t>
            </a:r>
            <a:r>
              <a:rPr lang="en-US" sz="6000" b="1" dirty="0" err="1">
                <a:latin typeface="+mj-lt"/>
                <a:ea typeface="+mj-ea"/>
                <a:cs typeface="+mj-cs"/>
              </a:rPr>
              <a:t>перехода</a:t>
            </a:r>
            <a:r>
              <a:rPr lang="en-US" sz="6000" b="1" dirty="0">
                <a:latin typeface="+mj-lt"/>
                <a:ea typeface="+mj-ea"/>
                <a:cs typeface="+mj-cs"/>
              </a:rPr>
              <a:t> </a:t>
            </a:r>
            <a:r>
              <a:rPr lang="en-US" sz="6000" b="1" dirty="0" err="1">
                <a:latin typeface="+mj-lt"/>
                <a:ea typeface="+mj-ea"/>
                <a:cs typeface="+mj-cs"/>
              </a:rPr>
              <a:t>на</a:t>
            </a:r>
            <a:r>
              <a:rPr lang="en-US" sz="6000" b="1" dirty="0">
                <a:latin typeface="+mj-lt"/>
                <a:ea typeface="+mj-ea"/>
                <a:cs typeface="+mj-cs"/>
              </a:rPr>
              <a:t> </a:t>
            </a:r>
            <a:r>
              <a:rPr lang="en-US" sz="6000" b="1" dirty="0" err="1">
                <a:latin typeface="+mj-lt"/>
                <a:ea typeface="+mj-ea"/>
                <a:cs typeface="+mj-cs"/>
              </a:rPr>
              <a:t>трехгодичную</a:t>
            </a:r>
            <a:r>
              <a:rPr lang="en-US" sz="6000" b="1" dirty="0">
                <a:latin typeface="+mj-lt"/>
                <a:ea typeface="+mj-ea"/>
                <a:cs typeface="+mj-cs"/>
              </a:rPr>
              <a:t> </a:t>
            </a:r>
            <a:r>
              <a:rPr lang="en-US" sz="6000" b="1" dirty="0" err="1">
                <a:latin typeface="+mj-lt"/>
                <a:ea typeface="+mj-ea"/>
                <a:cs typeface="+mj-cs"/>
              </a:rPr>
              <a:t>модель</a:t>
            </a:r>
            <a:endParaRPr lang="en-US" sz="60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25" name="object 5">
            <a:extLst>
              <a:ext uri="{FF2B5EF4-FFF2-40B4-BE49-F238E27FC236}">
                <a16:creationId xmlns:a16="http://schemas.microsoft.com/office/drawing/2014/main" id="{D0F1CED2-8F3D-1728-D203-4E264ACAA30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23307" y="5143500"/>
            <a:ext cx="1666011" cy="686102"/>
          </a:xfrm>
          <a:prstGeom prst="rect">
            <a:avLst/>
          </a:prstGeom>
        </p:spPr>
      </p:pic>
      <p:graphicFrame>
        <p:nvGraphicFramePr>
          <p:cNvPr id="53" name="TextBox 50">
            <a:extLst>
              <a:ext uri="{FF2B5EF4-FFF2-40B4-BE49-F238E27FC236}">
                <a16:creationId xmlns:a16="http://schemas.microsoft.com/office/drawing/2014/main" id="{0D7E0DD0-5BFD-8D94-0729-0AA10FA2F9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1024354"/>
              </p:ext>
            </p:extLst>
          </p:nvPr>
        </p:nvGraphicFramePr>
        <p:xfrm>
          <a:off x="5181600" y="1028700"/>
          <a:ext cx="12453938" cy="922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D5920B9A-DA9E-39AC-AEA9-AE1C25C7AE1F}"/>
              </a:ext>
            </a:extLst>
          </p:cNvPr>
          <p:cNvSpPr txBox="1"/>
          <p:nvPr/>
        </p:nvSpPr>
        <p:spPr>
          <a:xfrm>
            <a:off x="311624" y="3314700"/>
            <a:ext cx="5555776" cy="5655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ct val="150000"/>
              </a:lnSpc>
              <a:spcBef>
                <a:spcPts val="1125"/>
              </a:spcBef>
              <a:spcAft>
                <a:spcPts val="675"/>
              </a:spcAft>
              <a:buNone/>
            </a:pPr>
            <a:r>
              <a:rPr lang="ru-RU" sz="2400" b="0" i="0" dirty="0">
                <a:solidFill>
                  <a:srgbClr val="1E1E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Глава 5. Требования к сроку обучения</a:t>
            </a:r>
          </a:p>
          <a:p>
            <a:pPr algn="l" fontAlgn="base">
              <a:lnSpc>
                <a:spcPct val="150000"/>
              </a:lnSpc>
            </a:pPr>
            <a:r>
              <a:rPr lang="ru-RU" sz="24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 37. Срок обучения в бакалавриате определяется объемом освоенных академических кредитов. При освоении установленного объема академических кредитов и достижении ожидаемых результатов обучения для получения степени бакалавра образовательная программа высшего образования является полностью завершенной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75F798B-25B8-65E0-C084-7D3CC2075101}"/>
              </a:ext>
            </a:extLst>
          </p:cNvPr>
          <p:cNvSpPr txBox="1"/>
          <p:nvPr/>
        </p:nvSpPr>
        <p:spPr>
          <a:xfrm>
            <a:off x="285466" y="1716244"/>
            <a:ext cx="5191836" cy="964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2250"/>
              </a:lnSpc>
            </a:pPr>
            <a:r>
              <a:rPr lang="ru-RU" b="1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 утверждении государственных общеобязательных стандартов высшего и послевузовского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3695605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ED7575E-88D2-B771-681D-46A7E5541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364685" cy="102870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ack-снимок строки градуатес">
            <a:extLst>
              <a:ext uri="{FF2B5EF4-FFF2-40B4-BE49-F238E27FC236}">
                <a16:creationId xmlns:a16="http://schemas.microsoft.com/office/drawing/2014/main" id="{BA1EB8F5-E25E-09AF-BD5E-F8EF9A6B78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84"/>
          <a:stretch>
            <a:fillRect/>
          </a:stretch>
        </p:blipFill>
        <p:spPr>
          <a:xfrm>
            <a:off x="1003852" y="1838894"/>
            <a:ext cx="9332843" cy="6619144"/>
          </a:xfrm>
          <a:prstGeom prst="rect">
            <a:avLst/>
          </a:prstGeom>
        </p:spPr>
      </p:pic>
      <p:cxnSp>
        <p:nvCxnSpPr>
          <p:cNvPr id="13" name="Straight Connector 17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299085" y="1306719"/>
            <a:ext cx="1105408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3646E65-4F7D-7617-E6FD-E9925AC16ADC}"/>
              </a:ext>
            </a:extLst>
          </p:cNvPr>
          <p:cNvSpPr txBox="1"/>
          <p:nvPr/>
        </p:nvSpPr>
        <p:spPr>
          <a:xfrm>
            <a:off x="11887200" y="1807618"/>
            <a:ext cx="5964053" cy="295487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en-US"/>
            </a:defPPr>
            <a:lvl1pPr>
              <a:lnSpc>
                <a:spcPct val="90000"/>
              </a:lnSpc>
              <a:spcAft>
                <a:spcPts val="600"/>
              </a:spcAft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 </a:t>
            </a:r>
            <a:r>
              <a:rPr lang="en-US" dirty="0" err="1"/>
              <a:t>Казахстан</a:t>
            </a:r>
            <a:endParaRPr lang="en-US" dirty="0"/>
          </a:p>
          <a:p>
            <a:r>
              <a:rPr lang="ru-RU" dirty="0"/>
              <a:t> - </a:t>
            </a:r>
            <a:r>
              <a:rPr lang="en-US" i="1" dirty="0" err="1"/>
              <a:t>Назарбаев</a:t>
            </a:r>
            <a:r>
              <a:rPr lang="en-US" i="1" dirty="0"/>
              <a:t> </a:t>
            </a:r>
            <a:r>
              <a:rPr lang="en-US" i="1" dirty="0" err="1"/>
              <a:t>Университет</a:t>
            </a:r>
            <a:r>
              <a:rPr lang="en-US" i="1" dirty="0"/>
              <a:t> и Astana IT University </a:t>
            </a:r>
            <a:r>
              <a:rPr lang="en-US" b="0" dirty="0" err="1"/>
              <a:t>реализуют</a:t>
            </a:r>
            <a:r>
              <a:rPr lang="en-US" b="0" dirty="0"/>
              <a:t> </a:t>
            </a:r>
            <a:r>
              <a:rPr lang="en-US" b="0" dirty="0" err="1"/>
              <a:t>ускоренные</a:t>
            </a:r>
            <a:r>
              <a:rPr lang="en-US" b="0" dirty="0"/>
              <a:t> </a:t>
            </a:r>
            <a:r>
              <a:rPr lang="en-US" b="0" dirty="0" err="1"/>
              <a:t>траектории</a:t>
            </a:r>
            <a:r>
              <a:rPr lang="en-US" b="0" dirty="0"/>
              <a:t> (3 </a:t>
            </a:r>
            <a:r>
              <a:rPr lang="en-US" b="0" dirty="0" err="1"/>
              <a:t>года</a:t>
            </a:r>
            <a:r>
              <a:rPr lang="en-US" b="0" dirty="0"/>
              <a:t>) </a:t>
            </a:r>
            <a:r>
              <a:rPr lang="en-US" b="0" dirty="0" err="1"/>
              <a:t>при</a:t>
            </a:r>
            <a:r>
              <a:rPr lang="en-US" b="0" dirty="0"/>
              <a:t> </a:t>
            </a:r>
            <a:r>
              <a:rPr lang="en-US" b="0" dirty="0" err="1"/>
              <a:t>наличии</a:t>
            </a:r>
            <a:r>
              <a:rPr lang="en-US" b="0" dirty="0"/>
              <a:t> </a:t>
            </a:r>
            <a:r>
              <a:rPr lang="en-US" b="0" dirty="0" err="1"/>
              <a:t>академически</a:t>
            </a:r>
            <a:r>
              <a:rPr lang="en-US" b="0" dirty="0"/>
              <a:t> </a:t>
            </a:r>
            <a:r>
              <a:rPr lang="en-US" b="0" dirty="0" err="1"/>
              <a:t>сильных</a:t>
            </a:r>
            <a:r>
              <a:rPr lang="en-US" b="0" dirty="0"/>
              <a:t> </a:t>
            </a:r>
            <a:r>
              <a:rPr lang="en-US" b="0" dirty="0" err="1"/>
              <a:t>студентов</a:t>
            </a:r>
            <a:r>
              <a:rPr lang="en-US" b="0" dirty="0"/>
              <a:t>.</a:t>
            </a:r>
            <a:endParaRPr lang="ru-RU" b="0" dirty="0"/>
          </a:p>
          <a:p>
            <a:r>
              <a:rPr lang="ru-RU" dirty="0"/>
              <a:t>- </a:t>
            </a:r>
            <a:r>
              <a:rPr lang="en-US" i="1" dirty="0" err="1"/>
              <a:t>Технические</a:t>
            </a:r>
            <a:r>
              <a:rPr lang="en-US" i="1" dirty="0"/>
              <a:t> </a:t>
            </a:r>
            <a:r>
              <a:rPr lang="en-US" i="1" dirty="0" err="1"/>
              <a:t>вузы</a:t>
            </a:r>
            <a:r>
              <a:rPr lang="en-US" i="1" dirty="0"/>
              <a:t> </a:t>
            </a:r>
            <a:r>
              <a:rPr lang="en-US" b="0" dirty="0"/>
              <a:t>(</a:t>
            </a:r>
            <a:r>
              <a:rPr lang="en-US" b="0" dirty="0" err="1"/>
              <a:t>например</a:t>
            </a:r>
            <a:r>
              <a:rPr lang="en-US" b="0" dirty="0"/>
              <a:t>, </a:t>
            </a:r>
            <a:r>
              <a:rPr lang="en-US" b="0" dirty="0" err="1"/>
              <a:t>Satbayev</a:t>
            </a:r>
            <a:r>
              <a:rPr lang="en-US" b="0" dirty="0"/>
              <a:t> University) </a:t>
            </a:r>
            <a:r>
              <a:rPr lang="en-US" b="0" dirty="0" err="1"/>
              <a:t>предлагают</a:t>
            </a:r>
            <a:r>
              <a:rPr lang="en-US" b="0" dirty="0"/>
              <a:t> </a:t>
            </a:r>
            <a:r>
              <a:rPr lang="en-US" b="0" dirty="0" err="1"/>
              <a:t>интенсивные</a:t>
            </a:r>
            <a:r>
              <a:rPr lang="en-US" b="0" dirty="0"/>
              <a:t> 3-летние </a:t>
            </a:r>
            <a:r>
              <a:rPr lang="en-US" b="0" dirty="0" err="1"/>
              <a:t>программы</a:t>
            </a:r>
            <a:r>
              <a:rPr lang="en-US" b="0" dirty="0"/>
              <a:t> </a:t>
            </a:r>
            <a:r>
              <a:rPr lang="en-US" b="0" dirty="0" err="1"/>
              <a:t>для</a:t>
            </a:r>
            <a:r>
              <a:rPr lang="en-US" b="0" dirty="0"/>
              <a:t> </a:t>
            </a:r>
            <a:r>
              <a:rPr lang="en-US" b="0" dirty="0" err="1"/>
              <a:t>выпускников</a:t>
            </a:r>
            <a:r>
              <a:rPr lang="en-US" b="0" dirty="0"/>
              <a:t> </a:t>
            </a:r>
            <a:r>
              <a:rPr lang="en-US" b="0" dirty="0" err="1"/>
              <a:t>колледжей</a:t>
            </a:r>
            <a:r>
              <a:rPr lang="en-US" b="0" dirty="0"/>
              <a:t>.</a:t>
            </a:r>
            <a:endParaRPr lang="ru-RU" b="0" dirty="0"/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C13BAA-74AC-C28D-8F00-5306360EA6D6}"/>
              </a:ext>
            </a:extLst>
          </p:cNvPr>
          <p:cNvSpPr txBox="1"/>
          <p:nvPr/>
        </p:nvSpPr>
        <p:spPr>
          <a:xfrm>
            <a:off x="1524000" y="577815"/>
            <a:ext cx="914400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 err="1"/>
              <a:t>Отечественный</a:t>
            </a:r>
            <a:r>
              <a:rPr lang="en-US" sz="3600" b="1" dirty="0"/>
              <a:t> и </a:t>
            </a:r>
            <a:r>
              <a:rPr lang="en-US" sz="3600" b="1" dirty="0" err="1"/>
              <a:t>международный</a:t>
            </a:r>
            <a:r>
              <a:rPr lang="en-US" sz="3600" b="1" dirty="0"/>
              <a:t> </a:t>
            </a:r>
            <a:r>
              <a:rPr lang="en-US" sz="3600" b="1" dirty="0" err="1"/>
              <a:t>опыт</a:t>
            </a:r>
            <a:endParaRPr lang="en-US" sz="3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200D49-A644-BAF6-4C57-E56C30EE9B2A}"/>
              </a:ext>
            </a:extLst>
          </p:cNvPr>
          <p:cNvSpPr txBox="1"/>
          <p:nvPr/>
        </p:nvSpPr>
        <p:spPr>
          <a:xfrm>
            <a:off x="11900848" y="5263395"/>
            <a:ext cx="6387152" cy="4056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Aft>
                <a:spcPts val="600"/>
              </a:spcAft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/>
              <a:t>Зарубежный</a:t>
            </a:r>
            <a:r>
              <a:rPr lang="en-US" dirty="0"/>
              <a:t> </a:t>
            </a:r>
            <a:r>
              <a:rPr lang="en-US" dirty="0" err="1"/>
              <a:t>опыт</a:t>
            </a:r>
            <a:r>
              <a:rPr lang="en-US" dirty="0"/>
              <a:t>:</a:t>
            </a:r>
          </a:p>
          <a:p>
            <a:r>
              <a:rPr lang="ru-RU" b="0" dirty="0"/>
              <a:t>- </a:t>
            </a:r>
            <a:r>
              <a:rPr lang="en-US" i="1" dirty="0" err="1"/>
              <a:t>Великобритания</a:t>
            </a:r>
            <a:r>
              <a:rPr lang="en-US" b="0" dirty="0"/>
              <a:t>: 3-летний </a:t>
            </a:r>
            <a:r>
              <a:rPr lang="en-US" b="0" dirty="0" err="1"/>
              <a:t>бакалавриат</a:t>
            </a:r>
            <a:r>
              <a:rPr lang="en-US" b="0" dirty="0"/>
              <a:t> </a:t>
            </a:r>
            <a:r>
              <a:rPr lang="en-US" b="0" dirty="0" err="1"/>
              <a:t>является</a:t>
            </a:r>
            <a:r>
              <a:rPr lang="en-US" b="0" dirty="0"/>
              <a:t> </a:t>
            </a:r>
            <a:r>
              <a:rPr lang="en-US" b="0" dirty="0" err="1"/>
              <a:t>стандартом</a:t>
            </a:r>
            <a:r>
              <a:rPr lang="en-US" b="0" dirty="0"/>
              <a:t> по </a:t>
            </a:r>
            <a:r>
              <a:rPr lang="en-US" b="0" dirty="0" err="1"/>
              <a:t>всей</a:t>
            </a:r>
            <a:r>
              <a:rPr lang="en-US" b="0" dirty="0"/>
              <a:t> </a:t>
            </a:r>
            <a:r>
              <a:rPr lang="en-US" b="0" dirty="0" err="1"/>
              <a:t>стране</a:t>
            </a:r>
            <a:r>
              <a:rPr lang="en-US" b="0" dirty="0"/>
              <a:t>.</a:t>
            </a:r>
          </a:p>
          <a:p>
            <a:r>
              <a:rPr lang="ru-RU" b="0" dirty="0"/>
              <a:t>- </a:t>
            </a:r>
            <a:r>
              <a:rPr lang="en-US" i="1" dirty="0" err="1"/>
              <a:t>Финляндия</a:t>
            </a:r>
            <a:r>
              <a:rPr lang="en-US" i="1" dirty="0"/>
              <a:t> и </a:t>
            </a:r>
            <a:r>
              <a:rPr lang="en-US" i="1" dirty="0" err="1"/>
              <a:t>Нидерланды</a:t>
            </a:r>
            <a:r>
              <a:rPr lang="en-US" b="0" dirty="0"/>
              <a:t>: </a:t>
            </a:r>
            <a:r>
              <a:rPr lang="en-US" b="0" dirty="0" err="1"/>
              <a:t>интенсивные</a:t>
            </a:r>
            <a:r>
              <a:rPr lang="en-US" b="0" dirty="0"/>
              <a:t> 3-летние </a:t>
            </a:r>
            <a:r>
              <a:rPr lang="en-US" b="0" dirty="0" err="1"/>
              <a:t>программы</a:t>
            </a:r>
            <a:r>
              <a:rPr lang="en-US" b="0" dirty="0"/>
              <a:t> в </a:t>
            </a:r>
            <a:r>
              <a:rPr lang="en-US" b="0" dirty="0" err="1"/>
              <a:t>прикладных</a:t>
            </a:r>
            <a:r>
              <a:rPr lang="en-US" b="0" dirty="0"/>
              <a:t> </a:t>
            </a:r>
            <a:r>
              <a:rPr lang="en-US" b="0" dirty="0" err="1"/>
              <a:t>университетах</a:t>
            </a:r>
            <a:r>
              <a:rPr lang="en-US" b="0" dirty="0"/>
              <a:t>.</a:t>
            </a:r>
          </a:p>
          <a:p>
            <a:r>
              <a:rPr lang="ru-RU" b="0" dirty="0"/>
              <a:t>- </a:t>
            </a:r>
            <a:r>
              <a:rPr lang="en-US" i="1" dirty="0" err="1"/>
              <a:t>Германия</a:t>
            </a:r>
            <a:r>
              <a:rPr lang="en-US" b="0" dirty="0"/>
              <a:t>: </a:t>
            </a:r>
            <a:r>
              <a:rPr lang="en-US" b="0" dirty="0" err="1"/>
              <a:t>модель</a:t>
            </a:r>
            <a:r>
              <a:rPr lang="en-US" b="0" dirty="0"/>
              <a:t> «3+2» (</a:t>
            </a:r>
            <a:r>
              <a:rPr lang="en-US" b="0" dirty="0" err="1"/>
              <a:t>бакалавр</a:t>
            </a:r>
            <a:r>
              <a:rPr lang="en-US" b="0" dirty="0"/>
              <a:t> + </a:t>
            </a:r>
            <a:r>
              <a:rPr lang="en-US" b="0" dirty="0" err="1"/>
              <a:t>магистр</a:t>
            </a:r>
            <a:r>
              <a:rPr lang="en-US" b="0" dirty="0"/>
              <a:t>) </a:t>
            </a:r>
            <a:r>
              <a:rPr lang="en-US" b="0" dirty="0" err="1"/>
              <a:t>широко</a:t>
            </a:r>
            <a:r>
              <a:rPr lang="en-US" b="0" dirty="0"/>
              <a:t> </a:t>
            </a:r>
            <a:r>
              <a:rPr lang="en-US" b="0" dirty="0" err="1"/>
              <a:t>принята</a:t>
            </a:r>
            <a:r>
              <a:rPr lang="en-US" b="0" dirty="0"/>
              <a:t>.</a:t>
            </a:r>
          </a:p>
          <a:p>
            <a:r>
              <a:rPr lang="ru-RU" b="0" dirty="0"/>
              <a:t>- </a:t>
            </a:r>
            <a:r>
              <a:rPr lang="en-US" i="1" dirty="0" err="1"/>
              <a:t>Сингапур</a:t>
            </a:r>
            <a:r>
              <a:rPr lang="en-US" i="1" dirty="0"/>
              <a:t> и </a:t>
            </a:r>
            <a:r>
              <a:rPr lang="en-US" i="1" dirty="0" err="1"/>
              <a:t>Южная</a:t>
            </a:r>
            <a:r>
              <a:rPr lang="en-US" i="1" dirty="0"/>
              <a:t> </a:t>
            </a:r>
            <a:r>
              <a:rPr lang="en-US" i="1" dirty="0" err="1"/>
              <a:t>Корея</a:t>
            </a:r>
            <a:r>
              <a:rPr lang="en-US" b="0" dirty="0"/>
              <a:t>: </a:t>
            </a:r>
            <a:r>
              <a:rPr lang="en-US" b="0" dirty="0" err="1"/>
              <a:t>акцент</a:t>
            </a:r>
            <a:r>
              <a:rPr lang="en-US" b="0" dirty="0"/>
              <a:t> </a:t>
            </a:r>
            <a:r>
              <a:rPr lang="en-US" b="0" dirty="0" err="1"/>
              <a:t>на</a:t>
            </a:r>
            <a:r>
              <a:rPr lang="en-US" b="0" dirty="0"/>
              <a:t> </a:t>
            </a:r>
            <a:r>
              <a:rPr lang="en-US" b="0" dirty="0" err="1"/>
              <a:t>сжатые</a:t>
            </a:r>
            <a:r>
              <a:rPr lang="en-US" b="0" dirty="0"/>
              <a:t> и </a:t>
            </a:r>
            <a:r>
              <a:rPr lang="en-US" b="0" dirty="0" err="1"/>
              <a:t>практикоориентированные</a:t>
            </a:r>
            <a:r>
              <a:rPr lang="en-US" b="0" dirty="0"/>
              <a:t> </a:t>
            </a:r>
            <a:r>
              <a:rPr lang="en-US" b="0" dirty="0" err="1"/>
              <a:t>траектории</a:t>
            </a:r>
            <a:r>
              <a:rPr lang="en-US" b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3312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AB2E6C-85F3-C1E8-6BEC-4F1B75721C08}"/>
              </a:ext>
            </a:extLst>
          </p:cNvPr>
          <p:cNvSpPr txBox="1"/>
          <p:nvPr/>
        </p:nvSpPr>
        <p:spPr>
          <a:xfrm>
            <a:off x="609600" y="1376667"/>
            <a:ext cx="6896619" cy="7696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Инструментальные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навыки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грамотность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аналитическими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платформами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том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числе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фитнес-аналитики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трекеры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дневники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тренировок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571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Навыки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академического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письма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презентации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коммуникации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71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Владение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иностранным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языком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уровне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общения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(ESP – English for Sports Professionals).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Фундаментальные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навыки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Глубокое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анатомии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физиологии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теории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методики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спорта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Знание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педагогики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психологии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диетологии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индивидуальных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командных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подготовки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тренерская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Индустриальные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навыки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спортивными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мероприятиями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проектами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71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71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Базовые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компетенции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спортивного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маркетинга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брендинга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киберспорта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71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Стажировки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реальных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фитнес-клубы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8612EA-3421-2711-1EB7-D15AE1A3D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1485900"/>
            <a:ext cx="9817530" cy="65532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FD67D68-9B83-C338-8342-3348D8F22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7537" y="10106632"/>
            <a:ext cx="18310799" cy="185045"/>
            <a:chOff x="-5025" y="6737718"/>
            <a:chExt cx="12207200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E397F34-6B84-0D3B-0F29-B1D134B3B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BD98075-BFC1-BE9C-7FB7-23FE55E43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A624C6F-298C-B1BD-E4E6-DD8CB3BF0F51}"/>
              </a:ext>
            </a:extLst>
          </p:cNvPr>
          <p:cNvSpPr txBox="1"/>
          <p:nvPr/>
        </p:nvSpPr>
        <p:spPr>
          <a:xfrm>
            <a:off x="3574576" y="389429"/>
            <a:ext cx="106748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Направление подготовки кадров - 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6B115 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Спорт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097557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9454" y="497073"/>
            <a:ext cx="175386" cy="1660491"/>
            <a:chOff x="0" y="0"/>
            <a:chExt cx="233848" cy="2213988"/>
          </a:xfrm>
        </p:grpSpPr>
        <p:sp>
          <p:nvSpPr>
            <p:cNvPr id="3" name="Freeform 3"/>
            <p:cNvSpPr/>
            <p:nvPr/>
          </p:nvSpPr>
          <p:spPr>
            <a:xfrm>
              <a:off x="12700" y="12700"/>
              <a:ext cx="208407" cy="2188591"/>
            </a:xfrm>
            <a:custGeom>
              <a:avLst/>
              <a:gdLst/>
              <a:ahLst/>
              <a:cxnLst/>
              <a:rect l="l" t="t" r="r" b="b"/>
              <a:pathLst>
                <a:path w="208407" h="2188591">
                  <a:moveTo>
                    <a:pt x="0" y="0"/>
                  </a:moveTo>
                  <a:lnTo>
                    <a:pt x="208407" y="0"/>
                  </a:lnTo>
                  <a:lnTo>
                    <a:pt x="208407" y="2188591"/>
                  </a:lnTo>
                  <a:lnTo>
                    <a:pt x="0" y="2188591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endParaRPr lang="ru-KZ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446288" y="746269"/>
            <a:ext cx="17841712" cy="638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kk-KZ" sz="4200" dirty="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Зарубежные</a:t>
            </a:r>
            <a:r>
              <a:rPr lang="en-US" sz="4200" dirty="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преподаватели</a:t>
            </a:r>
            <a:r>
              <a:rPr lang="en-US" sz="4200" dirty="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на</a:t>
            </a:r>
            <a:r>
              <a:rPr lang="en-US" sz="4200" dirty="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текущий</a:t>
            </a:r>
            <a:r>
              <a:rPr lang="en-US" sz="4200" dirty="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учебный</a:t>
            </a:r>
            <a:r>
              <a:rPr lang="en-US" sz="4200" dirty="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год</a:t>
            </a:r>
            <a:endParaRPr lang="en-US" sz="4200" dirty="0">
              <a:solidFill>
                <a:srgbClr val="00206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" name="Freeform 5" descr="Изображение выглядит как карта  Автоматически созданное описание"/>
          <p:cNvSpPr/>
          <p:nvPr/>
        </p:nvSpPr>
        <p:spPr>
          <a:xfrm>
            <a:off x="1133762" y="1858078"/>
            <a:ext cx="15260432" cy="7133788"/>
          </a:xfrm>
          <a:custGeom>
            <a:avLst/>
            <a:gdLst/>
            <a:ahLst/>
            <a:cxnLst/>
            <a:rect l="l" t="t" r="r" b="b"/>
            <a:pathLst>
              <a:path w="15260432" h="7133788">
                <a:moveTo>
                  <a:pt x="0" y="0"/>
                </a:moveTo>
                <a:lnTo>
                  <a:pt x="15260431" y="0"/>
                </a:lnTo>
                <a:lnTo>
                  <a:pt x="15260431" y="7133789"/>
                </a:lnTo>
                <a:lnTo>
                  <a:pt x="0" y="71337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t="-15050" b="-15050"/>
            </a:stretch>
          </a:blipFill>
        </p:spPr>
        <p:txBody>
          <a:bodyPr/>
          <a:lstStyle/>
          <a:p>
            <a:endParaRPr lang="ru-KZ"/>
          </a:p>
        </p:txBody>
      </p:sp>
      <p:sp>
        <p:nvSpPr>
          <p:cNvPr id="6" name="Freeform 6"/>
          <p:cNvSpPr/>
          <p:nvPr/>
        </p:nvSpPr>
        <p:spPr>
          <a:xfrm>
            <a:off x="15781283" y="184936"/>
            <a:ext cx="2506718" cy="1122664"/>
          </a:xfrm>
          <a:custGeom>
            <a:avLst/>
            <a:gdLst/>
            <a:ahLst/>
            <a:cxnLst/>
            <a:rect l="l" t="t" r="r" b="b"/>
            <a:pathLst>
              <a:path w="2506718" h="1122664">
                <a:moveTo>
                  <a:pt x="0" y="0"/>
                </a:moveTo>
                <a:lnTo>
                  <a:pt x="2506717" y="0"/>
                </a:lnTo>
                <a:lnTo>
                  <a:pt x="2506717" y="1122665"/>
                </a:lnTo>
                <a:lnTo>
                  <a:pt x="0" y="11226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12" r="-2612"/>
            </a:stretch>
          </a:blipFill>
        </p:spPr>
        <p:txBody>
          <a:bodyPr/>
          <a:lstStyle/>
          <a:p>
            <a:endParaRPr lang="ru-KZ"/>
          </a:p>
        </p:txBody>
      </p:sp>
      <p:grpSp>
        <p:nvGrpSpPr>
          <p:cNvPr id="7" name="Group 7"/>
          <p:cNvGrpSpPr/>
          <p:nvPr/>
        </p:nvGrpSpPr>
        <p:grpSpPr>
          <a:xfrm>
            <a:off x="767957" y="1994900"/>
            <a:ext cx="3579425" cy="3430072"/>
            <a:chOff x="0" y="0"/>
            <a:chExt cx="848191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48191" cy="812800"/>
            </a:xfrm>
            <a:custGeom>
              <a:avLst/>
              <a:gdLst/>
              <a:ahLst/>
              <a:cxnLst/>
              <a:rect l="l" t="t" r="r" b="b"/>
              <a:pathLst>
                <a:path w="848191" h="812800">
                  <a:moveTo>
                    <a:pt x="0" y="0"/>
                  </a:moveTo>
                  <a:lnTo>
                    <a:pt x="848191" y="0"/>
                  </a:lnTo>
                  <a:lnTo>
                    <a:pt x="848191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l="-55131" t="-3928" b="-3928"/>
              </a:stretch>
            </a:blipFill>
          </p:spPr>
          <p:txBody>
            <a:bodyPr/>
            <a:lstStyle/>
            <a:p>
              <a:endParaRPr lang="ru-KZ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966507" y="2092874"/>
            <a:ext cx="3726601" cy="4203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6"/>
              </a:lnSpc>
            </a:pPr>
            <a:r>
              <a:rPr lang="en-US" sz="270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Mustafa Savaskan – Преподаватель дисциплины «Professional English in Sport» (full time) с 9 декабря 2024 г. по 30 июня 2025 г. Директор футбольной школы «Besiktas»</a:t>
            </a:r>
          </a:p>
          <a:p>
            <a:pPr algn="ctr">
              <a:lnSpc>
                <a:spcPts val="2268"/>
              </a:lnSpc>
            </a:pPr>
            <a:endParaRPr lang="en-US" sz="2700">
              <a:solidFill>
                <a:srgbClr val="002060"/>
              </a:solidFill>
              <a:latin typeface="Lora"/>
              <a:ea typeface="Lora"/>
              <a:cs typeface="Lora"/>
              <a:sym typeface="Lora"/>
            </a:endParaRPr>
          </a:p>
          <a:p>
            <a:pPr algn="ctr">
              <a:lnSpc>
                <a:spcPts val="2268"/>
              </a:lnSpc>
            </a:pPr>
            <a:endParaRPr lang="en-US" sz="2700">
              <a:solidFill>
                <a:srgbClr val="002060"/>
              </a:solidFill>
              <a:latin typeface="Lora"/>
              <a:ea typeface="Lora"/>
              <a:cs typeface="Lora"/>
              <a:sym typeface="Lora"/>
            </a:endParaRPr>
          </a:p>
          <a:p>
            <a:pPr algn="ctr">
              <a:lnSpc>
                <a:spcPts val="2916"/>
              </a:lnSpc>
            </a:pPr>
            <a:endParaRPr lang="en-US" sz="2700">
              <a:solidFill>
                <a:srgbClr val="00206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3281076" y="2140003"/>
            <a:ext cx="4788601" cy="2866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Тимур Султанов - гостевой лектор по дисциплине «Спортивной психологии» с 07-20 октября 2024 года, Спортивный психолог федерации гимнастики Республики Узбекистан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037376" y="6170422"/>
            <a:ext cx="3726602" cy="3555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6"/>
              </a:lnSpc>
            </a:pPr>
            <a:r>
              <a:rPr lang="en-US" sz="270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Prof. dr. hab. Zbigniew Waskiewich - гостевой лектор по дисциплине «Теория и методика зимних видов спорта»</a:t>
            </a:r>
          </a:p>
          <a:p>
            <a:pPr algn="ctr">
              <a:lnSpc>
                <a:spcPts val="2916"/>
              </a:lnSpc>
            </a:pPr>
            <a:r>
              <a:rPr lang="en-US" sz="270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с 3 февраля по 16 февраля 2025 г.</a:t>
            </a:r>
          </a:p>
          <a:p>
            <a:pPr algn="ctr">
              <a:lnSpc>
                <a:spcPts val="2268"/>
              </a:lnSpc>
            </a:pPr>
            <a:endParaRPr lang="en-US" sz="2700">
              <a:solidFill>
                <a:srgbClr val="002060"/>
              </a:solidFill>
              <a:latin typeface="Lora"/>
              <a:ea typeface="Lora"/>
              <a:cs typeface="Lora"/>
              <a:sym typeface="Lora"/>
            </a:endParaRPr>
          </a:p>
          <a:p>
            <a:pPr algn="ctr">
              <a:lnSpc>
                <a:spcPts val="2916"/>
              </a:lnSpc>
            </a:pPr>
            <a:endParaRPr lang="en-US" sz="2700">
              <a:solidFill>
                <a:srgbClr val="00206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355247" y="6324752"/>
            <a:ext cx="3726602" cy="2907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6"/>
              </a:lnSpc>
            </a:pPr>
            <a:r>
              <a:rPr lang="en-US" sz="2700">
                <a:solidFill>
                  <a:srgbClr val="002060"/>
                </a:solidFill>
                <a:latin typeface="Lora"/>
                <a:ea typeface="Lora"/>
                <a:cs typeface="Lora"/>
                <a:sym typeface="Lora"/>
              </a:rPr>
              <a:t>Prof. Alexander Skaliy – Препадователь для EMBA слушателей по курсу «Интернетизация в спорте» (online) WSG University</a:t>
            </a:r>
          </a:p>
          <a:p>
            <a:pPr algn="ctr">
              <a:lnSpc>
                <a:spcPts val="2916"/>
              </a:lnSpc>
            </a:pPr>
            <a:endParaRPr lang="en-US" sz="2700">
              <a:solidFill>
                <a:srgbClr val="002060"/>
              </a:solidFill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767957" y="6141847"/>
            <a:ext cx="3579425" cy="3430072"/>
            <a:chOff x="0" y="0"/>
            <a:chExt cx="848191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48191" cy="812800"/>
            </a:xfrm>
            <a:custGeom>
              <a:avLst/>
              <a:gdLst/>
              <a:ahLst/>
              <a:cxnLst/>
              <a:rect l="l" t="t" r="r" b="b"/>
              <a:pathLst>
                <a:path w="848191" h="812800">
                  <a:moveTo>
                    <a:pt x="0" y="0"/>
                  </a:moveTo>
                  <a:lnTo>
                    <a:pt x="848191" y="0"/>
                  </a:lnTo>
                  <a:lnTo>
                    <a:pt x="848191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t="-18710" b="-18710"/>
              </a:stretch>
            </a:blipFill>
          </p:spPr>
          <p:txBody>
            <a:bodyPr/>
            <a:lstStyle/>
            <a:p>
              <a:endParaRPr lang="ru-KZ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361237" y="1994900"/>
            <a:ext cx="3579425" cy="3430072"/>
            <a:chOff x="0" y="0"/>
            <a:chExt cx="848191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48191" cy="812800"/>
            </a:xfrm>
            <a:custGeom>
              <a:avLst/>
              <a:gdLst/>
              <a:ahLst/>
              <a:cxnLst/>
              <a:rect l="l" t="t" r="r" b="b"/>
              <a:pathLst>
                <a:path w="848191" h="812800">
                  <a:moveTo>
                    <a:pt x="0" y="0"/>
                  </a:moveTo>
                  <a:lnTo>
                    <a:pt x="848191" y="0"/>
                  </a:lnTo>
                  <a:lnTo>
                    <a:pt x="848191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 t="-4119" b="-4119"/>
              </a:stretch>
            </a:blipFill>
          </p:spPr>
          <p:txBody>
            <a:bodyPr/>
            <a:lstStyle/>
            <a:p>
              <a:endParaRPr lang="ru-KZ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361237" y="6141847"/>
            <a:ext cx="3579425" cy="3430072"/>
            <a:chOff x="0" y="0"/>
            <a:chExt cx="848191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48191" cy="812800"/>
            </a:xfrm>
            <a:custGeom>
              <a:avLst/>
              <a:gdLst/>
              <a:ahLst/>
              <a:cxnLst/>
              <a:rect l="l" t="t" r="r" b="b"/>
              <a:pathLst>
                <a:path w="848191" h="812800">
                  <a:moveTo>
                    <a:pt x="0" y="0"/>
                  </a:moveTo>
                  <a:lnTo>
                    <a:pt x="848191" y="0"/>
                  </a:lnTo>
                  <a:lnTo>
                    <a:pt x="848191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7"/>
              <a:stretch>
                <a:fillRect t="-9826" b="-9826"/>
              </a:stretch>
            </a:blipFill>
          </p:spPr>
          <p:txBody>
            <a:bodyPr/>
            <a:lstStyle/>
            <a:p>
              <a:endParaRPr lang="ru-KZ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1811</Words>
  <Application>Microsoft Office PowerPoint</Application>
  <PresentationFormat>Произвольный</PresentationFormat>
  <Paragraphs>296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31" baseType="lpstr">
      <vt:lpstr>Courier New</vt:lpstr>
      <vt:lpstr>Arial</vt:lpstr>
      <vt:lpstr>Akrobat ExtraBold</vt:lpstr>
      <vt:lpstr>Montserrat</vt:lpstr>
      <vt:lpstr>Montserrat Bold</vt:lpstr>
      <vt:lpstr>Wingdings</vt:lpstr>
      <vt:lpstr>Calibri</vt:lpstr>
      <vt:lpstr>Lora Bold</vt:lpstr>
      <vt:lpstr>Times New Roman</vt:lpstr>
      <vt:lpstr>Akrobat</vt:lpstr>
      <vt:lpstr>Akrobat Bold</vt:lpstr>
      <vt:lpstr>Lora</vt:lpstr>
      <vt:lpstr>Lora Bold Italics</vt:lpstr>
      <vt:lpstr>Akrobat Black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APEMS видение 11.06.2024.pptx</dc:title>
  <dc:creator>Турсынзада Куангалиева</dc:creator>
  <cp:lastModifiedBy>Ханат Касенов</cp:lastModifiedBy>
  <cp:revision>25</cp:revision>
  <dcterms:created xsi:type="dcterms:W3CDTF">2006-08-16T00:00:00Z</dcterms:created>
  <dcterms:modified xsi:type="dcterms:W3CDTF">2025-06-14T12:50:48Z</dcterms:modified>
  <dc:identifier>DAGc7g3iSGk</dc:identifier>
</cp:coreProperties>
</file>