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20"/>
  </p:notesMasterIdLst>
  <p:sldIdLst>
    <p:sldId id="258" r:id="rId2"/>
    <p:sldId id="294" r:id="rId3"/>
    <p:sldId id="295" r:id="rId4"/>
    <p:sldId id="275" r:id="rId5"/>
    <p:sldId id="281" r:id="rId6"/>
    <p:sldId id="282" r:id="rId7"/>
    <p:sldId id="298" r:id="rId8"/>
    <p:sldId id="296" r:id="rId9"/>
    <p:sldId id="297" r:id="rId10"/>
    <p:sldId id="283" r:id="rId11"/>
    <p:sldId id="284" r:id="rId12"/>
    <p:sldId id="288" r:id="rId13"/>
    <p:sldId id="289" r:id="rId14"/>
    <p:sldId id="290" r:id="rId15"/>
    <p:sldId id="285" r:id="rId16"/>
    <p:sldId id="286" r:id="rId17"/>
    <p:sldId id="291" r:id="rId18"/>
    <p:sldId id="270" r:id="rId19"/>
  </p:sldIdLst>
  <p:sldSz cx="11879263" cy="6840538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Gotham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1pPr>
    <a:lvl2pPr marL="449245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2pPr>
    <a:lvl3pPr marL="898489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3pPr>
    <a:lvl4pPr marL="1347734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4pPr>
    <a:lvl5pPr marL="1796979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5pPr>
    <a:lvl6pPr marL="2246224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6pPr>
    <a:lvl7pPr marL="2695468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7pPr>
    <a:lvl8pPr marL="3144713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8pPr>
    <a:lvl9pPr marL="3593958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4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97" d="100"/>
          <a:sy n="97" d="100"/>
        </p:scale>
        <p:origin x="-240" y="53"/>
      </p:cViewPr>
      <p:guideLst>
        <p:guide orient="horz" pos="2154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44758-6D80-4509-B1FD-D8EDBB70E5BF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43000"/>
            <a:ext cx="5359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88AA9-94DA-4431-918D-4C2FB21FD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40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98489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1pPr>
    <a:lvl2pPr marL="449245" algn="l" defTabSz="898489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2pPr>
    <a:lvl3pPr marL="898489" algn="l" defTabSz="898489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3pPr>
    <a:lvl4pPr marL="1347734" algn="l" defTabSz="898489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4pPr>
    <a:lvl5pPr marL="1796979" algn="l" defTabSz="898489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5pPr>
    <a:lvl6pPr marL="2246224" algn="l" defTabSz="898489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6pPr>
    <a:lvl7pPr marL="2695468" algn="l" defTabSz="898489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7pPr>
    <a:lvl8pPr marL="3144713" algn="l" defTabSz="898489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8pPr>
    <a:lvl9pPr marL="3593958" algn="l" defTabSz="898489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01" y="4267200"/>
            <a:ext cx="7528560" cy="75782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0821" y="5110480"/>
            <a:ext cx="6957487" cy="608912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45450" indent="0" algn="ctr">
              <a:buNone/>
              <a:defRPr sz="1949"/>
            </a:lvl2pPr>
            <a:lvl3pPr marL="890900" indent="0" algn="ctr">
              <a:buNone/>
              <a:defRPr sz="1754"/>
            </a:lvl3pPr>
            <a:lvl4pPr marL="1336350" indent="0" algn="ctr">
              <a:buNone/>
              <a:defRPr sz="1559"/>
            </a:lvl4pPr>
            <a:lvl5pPr marL="1781800" indent="0" algn="ctr">
              <a:buNone/>
              <a:defRPr sz="1559"/>
            </a:lvl5pPr>
            <a:lvl6pPr marL="2227250" indent="0" algn="ctr">
              <a:buNone/>
              <a:defRPr sz="1559"/>
            </a:lvl6pPr>
            <a:lvl7pPr marL="2672700" indent="0" algn="ctr">
              <a:buNone/>
              <a:defRPr sz="1559"/>
            </a:lvl7pPr>
            <a:lvl8pPr marL="3118150" indent="0" algn="ctr">
              <a:buNone/>
              <a:defRPr sz="1559"/>
            </a:lvl8pPr>
            <a:lvl9pPr marL="3563600" indent="0" algn="ctr">
              <a:buNone/>
              <a:defRPr sz="1559"/>
            </a:lvl9pPr>
          </a:lstStyle>
          <a:p>
            <a:r>
              <a:rPr lang="ru-RU" dirty="0"/>
              <a:t>НАЗВАНИЕ ПОДЗАГОЛОВКА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26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C70-217C-4487-AA7F-B34715C5834A}" type="datetime1">
              <a:rPr lang="ru-RU" smtClean="0"/>
              <a:t>24.04.2025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01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364195"/>
            <a:ext cx="2561466" cy="579704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364195"/>
            <a:ext cx="7535907" cy="5797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7BF3-B61C-45C2-AEA2-B70A5FFE8BFB}" type="datetime1">
              <a:rPr lang="ru-RU" smtClean="0"/>
              <a:t>24.04.2025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47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C004-5CD4-4C2F-BE0D-45D3A80F2641}" type="datetime1">
              <a:rPr lang="ru-RU" smtClean="0"/>
              <a:t>24.04.2025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69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705385"/>
            <a:ext cx="10245864" cy="2845473"/>
          </a:xfrm>
        </p:spPr>
        <p:txBody>
          <a:bodyPr anchor="b"/>
          <a:lstStyle>
            <a:lvl1pPr>
              <a:defRPr sz="584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4577778"/>
            <a:ext cx="10245864" cy="1496367"/>
          </a:xfrm>
        </p:spPr>
        <p:txBody>
          <a:bodyPr/>
          <a:lstStyle>
            <a:lvl1pPr marL="0" indent="0">
              <a:buNone/>
              <a:defRPr sz="2338">
                <a:solidFill>
                  <a:schemeClr val="tx1">
                    <a:tint val="75000"/>
                  </a:schemeClr>
                </a:solidFill>
              </a:defRPr>
            </a:lvl1pPr>
            <a:lvl2pPr marL="44545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0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2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1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862-C489-4421-A959-26B4546E8111}" type="datetime1">
              <a:rPr lang="ru-RU" smtClean="0"/>
              <a:t>24.04.2025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691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1820976"/>
            <a:ext cx="5048687" cy="43402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1820976"/>
            <a:ext cx="5048687" cy="43402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770C-0BA8-4BEF-A800-43AD259DBADB}" type="datetime1">
              <a:rPr lang="ru-RU" smtClean="0"/>
              <a:t>24.04.2025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148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364196"/>
            <a:ext cx="10245864" cy="1322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676882"/>
            <a:ext cx="5025485" cy="821814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498697"/>
            <a:ext cx="5025485" cy="3675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676882"/>
            <a:ext cx="5050234" cy="821814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498697"/>
            <a:ext cx="5050234" cy="3675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121A-E5FF-4E1B-989F-A951C24D8EF9}" type="datetime1">
              <a:rPr lang="ru-RU" smtClean="0"/>
              <a:t>24.04.2025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01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E63-37C4-46D0-9DC6-3287C4280D41}" type="datetime1">
              <a:rPr lang="ru-RU" smtClean="0"/>
              <a:t>24.04.2025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99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72DF-252E-4B22-A0DB-8839B02EB848}" type="datetime1">
              <a:rPr lang="ru-RU" smtClean="0"/>
              <a:t>24.04.2025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93404" y="6476343"/>
            <a:ext cx="2672834" cy="364195"/>
          </a:xfrm>
        </p:spPr>
        <p:txBody>
          <a:bodyPr/>
          <a:lstStyle>
            <a:lvl1pPr>
              <a:defRPr sz="1400" b="1">
                <a:solidFill>
                  <a:srgbClr val="D40032"/>
                </a:solidFill>
              </a:defRPr>
            </a:lvl1pPr>
          </a:lstStyle>
          <a:p>
            <a:fld id="{EE7CC5E5-24C7-41B7-83A8-7F0F7DA65A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73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56036"/>
            <a:ext cx="3831371" cy="1596126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984911"/>
            <a:ext cx="6013877" cy="4861216"/>
          </a:xfrm>
        </p:spPr>
        <p:txBody>
          <a:bodyPr/>
          <a:lstStyle>
            <a:lvl1pPr>
              <a:defRPr sz="3118"/>
            </a:lvl1pPr>
            <a:lvl2pPr>
              <a:defRPr sz="2728"/>
            </a:lvl2pPr>
            <a:lvl3pPr>
              <a:defRPr sz="2338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052161"/>
            <a:ext cx="3831371" cy="3801883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BBAD-85BD-4E54-BEBF-BC3955384C6E}" type="datetime1">
              <a:rPr lang="ru-RU" smtClean="0"/>
              <a:t>24.04.2025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49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56036"/>
            <a:ext cx="3831371" cy="1596126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984911"/>
            <a:ext cx="6013877" cy="4861216"/>
          </a:xfrm>
        </p:spPr>
        <p:txBody>
          <a:bodyPr anchor="t"/>
          <a:lstStyle>
            <a:lvl1pPr marL="0" indent="0">
              <a:buNone/>
              <a:defRPr sz="3118"/>
            </a:lvl1pPr>
            <a:lvl2pPr marL="445450" indent="0">
              <a:buNone/>
              <a:defRPr sz="2728"/>
            </a:lvl2pPr>
            <a:lvl3pPr marL="890900" indent="0">
              <a:buNone/>
              <a:defRPr sz="2338"/>
            </a:lvl3pPr>
            <a:lvl4pPr marL="1336350" indent="0">
              <a:buNone/>
              <a:defRPr sz="1949"/>
            </a:lvl4pPr>
            <a:lvl5pPr marL="1781800" indent="0">
              <a:buNone/>
              <a:defRPr sz="1949"/>
            </a:lvl5pPr>
            <a:lvl6pPr marL="2227250" indent="0">
              <a:buNone/>
              <a:defRPr sz="1949"/>
            </a:lvl6pPr>
            <a:lvl7pPr marL="2672700" indent="0">
              <a:buNone/>
              <a:defRPr sz="1949"/>
            </a:lvl7pPr>
            <a:lvl8pPr marL="3118150" indent="0">
              <a:buNone/>
              <a:defRPr sz="1949"/>
            </a:lvl8pPr>
            <a:lvl9pPr marL="3563600" indent="0">
              <a:buNone/>
              <a:defRPr sz="1949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052161"/>
            <a:ext cx="3831371" cy="3801883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878F-2510-46C2-9ED2-4EF1571CA37E}" type="datetime1">
              <a:rPr lang="ru-RU" smtClean="0"/>
              <a:t>24.04.2025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364196"/>
            <a:ext cx="10245864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1820976"/>
            <a:ext cx="10245864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6340166"/>
            <a:ext cx="267283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4CAC6-6DDC-4688-97AC-2AF3F03CA6A8}" type="datetime1">
              <a:rPr lang="ru-RU" smtClean="0"/>
              <a:t>24.04.2025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6340166"/>
            <a:ext cx="4009251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6340166"/>
            <a:ext cx="267283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CC5E5-24C7-41B7-83A8-7F0F7DA65A4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28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890900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25" indent="-222725" algn="l" defTabSz="890900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136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0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499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8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3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2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1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…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50821" y="2136229"/>
            <a:ext cx="8500275" cy="3704896"/>
          </a:xfrm>
        </p:spPr>
        <p:txBody>
          <a:bodyPr/>
          <a:lstStyle/>
          <a:p>
            <a:pPr algn="ctr"/>
            <a:r>
              <a:rPr lang="ru-RU" sz="1200" b="1" dirty="0">
                <a:latin typeface="+mj-lt"/>
              </a:rPr>
              <a:t>Выездное расширенное заседание учебно-методического объединения Республиканского учебно-методического совета</a:t>
            </a:r>
          </a:p>
          <a:p>
            <a:pPr algn="ctr"/>
            <a:r>
              <a:rPr lang="ru-RU" sz="1200" b="1" dirty="0">
                <a:latin typeface="+mj-lt"/>
              </a:rPr>
              <a:t>по группе образовательных программ «Туризм»</a:t>
            </a:r>
          </a:p>
          <a:p>
            <a:pPr algn="ctr"/>
            <a:r>
              <a:rPr lang="ru-RU" sz="1200" b="1" dirty="0">
                <a:latin typeface="+mj-lt"/>
              </a:rPr>
              <a:t>«ПОДГОТОВКА КАДРОВ НОВОГО ФОРМАТА В ИНДУСТРИИ ТУРИЗМА»</a:t>
            </a:r>
          </a:p>
          <a:p>
            <a:pPr algn="ctr"/>
            <a:r>
              <a:rPr lang="ru-RU" sz="3200" b="1" dirty="0" err="1" smtClean="0">
                <a:latin typeface="+mj-lt"/>
              </a:rPr>
              <a:t>Дуальность</a:t>
            </a:r>
            <a:r>
              <a:rPr lang="ru-RU" sz="3200" b="1" dirty="0" smtClean="0">
                <a:latin typeface="+mj-lt"/>
              </a:rPr>
              <a:t> </a:t>
            </a:r>
            <a:r>
              <a:rPr lang="ru-RU" sz="3200" b="1" dirty="0">
                <a:latin typeface="+mj-lt"/>
              </a:rPr>
              <a:t>как составной компонент востребованных ОП в </a:t>
            </a:r>
            <a:r>
              <a:rPr lang="ru-RU" sz="3200" b="1" dirty="0" smtClean="0">
                <a:latin typeface="+mj-lt"/>
              </a:rPr>
              <a:t>туризме</a:t>
            </a:r>
          </a:p>
          <a:p>
            <a:pPr algn="r"/>
            <a:endParaRPr lang="ru-RU" dirty="0" smtClean="0">
              <a:latin typeface="+mj-lt"/>
            </a:endParaRPr>
          </a:p>
          <a:p>
            <a:pPr algn="r"/>
            <a:r>
              <a:rPr lang="kk-KZ" sz="1400" dirty="0" smtClean="0">
                <a:latin typeface="+mj-lt"/>
              </a:rPr>
              <a:t>РукОп ОП ТиГ, ассоц. </a:t>
            </a:r>
            <a:r>
              <a:rPr lang="kk-KZ" sz="1400" dirty="0">
                <a:latin typeface="+mj-lt"/>
              </a:rPr>
              <a:t>п</a:t>
            </a:r>
            <a:r>
              <a:rPr lang="kk-KZ" sz="1400" dirty="0" smtClean="0">
                <a:latin typeface="+mj-lt"/>
              </a:rPr>
              <a:t>роф</a:t>
            </a:r>
            <a:r>
              <a:rPr lang="kk-KZ" sz="1400" b="1" dirty="0" smtClean="0">
                <a:latin typeface="+mj-lt"/>
              </a:rPr>
              <a:t>. Абенова Е.А.</a:t>
            </a:r>
          </a:p>
          <a:p>
            <a:pPr algn="r"/>
            <a:r>
              <a:rPr lang="kk-KZ" sz="1400" dirty="0" smtClean="0">
                <a:latin typeface="+mj-lt"/>
              </a:rPr>
              <a:t>Рук ОП ОП РиОБ, ассоц. </a:t>
            </a:r>
            <a:r>
              <a:rPr lang="kk-KZ" sz="1400" dirty="0">
                <a:latin typeface="+mj-lt"/>
              </a:rPr>
              <a:t>п</a:t>
            </a:r>
            <a:r>
              <a:rPr lang="kk-KZ" sz="1400" dirty="0" smtClean="0">
                <a:latin typeface="+mj-lt"/>
              </a:rPr>
              <a:t>роф. </a:t>
            </a:r>
            <a:r>
              <a:rPr lang="kk-KZ" sz="1400" b="1" dirty="0" smtClean="0">
                <a:latin typeface="+mj-lt"/>
              </a:rPr>
              <a:t>Алимханова Р.К.</a:t>
            </a:r>
            <a:r>
              <a:rPr lang="ru-RU" sz="1400" dirty="0">
                <a:latin typeface="+mj-lt"/>
              </a:rPr>
              <a:t> </a:t>
            </a:r>
            <a:endParaRPr lang="ru-RU" sz="1400" dirty="0" smtClean="0">
              <a:latin typeface="+mj-lt"/>
            </a:endParaRPr>
          </a:p>
          <a:p>
            <a:pPr algn="r"/>
            <a:r>
              <a:rPr lang="ru-RU" sz="1400" dirty="0" smtClean="0">
                <a:latin typeface="+mj-lt"/>
              </a:rPr>
              <a:t>25</a:t>
            </a:r>
            <a:r>
              <a:rPr lang="ru-RU" sz="1400" dirty="0">
                <a:latin typeface="+mj-lt"/>
              </a:rPr>
              <a:t>. 04. 25, г. Туркестан</a:t>
            </a:r>
          </a:p>
          <a:p>
            <a:pPr algn="r"/>
            <a:endParaRPr lang="ru-RU" sz="1400" b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08" y="327318"/>
            <a:ext cx="2852934" cy="13595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907516" y="3237182"/>
            <a:ext cx="2317531" cy="364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43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61E2DB-3DCC-49F3-882D-D8A69A94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74FFD83-0B22-42B6-AA42-B7F0C946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10</a:t>
            </a:fld>
            <a:endParaRPr lang="ru-RU"/>
          </a:p>
        </p:txBody>
      </p:sp>
      <p:pic>
        <p:nvPicPr>
          <p:cNvPr id="13" name="Объект 12">
            <a:extLst>
              <a:ext uri="{FF2B5EF4-FFF2-40B4-BE49-F238E27FC236}">
                <a16:creationId xmlns="" xmlns:a16="http://schemas.microsoft.com/office/drawing/2014/main" id="{52236430-8C85-404C-8CC8-2899D77B3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702" y="136177"/>
            <a:ext cx="8660951" cy="634016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89" y="0"/>
            <a:ext cx="3808674" cy="335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05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CDBF2F9D-983F-4E90-827D-5A23216DEA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879262" cy="6840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489" y="380963"/>
            <a:ext cx="9827147" cy="10520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kk-KZ" sz="2800" b="1" dirty="0"/>
              <a:t>Результаты анкетирования участников дуальной программы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Graphic 10">
            <a:extLst>
              <a:ext uri="{FF2B5EF4-FFF2-40B4-BE49-F238E27FC236}">
                <a16:creationId xmlns="" xmlns:a16="http://schemas.microsoft.com/office/drawing/2014/main" id="{E3020543-B24B-4EC4-8FFC-8DD88EEA9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11735" y="364250"/>
            <a:ext cx="109542" cy="112139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1">
            <a:extLst>
              <a:ext uri="{FF2B5EF4-FFF2-40B4-BE49-F238E27FC236}">
                <a16:creationId xmlns="" xmlns:a16="http://schemas.microsoft.com/office/drawing/2014/main" id="{6CB927A4-E432-4310-9CD5-E89FF50631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86612" y="746636"/>
            <a:ext cx="167114" cy="171079"/>
          </a:xfrm>
          <a:custGeom>
            <a:avLst/>
            <a:gdLst>
              <a:gd name="connsiteX0" fmla="*/ 159873 w 171514"/>
              <a:gd name="connsiteY0" fmla="*/ 74116 h 171515"/>
              <a:gd name="connsiteX1" fmla="*/ 97398 w 171514"/>
              <a:gd name="connsiteY1" fmla="*/ 74116 h 171515"/>
              <a:gd name="connsiteX2" fmla="*/ 97398 w 171514"/>
              <a:gd name="connsiteY2" fmla="*/ 11641 h 171515"/>
              <a:gd name="connsiteX3" fmla="*/ 85757 w 171514"/>
              <a:gd name="connsiteY3" fmla="*/ 0 h 171515"/>
              <a:gd name="connsiteX4" fmla="*/ 74116 w 171514"/>
              <a:gd name="connsiteY4" fmla="*/ 11641 h 171515"/>
              <a:gd name="connsiteX5" fmla="*/ 74116 w 171514"/>
              <a:gd name="connsiteY5" fmla="*/ 74116 h 171515"/>
              <a:gd name="connsiteX6" fmla="*/ 11641 w 171514"/>
              <a:gd name="connsiteY6" fmla="*/ 74116 h 171515"/>
              <a:gd name="connsiteX7" fmla="*/ 0 w 171514"/>
              <a:gd name="connsiteY7" fmla="*/ 85758 h 171515"/>
              <a:gd name="connsiteX8" fmla="*/ 11641 w 171514"/>
              <a:gd name="connsiteY8" fmla="*/ 97399 h 171515"/>
              <a:gd name="connsiteX9" fmla="*/ 74116 w 171514"/>
              <a:gd name="connsiteY9" fmla="*/ 97399 h 171515"/>
              <a:gd name="connsiteX10" fmla="*/ 74116 w 171514"/>
              <a:gd name="connsiteY10" fmla="*/ 159874 h 171515"/>
              <a:gd name="connsiteX11" fmla="*/ 85757 w 171514"/>
              <a:gd name="connsiteY11" fmla="*/ 171515 h 171515"/>
              <a:gd name="connsiteX12" fmla="*/ 97398 w 171514"/>
              <a:gd name="connsiteY12" fmla="*/ 159874 h 171515"/>
              <a:gd name="connsiteX13" fmla="*/ 97398 w 171514"/>
              <a:gd name="connsiteY13" fmla="*/ 97399 h 171515"/>
              <a:gd name="connsiteX14" fmla="*/ 159873 w 171514"/>
              <a:gd name="connsiteY14" fmla="*/ 97399 h 171515"/>
              <a:gd name="connsiteX15" fmla="*/ 171514 w 171514"/>
              <a:gd name="connsiteY15" fmla="*/ 85758 h 171515"/>
              <a:gd name="connsiteX16" fmla="*/ 159873 w 171514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4" h="171515">
                <a:moveTo>
                  <a:pt x="159873" y="74116"/>
                </a:moveTo>
                <a:lnTo>
                  <a:pt x="97398" y="74116"/>
                </a:lnTo>
                <a:lnTo>
                  <a:pt x="97398" y="11641"/>
                </a:lnTo>
                <a:cubicBezTo>
                  <a:pt x="97398" y="5212"/>
                  <a:pt x="92186" y="0"/>
                  <a:pt x="85757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7" y="171515"/>
                </a:cubicBezTo>
                <a:cubicBezTo>
                  <a:pt x="92186" y="171515"/>
                  <a:pt x="97398" y="166303"/>
                  <a:pt x="97398" y="159874"/>
                </a:cubicBezTo>
                <a:lnTo>
                  <a:pt x="97398" y="97399"/>
                </a:lnTo>
                <a:lnTo>
                  <a:pt x="159873" y="97399"/>
                </a:lnTo>
                <a:cubicBezTo>
                  <a:pt x="166302" y="97399"/>
                  <a:pt x="171514" y="92187"/>
                  <a:pt x="171514" y="85758"/>
                </a:cubicBezTo>
                <a:cubicBezTo>
                  <a:pt x="171514" y="79328"/>
                  <a:pt x="166302" y="74116"/>
                  <a:pt x="159873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96644" y="1665027"/>
            <a:ext cx="5438055" cy="5039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 defTabSz="914400"/>
            <a:endParaRPr lang="en-US" sz="1300" dirty="0"/>
          </a:p>
          <a:p>
            <a:pPr indent="-228600" defTabSz="914400"/>
            <a:endParaRPr lang="en-US" sz="1300" dirty="0"/>
          </a:p>
        </p:txBody>
      </p:sp>
      <p:sp>
        <p:nvSpPr>
          <p:cNvPr id="32" name="Graphic 12">
            <a:extLst>
              <a:ext uri="{FF2B5EF4-FFF2-40B4-BE49-F238E27FC236}">
                <a16:creationId xmlns="" xmlns:a16="http://schemas.microsoft.com/office/drawing/2014/main" id="{1453BF6C-B012-48B7-B4E8-6D7AC7C27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99416" y="4200992"/>
            <a:ext cx="153504" cy="157144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9729" y="6340164"/>
            <a:ext cx="2672834" cy="3641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E7CC5E5-24C7-41B7-83A8-7F0F7DA65A4E}" type="slidenum">
              <a:rPr lang="en-US" sz="1200">
                <a:solidFill>
                  <a:schemeClr val="tx1">
                    <a:alpha val="60000"/>
                  </a:schemeClr>
                </a:solidFill>
              </a:rPr>
              <a:pPr defTabSz="914400">
                <a:spcAft>
                  <a:spcPts val="600"/>
                </a:spcAft>
              </a:pPr>
              <a:t>11</a:t>
            </a:fld>
            <a:endParaRPr lang="en-US" sz="1200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271636" y="3601200"/>
            <a:ext cx="0" cy="323048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5BE16A2-B2A1-43C1-B293-40FB887DD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53727" y="1820976"/>
            <a:ext cx="8508838" cy="463859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/>
              <a:t>Как Вы оценили свой опыт прохождения стажировки? </a:t>
            </a:r>
          </a:p>
          <a:p>
            <a:pPr marL="514350" indent="-514350">
              <a:buAutoNum type="arabicPeriod"/>
            </a:pP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0A5806-0763-48A4-BC96-3E04AC257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9" y="2661452"/>
            <a:ext cx="9975884" cy="41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4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CDBF2F9D-983F-4E90-827D-5A23216DEA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879262" cy="6840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489" y="380963"/>
            <a:ext cx="9827147" cy="10520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kk-KZ" sz="2800" dirty="0"/>
              <a:t>Результаты анкетирования участников дуальной программы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28" name="Graphic 10">
            <a:extLst>
              <a:ext uri="{FF2B5EF4-FFF2-40B4-BE49-F238E27FC236}">
                <a16:creationId xmlns="" xmlns:a16="http://schemas.microsoft.com/office/drawing/2014/main" id="{E3020543-B24B-4EC4-8FFC-8DD88EEA9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11735" y="364250"/>
            <a:ext cx="109542" cy="112139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1">
            <a:extLst>
              <a:ext uri="{FF2B5EF4-FFF2-40B4-BE49-F238E27FC236}">
                <a16:creationId xmlns="" xmlns:a16="http://schemas.microsoft.com/office/drawing/2014/main" id="{6CB927A4-E432-4310-9CD5-E89FF50631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86612" y="746636"/>
            <a:ext cx="167114" cy="171079"/>
          </a:xfrm>
          <a:custGeom>
            <a:avLst/>
            <a:gdLst>
              <a:gd name="connsiteX0" fmla="*/ 159873 w 171514"/>
              <a:gd name="connsiteY0" fmla="*/ 74116 h 171515"/>
              <a:gd name="connsiteX1" fmla="*/ 97398 w 171514"/>
              <a:gd name="connsiteY1" fmla="*/ 74116 h 171515"/>
              <a:gd name="connsiteX2" fmla="*/ 97398 w 171514"/>
              <a:gd name="connsiteY2" fmla="*/ 11641 h 171515"/>
              <a:gd name="connsiteX3" fmla="*/ 85757 w 171514"/>
              <a:gd name="connsiteY3" fmla="*/ 0 h 171515"/>
              <a:gd name="connsiteX4" fmla="*/ 74116 w 171514"/>
              <a:gd name="connsiteY4" fmla="*/ 11641 h 171515"/>
              <a:gd name="connsiteX5" fmla="*/ 74116 w 171514"/>
              <a:gd name="connsiteY5" fmla="*/ 74116 h 171515"/>
              <a:gd name="connsiteX6" fmla="*/ 11641 w 171514"/>
              <a:gd name="connsiteY6" fmla="*/ 74116 h 171515"/>
              <a:gd name="connsiteX7" fmla="*/ 0 w 171514"/>
              <a:gd name="connsiteY7" fmla="*/ 85758 h 171515"/>
              <a:gd name="connsiteX8" fmla="*/ 11641 w 171514"/>
              <a:gd name="connsiteY8" fmla="*/ 97399 h 171515"/>
              <a:gd name="connsiteX9" fmla="*/ 74116 w 171514"/>
              <a:gd name="connsiteY9" fmla="*/ 97399 h 171515"/>
              <a:gd name="connsiteX10" fmla="*/ 74116 w 171514"/>
              <a:gd name="connsiteY10" fmla="*/ 159874 h 171515"/>
              <a:gd name="connsiteX11" fmla="*/ 85757 w 171514"/>
              <a:gd name="connsiteY11" fmla="*/ 171515 h 171515"/>
              <a:gd name="connsiteX12" fmla="*/ 97398 w 171514"/>
              <a:gd name="connsiteY12" fmla="*/ 159874 h 171515"/>
              <a:gd name="connsiteX13" fmla="*/ 97398 w 171514"/>
              <a:gd name="connsiteY13" fmla="*/ 97399 h 171515"/>
              <a:gd name="connsiteX14" fmla="*/ 159873 w 171514"/>
              <a:gd name="connsiteY14" fmla="*/ 97399 h 171515"/>
              <a:gd name="connsiteX15" fmla="*/ 171514 w 171514"/>
              <a:gd name="connsiteY15" fmla="*/ 85758 h 171515"/>
              <a:gd name="connsiteX16" fmla="*/ 159873 w 171514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4" h="171515">
                <a:moveTo>
                  <a:pt x="159873" y="74116"/>
                </a:moveTo>
                <a:lnTo>
                  <a:pt x="97398" y="74116"/>
                </a:lnTo>
                <a:lnTo>
                  <a:pt x="97398" y="11641"/>
                </a:lnTo>
                <a:cubicBezTo>
                  <a:pt x="97398" y="5212"/>
                  <a:pt x="92186" y="0"/>
                  <a:pt x="85757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7" y="171515"/>
                </a:cubicBezTo>
                <a:cubicBezTo>
                  <a:pt x="92186" y="171515"/>
                  <a:pt x="97398" y="166303"/>
                  <a:pt x="97398" y="159874"/>
                </a:cubicBezTo>
                <a:lnTo>
                  <a:pt x="97398" y="97399"/>
                </a:lnTo>
                <a:lnTo>
                  <a:pt x="159873" y="97399"/>
                </a:lnTo>
                <a:cubicBezTo>
                  <a:pt x="166302" y="97399"/>
                  <a:pt x="171514" y="92187"/>
                  <a:pt x="171514" y="85758"/>
                </a:cubicBezTo>
                <a:cubicBezTo>
                  <a:pt x="171514" y="79328"/>
                  <a:pt x="166302" y="74116"/>
                  <a:pt x="159873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96644" y="1665027"/>
            <a:ext cx="5438055" cy="503933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-228600" defTabSz="914400"/>
            <a:endParaRPr lang="en-US" sz="1300" dirty="0"/>
          </a:p>
          <a:p>
            <a:pPr indent="-228600" defTabSz="914400"/>
            <a:endParaRPr lang="en-US" sz="1300" dirty="0"/>
          </a:p>
        </p:txBody>
      </p:sp>
      <p:sp>
        <p:nvSpPr>
          <p:cNvPr id="32" name="Graphic 12">
            <a:extLst>
              <a:ext uri="{FF2B5EF4-FFF2-40B4-BE49-F238E27FC236}">
                <a16:creationId xmlns="" xmlns:a16="http://schemas.microsoft.com/office/drawing/2014/main" id="{1453BF6C-B012-48B7-B4E8-6D7AC7C27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99416" y="4200992"/>
            <a:ext cx="153504" cy="157144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9729" y="6340164"/>
            <a:ext cx="2672834" cy="3641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E7CC5E5-24C7-41B7-83A8-7F0F7DA65A4E}" type="slidenum">
              <a:rPr lang="en-US" sz="1200">
                <a:solidFill>
                  <a:schemeClr val="tx1">
                    <a:alpha val="60000"/>
                  </a:schemeClr>
                </a:solidFill>
              </a:rPr>
              <a:pPr defTabSz="914400">
                <a:spcAft>
                  <a:spcPts val="600"/>
                </a:spcAft>
              </a:pPr>
              <a:t>12</a:t>
            </a:fld>
            <a:endParaRPr lang="en-US" sz="1200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271636" y="3601200"/>
            <a:ext cx="0" cy="323048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5BE16A2-B2A1-43C1-B293-40FB887DD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14145" y="1820976"/>
            <a:ext cx="8457490" cy="49700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kk-KZ" b="1" dirty="0"/>
              <a:t>3.</a:t>
            </a:r>
            <a:r>
              <a:rPr lang="ru-RU" b="1" dirty="0"/>
              <a:t> Какие новые знания (информацию) Вы получили в ходе прохождения стажировки? Что нового Вы узнали?</a:t>
            </a:r>
          </a:p>
          <a:p>
            <a:pPr marL="0" indent="0">
              <a:buNone/>
            </a:pPr>
            <a:r>
              <a:rPr lang="ru-RU" dirty="0"/>
              <a:t>- во время тренингов специалисты помогли нам полностью погрузиться в саму атмосферу нашей профессии.</a:t>
            </a:r>
          </a:p>
          <a:p>
            <a:pPr marL="0" indent="0">
              <a:buNone/>
            </a:pPr>
            <a:r>
              <a:rPr lang="ru-RU" dirty="0"/>
              <a:t>-увидели настоящий уровень успешной ТОП компании в </a:t>
            </a:r>
            <a:r>
              <a:rPr lang="ru-RU" dirty="0" smtClean="0"/>
              <a:t>гостеприимстве, </a:t>
            </a:r>
            <a:r>
              <a:rPr lang="ru-RU" dirty="0"/>
              <a:t>теперь все сравниваю с этим уровнем</a:t>
            </a:r>
          </a:p>
          <a:p>
            <a:pPr>
              <a:buFontTx/>
              <a:buChar char="-"/>
            </a:pPr>
            <a:r>
              <a:rPr lang="ru-RU" dirty="0" smtClean="0"/>
              <a:t>решать </a:t>
            </a:r>
            <a:r>
              <a:rPr lang="ru-RU" dirty="0"/>
              <a:t>проблемы гостей, 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как </a:t>
            </a:r>
            <a:r>
              <a:rPr lang="ru-RU" dirty="0"/>
              <a:t>работать в коллективе</a:t>
            </a:r>
          </a:p>
          <a:p>
            <a:pPr marL="0" indent="0">
              <a:buNone/>
            </a:pPr>
            <a:r>
              <a:rPr lang="ru-RU" dirty="0" smtClean="0"/>
              <a:t>- тонкости </a:t>
            </a:r>
            <a:r>
              <a:rPr lang="ru-RU" dirty="0"/>
              <a:t>сервиса и гостеприимства, научилась ввести переговоры</a:t>
            </a:r>
          </a:p>
          <a:p>
            <a:pPr marL="0" indent="0">
              <a:buNone/>
            </a:pPr>
            <a:r>
              <a:rPr lang="ru-RU" dirty="0"/>
              <a:t>-</a:t>
            </a:r>
            <a:r>
              <a:rPr lang="ru-RU" dirty="0" smtClean="0"/>
              <a:t>узнали каков </a:t>
            </a:r>
            <a:r>
              <a:rPr lang="ru-RU" dirty="0"/>
              <a:t>отель в своей каждодневной деятельности, </a:t>
            </a:r>
            <a:r>
              <a:rPr lang="ru-RU" dirty="0" smtClean="0"/>
              <a:t>узнали </a:t>
            </a:r>
            <a:r>
              <a:rPr lang="ru-RU" dirty="0"/>
              <a:t>о его структуре. </a:t>
            </a:r>
          </a:p>
          <a:p>
            <a:pPr marL="0" indent="0">
              <a:buNone/>
            </a:pPr>
            <a:r>
              <a:rPr lang="ru-RU" dirty="0"/>
              <a:t>- как быть более открытой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0992"/>
            <a:ext cx="2733285" cy="259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595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CDBF2F9D-983F-4E90-827D-5A23216DEA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879262" cy="6840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538" y="380963"/>
            <a:ext cx="7677098" cy="10520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kk-KZ" sz="2800" dirty="0"/>
              <a:t>Результаты анкетирования участников дуальной программы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28" name="Graphic 10">
            <a:extLst>
              <a:ext uri="{FF2B5EF4-FFF2-40B4-BE49-F238E27FC236}">
                <a16:creationId xmlns="" xmlns:a16="http://schemas.microsoft.com/office/drawing/2014/main" id="{E3020543-B24B-4EC4-8FFC-8DD88EEA9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11735" y="364250"/>
            <a:ext cx="109542" cy="112139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1">
            <a:extLst>
              <a:ext uri="{FF2B5EF4-FFF2-40B4-BE49-F238E27FC236}">
                <a16:creationId xmlns="" xmlns:a16="http://schemas.microsoft.com/office/drawing/2014/main" id="{6CB927A4-E432-4310-9CD5-E89FF50631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86612" y="746636"/>
            <a:ext cx="167114" cy="171079"/>
          </a:xfrm>
          <a:custGeom>
            <a:avLst/>
            <a:gdLst>
              <a:gd name="connsiteX0" fmla="*/ 159873 w 171514"/>
              <a:gd name="connsiteY0" fmla="*/ 74116 h 171515"/>
              <a:gd name="connsiteX1" fmla="*/ 97398 w 171514"/>
              <a:gd name="connsiteY1" fmla="*/ 74116 h 171515"/>
              <a:gd name="connsiteX2" fmla="*/ 97398 w 171514"/>
              <a:gd name="connsiteY2" fmla="*/ 11641 h 171515"/>
              <a:gd name="connsiteX3" fmla="*/ 85757 w 171514"/>
              <a:gd name="connsiteY3" fmla="*/ 0 h 171515"/>
              <a:gd name="connsiteX4" fmla="*/ 74116 w 171514"/>
              <a:gd name="connsiteY4" fmla="*/ 11641 h 171515"/>
              <a:gd name="connsiteX5" fmla="*/ 74116 w 171514"/>
              <a:gd name="connsiteY5" fmla="*/ 74116 h 171515"/>
              <a:gd name="connsiteX6" fmla="*/ 11641 w 171514"/>
              <a:gd name="connsiteY6" fmla="*/ 74116 h 171515"/>
              <a:gd name="connsiteX7" fmla="*/ 0 w 171514"/>
              <a:gd name="connsiteY7" fmla="*/ 85758 h 171515"/>
              <a:gd name="connsiteX8" fmla="*/ 11641 w 171514"/>
              <a:gd name="connsiteY8" fmla="*/ 97399 h 171515"/>
              <a:gd name="connsiteX9" fmla="*/ 74116 w 171514"/>
              <a:gd name="connsiteY9" fmla="*/ 97399 h 171515"/>
              <a:gd name="connsiteX10" fmla="*/ 74116 w 171514"/>
              <a:gd name="connsiteY10" fmla="*/ 159874 h 171515"/>
              <a:gd name="connsiteX11" fmla="*/ 85757 w 171514"/>
              <a:gd name="connsiteY11" fmla="*/ 171515 h 171515"/>
              <a:gd name="connsiteX12" fmla="*/ 97398 w 171514"/>
              <a:gd name="connsiteY12" fmla="*/ 159874 h 171515"/>
              <a:gd name="connsiteX13" fmla="*/ 97398 w 171514"/>
              <a:gd name="connsiteY13" fmla="*/ 97399 h 171515"/>
              <a:gd name="connsiteX14" fmla="*/ 159873 w 171514"/>
              <a:gd name="connsiteY14" fmla="*/ 97399 h 171515"/>
              <a:gd name="connsiteX15" fmla="*/ 171514 w 171514"/>
              <a:gd name="connsiteY15" fmla="*/ 85758 h 171515"/>
              <a:gd name="connsiteX16" fmla="*/ 159873 w 171514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4" h="171515">
                <a:moveTo>
                  <a:pt x="159873" y="74116"/>
                </a:moveTo>
                <a:lnTo>
                  <a:pt x="97398" y="74116"/>
                </a:lnTo>
                <a:lnTo>
                  <a:pt x="97398" y="11641"/>
                </a:lnTo>
                <a:cubicBezTo>
                  <a:pt x="97398" y="5212"/>
                  <a:pt x="92186" y="0"/>
                  <a:pt x="85757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7" y="171515"/>
                </a:cubicBezTo>
                <a:cubicBezTo>
                  <a:pt x="92186" y="171515"/>
                  <a:pt x="97398" y="166303"/>
                  <a:pt x="97398" y="159874"/>
                </a:cubicBezTo>
                <a:lnTo>
                  <a:pt x="97398" y="97399"/>
                </a:lnTo>
                <a:lnTo>
                  <a:pt x="159873" y="97399"/>
                </a:lnTo>
                <a:cubicBezTo>
                  <a:pt x="166302" y="97399"/>
                  <a:pt x="171514" y="92187"/>
                  <a:pt x="171514" y="85758"/>
                </a:cubicBezTo>
                <a:cubicBezTo>
                  <a:pt x="171514" y="79328"/>
                  <a:pt x="166302" y="74116"/>
                  <a:pt x="159873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96644" y="1665027"/>
            <a:ext cx="5438055" cy="503933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-228600" defTabSz="914400"/>
            <a:endParaRPr lang="en-US" sz="1300" dirty="0"/>
          </a:p>
          <a:p>
            <a:pPr indent="-228600" defTabSz="914400"/>
            <a:endParaRPr lang="en-US" sz="1300" dirty="0"/>
          </a:p>
        </p:txBody>
      </p:sp>
      <p:sp>
        <p:nvSpPr>
          <p:cNvPr id="32" name="Graphic 12">
            <a:extLst>
              <a:ext uri="{FF2B5EF4-FFF2-40B4-BE49-F238E27FC236}">
                <a16:creationId xmlns="" xmlns:a16="http://schemas.microsoft.com/office/drawing/2014/main" id="{1453BF6C-B012-48B7-B4E8-6D7AC7C27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99416" y="4200992"/>
            <a:ext cx="153504" cy="157144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9729" y="6340164"/>
            <a:ext cx="2672834" cy="3641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E7CC5E5-24C7-41B7-83A8-7F0F7DA65A4E}" type="slidenum">
              <a:rPr lang="en-US" sz="1200">
                <a:solidFill>
                  <a:schemeClr val="tx1">
                    <a:alpha val="60000"/>
                  </a:schemeClr>
                </a:solidFill>
              </a:rPr>
              <a:pPr defTabSz="914400"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271636" y="3601200"/>
            <a:ext cx="0" cy="323048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5BE16A2-B2A1-43C1-B293-40FB887DD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4303" y="1584434"/>
            <a:ext cx="9738262" cy="48751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4. Какие новые навыки (умения) Вы приобрели в ходе стажировки? </a:t>
            </a:r>
          </a:p>
          <a:p>
            <a:pPr marL="0" indent="0">
              <a:buNone/>
            </a:pPr>
            <a:r>
              <a:rPr lang="ru-RU" b="1" dirty="0"/>
              <a:t>Чему научились?</a:t>
            </a:r>
          </a:p>
          <a:p>
            <a:r>
              <a:rPr lang="ru-RU" dirty="0"/>
              <a:t>Навыки общения с гостями отеля и решения </a:t>
            </a:r>
            <a:r>
              <a:rPr lang="ru-RU" dirty="0" err="1"/>
              <a:t>кофликтов</a:t>
            </a:r>
            <a:endParaRPr lang="ru-RU" dirty="0"/>
          </a:p>
          <a:p>
            <a:r>
              <a:rPr lang="ru-RU" dirty="0"/>
              <a:t>Ведения деловых переговоров, выстраивать внутренние коммуникации</a:t>
            </a:r>
          </a:p>
          <a:p>
            <a:r>
              <a:rPr lang="ru-RU" dirty="0" err="1" smtClean="0"/>
              <a:t>Bartending,teamwork</a:t>
            </a:r>
            <a:r>
              <a:rPr lang="ru-RU" dirty="0"/>
              <a:t>, </a:t>
            </a:r>
            <a:r>
              <a:rPr lang="ru-RU" dirty="0" err="1"/>
              <a:t>cashier</a:t>
            </a:r>
            <a:r>
              <a:rPr lang="ru-RU" dirty="0"/>
              <a:t> </a:t>
            </a:r>
            <a:r>
              <a:rPr lang="ru-RU" dirty="0" err="1"/>
              <a:t>skills</a:t>
            </a:r>
            <a:r>
              <a:rPr lang="ru-RU" dirty="0"/>
              <a:t> , </a:t>
            </a:r>
            <a:r>
              <a:rPr lang="ru-RU" dirty="0" err="1"/>
              <a:t>communication</a:t>
            </a:r>
            <a:r>
              <a:rPr lang="ru-RU" dirty="0"/>
              <a:t> </a:t>
            </a:r>
            <a:r>
              <a:rPr lang="ru-RU" dirty="0" err="1"/>
              <a:t>skills</a:t>
            </a:r>
            <a:endParaRPr lang="ru-RU" dirty="0"/>
          </a:p>
          <a:p>
            <a:r>
              <a:rPr lang="ru-RU" dirty="0"/>
              <a:t>Умение разговаривать с гостями, обслуживание по LQA стандарту, </a:t>
            </a:r>
            <a:r>
              <a:rPr lang="ru-RU" b="1" dirty="0"/>
              <a:t>стрессоустойчивость</a:t>
            </a:r>
          </a:p>
          <a:p>
            <a:r>
              <a:rPr lang="ru-RU" dirty="0" smtClean="0"/>
              <a:t>Оказывается физические </a:t>
            </a:r>
            <a:r>
              <a:rPr lang="ru-RU" dirty="0"/>
              <a:t>навыки важны для персонала фронт офиса 😃</a:t>
            </a:r>
          </a:p>
          <a:p>
            <a:r>
              <a:rPr lang="ru-RU" dirty="0"/>
              <a:t>Навык и  технику приготовления итальянской пасты</a:t>
            </a:r>
          </a:p>
          <a:p>
            <a:r>
              <a:rPr lang="ru-RU" dirty="0"/>
              <a:t>Прошел страх боязни </a:t>
            </a:r>
            <a:r>
              <a:rPr lang="ru-RU" dirty="0" smtClean="0"/>
              <a:t>гостя</a:t>
            </a:r>
          </a:p>
          <a:p>
            <a:r>
              <a:rPr lang="ru-RU" b="1" dirty="0" smtClean="0"/>
              <a:t>Работать </a:t>
            </a:r>
            <a:r>
              <a:rPr lang="ru-RU" b="1" dirty="0"/>
              <a:t>с улыбкой на лице</a:t>
            </a:r>
          </a:p>
          <a:p>
            <a:r>
              <a:rPr lang="ru-RU" b="1" dirty="0" smtClean="0"/>
              <a:t>Лидерские качества, </a:t>
            </a:r>
            <a:r>
              <a:rPr lang="ru-RU" b="1" dirty="0"/>
              <a:t>ответственность, пунктуальность, дисциплина</a:t>
            </a:r>
          </a:p>
          <a:p>
            <a:r>
              <a:rPr lang="ru-RU" dirty="0"/>
              <a:t>Спокойствие в стрессовых ситуациях, </a:t>
            </a:r>
            <a:r>
              <a:rPr lang="ru-RU" b="1" dirty="0"/>
              <a:t>работа в команде</a:t>
            </a:r>
            <a:r>
              <a:rPr lang="ru-RU" dirty="0"/>
              <a:t>, как угодить гостю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" y="-2226"/>
            <a:ext cx="3388677" cy="135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278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CDBF2F9D-983F-4E90-827D-5A23216DEA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879262" cy="6840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489" y="380963"/>
            <a:ext cx="9827147" cy="10520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kk-KZ" sz="2800" dirty="0"/>
              <a:t>Результаты анкетирования участников дуальной программы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28" name="Graphic 10">
            <a:extLst>
              <a:ext uri="{FF2B5EF4-FFF2-40B4-BE49-F238E27FC236}">
                <a16:creationId xmlns="" xmlns:a16="http://schemas.microsoft.com/office/drawing/2014/main" id="{E3020543-B24B-4EC4-8FFC-8DD88EEA9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11735" y="364250"/>
            <a:ext cx="109542" cy="112139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1">
            <a:extLst>
              <a:ext uri="{FF2B5EF4-FFF2-40B4-BE49-F238E27FC236}">
                <a16:creationId xmlns="" xmlns:a16="http://schemas.microsoft.com/office/drawing/2014/main" id="{6CB927A4-E432-4310-9CD5-E89FF50631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86612" y="746636"/>
            <a:ext cx="167114" cy="171079"/>
          </a:xfrm>
          <a:custGeom>
            <a:avLst/>
            <a:gdLst>
              <a:gd name="connsiteX0" fmla="*/ 159873 w 171514"/>
              <a:gd name="connsiteY0" fmla="*/ 74116 h 171515"/>
              <a:gd name="connsiteX1" fmla="*/ 97398 w 171514"/>
              <a:gd name="connsiteY1" fmla="*/ 74116 h 171515"/>
              <a:gd name="connsiteX2" fmla="*/ 97398 w 171514"/>
              <a:gd name="connsiteY2" fmla="*/ 11641 h 171515"/>
              <a:gd name="connsiteX3" fmla="*/ 85757 w 171514"/>
              <a:gd name="connsiteY3" fmla="*/ 0 h 171515"/>
              <a:gd name="connsiteX4" fmla="*/ 74116 w 171514"/>
              <a:gd name="connsiteY4" fmla="*/ 11641 h 171515"/>
              <a:gd name="connsiteX5" fmla="*/ 74116 w 171514"/>
              <a:gd name="connsiteY5" fmla="*/ 74116 h 171515"/>
              <a:gd name="connsiteX6" fmla="*/ 11641 w 171514"/>
              <a:gd name="connsiteY6" fmla="*/ 74116 h 171515"/>
              <a:gd name="connsiteX7" fmla="*/ 0 w 171514"/>
              <a:gd name="connsiteY7" fmla="*/ 85758 h 171515"/>
              <a:gd name="connsiteX8" fmla="*/ 11641 w 171514"/>
              <a:gd name="connsiteY8" fmla="*/ 97399 h 171515"/>
              <a:gd name="connsiteX9" fmla="*/ 74116 w 171514"/>
              <a:gd name="connsiteY9" fmla="*/ 97399 h 171515"/>
              <a:gd name="connsiteX10" fmla="*/ 74116 w 171514"/>
              <a:gd name="connsiteY10" fmla="*/ 159874 h 171515"/>
              <a:gd name="connsiteX11" fmla="*/ 85757 w 171514"/>
              <a:gd name="connsiteY11" fmla="*/ 171515 h 171515"/>
              <a:gd name="connsiteX12" fmla="*/ 97398 w 171514"/>
              <a:gd name="connsiteY12" fmla="*/ 159874 h 171515"/>
              <a:gd name="connsiteX13" fmla="*/ 97398 w 171514"/>
              <a:gd name="connsiteY13" fmla="*/ 97399 h 171515"/>
              <a:gd name="connsiteX14" fmla="*/ 159873 w 171514"/>
              <a:gd name="connsiteY14" fmla="*/ 97399 h 171515"/>
              <a:gd name="connsiteX15" fmla="*/ 171514 w 171514"/>
              <a:gd name="connsiteY15" fmla="*/ 85758 h 171515"/>
              <a:gd name="connsiteX16" fmla="*/ 159873 w 171514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4" h="171515">
                <a:moveTo>
                  <a:pt x="159873" y="74116"/>
                </a:moveTo>
                <a:lnTo>
                  <a:pt x="97398" y="74116"/>
                </a:lnTo>
                <a:lnTo>
                  <a:pt x="97398" y="11641"/>
                </a:lnTo>
                <a:cubicBezTo>
                  <a:pt x="97398" y="5212"/>
                  <a:pt x="92186" y="0"/>
                  <a:pt x="85757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7" y="171515"/>
                </a:cubicBezTo>
                <a:cubicBezTo>
                  <a:pt x="92186" y="171515"/>
                  <a:pt x="97398" y="166303"/>
                  <a:pt x="97398" y="159874"/>
                </a:cubicBezTo>
                <a:lnTo>
                  <a:pt x="97398" y="97399"/>
                </a:lnTo>
                <a:lnTo>
                  <a:pt x="159873" y="97399"/>
                </a:lnTo>
                <a:cubicBezTo>
                  <a:pt x="166302" y="97399"/>
                  <a:pt x="171514" y="92187"/>
                  <a:pt x="171514" y="85758"/>
                </a:cubicBezTo>
                <a:cubicBezTo>
                  <a:pt x="171514" y="79328"/>
                  <a:pt x="166302" y="74116"/>
                  <a:pt x="159873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96644" y="1665027"/>
            <a:ext cx="5438055" cy="5039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 defTabSz="914400"/>
            <a:endParaRPr lang="en-US" sz="1300" dirty="0"/>
          </a:p>
          <a:p>
            <a:pPr indent="-228600" defTabSz="914400"/>
            <a:endParaRPr lang="en-US" sz="1300" dirty="0"/>
          </a:p>
        </p:txBody>
      </p:sp>
      <p:sp>
        <p:nvSpPr>
          <p:cNvPr id="32" name="Graphic 12">
            <a:extLst>
              <a:ext uri="{FF2B5EF4-FFF2-40B4-BE49-F238E27FC236}">
                <a16:creationId xmlns="" xmlns:a16="http://schemas.microsoft.com/office/drawing/2014/main" id="{1453BF6C-B012-48B7-B4E8-6D7AC7C27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99416" y="4200992"/>
            <a:ext cx="153504" cy="157144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9729" y="6340164"/>
            <a:ext cx="2672834" cy="3641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E7CC5E5-24C7-41B7-83A8-7F0F7DA65A4E}" type="slidenum">
              <a:rPr lang="en-US" sz="1200">
                <a:solidFill>
                  <a:schemeClr val="tx1">
                    <a:alpha val="60000"/>
                  </a:schemeClr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 sz="1200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271636" y="3601200"/>
            <a:ext cx="0" cy="323048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5BE16A2-B2A1-43C1-B293-40FB887DD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4897" y="1820976"/>
            <a:ext cx="7756634" cy="4863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 Ваши пожелания по улучшениям</a:t>
            </a:r>
          </a:p>
          <a:p>
            <a:pPr marL="0" indent="0">
              <a:buNone/>
            </a:pPr>
            <a:r>
              <a:rPr lang="ru-RU" dirty="0"/>
              <a:t>-особых пожеланий нет, в Астане все было спланировано  отлично.</a:t>
            </a:r>
          </a:p>
          <a:p>
            <a:pPr marL="0" indent="0">
              <a:buNone/>
            </a:pPr>
            <a:r>
              <a:rPr lang="ru-RU" dirty="0"/>
              <a:t>-добавить зарубежные стажировки</a:t>
            </a:r>
          </a:p>
          <a:p>
            <a:pPr marL="0" indent="0">
              <a:buNone/>
            </a:pPr>
            <a:r>
              <a:rPr lang="ru-RU" dirty="0"/>
              <a:t>-увеличить заработную плату </a:t>
            </a:r>
          </a:p>
          <a:p>
            <a:pPr marL="0" indent="0">
              <a:buNone/>
            </a:pPr>
            <a:r>
              <a:rPr lang="ru-RU" dirty="0"/>
              <a:t>-</a:t>
            </a:r>
            <a:r>
              <a:rPr lang="ru-RU" dirty="0" err="1"/>
              <a:t>по-больше</a:t>
            </a:r>
            <a:r>
              <a:rPr lang="ru-RU" dirty="0"/>
              <a:t> тренингов в отеле</a:t>
            </a:r>
          </a:p>
          <a:p>
            <a:pPr marL="0" indent="0">
              <a:buNone/>
            </a:pPr>
            <a:r>
              <a:rPr lang="ru-RU" dirty="0"/>
              <a:t>-возможность стажироваться  в разных департаментах отеля</a:t>
            </a:r>
            <a:endParaRPr lang="x-non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4393"/>
            <a:ext cx="3670300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997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CDBF2F9D-983F-4E90-827D-5A23216DEA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879262" cy="6840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8885" y="380963"/>
            <a:ext cx="7022751" cy="10520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kk-KZ" sz="2800" b="1" dirty="0"/>
              <a:t>Перспективы развития  дуальной программы 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Graphic 10">
            <a:extLst>
              <a:ext uri="{FF2B5EF4-FFF2-40B4-BE49-F238E27FC236}">
                <a16:creationId xmlns="" xmlns:a16="http://schemas.microsoft.com/office/drawing/2014/main" id="{E3020543-B24B-4EC4-8FFC-8DD88EEA9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11735" y="364250"/>
            <a:ext cx="109542" cy="112139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1">
            <a:extLst>
              <a:ext uri="{FF2B5EF4-FFF2-40B4-BE49-F238E27FC236}">
                <a16:creationId xmlns="" xmlns:a16="http://schemas.microsoft.com/office/drawing/2014/main" id="{6CB927A4-E432-4310-9CD5-E89FF50631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86612" y="746636"/>
            <a:ext cx="167114" cy="171079"/>
          </a:xfrm>
          <a:custGeom>
            <a:avLst/>
            <a:gdLst>
              <a:gd name="connsiteX0" fmla="*/ 159873 w 171514"/>
              <a:gd name="connsiteY0" fmla="*/ 74116 h 171515"/>
              <a:gd name="connsiteX1" fmla="*/ 97398 w 171514"/>
              <a:gd name="connsiteY1" fmla="*/ 74116 h 171515"/>
              <a:gd name="connsiteX2" fmla="*/ 97398 w 171514"/>
              <a:gd name="connsiteY2" fmla="*/ 11641 h 171515"/>
              <a:gd name="connsiteX3" fmla="*/ 85757 w 171514"/>
              <a:gd name="connsiteY3" fmla="*/ 0 h 171515"/>
              <a:gd name="connsiteX4" fmla="*/ 74116 w 171514"/>
              <a:gd name="connsiteY4" fmla="*/ 11641 h 171515"/>
              <a:gd name="connsiteX5" fmla="*/ 74116 w 171514"/>
              <a:gd name="connsiteY5" fmla="*/ 74116 h 171515"/>
              <a:gd name="connsiteX6" fmla="*/ 11641 w 171514"/>
              <a:gd name="connsiteY6" fmla="*/ 74116 h 171515"/>
              <a:gd name="connsiteX7" fmla="*/ 0 w 171514"/>
              <a:gd name="connsiteY7" fmla="*/ 85758 h 171515"/>
              <a:gd name="connsiteX8" fmla="*/ 11641 w 171514"/>
              <a:gd name="connsiteY8" fmla="*/ 97399 h 171515"/>
              <a:gd name="connsiteX9" fmla="*/ 74116 w 171514"/>
              <a:gd name="connsiteY9" fmla="*/ 97399 h 171515"/>
              <a:gd name="connsiteX10" fmla="*/ 74116 w 171514"/>
              <a:gd name="connsiteY10" fmla="*/ 159874 h 171515"/>
              <a:gd name="connsiteX11" fmla="*/ 85757 w 171514"/>
              <a:gd name="connsiteY11" fmla="*/ 171515 h 171515"/>
              <a:gd name="connsiteX12" fmla="*/ 97398 w 171514"/>
              <a:gd name="connsiteY12" fmla="*/ 159874 h 171515"/>
              <a:gd name="connsiteX13" fmla="*/ 97398 w 171514"/>
              <a:gd name="connsiteY13" fmla="*/ 97399 h 171515"/>
              <a:gd name="connsiteX14" fmla="*/ 159873 w 171514"/>
              <a:gd name="connsiteY14" fmla="*/ 97399 h 171515"/>
              <a:gd name="connsiteX15" fmla="*/ 171514 w 171514"/>
              <a:gd name="connsiteY15" fmla="*/ 85758 h 171515"/>
              <a:gd name="connsiteX16" fmla="*/ 159873 w 171514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4" h="171515">
                <a:moveTo>
                  <a:pt x="159873" y="74116"/>
                </a:moveTo>
                <a:lnTo>
                  <a:pt x="97398" y="74116"/>
                </a:lnTo>
                <a:lnTo>
                  <a:pt x="97398" y="11641"/>
                </a:lnTo>
                <a:cubicBezTo>
                  <a:pt x="97398" y="5212"/>
                  <a:pt x="92186" y="0"/>
                  <a:pt x="85757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7" y="171515"/>
                </a:cubicBezTo>
                <a:cubicBezTo>
                  <a:pt x="92186" y="171515"/>
                  <a:pt x="97398" y="166303"/>
                  <a:pt x="97398" y="159874"/>
                </a:cubicBezTo>
                <a:lnTo>
                  <a:pt x="97398" y="97399"/>
                </a:lnTo>
                <a:lnTo>
                  <a:pt x="159873" y="97399"/>
                </a:lnTo>
                <a:cubicBezTo>
                  <a:pt x="166302" y="97399"/>
                  <a:pt x="171514" y="92187"/>
                  <a:pt x="171514" y="85758"/>
                </a:cubicBezTo>
                <a:cubicBezTo>
                  <a:pt x="171514" y="79328"/>
                  <a:pt x="166302" y="74116"/>
                  <a:pt x="159873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96644" y="1665027"/>
            <a:ext cx="5438055" cy="503933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-228600" defTabSz="914400"/>
            <a:endParaRPr lang="en-US" sz="1300" dirty="0"/>
          </a:p>
          <a:p>
            <a:pPr indent="-228600" defTabSz="914400"/>
            <a:endParaRPr lang="en-US" sz="1300" dirty="0"/>
          </a:p>
        </p:txBody>
      </p:sp>
      <p:sp>
        <p:nvSpPr>
          <p:cNvPr id="32" name="Graphic 12">
            <a:extLst>
              <a:ext uri="{FF2B5EF4-FFF2-40B4-BE49-F238E27FC236}">
                <a16:creationId xmlns="" xmlns:a16="http://schemas.microsoft.com/office/drawing/2014/main" id="{1453BF6C-B012-48B7-B4E8-6D7AC7C27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99416" y="4200992"/>
            <a:ext cx="153504" cy="157144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9729" y="6340164"/>
            <a:ext cx="2672834" cy="3641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E7CC5E5-24C7-41B7-83A8-7F0F7DA65A4E}" type="slidenum">
              <a:rPr lang="en-US" sz="1200">
                <a:solidFill>
                  <a:schemeClr val="tx1">
                    <a:alpha val="60000"/>
                  </a:schemeClr>
                </a:solidFill>
              </a:rPr>
              <a:pPr defTabSz="914400"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271636" y="3601200"/>
            <a:ext cx="0" cy="323048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5BE16A2-B2A1-43C1-B293-40FB887DD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9813" y="1813978"/>
            <a:ext cx="7022751" cy="464559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/>
              <a:t>100% вовлечение студентов ОП </a:t>
            </a:r>
            <a:r>
              <a:rPr lang="ru-RU" dirty="0" err="1"/>
              <a:t>ТиГ</a:t>
            </a:r>
            <a:r>
              <a:rPr lang="ru-RU" dirty="0"/>
              <a:t> и </a:t>
            </a:r>
            <a:r>
              <a:rPr lang="ru-RU" dirty="0" err="1"/>
              <a:t>РиОБ</a:t>
            </a:r>
            <a:r>
              <a:rPr lang="ru-RU" dirty="0"/>
              <a:t>  к участию в дуальной </a:t>
            </a:r>
            <a:r>
              <a:rPr lang="ru-RU" dirty="0" smtClean="0"/>
              <a:t>программе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 err="1" smtClean="0"/>
              <a:t>Стремлениек</a:t>
            </a:r>
            <a:r>
              <a:rPr lang="ru-RU" dirty="0" smtClean="0"/>
              <a:t> сокращению теоретического обучения до 3 лет</a:t>
            </a:r>
            <a:endParaRPr lang="x-none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/>
              <a:t>Расширение базы партнеров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/>
              <a:t>Выход на международный уровень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/>
              <a:t>Привлечение студентов с других ОП </a:t>
            </a:r>
          </a:p>
          <a:p>
            <a:pPr marL="514350" indent="-514350">
              <a:buAutoNum type="arabicPeriod"/>
            </a:pPr>
            <a:r>
              <a:rPr lang="ru-RU" dirty="0"/>
              <a:t>Привлечение магистрантов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2C36B10-7557-4192-9F2F-2A5A0B67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18" y="364250"/>
            <a:ext cx="3860650" cy="371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1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CDBF2F9D-983F-4E90-827D-5A23216DEA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879262" cy="6840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2841" y="380963"/>
            <a:ext cx="9246421" cy="10520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ru-RU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Результаты </a:t>
            </a:r>
            <a:r>
              <a:rPr lang="ru-RU" sz="2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трудоустройства и карьерный рост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Graphic 10">
            <a:extLst>
              <a:ext uri="{FF2B5EF4-FFF2-40B4-BE49-F238E27FC236}">
                <a16:creationId xmlns="" xmlns:a16="http://schemas.microsoft.com/office/drawing/2014/main" id="{E3020543-B24B-4EC4-8FFC-8DD88EEA9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11735" y="364250"/>
            <a:ext cx="109542" cy="112139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1">
            <a:extLst>
              <a:ext uri="{FF2B5EF4-FFF2-40B4-BE49-F238E27FC236}">
                <a16:creationId xmlns="" xmlns:a16="http://schemas.microsoft.com/office/drawing/2014/main" id="{6CB927A4-E432-4310-9CD5-E89FF50631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86612" y="746636"/>
            <a:ext cx="167114" cy="171079"/>
          </a:xfrm>
          <a:custGeom>
            <a:avLst/>
            <a:gdLst>
              <a:gd name="connsiteX0" fmla="*/ 159873 w 171514"/>
              <a:gd name="connsiteY0" fmla="*/ 74116 h 171515"/>
              <a:gd name="connsiteX1" fmla="*/ 97398 w 171514"/>
              <a:gd name="connsiteY1" fmla="*/ 74116 h 171515"/>
              <a:gd name="connsiteX2" fmla="*/ 97398 w 171514"/>
              <a:gd name="connsiteY2" fmla="*/ 11641 h 171515"/>
              <a:gd name="connsiteX3" fmla="*/ 85757 w 171514"/>
              <a:gd name="connsiteY3" fmla="*/ 0 h 171515"/>
              <a:gd name="connsiteX4" fmla="*/ 74116 w 171514"/>
              <a:gd name="connsiteY4" fmla="*/ 11641 h 171515"/>
              <a:gd name="connsiteX5" fmla="*/ 74116 w 171514"/>
              <a:gd name="connsiteY5" fmla="*/ 74116 h 171515"/>
              <a:gd name="connsiteX6" fmla="*/ 11641 w 171514"/>
              <a:gd name="connsiteY6" fmla="*/ 74116 h 171515"/>
              <a:gd name="connsiteX7" fmla="*/ 0 w 171514"/>
              <a:gd name="connsiteY7" fmla="*/ 85758 h 171515"/>
              <a:gd name="connsiteX8" fmla="*/ 11641 w 171514"/>
              <a:gd name="connsiteY8" fmla="*/ 97399 h 171515"/>
              <a:gd name="connsiteX9" fmla="*/ 74116 w 171514"/>
              <a:gd name="connsiteY9" fmla="*/ 97399 h 171515"/>
              <a:gd name="connsiteX10" fmla="*/ 74116 w 171514"/>
              <a:gd name="connsiteY10" fmla="*/ 159874 h 171515"/>
              <a:gd name="connsiteX11" fmla="*/ 85757 w 171514"/>
              <a:gd name="connsiteY11" fmla="*/ 171515 h 171515"/>
              <a:gd name="connsiteX12" fmla="*/ 97398 w 171514"/>
              <a:gd name="connsiteY12" fmla="*/ 159874 h 171515"/>
              <a:gd name="connsiteX13" fmla="*/ 97398 w 171514"/>
              <a:gd name="connsiteY13" fmla="*/ 97399 h 171515"/>
              <a:gd name="connsiteX14" fmla="*/ 159873 w 171514"/>
              <a:gd name="connsiteY14" fmla="*/ 97399 h 171515"/>
              <a:gd name="connsiteX15" fmla="*/ 171514 w 171514"/>
              <a:gd name="connsiteY15" fmla="*/ 85758 h 171515"/>
              <a:gd name="connsiteX16" fmla="*/ 159873 w 171514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4" h="171515">
                <a:moveTo>
                  <a:pt x="159873" y="74116"/>
                </a:moveTo>
                <a:lnTo>
                  <a:pt x="97398" y="74116"/>
                </a:lnTo>
                <a:lnTo>
                  <a:pt x="97398" y="11641"/>
                </a:lnTo>
                <a:cubicBezTo>
                  <a:pt x="97398" y="5212"/>
                  <a:pt x="92186" y="0"/>
                  <a:pt x="85757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7" y="171515"/>
                </a:cubicBezTo>
                <a:cubicBezTo>
                  <a:pt x="92186" y="171515"/>
                  <a:pt x="97398" y="166303"/>
                  <a:pt x="97398" y="159874"/>
                </a:cubicBezTo>
                <a:lnTo>
                  <a:pt x="97398" y="97399"/>
                </a:lnTo>
                <a:lnTo>
                  <a:pt x="159873" y="97399"/>
                </a:lnTo>
                <a:cubicBezTo>
                  <a:pt x="166302" y="97399"/>
                  <a:pt x="171514" y="92187"/>
                  <a:pt x="171514" y="85758"/>
                </a:cubicBezTo>
                <a:cubicBezTo>
                  <a:pt x="171514" y="79328"/>
                  <a:pt x="166302" y="74116"/>
                  <a:pt x="159873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96644" y="1665027"/>
            <a:ext cx="5438055" cy="5039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 defTabSz="914400"/>
            <a:endParaRPr lang="en-US" sz="1300" dirty="0"/>
          </a:p>
          <a:p>
            <a:pPr indent="-228600" defTabSz="914400"/>
            <a:endParaRPr lang="en-US" sz="1300" dirty="0"/>
          </a:p>
        </p:txBody>
      </p:sp>
      <p:sp>
        <p:nvSpPr>
          <p:cNvPr id="32" name="Graphic 12">
            <a:extLst>
              <a:ext uri="{FF2B5EF4-FFF2-40B4-BE49-F238E27FC236}">
                <a16:creationId xmlns="" xmlns:a16="http://schemas.microsoft.com/office/drawing/2014/main" id="{1453BF6C-B012-48B7-B4E8-6D7AC7C27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99416" y="4200992"/>
            <a:ext cx="153504" cy="157144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9729" y="6340164"/>
            <a:ext cx="2672834" cy="3641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E7CC5E5-24C7-41B7-83A8-7F0F7DA65A4E}" type="slidenum">
              <a:rPr lang="en-US" sz="1200">
                <a:solidFill>
                  <a:schemeClr val="tx1">
                    <a:alpha val="60000"/>
                  </a:schemeClr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 sz="1200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271636" y="3601200"/>
            <a:ext cx="0" cy="323048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5BE16A2-B2A1-43C1-B293-40FB887DD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53727" y="1820976"/>
            <a:ext cx="8508838" cy="463859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b="1" dirty="0"/>
              <a:t>Парамонов Денис </a:t>
            </a:r>
            <a:r>
              <a:rPr lang="ru-RU" dirty="0"/>
              <a:t>– </a:t>
            </a:r>
            <a:r>
              <a:rPr lang="ru-RU" dirty="0" smtClean="0"/>
              <a:t>начальник </a:t>
            </a:r>
            <a:r>
              <a:rPr lang="ru-RU" dirty="0"/>
              <a:t>отдела ивентов </a:t>
            </a:r>
            <a:r>
              <a:rPr lang="en-US" dirty="0" err="1"/>
              <a:t>Rixos</a:t>
            </a:r>
            <a:r>
              <a:rPr lang="en-US" dirty="0"/>
              <a:t> </a:t>
            </a:r>
            <a:r>
              <a:rPr lang="en-US" dirty="0" smtClean="0"/>
              <a:t>Almaty</a:t>
            </a:r>
            <a:r>
              <a:rPr lang="ru-RU" dirty="0" smtClean="0"/>
              <a:t>/отдел </a:t>
            </a:r>
            <a:r>
              <a:rPr lang="ru-RU" dirty="0"/>
              <a:t>продаж МГС </a:t>
            </a:r>
            <a:r>
              <a:rPr lang="ru-RU" dirty="0" err="1"/>
              <a:t>Accor</a:t>
            </a:r>
            <a:r>
              <a:rPr lang="ru-RU" dirty="0"/>
              <a:t> (Мальдивы)</a:t>
            </a:r>
          </a:p>
          <a:p>
            <a:pPr marL="514350" indent="-514350">
              <a:buAutoNum type="arabicPeriod"/>
            </a:pPr>
            <a:r>
              <a:rPr lang="ru-RU" b="1" dirty="0"/>
              <a:t>Полухин </a:t>
            </a:r>
            <a:r>
              <a:rPr lang="kk-KZ" b="1" dirty="0"/>
              <a:t>А</a:t>
            </a:r>
            <a:r>
              <a:rPr lang="ru-RU" b="1" dirty="0" err="1"/>
              <a:t>нтон</a:t>
            </a:r>
            <a:r>
              <a:rPr lang="ru-RU" b="1" dirty="0"/>
              <a:t>- </a:t>
            </a:r>
            <a:r>
              <a:rPr lang="ru-RU" dirty="0"/>
              <a:t>менеджер </a:t>
            </a:r>
            <a:r>
              <a:rPr lang="en-US" dirty="0"/>
              <a:t>Front Office </a:t>
            </a:r>
            <a:r>
              <a:rPr lang="en-US" dirty="0" err="1"/>
              <a:t>отеля</a:t>
            </a:r>
            <a:r>
              <a:rPr lang="en-US" dirty="0"/>
              <a:t> </a:t>
            </a:r>
            <a:r>
              <a:rPr lang="en-US" dirty="0" err="1"/>
              <a:t>Novotel</a:t>
            </a:r>
            <a:r>
              <a:rPr lang="en-US" dirty="0"/>
              <a:t> Living </a:t>
            </a:r>
            <a:r>
              <a:rPr lang="en-US" dirty="0" err="1" smtClean="0"/>
              <a:t>Jetisy</a:t>
            </a:r>
            <a:r>
              <a:rPr lang="ru-RU" dirty="0" smtClean="0"/>
              <a:t> (Алматы)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ru-RU" dirty="0"/>
              <a:t>. </a:t>
            </a:r>
            <a:r>
              <a:rPr lang="ru-RU" b="1" dirty="0" err="1"/>
              <a:t>Блюменштейн</a:t>
            </a:r>
            <a:r>
              <a:rPr lang="ru-RU" b="1" dirty="0"/>
              <a:t> Алина </a:t>
            </a:r>
            <a:r>
              <a:rPr lang="ru-RU" dirty="0"/>
              <a:t>– Директор отдела продаж отеля </a:t>
            </a:r>
            <a:r>
              <a:rPr lang="ru-RU" dirty="0" err="1"/>
              <a:t>Рахат</a:t>
            </a:r>
            <a:r>
              <a:rPr lang="ru-RU" dirty="0"/>
              <a:t> </a:t>
            </a:r>
            <a:r>
              <a:rPr lang="ru-RU" dirty="0" smtClean="0"/>
              <a:t>Палас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4. </a:t>
            </a:r>
            <a:r>
              <a:rPr lang="ru-RU" b="1" dirty="0"/>
              <a:t>Ильясова </a:t>
            </a:r>
            <a:r>
              <a:rPr lang="ru-RU" b="1" dirty="0" err="1"/>
              <a:t>Назым</a:t>
            </a:r>
            <a:r>
              <a:rPr lang="ru-RU" b="1" dirty="0"/>
              <a:t> </a:t>
            </a:r>
            <a:r>
              <a:rPr lang="ru-RU" dirty="0"/>
              <a:t>–</a:t>
            </a:r>
          </a:p>
          <a:p>
            <a:pPr marL="0" indent="0">
              <a:buNone/>
            </a:pPr>
            <a:r>
              <a:rPr lang="ru-RU" dirty="0"/>
              <a:t>Исполнительный менеджер </a:t>
            </a:r>
          </a:p>
          <a:p>
            <a:pPr marL="0" indent="0">
              <a:buNone/>
            </a:pPr>
            <a:r>
              <a:rPr lang="ru-RU" dirty="0" err="1"/>
              <a:t>Front</a:t>
            </a:r>
            <a:r>
              <a:rPr lang="ru-RU" dirty="0"/>
              <a:t> </a:t>
            </a:r>
            <a:r>
              <a:rPr lang="ru-RU" dirty="0" err="1"/>
              <a:t>office</a:t>
            </a:r>
            <a:r>
              <a:rPr lang="ru-RU" dirty="0"/>
              <a:t> </a:t>
            </a:r>
            <a:r>
              <a:rPr lang="ru-RU" dirty="0" err="1"/>
              <a:t>Hilton</a:t>
            </a:r>
            <a:r>
              <a:rPr lang="ru-RU" dirty="0"/>
              <a:t> </a:t>
            </a:r>
            <a:r>
              <a:rPr lang="ru-RU" dirty="0" err="1"/>
              <a:t>Conrad</a:t>
            </a:r>
            <a:r>
              <a:rPr lang="ru-RU" dirty="0"/>
              <a:t>, Абу-Даби</a:t>
            </a:r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8" y="496801"/>
            <a:ext cx="2289494" cy="310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55" y="4358136"/>
            <a:ext cx="2577607" cy="247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3" y="3818062"/>
            <a:ext cx="2260215" cy="301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491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700" y="364196"/>
            <a:ext cx="10245864" cy="9522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solidFill>
                  <a:schemeClr val="bg1">
                    <a:lumMod val="75000"/>
                  </a:schemeClr>
                </a:solidFill>
              </a:rPr>
              <a:t>Нархоз</a:t>
            </a:r>
            <a:r>
              <a:rPr lang="ru-RU" sz="2800" b="1" dirty="0" smtClean="0">
                <a:solidFill>
                  <a:schemeClr val="bg1">
                    <a:lumMod val="75000"/>
                  </a:schemeClr>
                </a:solidFill>
              </a:rPr>
              <a:t> ОП </a:t>
            </a:r>
            <a:r>
              <a:rPr lang="ru-RU" sz="2800" b="1" dirty="0" err="1" smtClean="0">
                <a:solidFill>
                  <a:schemeClr val="bg1">
                    <a:lumMod val="75000"/>
                  </a:schemeClr>
                </a:solidFill>
              </a:rPr>
              <a:t>ТиГ</a:t>
            </a:r>
            <a:r>
              <a:rPr lang="ru-RU" sz="28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1">
                    <a:lumMod val="75000"/>
                  </a:schemeClr>
                </a:solidFill>
              </a:rPr>
              <a:t>и</a:t>
            </a:r>
            <a:r>
              <a:rPr lang="ru-RU" sz="28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bg1">
                    <a:lumMod val="75000"/>
                  </a:schemeClr>
                </a:solidFill>
              </a:rPr>
              <a:t>РиОБ</a:t>
            </a:r>
            <a:r>
              <a:rPr lang="ru-RU" sz="2800" b="1" dirty="0" smtClean="0">
                <a:solidFill>
                  <a:schemeClr val="bg1">
                    <a:lumMod val="75000"/>
                  </a:schemeClr>
                </a:solidFill>
              </a:rPr>
              <a:t> сегодня</a:t>
            </a:r>
            <a:endParaRPr lang="ru-RU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6699" y="1466193"/>
            <a:ext cx="5048687" cy="4887309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ru-RU" sz="2600" b="1" dirty="0" err="1" smtClean="0">
                <a:solidFill>
                  <a:schemeClr val="accent6">
                    <a:lumMod val="75000"/>
                  </a:schemeClr>
                </a:solidFill>
              </a:rPr>
              <a:t>Двуступенчатое</a:t>
            </a: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</a:rPr>
              <a:t>обучение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2600" dirty="0" err="1" smtClean="0">
                <a:solidFill>
                  <a:schemeClr val="accent6">
                    <a:lumMod val="75000"/>
                  </a:schemeClr>
                </a:solidFill>
              </a:rPr>
              <a:t>бакалавриат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</a:rPr>
              <a:t>-магистратура, 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bg1">
                    <a:lumMod val="75000"/>
                  </a:schemeClr>
                </a:solidFill>
              </a:rPr>
              <a:t>2-дипломная программа  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</a:rPr>
              <a:t>Франция (Ля </a:t>
            </a:r>
            <a:r>
              <a:rPr lang="ru-RU" sz="2600" dirty="0" err="1" smtClean="0">
                <a:solidFill>
                  <a:schemeClr val="accent6">
                    <a:lumMod val="75000"/>
                  </a:schemeClr>
                </a:solidFill>
              </a:rPr>
              <a:t>Рошель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</a:rPr>
              <a:t> и Парижская школа гостеприимства)</a:t>
            </a:r>
            <a:endParaRPr lang="ru-RU" sz="2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</a:rPr>
              <a:t>Три </a:t>
            </a: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</a:rPr>
              <a:t>отделения обучения:</a:t>
            </a:r>
            <a:endParaRPr lang="ru-RU" sz="2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600" dirty="0">
                <a:solidFill>
                  <a:schemeClr val="accent6">
                    <a:lumMod val="75000"/>
                  </a:schemeClr>
                </a:solidFill>
              </a:rPr>
              <a:t>Казахское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accent6">
                    <a:lumMod val="75000"/>
                  </a:schemeClr>
                </a:solidFill>
              </a:rPr>
              <a:t>Русское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</a:rPr>
              <a:t>Английское</a:t>
            </a:r>
          </a:p>
          <a:p>
            <a:pPr marL="0" indent="0">
              <a:buNone/>
            </a:pPr>
            <a:endParaRPr lang="ru-RU" sz="2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6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</a:rPr>
              <a:t>Второй иностранный язык на выбор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</a:rPr>
              <a:t>(10-15 кредитов): 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</a:rPr>
              <a:t>немецкий, французский, китайский, турецкий, 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</a:rPr>
              <a:t>испанский</a:t>
            </a:r>
          </a:p>
          <a:p>
            <a:pPr marL="0" indent="0">
              <a:buNone/>
            </a:pPr>
            <a:endParaRPr lang="ru-RU" sz="2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71745" y="1442546"/>
            <a:ext cx="4721772" cy="42803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Активное привлечение практиков к учебному процессу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(2024-2025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</a:rPr>
              <a:t>уч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/г- </a:t>
            </a:r>
            <a:r>
              <a:rPr lang="ru-RU" sz="2800" b="1" u="sng" dirty="0">
                <a:solidFill>
                  <a:schemeClr val="accent6">
                    <a:lumMod val="75000"/>
                  </a:schemeClr>
                </a:solidFill>
              </a:rPr>
              <a:t>10 </a:t>
            </a:r>
            <a:r>
              <a:rPr lang="ru-RU" sz="2800" b="1" u="sng" dirty="0" err="1">
                <a:solidFill>
                  <a:schemeClr val="accent6">
                    <a:lumMod val="75000"/>
                  </a:schemeClr>
                </a:solidFill>
              </a:rPr>
              <a:t>аджанктов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Аккредитации и рейтинги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ТиГ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– FIBAA, НААР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РиОБ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– НАОКО</a:t>
            </a:r>
          </a:p>
          <a:p>
            <a:pPr marL="0" indent="0">
              <a:buNone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6.По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версии АТАМЕКЕН, 2023: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Туризм – 2 место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РиОБ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– 1 место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Трудоустройство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выпускников: 95-97%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18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876292" cy="6840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661" y="324540"/>
            <a:ext cx="4256543" cy="1951858"/>
          </a:xfrm>
        </p:spPr>
        <p:txBody>
          <a:bodyPr anchor="b">
            <a:normAutofit/>
          </a:bodyPr>
          <a:lstStyle/>
          <a:p>
            <a:r>
              <a:rPr lang="ru-RU" sz="3600" dirty="0"/>
              <a:t>Спасибо за внимание!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3661" y="2580406"/>
            <a:ext cx="3385590" cy="18242"/>
          </a:xfrm>
          <a:custGeom>
            <a:avLst/>
            <a:gdLst>
              <a:gd name="connsiteX0" fmla="*/ 0 w 3385590"/>
              <a:gd name="connsiteY0" fmla="*/ 0 h 18242"/>
              <a:gd name="connsiteX1" fmla="*/ 677118 w 3385590"/>
              <a:gd name="connsiteY1" fmla="*/ 0 h 18242"/>
              <a:gd name="connsiteX2" fmla="*/ 1320380 w 3385590"/>
              <a:gd name="connsiteY2" fmla="*/ 0 h 18242"/>
              <a:gd name="connsiteX3" fmla="*/ 1963642 w 3385590"/>
              <a:gd name="connsiteY3" fmla="*/ 0 h 18242"/>
              <a:gd name="connsiteX4" fmla="*/ 2708472 w 3385590"/>
              <a:gd name="connsiteY4" fmla="*/ 0 h 18242"/>
              <a:gd name="connsiteX5" fmla="*/ 3385590 w 3385590"/>
              <a:gd name="connsiteY5" fmla="*/ 0 h 18242"/>
              <a:gd name="connsiteX6" fmla="*/ 3385590 w 3385590"/>
              <a:gd name="connsiteY6" fmla="*/ 18242 h 18242"/>
              <a:gd name="connsiteX7" fmla="*/ 2708472 w 3385590"/>
              <a:gd name="connsiteY7" fmla="*/ 18242 h 18242"/>
              <a:gd name="connsiteX8" fmla="*/ 2132922 w 3385590"/>
              <a:gd name="connsiteY8" fmla="*/ 18242 h 18242"/>
              <a:gd name="connsiteX9" fmla="*/ 1489660 w 3385590"/>
              <a:gd name="connsiteY9" fmla="*/ 18242 h 18242"/>
              <a:gd name="connsiteX10" fmla="*/ 846398 w 3385590"/>
              <a:gd name="connsiteY10" fmla="*/ 18242 h 18242"/>
              <a:gd name="connsiteX11" fmla="*/ 0 w 3385590"/>
              <a:gd name="connsiteY11" fmla="*/ 18242 h 18242"/>
              <a:gd name="connsiteX12" fmla="*/ 0 w 3385590"/>
              <a:gd name="connsiteY12" fmla="*/ 0 h 18242"/>
              <a:gd name="connsiteX0" fmla="*/ 0 w 3385590"/>
              <a:gd name="connsiteY0" fmla="*/ 0 h 18242"/>
              <a:gd name="connsiteX1" fmla="*/ 609406 w 3385590"/>
              <a:gd name="connsiteY1" fmla="*/ 0 h 18242"/>
              <a:gd name="connsiteX2" fmla="*/ 1354236 w 3385590"/>
              <a:gd name="connsiteY2" fmla="*/ 0 h 18242"/>
              <a:gd name="connsiteX3" fmla="*/ 1929786 w 3385590"/>
              <a:gd name="connsiteY3" fmla="*/ 0 h 18242"/>
              <a:gd name="connsiteX4" fmla="*/ 2505337 w 3385590"/>
              <a:gd name="connsiteY4" fmla="*/ 0 h 18242"/>
              <a:gd name="connsiteX5" fmla="*/ 3385590 w 3385590"/>
              <a:gd name="connsiteY5" fmla="*/ 0 h 18242"/>
              <a:gd name="connsiteX6" fmla="*/ 3385590 w 3385590"/>
              <a:gd name="connsiteY6" fmla="*/ 18242 h 18242"/>
              <a:gd name="connsiteX7" fmla="*/ 2742328 w 3385590"/>
              <a:gd name="connsiteY7" fmla="*/ 18242 h 18242"/>
              <a:gd name="connsiteX8" fmla="*/ 2099066 w 3385590"/>
              <a:gd name="connsiteY8" fmla="*/ 18242 h 18242"/>
              <a:gd name="connsiteX9" fmla="*/ 1455804 w 3385590"/>
              <a:gd name="connsiteY9" fmla="*/ 18242 h 18242"/>
              <a:gd name="connsiteX10" fmla="*/ 710974 w 3385590"/>
              <a:gd name="connsiteY10" fmla="*/ 18242 h 18242"/>
              <a:gd name="connsiteX11" fmla="*/ 0 w 3385590"/>
              <a:gd name="connsiteY11" fmla="*/ 18242 h 18242"/>
              <a:gd name="connsiteX12" fmla="*/ 0 w 3385590"/>
              <a:gd name="connsiteY12" fmla="*/ 0 h 1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5590" h="18242" fill="none" extrusionOk="0">
                <a:moveTo>
                  <a:pt x="0" y="0"/>
                </a:moveTo>
                <a:cubicBezTo>
                  <a:pt x="222797" y="-6357"/>
                  <a:pt x="414242" y="-4694"/>
                  <a:pt x="677118" y="0"/>
                </a:cubicBezTo>
                <a:cubicBezTo>
                  <a:pt x="899481" y="-44074"/>
                  <a:pt x="1063864" y="-39357"/>
                  <a:pt x="1320380" y="0"/>
                </a:cubicBezTo>
                <a:cubicBezTo>
                  <a:pt x="1547116" y="26331"/>
                  <a:pt x="1807427" y="13760"/>
                  <a:pt x="1963642" y="0"/>
                </a:cubicBezTo>
                <a:cubicBezTo>
                  <a:pt x="2150743" y="3392"/>
                  <a:pt x="2562090" y="20074"/>
                  <a:pt x="2708472" y="0"/>
                </a:cubicBezTo>
                <a:cubicBezTo>
                  <a:pt x="2886391" y="9303"/>
                  <a:pt x="3190930" y="-36145"/>
                  <a:pt x="3385590" y="0"/>
                </a:cubicBezTo>
                <a:cubicBezTo>
                  <a:pt x="3385870" y="4040"/>
                  <a:pt x="3383622" y="11230"/>
                  <a:pt x="3385590" y="18242"/>
                </a:cubicBezTo>
                <a:cubicBezTo>
                  <a:pt x="3156795" y="-13033"/>
                  <a:pt x="2856270" y="31880"/>
                  <a:pt x="2708472" y="18242"/>
                </a:cubicBezTo>
                <a:cubicBezTo>
                  <a:pt x="2538957" y="57519"/>
                  <a:pt x="2378766" y="-1011"/>
                  <a:pt x="2132922" y="18242"/>
                </a:cubicBezTo>
                <a:cubicBezTo>
                  <a:pt x="1939979" y="54744"/>
                  <a:pt x="1612524" y="2599"/>
                  <a:pt x="1489660" y="18242"/>
                </a:cubicBezTo>
                <a:cubicBezTo>
                  <a:pt x="1378393" y="1247"/>
                  <a:pt x="1150271" y="36361"/>
                  <a:pt x="846398" y="18242"/>
                </a:cubicBezTo>
                <a:cubicBezTo>
                  <a:pt x="512050" y="47484"/>
                  <a:pt x="207507" y="33032"/>
                  <a:pt x="0" y="18242"/>
                </a:cubicBezTo>
                <a:cubicBezTo>
                  <a:pt x="396" y="12740"/>
                  <a:pt x="734" y="8289"/>
                  <a:pt x="0" y="0"/>
                </a:cubicBezTo>
                <a:close/>
              </a:path>
              <a:path w="3385590" h="18242" stroke="0" extrusionOk="0">
                <a:moveTo>
                  <a:pt x="0" y="0"/>
                </a:moveTo>
                <a:cubicBezTo>
                  <a:pt x="159756" y="-15618"/>
                  <a:pt x="345817" y="-13553"/>
                  <a:pt x="609406" y="0"/>
                </a:cubicBezTo>
                <a:cubicBezTo>
                  <a:pt x="901808" y="6293"/>
                  <a:pt x="1181061" y="-25824"/>
                  <a:pt x="1354236" y="0"/>
                </a:cubicBezTo>
                <a:cubicBezTo>
                  <a:pt x="1514026" y="-16956"/>
                  <a:pt x="1718342" y="21510"/>
                  <a:pt x="1929786" y="0"/>
                </a:cubicBezTo>
                <a:cubicBezTo>
                  <a:pt x="2152558" y="-23345"/>
                  <a:pt x="2365848" y="-10379"/>
                  <a:pt x="2505337" y="0"/>
                </a:cubicBezTo>
                <a:cubicBezTo>
                  <a:pt x="2622841" y="62050"/>
                  <a:pt x="3075647" y="-114562"/>
                  <a:pt x="3385590" y="0"/>
                </a:cubicBezTo>
                <a:cubicBezTo>
                  <a:pt x="3386267" y="5142"/>
                  <a:pt x="3386806" y="11759"/>
                  <a:pt x="3385590" y="18242"/>
                </a:cubicBezTo>
                <a:cubicBezTo>
                  <a:pt x="3169581" y="24765"/>
                  <a:pt x="2890457" y="31246"/>
                  <a:pt x="2742328" y="18242"/>
                </a:cubicBezTo>
                <a:cubicBezTo>
                  <a:pt x="2594361" y="-22265"/>
                  <a:pt x="2281481" y="6503"/>
                  <a:pt x="2099066" y="18242"/>
                </a:cubicBezTo>
                <a:cubicBezTo>
                  <a:pt x="1892916" y="-2882"/>
                  <a:pt x="1687080" y="10487"/>
                  <a:pt x="1455804" y="18242"/>
                </a:cubicBezTo>
                <a:cubicBezTo>
                  <a:pt x="1262083" y="15877"/>
                  <a:pt x="906870" y="54987"/>
                  <a:pt x="710974" y="18242"/>
                </a:cubicBezTo>
                <a:cubicBezTo>
                  <a:pt x="467639" y="-44687"/>
                  <a:pt x="245766" y="15278"/>
                  <a:pt x="0" y="18242"/>
                </a:cubicBezTo>
                <a:cubicBezTo>
                  <a:pt x="608" y="14895"/>
                  <a:pt x="-776" y="4981"/>
                  <a:pt x="0" y="0"/>
                </a:cubicBezTo>
                <a:close/>
              </a:path>
              <a:path w="3385590" h="18242" fill="none" stroke="0" extrusionOk="0">
                <a:moveTo>
                  <a:pt x="0" y="0"/>
                </a:moveTo>
                <a:cubicBezTo>
                  <a:pt x="234833" y="-70806"/>
                  <a:pt x="434684" y="31855"/>
                  <a:pt x="677118" y="0"/>
                </a:cubicBezTo>
                <a:cubicBezTo>
                  <a:pt x="936925" y="-49743"/>
                  <a:pt x="1054211" y="-10762"/>
                  <a:pt x="1320380" y="0"/>
                </a:cubicBezTo>
                <a:cubicBezTo>
                  <a:pt x="1572827" y="-34275"/>
                  <a:pt x="1776234" y="33187"/>
                  <a:pt x="1963642" y="0"/>
                </a:cubicBezTo>
                <a:cubicBezTo>
                  <a:pt x="2144889" y="-8461"/>
                  <a:pt x="2516324" y="37614"/>
                  <a:pt x="2708472" y="0"/>
                </a:cubicBezTo>
                <a:cubicBezTo>
                  <a:pt x="2831318" y="-22688"/>
                  <a:pt x="3161328" y="8946"/>
                  <a:pt x="3385590" y="0"/>
                </a:cubicBezTo>
                <a:cubicBezTo>
                  <a:pt x="3386266" y="5131"/>
                  <a:pt x="3384492" y="11664"/>
                  <a:pt x="3385590" y="18242"/>
                </a:cubicBezTo>
                <a:cubicBezTo>
                  <a:pt x="3150744" y="22793"/>
                  <a:pt x="2863314" y="6446"/>
                  <a:pt x="2708472" y="18242"/>
                </a:cubicBezTo>
                <a:cubicBezTo>
                  <a:pt x="2541621" y="42272"/>
                  <a:pt x="2356163" y="-10454"/>
                  <a:pt x="2132922" y="18242"/>
                </a:cubicBezTo>
                <a:cubicBezTo>
                  <a:pt x="1944419" y="37298"/>
                  <a:pt x="1607977" y="2730"/>
                  <a:pt x="1489660" y="18242"/>
                </a:cubicBezTo>
                <a:cubicBezTo>
                  <a:pt x="1369032" y="46800"/>
                  <a:pt x="1129098" y="46554"/>
                  <a:pt x="846398" y="18242"/>
                </a:cubicBezTo>
                <a:cubicBezTo>
                  <a:pt x="546474" y="5217"/>
                  <a:pt x="166251" y="32635"/>
                  <a:pt x="0" y="18242"/>
                </a:cubicBezTo>
                <a:cubicBezTo>
                  <a:pt x="251" y="11920"/>
                  <a:pt x="-61" y="860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3385590"/>
                      <a:gd name="connsiteY0" fmla="*/ 0 h 18242"/>
                      <a:gd name="connsiteX1" fmla="*/ 677118 w 3385590"/>
                      <a:gd name="connsiteY1" fmla="*/ 0 h 18242"/>
                      <a:gd name="connsiteX2" fmla="*/ 1320380 w 3385590"/>
                      <a:gd name="connsiteY2" fmla="*/ 0 h 18242"/>
                      <a:gd name="connsiteX3" fmla="*/ 1963642 w 3385590"/>
                      <a:gd name="connsiteY3" fmla="*/ 0 h 18242"/>
                      <a:gd name="connsiteX4" fmla="*/ 2708472 w 3385590"/>
                      <a:gd name="connsiteY4" fmla="*/ 0 h 18242"/>
                      <a:gd name="connsiteX5" fmla="*/ 3385590 w 3385590"/>
                      <a:gd name="connsiteY5" fmla="*/ 0 h 18242"/>
                      <a:gd name="connsiteX6" fmla="*/ 3385590 w 3385590"/>
                      <a:gd name="connsiteY6" fmla="*/ 18242 h 18242"/>
                      <a:gd name="connsiteX7" fmla="*/ 2708472 w 3385590"/>
                      <a:gd name="connsiteY7" fmla="*/ 18242 h 18242"/>
                      <a:gd name="connsiteX8" fmla="*/ 2132922 w 3385590"/>
                      <a:gd name="connsiteY8" fmla="*/ 18242 h 18242"/>
                      <a:gd name="connsiteX9" fmla="*/ 1489660 w 3385590"/>
                      <a:gd name="connsiteY9" fmla="*/ 18242 h 18242"/>
                      <a:gd name="connsiteX10" fmla="*/ 846398 w 3385590"/>
                      <a:gd name="connsiteY10" fmla="*/ 18242 h 18242"/>
                      <a:gd name="connsiteX11" fmla="*/ 0 w 3385590"/>
                      <a:gd name="connsiteY11" fmla="*/ 18242 h 18242"/>
                      <a:gd name="connsiteX12" fmla="*/ 0 w 3385590"/>
                      <a:gd name="connsiteY12" fmla="*/ 0 h 18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385590" h="18242" fill="none" extrusionOk="0">
                        <a:moveTo>
                          <a:pt x="0" y="0"/>
                        </a:moveTo>
                        <a:cubicBezTo>
                          <a:pt x="205978" y="-27969"/>
                          <a:pt x="437182" y="20506"/>
                          <a:pt x="677118" y="0"/>
                        </a:cubicBezTo>
                        <a:cubicBezTo>
                          <a:pt x="917054" y="-20506"/>
                          <a:pt x="1059634" y="-10375"/>
                          <a:pt x="1320380" y="0"/>
                        </a:cubicBezTo>
                        <a:cubicBezTo>
                          <a:pt x="1581126" y="10375"/>
                          <a:pt x="1783066" y="20136"/>
                          <a:pt x="1963642" y="0"/>
                        </a:cubicBezTo>
                        <a:cubicBezTo>
                          <a:pt x="2144218" y="-20136"/>
                          <a:pt x="2535540" y="36007"/>
                          <a:pt x="2708472" y="0"/>
                        </a:cubicBezTo>
                        <a:cubicBezTo>
                          <a:pt x="2881404" y="-36007"/>
                          <a:pt x="3176327" y="-19491"/>
                          <a:pt x="3385590" y="0"/>
                        </a:cubicBezTo>
                        <a:cubicBezTo>
                          <a:pt x="3385894" y="5165"/>
                          <a:pt x="3384747" y="11771"/>
                          <a:pt x="3385590" y="18242"/>
                        </a:cubicBezTo>
                        <a:cubicBezTo>
                          <a:pt x="3176981" y="-3254"/>
                          <a:pt x="2879908" y="-3187"/>
                          <a:pt x="2708472" y="18242"/>
                        </a:cubicBezTo>
                        <a:cubicBezTo>
                          <a:pt x="2537036" y="39671"/>
                          <a:pt x="2335343" y="-9370"/>
                          <a:pt x="2132922" y="18242"/>
                        </a:cubicBezTo>
                        <a:cubicBezTo>
                          <a:pt x="1930501" y="45854"/>
                          <a:pt x="1618679" y="2742"/>
                          <a:pt x="1489660" y="18242"/>
                        </a:cubicBezTo>
                        <a:cubicBezTo>
                          <a:pt x="1360641" y="33742"/>
                          <a:pt x="1148863" y="7670"/>
                          <a:pt x="846398" y="18242"/>
                        </a:cubicBezTo>
                        <a:cubicBezTo>
                          <a:pt x="543933" y="28814"/>
                          <a:pt x="172773" y="30096"/>
                          <a:pt x="0" y="18242"/>
                        </a:cubicBezTo>
                        <a:cubicBezTo>
                          <a:pt x="509" y="12743"/>
                          <a:pt x="83" y="8710"/>
                          <a:pt x="0" y="0"/>
                        </a:cubicBezTo>
                        <a:close/>
                      </a:path>
                      <a:path w="3385590" h="18242" stroke="0" extrusionOk="0">
                        <a:moveTo>
                          <a:pt x="0" y="0"/>
                        </a:moveTo>
                        <a:cubicBezTo>
                          <a:pt x="162347" y="-2163"/>
                          <a:pt x="317044" y="-296"/>
                          <a:pt x="609406" y="0"/>
                        </a:cubicBezTo>
                        <a:cubicBezTo>
                          <a:pt x="901768" y="296"/>
                          <a:pt x="1195634" y="-25946"/>
                          <a:pt x="1354236" y="0"/>
                        </a:cubicBezTo>
                        <a:cubicBezTo>
                          <a:pt x="1512838" y="25946"/>
                          <a:pt x="1709841" y="25809"/>
                          <a:pt x="1929786" y="0"/>
                        </a:cubicBezTo>
                        <a:cubicBezTo>
                          <a:pt x="2149731" y="-25809"/>
                          <a:pt x="2361635" y="6118"/>
                          <a:pt x="2505337" y="0"/>
                        </a:cubicBezTo>
                        <a:cubicBezTo>
                          <a:pt x="2649039" y="-6118"/>
                          <a:pt x="3044275" y="-35059"/>
                          <a:pt x="3385590" y="0"/>
                        </a:cubicBezTo>
                        <a:cubicBezTo>
                          <a:pt x="3386183" y="6382"/>
                          <a:pt x="3385584" y="11709"/>
                          <a:pt x="3385590" y="18242"/>
                        </a:cubicBezTo>
                        <a:cubicBezTo>
                          <a:pt x="3168632" y="4954"/>
                          <a:pt x="2875584" y="34668"/>
                          <a:pt x="2742328" y="18242"/>
                        </a:cubicBezTo>
                        <a:cubicBezTo>
                          <a:pt x="2609072" y="1816"/>
                          <a:pt x="2299093" y="-6635"/>
                          <a:pt x="2099066" y="18242"/>
                        </a:cubicBezTo>
                        <a:cubicBezTo>
                          <a:pt x="1899039" y="43119"/>
                          <a:pt x="1654532" y="123"/>
                          <a:pt x="1455804" y="18242"/>
                        </a:cubicBezTo>
                        <a:cubicBezTo>
                          <a:pt x="1257076" y="36361"/>
                          <a:pt x="943964" y="52118"/>
                          <a:pt x="710974" y="18242"/>
                        </a:cubicBezTo>
                        <a:cubicBezTo>
                          <a:pt x="477984" y="-15634"/>
                          <a:pt x="252793" y="14998"/>
                          <a:pt x="0" y="18242"/>
                        </a:cubicBezTo>
                        <a:cubicBezTo>
                          <a:pt x="861" y="14094"/>
                          <a:pt x="-17" y="45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внешний, человек, небо, груп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8FEBD55-F703-4EFB-8636-061014939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r="24617"/>
          <a:stretch/>
        </p:blipFill>
        <p:spPr>
          <a:xfrm>
            <a:off x="5175451" y="10"/>
            <a:ext cx="6702327" cy="684052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71618" y="6340164"/>
            <a:ext cx="890945" cy="3641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E7CC5E5-24C7-41B7-83A8-7F0F7DA65A4E}" type="slidenum">
              <a:rPr lang="ru-RU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D016BA64-8337-4731-90CF-ED3133F0A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2950" y="2928251"/>
            <a:ext cx="3036301" cy="35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0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5" y="0"/>
            <a:ext cx="11493007" cy="676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908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16700" y="364195"/>
            <a:ext cx="4519928" cy="215040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>
                    <a:lumMod val="75000"/>
                  </a:schemeClr>
                </a:solidFill>
              </a:rPr>
              <a:t>Правовые основы </a:t>
            </a:r>
            <a:r>
              <a:rPr lang="ru-RU" sz="3200" b="1" dirty="0" err="1">
                <a:solidFill>
                  <a:schemeClr val="bg1">
                    <a:lumMod val="75000"/>
                  </a:schemeClr>
                </a:solidFill>
              </a:rPr>
              <a:t>дуальности</a:t>
            </a:r>
            <a:r>
              <a:rPr lang="ru-RU" sz="3200" b="1" dirty="0">
                <a:solidFill>
                  <a:schemeClr val="bg1">
                    <a:lumMod val="75000"/>
                  </a:schemeClr>
                </a:solidFill>
              </a:rPr>
              <a:t>  в вузе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2743199"/>
            <a:ext cx="3523593" cy="403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013877" y="646386"/>
            <a:ext cx="5392475" cy="5935717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chemeClr val="accent6">
                    <a:lumMod val="50000"/>
                  </a:schemeClr>
                </a:solidFill>
              </a:rPr>
              <a:t>1. ГОСО- Приложение 7 к Приказу Министра образования и науки РК от 31.10.18 г. № 604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п.20 «Вузы, внедряющие элементы дуальной системы обучения, осуществляют планирование и организацию образовательной деятельности на основе сочетания теоретического обучения с практической подготовкой на производстве.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этом необходимо до 40% учебного материала дисциплины осваивать непосредственно на производстве…»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367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D3814D-639F-4F4F-8DE0-1AB49864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061" y="627665"/>
            <a:ext cx="6417541" cy="1282885"/>
          </a:xfrm>
        </p:spPr>
        <p:txBody>
          <a:bodyPr anchor="b">
            <a:normAutofit/>
          </a:bodyPr>
          <a:lstStyle/>
          <a:p>
            <a:r>
              <a:rPr lang="ru-RU"/>
              <a:t>Цели  и задачи дуального обучения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B7AB82E-6772-4599-8FA3-CB6F2717D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062" y="2101848"/>
            <a:ext cx="6417539" cy="4098240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/>
              <a:t>Сформировать у обучающихся актуальные профессиональные компетенции   на основе требований профессиональных стандартов и </a:t>
            </a:r>
            <a:r>
              <a:rPr lang="ru-RU" sz="2000" dirty="0" smtClean="0"/>
              <a:t>практики в сфере туризма  </a:t>
            </a:r>
            <a:r>
              <a:rPr lang="ru-RU" sz="2000" dirty="0"/>
              <a:t>в лучших сетевых отелях, воплощающих мировые стандарты сервиса (</a:t>
            </a:r>
            <a:r>
              <a:rPr lang="en-US" sz="2000" dirty="0" err="1"/>
              <a:t>Rixos</a:t>
            </a:r>
            <a:r>
              <a:rPr lang="ru-RU" sz="2000" dirty="0"/>
              <a:t> (</a:t>
            </a:r>
            <a:r>
              <a:rPr lang="en-US" sz="2000" dirty="0"/>
              <a:t>Accor</a:t>
            </a:r>
            <a:r>
              <a:rPr lang="ru-RU" sz="2000" dirty="0"/>
              <a:t>), </a:t>
            </a:r>
            <a:r>
              <a:rPr lang="en-US" sz="2000" dirty="0"/>
              <a:t>Ritz Carlton</a:t>
            </a:r>
            <a:r>
              <a:rPr lang="ru-RU" sz="2000" dirty="0"/>
              <a:t>, </a:t>
            </a:r>
            <a:r>
              <a:rPr lang="en-US" sz="2000" dirty="0" smtClean="0"/>
              <a:t>Sheraton</a:t>
            </a:r>
            <a:r>
              <a:rPr lang="ru-RU" sz="2000" dirty="0" smtClean="0"/>
              <a:t> </a:t>
            </a:r>
            <a:r>
              <a:rPr lang="en-US" sz="2000" dirty="0" smtClean="0"/>
              <a:t>(Marriott</a:t>
            </a:r>
            <a:r>
              <a:rPr lang="ru-RU" sz="2000" dirty="0" smtClean="0"/>
              <a:t>)</a:t>
            </a:r>
            <a:r>
              <a:rPr lang="en-US" sz="2000" dirty="0" smtClean="0"/>
              <a:t>, </a:t>
            </a:r>
            <a:r>
              <a:rPr lang="ru-RU" sz="2000" dirty="0" smtClean="0"/>
              <a:t>в лучших туристских организациях ориентированных на международные стандарты (</a:t>
            </a:r>
            <a:r>
              <a:rPr lang="en-US" sz="2000" dirty="0" smtClean="0"/>
              <a:t>Air Astana, </a:t>
            </a:r>
            <a:r>
              <a:rPr lang="en-US" sz="2000" dirty="0" err="1" smtClean="0"/>
              <a:t>Aviata</a:t>
            </a:r>
            <a:r>
              <a:rPr lang="en-US" sz="2000" dirty="0" smtClean="0"/>
              <a:t>, </a:t>
            </a:r>
            <a:r>
              <a:rPr lang="ru-RU" sz="2000" dirty="0" smtClean="0"/>
              <a:t>т</a:t>
            </a:r>
            <a:r>
              <a:rPr lang="ru-RU" sz="2000" dirty="0" smtClean="0"/>
              <a:t>уроператор «</a:t>
            </a:r>
            <a:r>
              <a:rPr lang="en-US" sz="2000" dirty="0" smtClean="0"/>
              <a:t>Global Air</a:t>
            </a:r>
            <a:r>
              <a:rPr lang="ru-RU" sz="2000" dirty="0" smtClean="0"/>
              <a:t>» и др.)</a:t>
            </a:r>
            <a:endParaRPr lang="ru-RU" sz="2000" dirty="0"/>
          </a:p>
          <a:p>
            <a:r>
              <a:rPr lang="ru-RU" sz="2000" dirty="0"/>
              <a:t>Трудоустройство  и успешный старт карьеры, сертификаты</a:t>
            </a:r>
          </a:p>
          <a:p>
            <a:r>
              <a:rPr lang="ru-RU" sz="2000" dirty="0" err="1"/>
              <a:t>Перезачет</a:t>
            </a:r>
            <a:r>
              <a:rPr lang="ru-RU" sz="2000" dirty="0"/>
              <a:t> кредитов  в размере программы </a:t>
            </a:r>
            <a:r>
              <a:rPr lang="en-US" sz="2000" dirty="0"/>
              <a:t>Minor/ </a:t>
            </a:r>
            <a:r>
              <a:rPr lang="ru-RU" sz="2000" dirty="0"/>
              <a:t>элективные </a:t>
            </a:r>
            <a:r>
              <a:rPr lang="ru-RU" sz="2000" dirty="0" smtClean="0"/>
              <a:t>курсы -20-28 кредитов</a:t>
            </a:r>
            <a:endParaRPr lang="ru-RU" sz="2000" dirty="0"/>
          </a:p>
          <a:p>
            <a:r>
              <a:rPr lang="ru-RU" sz="2000" dirty="0"/>
              <a:t> Получение  опыта, начало трудового стажа</a:t>
            </a:r>
            <a:endParaRPr lang="en-US" sz="2000" dirty="0"/>
          </a:p>
          <a:p>
            <a:endParaRPr lang="x-none" sz="2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50602" y="2109731"/>
            <a:ext cx="614751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7997AB1-5DB3-4269-B0D9-01E7DDA29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246" y="6340164"/>
            <a:ext cx="1156317" cy="3641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E7CC5E5-24C7-41B7-83A8-7F0F7DA65A4E}" type="slidenum">
              <a:rPr lang="ru-RU" smtClean="0"/>
              <a:pPr>
                <a:spcAft>
                  <a:spcPts val="600"/>
                </a:spcAft>
              </a:pPr>
              <a:t>4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36FB60E-739C-4C27-8D26-97420B5BE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5710"/>
            <a:ext cx="4493172" cy="33248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3E52C99-2285-497E-BBCF-64A5EFE43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48" y="356643"/>
            <a:ext cx="4101124" cy="307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86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3B47FC9C-2ED3-4100-A4EF-E8CDFEE106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876291" cy="6840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5B443FAB-DA83-4AE5-939A-914013FC2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661" y="555625"/>
            <a:ext cx="4928014" cy="46164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6D11BB-6B50-4E9C-8B85-C2F4D131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9" y="5344497"/>
            <a:ext cx="10245864" cy="9402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Подписание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Договор</a:t>
            </a:r>
            <a:r>
              <a:rPr lang="kk-KZ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о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сотрудничестве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с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Rixos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Borovoe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The Ritz Carlton Astana</a:t>
            </a:r>
            <a:r>
              <a:rPr lang="ru-RU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Almaty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1C4D053-5920-4AE3-8C41-BEFDC4770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9729" y="6340164"/>
            <a:ext cx="2672834" cy="3641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E7CC5E5-24C7-41B7-83A8-7F0F7DA65A4E}" type="slidenum">
              <a:rPr lang="en-US" sz="1200" smtClean="0"/>
              <a:pPr defTabSz="914400">
                <a:spcAft>
                  <a:spcPts val="600"/>
                </a:spcAft>
              </a:pPr>
              <a:t>5</a:t>
            </a:fld>
            <a:endParaRPr lang="en-US" sz="120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6547C7-9D54-4F27-875F-53A0901FA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51" y="591870"/>
            <a:ext cx="4736712" cy="461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2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537A22-ECB4-4567-95F4-DD991949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806" y="364196"/>
            <a:ext cx="6692379" cy="2189818"/>
          </a:xfrm>
        </p:spPr>
        <p:txBody>
          <a:bodyPr>
            <a:noAutofit/>
          </a:bodyPr>
          <a:lstStyle/>
          <a:p>
            <a:r>
              <a:rPr lang="kk-KZ" sz="1800" b="1" dirty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kk-KZ" sz="1800" b="1" dirty="0" smtClean="0">
                <a:solidFill>
                  <a:schemeClr val="accent6">
                    <a:lumMod val="50000"/>
                  </a:schemeClr>
                </a:solidFill>
              </a:rPr>
              <a:t>2023-2024 </a:t>
            </a:r>
            <a:r>
              <a:rPr lang="kk-KZ" sz="1800" b="1" dirty="0">
                <a:solidFill>
                  <a:schemeClr val="accent6">
                    <a:lumMod val="50000"/>
                  </a:schemeClr>
                </a:solidFill>
              </a:rPr>
              <a:t>году подписаны </a:t>
            </a:r>
            <a:r>
              <a:rPr lang="kk-KZ" sz="1800" b="1" dirty="0" smtClean="0">
                <a:solidFill>
                  <a:schemeClr val="accent6">
                    <a:lumMod val="50000"/>
                  </a:schemeClr>
                </a:solidFill>
              </a:rPr>
              <a:t>Меморандумы</a:t>
            </a:r>
            <a:r>
              <a:rPr lang="kk-KZ" sz="18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kk-KZ" sz="1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kk-KZ" sz="1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kk-KZ" sz="1800" dirty="0">
                <a:solidFill>
                  <a:schemeClr val="accent6">
                    <a:lumMod val="50000"/>
                  </a:schemeClr>
                </a:solidFill>
              </a:rPr>
              <a:t>отель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The Ritz Carlton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Almaty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Novotel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(Accor)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Sheraton (</a:t>
            </a:r>
            <a:r>
              <a:rPr lang="kk-KZ" sz="1800" dirty="0">
                <a:solidFill>
                  <a:schemeClr val="accent6">
                    <a:lumMod val="50000"/>
                  </a:schemeClr>
                </a:solidFill>
              </a:rPr>
              <a:t>Вьетнам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b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The Ritz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Carlton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Дубай (ОАЭ)</a:t>
            </a:r>
            <a:b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-Air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Astana,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Aviata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сеть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предприятий питания </a:t>
            </a: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</a:rPr>
              <a:t>ЧайЛа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-ресторан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«Белый слон»</a:t>
            </a:r>
            <a:b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музей «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Анаға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курмет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b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6">
                    <a:lumMod val="50000"/>
                  </a:schemeClr>
                </a:solidFill>
              </a:rPr>
            </a:br>
            <a:endParaRPr lang="x-none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699A42D-B109-4809-9559-7AEF35303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B289B32-9999-4F66-8E48-6309A0972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18" y="2995449"/>
            <a:ext cx="4693326" cy="36492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D2D38E8-0D0D-4BF7-8848-020D32944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11" y="1513490"/>
            <a:ext cx="4265914" cy="5190871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0EBCD12E-E3BE-4680-BB0D-9AF26DBBD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3866205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6110" y="364195"/>
            <a:ext cx="4745420" cy="1645907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bg1">
                    <a:lumMod val="75000"/>
                  </a:schemeClr>
                </a:solidFill>
              </a:rPr>
              <a:t>подписание договоров с</a:t>
            </a:r>
            <a:br>
              <a:rPr lang="ru-RU" sz="22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</a:rPr>
              <a:t>Air Astana, </a:t>
            </a:r>
            <a:r>
              <a:rPr lang="ru-RU" sz="2200" b="1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200" b="1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200" b="1" dirty="0" err="1" smtClean="0">
                <a:solidFill>
                  <a:schemeClr val="bg1">
                    <a:lumMod val="75000"/>
                  </a:schemeClr>
                </a:solidFill>
              </a:rPr>
              <a:t>Aviata</a:t>
            </a:r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ru-RU" sz="2200" b="1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200" b="1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kk-KZ" sz="2200" b="1" dirty="0" smtClean="0">
                <a:solidFill>
                  <a:schemeClr val="bg1">
                    <a:lumMod val="75000"/>
                  </a:schemeClr>
                </a:solidFill>
              </a:rPr>
              <a:t>туроператор </a:t>
            </a:r>
            <a:r>
              <a:rPr lang="ru-RU" sz="2200" b="1" dirty="0" smtClean="0">
                <a:solidFill>
                  <a:schemeClr val="bg1">
                    <a:lumMod val="75000"/>
                  </a:schemeClr>
                </a:solidFill>
              </a:rPr>
              <a:t>«</a:t>
            </a:r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</a:rPr>
              <a:t>Global</a:t>
            </a:r>
            <a:r>
              <a:rPr lang="ru-RU" sz="2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</a:rPr>
              <a:t>Air</a:t>
            </a:r>
            <a:r>
              <a:rPr lang="ru-RU" sz="2200" b="1" dirty="0">
                <a:solidFill>
                  <a:schemeClr val="bg1">
                    <a:lumMod val="75000"/>
                  </a:schemeClr>
                </a:solidFill>
              </a:rPr>
              <a:t>», </a:t>
            </a:r>
            <a:br>
              <a:rPr lang="ru-RU" sz="2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bg1">
                    <a:lumMod val="75000"/>
                  </a:schemeClr>
                </a:solidFill>
              </a:rPr>
              <a:t>сеть </a:t>
            </a:r>
            <a:r>
              <a:rPr lang="ru-RU" sz="2200" dirty="0">
                <a:solidFill>
                  <a:schemeClr val="bg1">
                    <a:lumMod val="75000"/>
                  </a:schemeClr>
                </a:solidFill>
              </a:rPr>
              <a:t>предприятий питания </a:t>
            </a:r>
            <a:r>
              <a:rPr lang="ru-RU" sz="2200" b="1" dirty="0" err="1">
                <a:solidFill>
                  <a:schemeClr val="bg1">
                    <a:lumMod val="75000"/>
                  </a:schemeClr>
                </a:solidFill>
              </a:rPr>
              <a:t>ЧайЛа</a:t>
            </a:r>
            <a:r>
              <a:rPr lang="ru-RU" sz="2800" b="1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bg1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7</a:t>
            </a:fld>
            <a:endParaRPr lang="ru-RU"/>
          </a:p>
        </p:txBody>
      </p:sp>
      <p:pic>
        <p:nvPicPr>
          <p:cNvPr id="1026" name="Picture 2" descr="C:\Users\Admin\Downloads\WhatsApp Image 2025-04-24 at 14.31.04 (2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40" y="465084"/>
            <a:ext cx="5767941" cy="324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wnloads\WhatsApp Image 2025-04-24 at 14.31.04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426" y="2246586"/>
            <a:ext cx="2727435" cy="443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ownloads\WhatsApp Image 2025-04-24 at 14.31.0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1" y="3791607"/>
            <a:ext cx="5533696" cy="304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8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18247" y="456036"/>
            <a:ext cx="3831371" cy="1215109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Основа дуальной программы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20862" y="984910"/>
            <a:ext cx="5743249" cy="5289765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Студенты выбирают либо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Майнор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(20 кредитов)/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либо набор элективных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курсов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(4 курса- 20 кредитов)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 итогам  идет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перезачет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кредитов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за 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Майнор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и учебную/ производственную практики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Итог- 28 кредитов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chemeClr val="bg1">
                    <a:lumMod val="75000"/>
                  </a:schemeClr>
                </a:solidFill>
              </a:rPr>
              <a:t>Майноры</a:t>
            </a:r>
            <a:r>
              <a:rPr lang="ru-RU" sz="3200" b="1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r>
              <a:rPr lang="ru-RU" sz="3200" b="1" dirty="0" smtClean="0">
                <a:solidFill>
                  <a:schemeClr val="bg1">
                    <a:lumMod val="75000"/>
                  </a:schemeClr>
                </a:solidFill>
              </a:rPr>
              <a:t>«Гостиничный бизнес»</a:t>
            </a:r>
          </a:p>
          <a:p>
            <a:r>
              <a:rPr lang="ru-RU" sz="3200" b="1" dirty="0" smtClean="0">
                <a:solidFill>
                  <a:schemeClr val="bg1">
                    <a:lumMod val="75000"/>
                  </a:schemeClr>
                </a:solidFill>
              </a:rPr>
              <a:t>«</a:t>
            </a:r>
            <a:r>
              <a:rPr lang="ru-RU" sz="3200" b="1" dirty="0" err="1" smtClean="0">
                <a:solidFill>
                  <a:schemeClr val="bg1">
                    <a:lumMod val="75000"/>
                  </a:schemeClr>
                </a:solidFill>
              </a:rPr>
              <a:t>Международ</a:t>
            </a:r>
            <a:endParaRPr lang="ru-RU" sz="3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3200" b="1" dirty="0" err="1" smtClean="0">
                <a:solidFill>
                  <a:schemeClr val="bg1">
                    <a:lumMod val="75000"/>
                  </a:schemeClr>
                </a:solidFill>
              </a:rPr>
              <a:t>ный</a:t>
            </a:r>
            <a:r>
              <a:rPr lang="ru-RU" sz="3200" b="1" dirty="0" smtClean="0">
                <a:solidFill>
                  <a:schemeClr val="bg1">
                    <a:lumMod val="75000"/>
                  </a:schemeClr>
                </a:solidFill>
              </a:rPr>
              <a:t> туризм»</a:t>
            </a:r>
            <a:endParaRPr lang="ru-RU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954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C5E5-24C7-41B7-83A8-7F0F7DA65A4E}" type="slidenum">
              <a:rPr lang="ru-RU" smtClean="0"/>
              <a:t>9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6" y="255868"/>
            <a:ext cx="9238592" cy="658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2625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rgbClr val="FFFFFF"/>
      </a:dk1>
      <a:lt1>
        <a:srgbClr val="D50032"/>
      </a:lt1>
      <a:dk2>
        <a:srgbClr val="FFFFFF"/>
      </a:dk2>
      <a:lt2>
        <a:srgbClr val="D50032"/>
      </a:lt2>
      <a:accent1>
        <a:srgbClr val="D50032"/>
      </a:accent1>
      <a:accent2>
        <a:srgbClr val="F2F2F2"/>
      </a:accent2>
      <a:accent3>
        <a:srgbClr val="D8D8D8"/>
      </a:accent3>
      <a:accent4>
        <a:srgbClr val="BFBFBF"/>
      </a:accent4>
      <a:accent5>
        <a:srgbClr val="A5A5A5"/>
      </a:accent5>
      <a:accent6>
        <a:srgbClr val="7F7F7F"/>
      </a:accent6>
      <a:hlink>
        <a:srgbClr val="FFD965"/>
      </a:hlink>
      <a:folHlink>
        <a:srgbClr val="7F7F7F"/>
      </a:folHlink>
    </a:clrScheme>
    <a:fontScheme name="Другая 1">
      <a:majorFont>
        <a:latin typeface="Gotham"/>
        <a:ea typeface=""/>
        <a:cs typeface=""/>
      </a:majorFont>
      <a:minorFont>
        <a:latin typeface="Gotham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2827</TotalTime>
  <Words>755</Words>
  <Application>Microsoft Office PowerPoint</Application>
  <PresentationFormat>Произвольный</PresentationFormat>
  <Paragraphs>115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Gotham</vt:lpstr>
      <vt:lpstr>Тема Office</vt:lpstr>
      <vt:lpstr>…</vt:lpstr>
      <vt:lpstr>Презентация PowerPoint</vt:lpstr>
      <vt:lpstr>Правовые основы дуальности  в вузе</vt:lpstr>
      <vt:lpstr>Цели  и задачи дуального обучения</vt:lpstr>
      <vt:lpstr>Подписание Договора о сотрудничестве с Rixos Borovoe и The Ritz Carlton Astana, Almaty</vt:lpstr>
      <vt:lpstr>В 2023-2024 году подписаны Меморандумы: -отель The Ritz Carlton Almaty -Novotel (Accor) -Sheraton (Вьетнам) - The Ritz Carlton,  Дубай (ОАЭ) -Air Astana, Aviata -сеть предприятий питания ЧайЛа -ресторан «Белый слон» -музей «Анаға курмет»  </vt:lpstr>
      <vt:lpstr>подписание договоров с Air Astana,  Aviata,  туроператор «Global Air»,  сеть предприятий питания ЧайЛа </vt:lpstr>
      <vt:lpstr>Основа дуальной программы</vt:lpstr>
      <vt:lpstr>Презентация PowerPoint</vt:lpstr>
      <vt:lpstr>Презентация PowerPoint</vt:lpstr>
      <vt:lpstr>Результаты анкетирования участников дуальной программы</vt:lpstr>
      <vt:lpstr>Результаты анкетирования участников дуальной программы</vt:lpstr>
      <vt:lpstr>Результаты анкетирования участников дуальной программы</vt:lpstr>
      <vt:lpstr>Результаты анкетирования участников дуальной программы</vt:lpstr>
      <vt:lpstr>Перспективы развития  дуальной программы </vt:lpstr>
      <vt:lpstr>Результаты трудоустройства и карьерный рост</vt:lpstr>
      <vt:lpstr>Нархоз ОП ТиГ и РиОБ сегодня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Vika</dc:creator>
  <cp:lastModifiedBy>Admin</cp:lastModifiedBy>
  <cp:revision>82</cp:revision>
  <cp:lastPrinted>2024-03-26T10:22:34Z</cp:lastPrinted>
  <dcterms:created xsi:type="dcterms:W3CDTF">2020-05-06T14:26:17Z</dcterms:created>
  <dcterms:modified xsi:type="dcterms:W3CDTF">2025-04-24T10:13:39Z</dcterms:modified>
</cp:coreProperties>
</file>