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145709164" r:id="rId3"/>
    <p:sldId id="354" r:id="rId4"/>
    <p:sldId id="2452" r:id="rId5"/>
    <p:sldId id="414" r:id="rId6"/>
    <p:sldId id="264" r:id="rId7"/>
    <p:sldId id="265" r:id="rId8"/>
    <p:sldId id="426" r:id="rId9"/>
    <p:sldId id="333" r:id="rId10"/>
    <p:sldId id="4451" r:id="rId11"/>
    <p:sldId id="2145709165" r:id="rId12"/>
    <p:sldId id="2145709166" r:id="rId13"/>
    <p:sldId id="263" r:id="rId14"/>
    <p:sldId id="298" r:id="rId15"/>
    <p:sldId id="2145709167" r:id="rId16"/>
    <p:sldId id="2145709161" r:id="rId17"/>
  </p:sldIdLst>
  <p:sldSz cx="18288000" cy="10287000"/>
  <p:notesSz cx="6858000" cy="91440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Circe" panose="020B0604020202020204" charset="-52"/>
      <p:regular r:id="rId25"/>
    </p:embeddedFont>
    <p:embeddedFont>
      <p:font typeface="Circe Bold" panose="020B0604020202020204" charset="-52"/>
      <p:regular r:id="rId26"/>
    </p:embeddedFont>
    <p:embeddedFont>
      <p:font typeface="Futura" panose="020B0604020202020204" charset="0"/>
      <p:regular r:id="rId27"/>
    </p:embeddedFont>
    <p:embeddedFont>
      <p:font typeface="Futura Bold" panose="020B0604020202020204" charset="0"/>
      <p:regular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Microsoft Sans Serif" panose="020B0604020202020204" pitchFamily="34" charset="0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00000"/>
    <a:srgbClr val="FFFFFF"/>
    <a:srgbClr val="3864B2"/>
    <a:srgbClr val="1F8149"/>
    <a:srgbClr val="B9B9B9"/>
    <a:srgbClr val="00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k-KZ" sz="1800" b="1" dirty="0"/>
              <a:t>ҚР</a:t>
            </a:r>
            <a:r>
              <a:rPr lang="kk-KZ" sz="1800" b="1" baseline="0" dirty="0"/>
              <a:t> ЖОО-ның халықаралық келісімдер саны </a:t>
            </a:r>
            <a:endParaRPr lang="ru-RU" sz="1800" b="1" dirty="0"/>
          </a:p>
        </c:rich>
      </c:tx>
      <c:layout>
        <c:manualLayout>
          <c:xMode val="edge"/>
          <c:yMode val="edge"/>
          <c:x val="0.20568070295560884"/>
          <c:y val="5.13282604821199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6373</c:v>
                </c:pt>
                <c:pt idx="1">
                  <c:v>6796</c:v>
                </c:pt>
                <c:pt idx="2">
                  <c:v>5960</c:v>
                </c:pt>
                <c:pt idx="3">
                  <c:v>6650</c:v>
                </c:pt>
                <c:pt idx="4">
                  <c:v>6044</c:v>
                </c:pt>
                <c:pt idx="5">
                  <c:v>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0-4E67-A9BC-9D1DBA72B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6668704"/>
        <c:axId val="1206680224"/>
      </c:barChart>
      <c:catAx>
        <c:axId val="12066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6680224"/>
        <c:crosses val="autoZero"/>
        <c:auto val="1"/>
        <c:lblAlgn val="ctr"/>
        <c:lblOffset val="100"/>
        <c:noMultiLvlLbl val="0"/>
      </c:catAx>
      <c:valAx>
        <c:axId val="120668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66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ЖОО-ның</a:t>
            </a:r>
            <a:r>
              <a:rPr lang="ru-RU" sz="1800" b="1" baseline="0"/>
              <a:t> е</a:t>
            </a:r>
            <a:r>
              <a:rPr lang="ru-RU" sz="1800" b="1"/>
              <a:t>лдер бойынша халықаралық келісімдер саны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129032258064516E-2"/>
          <c:y val="9.6898727901995205E-2"/>
          <c:w val="0.97043010752688175"/>
          <c:h val="0.75646943805871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55962769051774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5B-4495-A701-5B72EA976392}"/>
                </c:ext>
              </c:extLst>
            </c:dLbl>
            <c:dLbl>
              <c:idx val="2"/>
              <c:layout>
                <c:manualLayout>
                  <c:x val="-4.6538685282140778E-3"/>
                  <c:y val="2.00501221478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B-4495-A701-5B72EA976392}"/>
                </c:ext>
              </c:extLst>
            </c:dLbl>
            <c:dLbl>
              <c:idx val="3"/>
              <c:layout>
                <c:manualLayout>
                  <c:x val="-6.9808027923211596E-3"/>
                  <c:y val="2.4060146577444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5B-4495-A701-5B72EA976392}"/>
                </c:ext>
              </c:extLst>
            </c:dLbl>
            <c:dLbl>
              <c:idx val="6"/>
              <c:layout>
                <c:manualLayout>
                  <c:x val="-1.163467132053528E-2"/>
                  <c:y val="-2.4060146577444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B-4495-A701-5B72EA976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Лист1!$A$17:$A$25</c:f>
              <c:strCache>
                <c:ptCount val="9"/>
                <c:pt idx="0">
                  <c:v>Ресей</c:v>
                </c:pt>
                <c:pt idx="1">
                  <c:v>Түркия</c:v>
                </c:pt>
                <c:pt idx="2">
                  <c:v>Қытай</c:v>
                </c:pt>
                <c:pt idx="3">
                  <c:v>Польша</c:v>
                </c:pt>
                <c:pt idx="4">
                  <c:v>Өзбекстан</c:v>
                </c:pt>
                <c:pt idx="5">
                  <c:v>Қырғызстан</c:v>
                </c:pt>
                <c:pt idx="6">
                  <c:v>Оңтүстік Корея</c:v>
                </c:pt>
                <c:pt idx="7">
                  <c:v>Белорусь</c:v>
                </c:pt>
                <c:pt idx="8">
                  <c:v>Германия</c:v>
                </c:pt>
              </c:strCache>
            </c:strRef>
          </c:cat>
          <c:val>
            <c:numRef>
              <c:f>Лист1!$B$17:$B$25</c:f>
              <c:numCache>
                <c:formatCode>General</c:formatCode>
                <c:ptCount val="9"/>
                <c:pt idx="0">
                  <c:v>1943</c:v>
                </c:pt>
                <c:pt idx="1">
                  <c:v>551</c:v>
                </c:pt>
                <c:pt idx="2">
                  <c:v>244</c:v>
                </c:pt>
                <c:pt idx="3">
                  <c:v>264</c:v>
                </c:pt>
                <c:pt idx="4">
                  <c:v>323</c:v>
                </c:pt>
                <c:pt idx="5">
                  <c:v>264</c:v>
                </c:pt>
                <c:pt idx="6">
                  <c:v>242</c:v>
                </c:pt>
                <c:pt idx="7">
                  <c:v>207</c:v>
                </c:pt>
                <c:pt idx="8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5B-4495-A701-5B72EA976392}"/>
            </c:ext>
          </c:extLst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077370564281347E-3"/>
                  <c:y val="-8.0200488591480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5B-4495-A701-5B72EA976392}"/>
                </c:ext>
              </c:extLst>
            </c:dLbl>
            <c:dLbl>
              <c:idx val="2"/>
              <c:layout>
                <c:manualLayout>
                  <c:x val="2.3269342641069964E-3"/>
                  <c:y val="-3.609021986616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5B-4495-A701-5B72EA976392}"/>
                </c:ext>
              </c:extLst>
            </c:dLbl>
            <c:dLbl>
              <c:idx val="3"/>
              <c:layout>
                <c:manualLayout>
                  <c:x val="4.6538685282140778E-3"/>
                  <c:y val="-2.807017100701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5B-4495-A701-5B72EA976392}"/>
                </c:ext>
              </c:extLst>
            </c:dLbl>
            <c:dLbl>
              <c:idx val="4"/>
              <c:layout>
                <c:manualLayout>
                  <c:x val="6.9808027923211171E-3"/>
                  <c:y val="-2.00501221478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5B-4495-A701-5B72EA976392}"/>
                </c:ext>
              </c:extLst>
            </c:dLbl>
            <c:dLbl>
              <c:idx val="5"/>
              <c:layout>
                <c:manualLayout>
                  <c:x val="6.9808027923210312E-3"/>
                  <c:y val="-6.015036644361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5B-4495-A701-5B72EA976392}"/>
                </c:ext>
              </c:extLst>
            </c:dLbl>
            <c:dLbl>
              <c:idx val="7"/>
              <c:layout>
                <c:manualLayout>
                  <c:x val="1.3961605584642062E-2"/>
                  <c:y val="-3.609021986616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5B-4495-A701-5B72EA976392}"/>
                </c:ext>
              </c:extLst>
            </c:dLbl>
            <c:dLbl>
              <c:idx val="8"/>
              <c:layout>
                <c:manualLayout>
                  <c:x val="6.9808027923209462E-3"/>
                  <c:y val="-4.812029315488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5B-4495-A701-5B72EA976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Лист1!$A$17:$A$25</c:f>
              <c:strCache>
                <c:ptCount val="9"/>
                <c:pt idx="0">
                  <c:v>Ресей</c:v>
                </c:pt>
                <c:pt idx="1">
                  <c:v>Түркия</c:v>
                </c:pt>
                <c:pt idx="2">
                  <c:v>Қытай</c:v>
                </c:pt>
                <c:pt idx="3">
                  <c:v>Польша</c:v>
                </c:pt>
                <c:pt idx="4">
                  <c:v>Өзбекстан</c:v>
                </c:pt>
                <c:pt idx="5">
                  <c:v>Қырғызстан</c:v>
                </c:pt>
                <c:pt idx="6">
                  <c:v>Оңтүстік Корея</c:v>
                </c:pt>
                <c:pt idx="7">
                  <c:v>Белорусь</c:v>
                </c:pt>
                <c:pt idx="8">
                  <c:v>Германия</c:v>
                </c:pt>
              </c:strCache>
            </c:strRef>
          </c:cat>
          <c:val>
            <c:numRef>
              <c:f>Лист1!$C$17:$C$25</c:f>
              <c:numCache>
                <c:formatCode>General</c:formatCode>
                <c:ptCount val="9"/>
                <c:pt idx="0">
                  <c:v>1453</c:v>
                </c:pt>
                <c:pt idx="1">
                  <c:v>509</c:v>
                </c:pt>
                <c:pt idx="2">
                  <c:v>184</c:v>
                </c:pt>
                <c:pt idx="3">
                  <c:v>230</c:v>
                </c:pt>
                <c:pt idx="4">
                  <c:v>363</c:v>
                </c:pt>
                <c:pt idx="5">
                  <c:v>226</c:v>
                </c:pt>
                <c:pt idx="6">
                  <c:v>211</c:v>
                </c:pt>
                <c:pt idx="7">
                  <c:v>162</c:v>
                </c:pt>
                <c:pt idx="8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5B-4495-A701-5B72EA976392}"/>
            </c:ext>
          </c:extLst>
        </c:ser>
        <c:ser>
          <c:idx val="2"/>
          <c:order val="2"/>
          <c:tx>
            <c:strRef>
              <c:f>Лист1!$D$16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04013961605584E-2"/>
                  <c:y val="4.0100244295740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5B-4495-A701-5B72EA976392}"/>
                </c:ext>
              </c:extLst>
            </c:dLbl>
            <c:dLbl>
              <c:idx val="1"/>
              <c:layout>
                <c:manualLayout>
                  <c:x val="1.3961605584642234E-2"/>
                  <c:y val="8.0200488591479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5B-4495-A701-5B72EA976392}"/>
                </c:ext>
              </c:extLst>
            </c:dLbl>
            <c:dLbl>
              <c:idx val="2"/>
              <c:layout>
                <c:manualLayout>
                  <c:x val="9.3077370564281555E-3"/>
                  <c:y val="4.0100244295740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5B-4495-A701-5B72EA976392}"/>
                </c:ext>
              </c:extLst>
            </c:dLbl>
            <c:dLbl>
              <c:idx val="3"/>
              <c:layout>
                <c:manualLayout>
                  <c:x val="1.1634671320535195E-2"/>
                  <c:y val="8.0200488591479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25B-4495-A701-5B72EA976392}"/>
                </c:ext>
              </c:extLst>
            </c:dLbl>
            <c:dLbl>
              <c:idx val="4"/>
              <c:layout>
                <c:manualLayout>
                  <c:x val="1.8615474112856311E-2"/>
                  <c:y val="-8.0200488591480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5B-4495-A701-5B72EA976392}"/>
                </c:ext>
              </c:extLst>
            </c:dLbl>
            <c:dLbl>
              <c:idx val="5"/>
              <c:layout>
                <c:manualLayout>
                  <c:x val="9.3077370564281555E-3"/>
                  <c:y val="1.604009771829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5B-4495-A701-5B72EA976392}"/>
                </c:ext>
              </c:extLst>
            </c:dLbl>
            <c:dLbl>
              <c:idx val="6"/>
              <c:layout>
                <c:manualLayout>
                  <c:x val="1.39616055846422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5B-4495-A701-5B72EA976392}"/>
                </c:ext>
              </c:extLst>
            </c:dLbl>
            <c:dLbl>
              <c:idx val="7"/>
              <c:layout>
                <c:manualLayout>
                  <c:x val="1.8615474112856141E-2"/>
                  <c:y val="-7.35162652760205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5B-4495-A701-5B72EA976392}"/>
                </c:ext>
              </c:extLst>
            </c:dLbl>
            <c:dLbl>
              <c:idx val="8"/>
              <c:layout>
                <c:manualLayout>
                  <c:x val="1.39616055846422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5B-4495-A701-5B72EA976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Лист1!$A$17:$A$25</c:f>
              <c:strCache>
                <c:ptCount val="9"/>
                <c:pt idx="0">
                  <c:v>Ресей</c:v>
                </c:pt>
                <c:pt idx="1">
                  <c:v>Түркия</c:v>
                </c:pt>
                <c:pt idx="2">
                  <c:v>Қытай</c:v>
                </c:pt>
                <c:pt idx="3">
                  <c:v>Польша</c:v>
                </c:pt>
                <c:pt idx="4">
                  <c:v>Өзбекстан</c:v>
                </c:pt>
                <c:pt idx="5">
                  <c:v>Қырғызстан</c:v>
                </c:pt>
                <c:pt idx="6">
                  <c:v>Оңтүстік Корея</c:v>
                </c:pt>
                <c:pt idx="7">
                  <c:v>Белорусь</c:v>
                </c:pt>
                <c:pt idx="8">
                  <c:v>Германия</c:v>
                </c:pt>
              </c:strCache>
            </c:strRef>
          </c:cat>
          <c:val>
            <c:numRef>
              <c:f>Лист1!$D$17:$D$25</c:f>
              <c:numCache>
                <c:formatCode>General</c:formatCode>
                <c:ptCount val="9"/>
                <c:pt idx="0">
                  <c:v>1475</c:v>
                </c:pt>
                <c:pt idx="1">
                  <c:v>472</c:v>
                </c:pt>
                <c:pt idx="2">
                  <c:v>279</c:v>
                </c:pt>
                <c:pt idx="3">
                  <c:v>233</c:v>
                </c:pt>
                <c:pt idx="4">
                  <c:v>417</c:v>
                </c:pt>
                <c:pt idx="5">
                  <c:v>241</c:v>
                </c:pt>
                <c:pt idx="6">
                  <c:v>205</c:v>
                </c:pt>
                <c:pt idx="7">
                  <c:v>169</c:v>
                </c:pt>
                <c:pt idx="8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25B-4495-A701-5B72EA976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666752"/>
        <c:axId val="1796663872"/>
      </c:barChart>
      <c:catAx>
        <c:axId val="17966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663872"/>
        <c:crosses val="autoZero"/>
        <c:auto val="1"/>
        <c:lblAlgn val="ctr"/>
        <c:lblOffset val="100"/>
        <c:noMultiLvlLbl val="0"/>
      </c:catAx>
      <c:valAx>
        <c:axId val="1796663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666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Келісімдер түрлері</a:t>
            </a:r>
            <a:r>
              <a:rPr lang="ru-RU" sz="1800" b="1" baseline="0"/>
              <a:t> бойынша жіктеу</a:t>
            </a:r>
            <a:endParaRPr lang="ru-RU" sz="1800" b="1"/>
          </a:p>
        </c:rich>
      </c:tx>
      <c:layout>
        <c:manualLayout>
          <c:xMode val="edge"/>
          <c:yMode val="edge"/>
          <c:x val="0.2678427854746005"/>
          <c:y val="2.1739130434782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4342137612545265"/>
          <c:y val="0.13139136140591121"/>
          <c:w val="0.34058357420512309"/>
          <c:h val="0.58491526874358102"/>
        </c:manualLayout>
      </c:layout>
      <c:pieChart>
        <c:varyColors val="1"/>
        <c:ser>
          <c:idx val="0"/>
          <c:order val="0"/>
          <c:tx>
            <c:strRef>
              <c:f>Лист2!$B$2</c:f>
              <c:strCache>
                <c:ptCount val="1"/>
                <c:pt idx="0">
                  <c:v>Саны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6-4AAF-A030-BD1A14E5CE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6-4AAF-A030-BD1A14E5CE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6-4AAF-A030-BD1A14E5CE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36-4AAF-A030-BD1A14E5CE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36-4AAF-A030-BD1A14E5CE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Лист2!$A$3:$A$7</c:f>
              <c:strCache>
                <c:ptCount val="5"/>
                <c:pt idx="0">
                  <c:v>Оқытушылармен алмасу, академ.ұтқырлық</c:v>
                </c:pt>
                <c:pt idx="1">
                  <c:v>Біліктілікті арттыру</c:v>
                </c:pt>
                <c:pt idx="2">
                  <c:v>Бірлескен жобалар</c:v>
                </c:pt>
                <c:pt idx="3">
                  <c:v>Қос диплом, бірлескен бағдарламалар</c:v>
                </c:pt>
                <c:pt idx="4">
                  <c:v>Бірлескен зерттеулер</c:v>
                </c:pt>
              </c:strCache>
            </c:strRef>
          </c:cat>
          <c:val>
            <c:numRef>
              <c:f>Лист2!$B$3:$B$7</c:f>
              <c:numCache>
                <c:formatCode>General</c:formatCode>
                <c:ptCount val="5"/>
                <c:pt idx="0">
                  <c:v>4080</c:v>
                </c:pt>
                <c:pt idx="1">
                  <c:v>313</c:v>
                </c:pt>
                <c:pt idx="2">
                  <c:v>260</c:v>
                </c:pt>
                <c:pt idx="3">
                  <c:v>1108</c:v>
                </c:pt>
                <c:pt idx="4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36-4AAF-A030-BD1A14E5C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300011411617017E-2"/>
          <c:y val="0.75612100255160297"/>
          <c:w val="0.88486947963026363"/>
          <c:h val="0.20373394011275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effectLst/>
              </a:rPr>
              <a:t>Білім деңгейлері бойынша қос дипломды бағдарламаларды жүзеге асыру, саны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Лист4!$B$2:$G$2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Лист4!$B$3:$G$3</c:f>
              <c:numCache>
                <c:formatCode>General</c:formatCode>
                <c:ptCount val="6"/>
                <c:pt idx="0">
                  <c:v>84</c:v>
                </c:pt>
                <c:pt idx="1">
                  <c:v>50</c:v>
                </c:pt>
                <c:pt idx="2">
                  <c:v>75</c:v>
                </c:pt>
                <c:pt idx="3">
                  <c:v>71</c:v>
                </c:pt>
                <c:pt idx="4">
                  <c:v>75</c:v>
                </c:pt>
                <c:pt idx="5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C-4907-8AB0-FDFEC5D6413A}"/>
            </c:ext>
          </c:extLst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Лист4!$B$2:$G$2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Лист4!$B$4:$G$4</c:f>
              <c:numCache>
                <c:formatCode>General</c:formatCode>
                <c:ptCount val="6"/>
                <c:pt idx="0">
                  <c:v>133</c:v>
                </c:pt>
                <c:pt idx="1">
                  <c:v>93</c:v>
                </c:pt>
                <c:pt idx="2">
                  <c:v>143</c:v>
                </c:pt>
                <c:pt idx="3">
                  <c:v>130</c:v>
                </c:pt>
                <c:pt idx="4">
                  <c:v>133</c:v>
                </c:pt>
                <c:pt idx="5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C-4907-8AB0-FDFEC5D6413A}"/>
            </c:ext>
          </c:extLst>
        </c:ser>
        <c:ser>
          <c:idx val="2"/>
          <c:order val="2"/>
          <c:tx>
            <c:strRef>
              <c:f>Лист4!$A$5</c:f>
              <c:strCache>
                <c:ptCount val="1"/>
                <c:pt idx="0">
                  <c:v>Докторантура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Лист4!$B$2:$G$2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Лист4!$B$5:$G$5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C-4907-8AB0-FDFEC5D64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212320"/>
        <c:axId val="1796210880"/>
      </c:barChart>
      <c:catAx>
        <c:axId val="17962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210880"/>
        <c:crosses val="autoZero"/>
        <c:auto val="1"/>
        <c:lblAlgn val="ctr"/>
        <c:lblOffset val="100"/>
        <c:noMultiLvlLbl val="0"/>
      </c:catAx>
      <c:valAx>
        <c:axId val="1796210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9621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 err="1">
                <a:effectLst/>
              </a:rPr>
              <a:t>Білім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деңгейлері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бойынша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қос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дипломды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бағдарламаларда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оқитындар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контингенті</a:t>
            </a:r>
            <a:endParaRPr lang="ru-RU" sz="1800" b="1" dirty="0"/>
          </a:p>
        </c:rich>
      </c:tx>
      <c:layout>
        <c:manualLayout>
          <c:xMode val="edge"/>
          <c:yMode val="edge"/>
          <c:x val="0.1570067804024497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Лист4!$A$14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Лист4!$B$13:$F$13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Лист4!$B$14:$F$14</c:f>
              <c:numCache>
                <c:formatCode>General</c:formatCode>
                <c:ptCount val="5"/>
                <c:pt idx="0">
                  <c:v>674</c:v>
                </c:pt>
                <c:pt idx="1">
                  <c:v>75</c:v>
                </c:pt>
                <c:pt idx="2">
                  <c:v>699</c:v>
                </c:pt>
                <c:pt idx="3">
                  <c:v>1249</c:v>
                </c:pt>
                <c:pt idx="4">
                  <c:v>1720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C-4421-87DB-706E8AE39FF8}"/>
            </c:ext>
          </c:extLst>
        </c:ser>
        <c:ser>
          <c:idx val="1"/>
          <c:order val="1"/>
          <c:tx>
            <c:strRef>
              <c:f>Лист4!$A$15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Лист4!$B$13:$F$13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Лист4!$B$15:$F$15</c:f>
              <c:numCache>
                <c:formatCode>General</c:formatCode>
                <c:ptCount val="5"/>
                <c:pt idx="0">
                  <c:v>475</c:v>
                </c:pt>
                <c:pt idx="1">
                  <c:v>609</c:v>
                </c:pt>
                <c:pt idx="2">
                  <c:v>627</c:v>
                </c:pt>
                <c:pt idx="3">
                  <c:v>718</c:v>
                </c:pt>
                <c:pt idx="4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C-4421-87DB-706E8AE39FF8}"/>
            </c:ext>
          </c:extLst>
        </c:ser>
        <c:ser>
          <c:idx val="2"/>
          <c:order val="2"/>
          <c:tx>
            <c:strRef>
              <c:f>Лист4!$A$16</c:f>
              <c:strCache>
                <c:ptCount val="1"/>
                <c:pt idx="0">
                  <c:v>Докторантура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Лист4!$B$13:$F$13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Лист4!$B$16:$F$16</c:f>
              <c:numCache>
                <c:formatCode>General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11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C-4421-87DB-706E8AE39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899280"/>
        <c:axId val="1794278464"/>
      </c:barChart>
      <c:catAx>
        <c:axId val="120489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4278464"/>
        <c:crosses val="autoZero"/>
        <c:auto val="1"/>
        <c:lblAlgn val="ctr"/>
        <c:lblOffset val="100"/>
        <c:noMultiLvlLbl val="0"/>
      </c:catAx>
      <c:valAx>
        <c:axId val="1794278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489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 err="1">
                <a:effectLst/>
              </a:rPr>
              <a:t>Елдер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бойынша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қос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дипломды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бағдарламалардың</a:t>
            </a:r>
            <a:r>
              <a:rPr lang="ru-RU" sz="1800" b="1" i="0" u="none" strike="noStrike" baseline="0" dirty="0">
                <a:effectLst/>
              </a:rPr>
              <a:t> саны, 2024 ж.</a:t>
            </a:r>
            <a:endParaRPr lang="ru-RU" sz="1800" b="1" dirty="0"/>
          </a:p>
        </c:rich>
      </c:tx>
      <c:layout>
        <c:manualLayout>
          <c:xMode val="edge"/>
          <c:yMode val="edge"/>
          <c:x val="0.10383315480954683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Лист4!$B$24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Лист4!$A$25:$A$34</c:f>
              <c:strCache>
                <c:ptCount val="10"/>
                <c:pt idx="0">
                  <c:v>Ресей</c:v>
                </c:pt>
                <c:pt idx="1">
                  <c:v>Қытай</c:v>
                </c:pt>
                <c:pt idx="2">
                  <c:v>Германия</c:v>
                </c:pt>
                <c:pt idx="3">
                  <c:v>Польша</c:v>
                </c:pt>
                <c:pt idx="4">
                  <c:v>Франция</c:v>
                </c:pt>
                <c:pt idx="5">
                  <c:v>АҚШ</c:v>
                </c:pt>
                <c:pt idx="6">
                  <c:v>Ұлыбритания</c:v>
                </c:pt>
                <c:pt idx="7">
                  <c:v>Қырғызстан</c:v>
                </c:pt>
                <c:pt idx="8">
                  <c:v>Өзбекстан</c:v>
                </c:pt>
                <c:pt idx="9">
                  <c:v>Швейцария</c:v>
                </c:pt>
              </c:strCache>
            </c:strRef>
          </c:cat>
          <c:val>
            <c:numRef>
              <c:f>Лист4!$B$25:$B$34</c:f>
              <c:numCache>
                <c:formatCode>General</c:formatCode>
                <c:ptCount val="10"/>
                <c:pt idx="0">
                  <c:v>119</c:v>
                </c:pt>
                <c:pt idx="1">
                  <c:v>34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17</c:v>
                </c:pt>
                <c:pt idx="6">
                  <c:v>13</c:v>
                </c:pt>
                <c:pt idx="7">
                  <c:v>13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F-4E86-8D8B-D02FF1940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2531616"/>
        <c:axId val="1782535456"/>
      </c:barChart>
      <c:catAx>
        <c:axId val="178253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2535456"/>
        <c:crosses val="autoZero"/>
        <c:auto val="1"/>
        <c:lblAlgn val="ctr"/>
        <c:lblOffset val="100"/>
        <c:noMultiLvlLbl val="0"/>
      </c:catAx>
      <c:valAx>
        <c:axId val="17825354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25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 err="1">
                <a:effectLst/>
              </a:rPr>
              <a:t>Қос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дипломды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бағдарламаларды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жүзеге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асыру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 err="1">
                <a:effectLst/>
              </a:rPr>
              <a:t>бойынша</a:t>
            </a:r>
            <a:r>
              <a:rPr lang="ru-RU" sz="1800" b="1" i="0" u="none" strike="noStrike" baseline="0" dirty="0">
                <a:effectLst/>
              </a:rPr>
              <a:t> 10 </a:t>
            </a:r>
            <a:r>
              <a:rPr lang="ru-RU" sz="1800" b="1" i="0" u="none" strike="noStrike" baseline="0" dirty="0" err="1">
                <a:effectLst/>
              </a:rPr>
              <a:t>жетекші</a:t>
            </a:r>
            <a:r>
              <a:rPr lang="ru-RU" sz="1800" b="1" i="0" u="none" strike="noStrike" baseline="0" dirty="0">
                <a:effectLst/>
              </a:rPr>
              <a:t> </a:t>
            </a:r>
            <a:r>
              <a:rPr lang="kk-KZ" sz="1800" b="1" i="0" u="none" strike="noStrike" baseline="0" dirty="0">
                <a:effectLst/>
              </a:rPr>
              <a:t>ЖОО, 2024ж.</a:t>
            </a:r>
            <a:endParaRPr lang="ru-RU" sz="1800" b="1" dirty="0"/>
          </a:p>
        </c:rich>
      </c:tx>
      <c:layout>
        <c:manualLayout>
          <c:xMode val="edge"/>
          <c:yMode val="edge"/>
          <c:x val="0.13676214211755641"/>
          <c:y val="1.5360713704719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Лист5!$B$3</c:f>
              <c:strCache>
                <c:ptCount val="1"/>
                <c:pt idx="0">
                  <c:v>Контингенті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Лист5!$A$4:$A$13</c:f>
              <c:strCache>
                <c:ptCount val="10"/>
                <c:pt idx="0">
                  <c:v>AlmaU</c:v>
                </c:pt>
                <c:pt idx="1">
                  <c:v>АУЭС</c:v>
                </c:pt>
                <c:pt idx="2">
                  <c:v>Астана халықаралық университеті</c:v>
                </c:pt>
                <c:pt idx="3">
                  <c:v>ҚБТУ</c:v>
                </c:pt>
                <c:pt idx="4">
                  <c:v>Satbayev University </c:v>
                </c:pt>
                <c:pt idx="5">
                  <c:v>ҚазҰУ</c:v>
                </c:pt>
                <c:pt idx="6">
                  <c:v>Maqsut Narikbayev University</c:v>
                </c:pt>
                <c:pt idx="7">
                  <c:v>Еуразия ҰУ</c:v>
                </c:pt>
                <c:pt idx="8">
                  <c:v>Kozybayev University</c:v>
                </c:pt>
                <c:pt idx="9">
                  <c:v>Zhubanov University</c:v>
                </c:pt>
              </c:strCache>
            </c:strRef>
          </c:cat>
          <c:val>
            <c:numRef>
              <c:f>Лист5!$B$4:$B$13</c:f>
              <c:numCache>
                <c:formatCode>General</c:formatCode>
                <c:ptCount val="10"/>
                <c:pt idx="0">
                  <c:v>65</c:v>
                </c:pt>
                <c:pt idx="1">
                  <c:v>70</c:v>
                </c:pt>
                <c:pt idx="2">
                  <c:v>110</c:v>
                </c:pt>
                <c:pt idx="3">
                  <c:v>126</c:v>
                </c:pt>
                <c:pt idx="4">
                  <c:v>127</c:v>
                </c:pt>
                <c:pt idx="5">
                  <c:v>184</c:v>
                </c:pt>
                <c:pt idx="6">
                  <c:v>200</c:v>
                </c:pt>
                <c:pt idx="7">
                  <c:v>214</c:v>
                </c:pt>
                <c:pt idx="8">
                  <c:v>248</c:v>
                </c:pt>
                <c:pt idx="9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E-4354-9B8C-3004E184CB14}"/>
            </c:ext>
          </c:extLst>
        </c:ser>
        <c:ser>
          <c:idx val="1"/>
          <c:order val="1"/>
          <c:tx>
            <c:strRef>
              <c:f>Лист5!$C$3</c:f>
              <c:strCache>
                <c:ptCount val="1"/>
                <c:pt idx="0">
                  <c:v>Қос диплом бағдарламар саны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Лист5!$A$4:$A$13</c:f>
              <c:strCache>
                <c:ptCount val="10"/>
                <c:pt idx="0">
                  <c:v>AlmaU</c:v>
                </c:pt>
                <c:pt idx="1">
                  <c:v>АУЭС</c:v>
                </c:pt>
                <c:pt idx="2">
                  <c:v>Астана халықаралық университеті</c:v>
                </c:pt>
                <c:pt idx="3">
                  <c:v>ҚБТУ</c:v>
                </c:pt>
                <c:pt idx="4">
                  <c:v>Satbayev University </c:v>
                </c:pt>
                <c:pt idx="5">
                  <c:v>ҚазҰУ</c:v>
                </c:pt>
                <c:pt idx="6">
                  <c:v>Maqsut Narikbayev University</c:v>
                </c:pt>
                <c:pt idx="7">
                  <c:v>Еуразия ҰУ</c:v>
                </c:pt>
                <c:pt idx="8">
                  <c:v>Kozybayev University</c:v>
                </c:pt>
                <c:pt idx="9">
                  <c:v>Zhubanov University</c:v>
                </c:pt>
              </c:strCache>
            </c:strRef>
          </c:cat>
          <c:val>
            <c:numRef>
              <c:f>Лист5!$C$4:$C$13</c:f>
              <c:numCache>
                <c:formatCode>General</c:formatCode>
                <c:ptCount val="10"/>
                <c:pt idx="0">
                  <c:v>11</c:v>
                </c:pt>
                <c:pt idx="1">
                  <c:v>6</c:v>
                </c:pt>
                <c:pt idx="2">
                  <c:v>2</c:v>
                </c:pt>
                <c:pt idx="3">
                  <c:v>11</c:v>
                </c:pt>
                <c:pt idx="4">
                  <c:v>16</c:v>
                </c:pt>
                <c:pt idx="5">
                  <c:v>55</c:v>
                </c:pt>
                <c:pt idx="6">
                  <c:v>17</c:v>
                </c:pt>
                <c:pt idx="7">
                  <c:v>59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E-4354-9B8C-3004E184C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4748704"/>
        <c:axId val="1834753024"/>
      </c:barChart>
      <c:catAx>
        <c:axId val="183474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4753024"/>
        <c:crosses val="autoZero"/>
        <c:auto val="1"/>
        <c:lblAlgn val="ctr"/>
        <c:lblOffset val="100"/>
        <c:noMultiLvlLbl val="0"/>
      </c:catAx>
      <c:valAx>
        <c:axId val="18347530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47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effectLst/>
              </a:rPr>
              <a:t>Қос дипломды бағдарламалар шеңберіндегі басым бағыттар, 2024 ж.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Лист6!$B$2</c:f>
              <c:strCache>
                <c:ptCount val="1"/>
                <c:pt idx="0">
                  <c:v>Контингенті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Лист6!$A$3:$A$11</c:f>
              <c:strCache>
                <c:ptCount val="9"/>
                <c:pt idx="0">
                  <c:v>Ветеринария</c:v>
                </c:pt>
                <c:pt idx="1">
                  <c:v>Ауыл шаруашылығы ғылымдары</c:v>
                </c:pt>
                <c:pt idx="2">
                  <c:v>Инженерлік, өңдеу және құрылыс материалдары</c:v>
                </c:pt>
                <c:pt idx="3">
                  <c:v>Ақпараттық-коммуникациялық технологиялар</c:v>
                </c:pt>
                <c:pt idx="4">
                  <c:v>Жаратылыстану ғылымдары</c:v>
                </c:pt>
                <c:pt idx="5">
                  <c:v>Бизнес, басқару және құқық</c:v>
                </c:pt>
                <c:pt idx="6">
                  <c:v>Әлеуметтік ғылымдар</c:v>
                </c:pt>
                <c:pt idx="7">
                  <c:v>Гуманитарлық ғылымдар мен өнер</c:v>
                </c:pt>
                <c:pt idx="8">
                  <c:v>Педагогикалық ғылымдар</c:v>
                </c:pt>
              </c:strCache>
            </c:strRef>
          </c:cat>
          <c:val>
            <c:numRef>
              <c:f>Лист6!$B$3:$B$11</c:f>
              <c:numCache>
                <c:formatCode>General</c:formatCode>
                <c:ptCount val="9"/>
                <c:pt idx="0">
                  <c:v>0</c:v>
                </c:pt>
                <c:pt idx="1">
                  <c:v>18</c:v>
                </c:pt>
                <c:pt idx="2">
                  <c:v>467</c:v>
                </c:pt>
                <c:pt idx="3">
                  <c:v>527</c:v>
                </c:pt>
                <c:pt idx="4">
                  <c:v>212</c:v>
                </c:pt>
                <c:pt idx="5">
                  <c:v>681</c:v>
                </c:pt>
                <c:pt idx="6">
                  <c:v>37</c:v>
                </c:pt>
                <c:pt idx="7">
                  <c:v>67</c:v>
                </c:pt>
                <c:pt idx="8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D-4410-9F96-1F0EA67C0EB2}"/>
            </c:ext>
          </c:extLst>
        </c:ser>
        <c:ser>
          <c:idx val="1"/>
          <c:order val="1"/>
          <c:tx>
            <c:strRef>
              <c:f>Лист6!$C$2</c:f>
              <c:strCache>
                <c:ptCount val="1"/>
                <c:pt idx="0">
                  <c:v>Қос диплом бағдарламар саны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Лист6!$A$3:$A$11</c:f>
              <c:strCache>
                <c:ptCount val="9"/>
                <c:pt idx="0">
                  <c:v>Ветеринария</c:v>
                </c:pt>
                <c:pt idx="1">
                  <c:v>Ауыл шаруашылығы ғылымдары</c:v>
                </c:pt>
                <c:pt idx="2">
                  <c:v>Инженерлік, өңдеу және құрылыс материалдары</c:v>
                </c:pt>
                <c:pt idx="3">
                  <c:v>Ақпараттық-коммуникациялық технологиялар</c:v>
                </c:pt>
                <c:pt idx="4">
                  <c:v>Жаратылыстану ғылымдары</c:v>
                </c:pt>
                <c:pt idx="5">
                  <c:v>Бизнес, басқару және құқық</c:v>
                </c:pt>
                <c:pt idx="6">
                  <c:v>Әлеуметтік ғылымдар</c:v>
                </c:pt>
                <c:pt idx="7">
                  <c:v>Гуманитарлық ғылымдар мен өнер</c:v>
                </c:pt>
                <c:pt idx="8">
                  <c:v>Педагогикалық ғылымдар</c:v>
                </c:pt>
              </c:strCache>
            </c:strRef>
          </c:cat>
          <c:val>
            <c:numRef>
              <c:f>Лист6!$C$3:$C$11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57</c:v>
                </c:pt>
                <c:pt idx="3">
                  <c:v>30</c:v>
                </c:pt>
                <c:pt idx="4">
                  <c:v>37</c:v>
                </c:pt>
                <c:pt idx="5">
                  <c:v>98</c:v>
                </c:pt>
                <c:pt idx="6">
                  <c:v>13</c:v>
                </c:pt>
                <c:pt idx="7">
                  <c:v>19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D-4410-9F96-1F0EA67C0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6726304"/>
        <c:axId val="1206712384"/>
      </c:barChart>
      <c:catAx>
        <c:axId val="120672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6712384"/>
        <c:crosses val="autoZero"/>
        <c:auto val="1"/>
        <c:lblAlgn val="ctr"/>
        <c:lblOffset val="100"/>
        <c:noMultiLvlLbl val="0"/>
      </c:catAx>
      <c:valAx>
        <c:axId val="1206712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67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EC35E-283E-4B4A-B3B5-6EB7BB86D1B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C84D8-635A-4B51-9849-CB9ED84023B6}">
      <dgm:prSet phldrT="[Текст]" custT="1"/>
      <dgm:spPr>
        <a:solidFill>
          <a:srgbClr val="4F81BD"/>
        </a:solidFill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Барлық стейкхолдерлердің қатысуы: басшылық, бағдарламаны даярлаушылар, оқытушылар, методисттер</a:t>
          </a:r>
          <a:endParaRPr lang="ru-RU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9CDB7DE4-DB33-470D-86EE-E4C3EFFFBF5E}" type="parTrans" cxnId="{F7A6A23A-D0A5-4607-A737-E0327CE3249D}">
      <dgm:prSet/>
      <dgm:spPr/>
      <dgm:t>
        <a:bodyPr/>
        <a:lstStyle/>
        <a:p>
          <a:endParaRPr lang="ru-RU"/>
        </a:p>
      </dgm:t>
    </dgm:pt>
    <dgm:pt modelId="{FD9E44E7-19F3-497B-8B9C-99AAB6013FF9}" type="sibTrans" cxnId="{F7A6A23A-D0A5-4607-A737-E0327CE3249D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279690E-77CD-437C-BB4B-C9B0E0462FFD}">
      <dgm:prSet phldrT="[Текст]" custT="1"/>
      <dgm:spPr>
        <a:solidFill>
          <a:srgbClr val="4F81BD"/>
        </a:solidFill>
      </dgm:spPr>
      <dgm:t>
        <a:bodyPr/>
        <a:lstStyle/>
        <a:p>
          <a:pPr rtl="0"/>
          <a:r>
            <a:rPr lang="kk-KZ" sz="18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Бірегей талаптар мен принциптер</a:t>
          </a:r>
          <a:endParaRPr lang="ru-RU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157DD1B5-A3DA-4103-9284-205D7AAD5B28}" type="parTrans" cxnId="{054563E6-CA7B-4764-BF6F-4DF39DCAD363}">
      <dgm:prSet/>
      <dgm:spPr/>
      <dgm:t>
        <a:bodyPr/>
        <a:lstStyle/>
        <a:p>
          <a:endParaRPr lang="ru-RU"/>
        </a:p>
      </dgm:t>
    </dgm:pt>
    <dgm:pt modelId="{659FEAF0-CD55-4C4C-AB18-293F046CFF7A}" type="sibTrans" cxnId="{054563E6-CA7B-4764-BF6F-4DF39DCAD363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056D99B-8030-4EB8-8D40-7A82AA6D60D0}">
      <dgm:prSet phldrT="[Текст]" custT="1"/>
      <dgm:spPr>
        <a:solidFill>
          <a:srgbClr val="4F81BD"/>
        </a:solidFill>
      </dgm:spPr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Қос диплом бағдарламаларына қаржылық қолдау</a:t>
          </a:r>
          <a:endParaRPr lang="ru-RU" sz="17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FD59069A-1C1A-4532-9BE3-77ADE378F440}" type="parTrans" cxnId="{A9FFDD16-D6AD-4A36-BF96-BE0A363AFB02}">
      <dgm:prSet/>
      <dgm:spPr/>
      <dgm:t>
        <a:bodyPr/>
        <a:lstStyle/>
        <a:p>
          <a:endParaRPr lang="ru-RU"/>
        </a:p>
      </dgm:t>
    </dgm:pt>
    <dgm:pt modelId="{B1F7A549-552C-46E4-8D27-BF628EEE425F}" type="sibTrans" cxnId="{A9FFDD16-D6AD-4A36-BF96-BE0A363AFB02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64F4681-296B-436A-BA7B-49639A0A2C75}">
      <dgm:prSet phldrT="[Текст]" custT="1"/>
      <dgm:spPr>
        <a:solidFill>
          <a:srgbClr val="4F81BD"/>
        </a:solidFill>
      </dgm:spPr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Бағдарламаның нәтижелерін насихаттау және пайдасын көру</a:t>
          </a:r>
          <a:endParaRPr lang="en-US" sz="17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gm:t>
    </dgm:pt>
    <dgm:pt modelId="{9600826F-7801-4C3D-BE8B-73A5A3809991}" type="parTrans" cxnId="{178350CA-B017-4B77-B6E7-45904EEC2154}">
      <dgm:prSet/>
      <dgm:spPr/>
      <dgm:t>
        <a:bodyPr/>
        <a:lstStyle/>
        <a:p>
          <a:endParaRPr lang="ru-RU"/>
        </a:p>
      </dgm:t>
    </dgm:pt>
    <dgm:pt modelId="{6EE632E3-CC0A-4AFA-BFB0-432BA211BE6D}" type="sibTrans" cxnId="{178350CA-B017-4B77-B6E7-45904EEC2154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C697809-78C2-49AA-B228-D1CCEF554E6C}">
      <dgm:prSet phldrT="[Текст]" custT="1"/>
      <dgm:spPr>
        <a:solidFill>
          <a:srgbClr val="4F81BD"/>
        </a:solidFill>
      </dgm:spPr>
      <dgm:t>
        <a:bodyPr/>
        <a:lstStyle/>
        <a:p>
          <a:pPr rtl="0"/>
          <a:r>
            <a:rPr lang="kk-KZ" sz="17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Бағдарламаның орта және ұзақ мерзімде өзектілігі</a:t>
          </a:r>
          <a:endParaRPr lang="ru-RU" sz="1700" kern="1200" dirty="0">
            <a:solidFill>
              <a:schemeClr val="bg1"/>
            </a:solidFill>
            <a:latin typeface="Georgia"/>
            <a:cs typeface="Times New Roman"/>
          </a:endParaRPr>
        </a:p>
      </dgm:t>
    </dgm:pt>
    <dgm:pt modelId="{259E104F-B2BF-4D15-AD5C-E930D58DFEF8}" type="parTrans" cxnId="{C2559561-C46C-4815-8041-DDD2E46A2FF7}">
      <dgm:prSet/>
      <dgm:spPr/>
      <dgm:t>
        <a:bodyPr/>
        <a:lstStyle/>
        <a:p>
          <a:endParaRPr lang="ru-RU"/>
        </a:p>
      </dgm:t>
    </dgm:pt>
    <dgm:pt modelId="{EBD2757F-D020-4902-97D0-48166FF74CE2}" type="sibTrans" cxnId="{C2559561-C46C-4815-8041-DDD2E46A2FF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571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A83897F-F7E2-41D3-BB09-3C519C135087}" type="pres">
      <dgm:prSet presAssocID="{92FEC35E-283E-4B4A-B3B5-6EB7BB86D1BB}" presName="cycle" presStyleCnt="0">
        <dgm:presLayoutVars>
          <dgm:dir/>
          <dgm:resizeHandles val="exact"/>
        </dgm:presLayoutVars>
      </dgm:prSet>
      <dgm:spPr/>
    </dgm:pt>
    <dgm:pt modelId="{2A2E7422-EC7B-4A9D-94A8-1EF7768982BD}" type="pres">
      <dgm:prSet presAssocID="{143C84D8-635A-4B51-9849-CB9ED84023B6}" presName="node" presStyleLbl="node1" presStyleIdx="0" presStyleCnt="5" custScaleX="159618" custRadScaleRad="100088" custRadScaleInc="-3691">
        <dgm:presLayoutVars>
          <dgm:bulletEnabled val="1"/>
        </dgm:presLayoutVars>
      </dgm:prSet>
      <dgm:spPr/>
    </dgm:pt>
    <dgm:pt modelId="{0DA70E9B-3BF1-4C4F-9AAB-EE42399B1167}" type="pres">
      <dgm:prSet presAssocID="{143C84D8-635A-4B51-9849-CB9ED84023B6}" presName="spNode" presStyleCnt="0"/>
      <dgm:spPr/>
    </dgm:pt>
    <dgm:pt modelId="{24BDEC49-7201-4C74-ACC7-2A74F383515C}" type="pres">
      <dgm:prSet presAssocID="{FD9E44E7-19F3-497B-8B9C-99AAB6013FF9}" presName="sibTrans" presStyleLbl="sibTrans1D1" presStyleIdx="0" presStyleCnt="5"/>
      <dgm:spPr/>
    </dgm:pt>
    <dgm:pt modelId="{BB14A8AE-72C0-484A-9007-8135F18AFBBF}" type="pres">
      <dgm:prSet presAssocID="{0279690E-77CD-437C-BB4B-C9B0E0462FFD}" presName="node" presStyleLbl="node1" presStyleIdx="1" presStyleCnt="5" custScaleX="159618" custRadScaleRad="111273" custRadScaleInc="16510">
        <dgm:presLayoutVars>
          <dgm:bulletEnabled val="1"/>
        </dgm:presLayoutVars>
      </dgm:prSet>
      <dgm:spPr/>
    </dgm:pt>
    <dgm:pt modelId="{AD2F267F-2CF3-4F24-B724-C1BFCC602FAF}" type="pres">
      <dgm:prSet presAssocID="{0279690E-77CD-437C-BB4B-C9B0E0462FFD}" presName="spNode" presStyleCnt="0"/>
      <dgm:spPr/>
    </dgm:pt>
    <dgm:pt modelId="{126B9CED-0F7F-461A-8204-074D998FEE12}" type="pres">
      <dgm:prSet presAssocID="{659FEAF0-CD55-4C4C-AB18-293F046CFF7A}" presName="sibTrans" presStyleLbl="sibTrans1D1" presStyleIdx="1" presStyleCnt="5"/>
      <dgm:spPr/>
    </dgm:pt>
    <dgm:pt modelId="{1069E1D7-F33E-4706-A918-4956CC7AB730}" type="pres">
      <dgm:prSet presAssocID="{4C697809-78C2-49AA-B228-D1CCEF554E6C}" presName="node" presStyleLbl="node1" presStyleIdx="2" presStyleCnt="5" custScaleX="167911" custRadScaleRad="114462" custRadScaleInc="-72563">
        <dgm:presLayoutVars>
          <dgm:bulletEnabled val="1"/>
        </dgm:presLayoutVars>
      </dgm:prSet>
      <dgm:spPr/>
    </dgm:pt>
    <dgm:pt modelId="{6ADB11AD-F8FE-4E2E-A6F2-A9E8BD79F22D}" type="pres">
      <dgm:prSet presAssocID="{4C697809-78C2-49AA-B228-D1CCEF554E6C}" presName="spNode" presStyleCnt="0"/>
      <dgm:spPr/>
    </dgm:pt>
    <dgm:pt modelId="{C1D8F374-C8BC-45C4-981B-E218259CE42D}" type="pres">
      <dgm:prSet presAssocID="{EBD2757F-D020-4902-97D0-48166FF74CE2}" presName="sibTrans" presStyleLbl="sibTrans1D1" presStyleIdx="2" presStyleCnt="5"/>
      <dgm:spPr/>
    </dgm:pt>
    <dgm:pt modelId="{8BB52CB8-B595-416E-9A93-E57F4B506F91}" type="pres">
      <dgm:prSet presAssocID="{B056D99B-8030-4EB8-8D40-7A82AA6D60D0}" presName="node" presStyleLbl="node1" presStyleIdx="3" presStyleCnt="5" custScaleX="159618" custRadScaleRad="107403" custRadScaleInc="75273">
        <dgm:presLayoutVars>
          <dgm:bulletEnabled val="1"/>
        </dgm:presLayoutVars>
      </dgm:prSet>
      <dgm:spPr/>
    </dgm:pt>
    <dgm:pt modelId="{CD794BD7-61D9-40E1-8DED-E95C2AD438BF}" type="pres">
      <dgm:prSet presAssocID="{B056D99B-8030-4EB8-8D40-7A82AA6D60D0}" presName="spNode" presStyleCnt="0"/>
      <dgm:spPr/>
    </dgm:pt>
    <dgm:pt modelId="{D4450126-4A38-447B-88FE-A9FAB19839FF}" type="pres">
      <dgm:prSet presAssocID="{B1F7A549-552C-46E4-8D27-BF628EEE425F}" presName="sibTrans" presStyleLbl="sibTrans1D1" presStyleIdx="3" presStyleCnt="5"/>
      <dgm:spPr/>
    </dgm:pt>
    <dgm:pt modelId="{F84E18A0-05BE-4FBC-AFD6-E666F3BA816A}" type="pres">
      <dgm:prSet presAssocID="{F64F4681-296B-436A-BA7B-49639A0A2C75}" presName="node" presStyleLbl="node1" presStyleIdx="4" presStyleCnt="5" custScaleX="159618" custRadScaleRad="100522" custRadScaleInc="2485">
        <dgm:presLayoutVars>
          <dgm:bulletEnabled val="1"/>
        </dgm:presLayoutVars>
      </dgm:prSet>
      <dgm:spPr/>
    </dgm:pt>
    <dgm:pt modelId="{B1ABBE44-A413-4A92-BF5C-4E2294D3FFD7}" type="pres">
      <dgm:prSet presAssocID="{F64F4681-296B-436A-BA7B-49639A0A2C75}" presName="spNode" presStyleCnt="0"/>
      <dgm:spPr/>
    </dgm:pt>
    <dgm:pt modelId="{CEF41C44-0507-4806-8FE4-20A9290ECB71}" type="pres">
      <dgm:prSet presAssocID="{6EE632E3-CC0A-4AFA-BFB0-432BA211BE6D}" presName="sibTrans" presStyleLbl="sibTrans1D1" presStyleIdx="4" presStyleCnt="5"/>
      <dgm:spPr/>
    </dgm:pt>
  </dgm:ptLst>
  <dgm:cxnLst>
    <dgm:cxn modelId="{3C262205-6621-4FB2-A052-10478060932A}" type="presOf" srcId="{B056D99B-8030-4EB8-8D40-7A82AA6D60D0}" destId="{8BB52CB8-B595-416E-9A93-E57F4B506F91}" srcOrd="0" destOrd="0" presId="urn:microsoft.com/office/officeart/2005/8/layout/cycle6"/>
    <dgm:cxn modelId="{9BDAB007-04C6-407C-A8A0-D05E2C337655}" type="presOf" srcId="{6EE632E3-CC0A-4AFA-BFB0-432BA211BE6D}" destId="{CEF41C44-0507-4806-8FE4-20A9290ECB71}" srcOrd="0" destOrd="0" presId="urn:microsoft.com/office/officeart/2005/8/layout/cycle6"/>
    <dgm:cxn modelId="{90FBEB0F-F4F5-49AA-8DC9-7708397B3730}" type="presOf" srcId="{B1F7A549-552C-46E4-8D27-BF628EEE425F}" destId="{D4450126-4A38-447B-88FE-A9FAB19839FF}" srcOrd="0" destOrd="0" presId="urn:microsoft.com/office/officeart/2005/8/layout/cycle6"/>
    <dgm:cxn modelId="{A9FFDD16-D6AD-4A36-BF96-BE0A363AFB02}" srcId="{92FEC35E-283E-4B4A-B3B5-6EB7BB86D1BB}" destId="{B056D99B-8030-4EB8-8D40-7A82AA6D60D0}" srcOrd="3" destOrd="0" parTransId="{FD59069A-1C1A-4532-9BE3-77ADE378F440}" sibTransId="{B1F7A549-552C-46E4-8D27-BF628EEE425F}"/>
    <dgm:cxn modelId="{15A72E22-44B7-4EEE-BCF8-3F1E6987DCBA}" type="presOf" srcId="{4C697809-78C2-49AA-B228-D1CCEF554E6C}" destId="{1069E1D7-F33E-4706-A918-4956CC7AB730}" srcOrd="0" destOrd="0" presId="urn:microsoft.com/office/officeart/2005/8/layout/cycle6"/>
    <dgm:cxn modelId="{3FB4C82B-2343-4AE4-B29A-76A87F487F22}" type="presOf" srcId="{EBD2757F-D020-4902-97D0-48166FF74CE2}" destId="{C1D8F374-C8BC-45C4-981B-E218259CE42D}" srcOrd="0" destOrd="0" presId="urn:microsoft.com/office/officeart/2005/8/layout/cycle6"/>
    <dgm:cxn modelId="{F7A6A23A-D0A5-4607-A737-E0327CE3249D}" srcId="{92FEC35E-283E-4B4A-B3B5-6EB7BB86D1BB}" destId="{143C84D8-635A-4B51-9849-CB9ED84023B6}" srcOrd="0" destOrd="0" parTransId="{9CDB7DE4-DB33-470D-86EE-E4C3EFFFBF5E}" sibTransId="{FD9E44E7-19F3-497B-8B9C-99AAB6013FF9}"/>
    <dgm:cxn modelId="{C2559561-C46C-4815-8041-DDD2E46A2FF7}" srcId="{92FEC35E-283E-4B4A-B3B5-6EB7BB86D1BB}" destId="{4C697809-78C2-49AA-B228-D1CCEF554E6C}" srcOrd="2" destOrd="0" parTransId="{259E104F-B2BF-4D15-AD5C-E930D58DFEF8}" sibTransId="{EBD2757F-D020-4902-97D0-48166FF74CE2}"/>
    <dgm:cxn modelId="{DF969463-D8B7-4507-83A1-BBC858086CC2}" type="presOf" srcId="{92FEC35E-283E-4B4A-B3B5-6EB7BB86D1BB}" destId="{2A83897F-F7E2-41D3-BB09-3C519C135087}" srcOrd="0" destOrd="0" presId="urn:microsoft.com/office/officeart/2005/8/layout/cycle6"/>
    <dgm:cxn modelId="{F7261D46-C2A3-428D-AEA0-1ED90B74E02C}" type="presOf" srcId="{FD9E44E7-19F3-497B-8B9C-99AAB6013FF9}" destId="{24BDEC49-7201-4C74-ACC7-2A74F383515C}" srcOrd="0" destOrd="0" presId="urn:microsoft.com/office/officeart/2005/8/layout/cycle6"/>
    <dgm:cxn modelId="{D57B8974-8BA7-4805-AAD7-B8E5C480261A}" type="presOf" srcId="{143C84D8-635A-4B51-9849-CB9ED84023B6}" destId="{2A2E7422-EC7B-4A9D-94A8-1EF7768982BD}" srcOrd="0" destOrd="0" presId="urn:microsoft.com/office/officeart/2005/8/layout/cycle6"/>
    <dgm:cxn modelId="{178350CA-B017-4B77-B6E7-45904EEC2154}" srcId="{92FEC35E-283E-4B4A-B3B5-6EB7BB86D1BB}" destId="{F64F4681-296B-436A-BA7B-49639A0A2C75}" srcOrd="4" destOrd="0" parTransId="{9600826F-7801-4C3D-BE8B-73A5A3809991}" sibTransId="{6EE632E3-CC0A-4AFA-BFB0-432BA211BE6D}"/>
    <dgm:cxn modelId="{BC0D07D8-11AF-41BA-81E5-6EBB40117C11}" type="presOf" srcId="{0279690E-77CD-437C-BB4B-C9B0E0462FFD}" destId="{BB14A8AE-72C0-484A-9007-8135F18AFBBF}" srcOrd="0" destOrd="0" presId="urn:microsoft.com/office/officeart/2005/8/layout/cycle6"/>
    <dgm:cxn modelId="{4C5641DD-300D-4EDD-8FCC-476AE6E5326B}" type="presOf" srcId="{659FEAF0-CD55-4C4C-AB18-293F046CFF7A}" destId="{126B9CED-0F7F-461A-8204-074D998FEE12}" srcOrd="0" destOrd="0" presId="urn:microsoft.com/office/officeart/2005/8/layout/cycle6"/>
    <dgm:cxn modelId="{054563E6-CA7B-4764-BF6F-4DF39DCAD363}" srcId="{92FEC35E-283E-4B4A-B3B5-6EB7BB86D1BB}" destId="{0279690E-77CD-437C-BB4B-C9B0E0462FFD}" srcOrd="1" destOrd="0" parTransId="{157DD1B5-A3DA-4103-9284-205D7AAD5B28}" sibTransId="{659FEAF0-CD55-4C4C-AB18-293F046CFF7A}"/>
    <dgm:cxn modelId="{EF575CE8-5335-4D9C-80E3-BA249EAB0E2E}" type="presOf" srcId="{F64F4681-296B-436A-BA7B-49639A0A2C75}" destId="{F84E18A0-05BE-4FBC-AFD6-E666F3BA816A}" srcOrd="0" destOrd="0" presId="urn:microsoft.com/office/officeart/2005/8/layout/cycle6"/>
    <dgm:cxn modelId="{598F6D9F-EB04-4C80-A353-9E3BB9902AD8}" type="presParOf" srcId="{2A83897F-F7E2-41D3-BB09-3C519C135087}" destId="{2A2E7422-EC7B-4A9D-94A8-1EF7768982BD}" srcOrd="0" destOrd="0" presId="urn:microsoft.com/office/officeart/2005/8/layout/cycle6"/>
    <dgm:cxn modelId="{1BBB948C-DDFE-47D7-85DA-9622BC30C6D6}" type="presParOf" srcId="{2A83897F-F7E2-41D3-BB09-3C519C135087}" destId="{0DA70E9B-3BF1-4C4F-9AAB-EE42399B1167}" srcOrd="1" destOrd="0" presId="urn:microsoft.com/office/officeart/2005/8/layout/cycle6"/>
    <dgm:cxn modelId="{1C6F7D44-F548-4B05-882F-2ED22A0FA621}" type="presParOf" srcId="{2A83897F-F7E2-41D3-BB09-3C519C135087}" destId="{24BDEC49-7201-4C74-ACC7-2A74F383515C}" srcOrd="2" destOrd="0" presId="urn:microsoft.com/office/officeart/2005/8/layout/cycle6"/>
    <dgm:cxn modelId="{24A0C6BF-F34F-4587-B8D8-6A80D00B89EA}" type="presParOf" srcId="{2A83897F-F7E2-41D3-BB09-3C519C135087}" destId="{BB14A8AE-72C0-484A-9007-8135F18AFBBF}" srcOrd="3" destOrd="0" presId="urn:microsoft.com/office/officeart/2005/8/layout/cycle6"/>
    <dgm:cxn modelId="{16D1E984-7765-470B-A7F5-330EDBB7F686}" type="presParOf" srcId="{2A83897F-F7E2-41D3-BB09-3C519C135087}" destId="{AD2F267F-2CF3-4F24-B724-C1BFCC602FAF}" srcOrd="4" destOrd="0" presId="urn:microsoft.com/office/officeart/2005/8/layout/cycle6"/>
    <dgm:cxn modelId="{28175FB0-BF08-4786-BBCF-7C9B35076F24}" type="presParOf" srcId="{2A83897F-F7E2-41D3-BB09-3C519C135087}" destId="{126B9CED-0F7F-461A-8204-074D998FEE12}" srcOrd="5" destOrd="0" presId="urn:microsoft.com/office/officeart/2005/8/layout/cycle6"/>
    <dgm:cxn modelId="{92BCC5E7-3DD8-48AE-834C-A6C0E8DCA612}" type="presParOf" srcId="{2A83897F-F7E2-41D3-BB09-3C519C135087}" destId="{1069E1D7-F33E-4706-A918-4956CC7AB730}" srcOrd="6" destOrd="0" presId="urn:microsoft.com/office/officeart/2005/8/layout/cycle6"/>
    <dgm:cxn modelId="{9EB3A49B-2D71-4E75-9FFA-5A057D6ABFA9}" type="presParOf" srcId="{2A83897F-F7E2-41D3-BB09-3C519C135087}" destId="{6ADB11AD-F8FE-4E2E-A6F2-A9E8BD79F22D}" srcOrd="7" destOrd="0" presId="urn:microsoft.com/office/officeart/2005/8/layout/cycle6"/>
    <dgm:cxn modelId="{9440AE4E-1275-4E65-8A42-EBA175660A0C}" type="presParOf" srcId="{2A83897F-F7E2-41D3-BB09-3C519C135087}" destId="{C1D8F374-C8BC-45C4-981B-E218259CE42D}" srcOrd="8" destOrd="0" presId="urn:microsoft.com/office/officeart/2005/8/layout/cycle6"/>
    <dgm:cxn modelId="{C14F48D0-793B-40CF-ADB6-11C12016D337}" type="presParOf" srcId="{2A83897F-F7E2-41D3-BB09-3C519C135087}" destId="{8BB52CB8-B595-416E-9A93-E57F4B506F91}" srcOrd="9" destOrd="0" presId="urn:microsoft.com/office/officeart/2005/8/layout/cycle6"/>
    <dgm:cxn modelId="{A8EE3189-4D91-4C53-9417-AF301DCD395C}" type="presParOf" srcId="{2A83897F-F7E2-41D3-BB09-3C519C135087}" destId="{CD794BD7-61D9-40E1-8DED-E95C2AD438BF}" srcOrd="10" destOrd="0" presId="urn:microsoft.com/office/officeart/2005/8/layout/cycle6"/>
    <dgm:cxn modelId="{F4A4B089-4AFD-4FA9-BC3D-7490183EDEE5}" type="presParOf" srcId="{2A83897F-F7E2-41D3-BB09-3C519C135087}" destId="{D4450126-4A38-447B-88FE-A9FAB19839FF}" srcOrd="11" destOrd="0" presId="urn:microsoft.com/office/officeart/2005/8/layout/cycle6"/>
    <dgm:cxn modelId="{5A523EA7-AF69-4358-B475-8CFD1632F4C0}" type="presParOf" srcId="{2A83897F-F7E2-41D3-BB09-3C519C135087}" destId="{F84E18A0-05BE-4FBC-AFD6-E666F3BA816A}" srcOrd="12" destOrd="0" presId="urn:microsoft.com/office/officeart/2005/8/layout/cycle6"/>
    <dgm:cxn modelId="{BA83FEC2-2926-4FFB-A654-1C28F197A9A3}" type="presParOf" srcId="{2A83897F-F7E2-41D3-BB09-3C519C135087}" destId="{B1ABBE44-A413-4A92-BF5C-4E2294D3FFD7}" srcOrd="13" destOrd="0" presId="urn:microsoft.com/office/officeart/2005/8/layout/cycle6"/>
    <dgm:cxn modelId="{F1628153-731C-4F86-9E2B-CB4AD0FFF98F}" type="presParOf" srcId="{2A83897F-F7E2-41D3-BB09-3C519C135087}" destId="{CEF41C44-0507-4806-8FE4-20A9290ECB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E7422-EC7B-4A9D-94A8-1EF7768982BD}">
      <dsp:nvSpPr>
        <dsp:cNvPr id="0" name=""/>
        <dsp:cNvSpPr/>
      </dsp:nvSpPr>
      <dsp:spPr>
        <a:xfrm>
          <a:off x="4217691" y="243"/>
          <a:ext cx="3738604" cy="1522442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Барлық стейкхолдерлердің қатысуы: басшылық, бағдарламаны даярлаушылар, оқытушылар, методисттер</a:t>
          </a:r>
          <a:endParaRPr lang="ru-RU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4292010" y="74562"/>
        <a:ext cx="3589966" cy="1373804"/>
      </dsp:txXfrm>
    </dsp:sp>
    <dsp:sp modelId="{24BDEC49-7201-4C74-ACC7-2A74F383515C}">
      <dsp:nvSpPr>
        <dsp:cNvPr id="0" name=""/>
        <dsp:cNvSpPr/>
      </dsp:nvSpPr>
      <dsp:spPr>
        <a:xfrm>
          <a:off x="3751242" y="1136031"/>
          <a:ext cx="6088554" cy="6088554"/>
        </a:xfrm>
        <a:custGeom>
          <a:avLst/>
          <a:gdLst/>
          <a:ahLst/>
          <a:cxnLst/>
          <a:rect l="0" t="0" r="0" b="0"/>
          <a:pathLst>
            <a:path>
              <a:moveTo>
                <a:pt x="4218479" y="235563"/>
              </a:moveTo>
              <a:arcTo wR="3044277" hR="3044277" stAng="17561262" swAng="1624817"/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4A8AE-72C0-484A-9007-8135F18AFBBF}">
      <dsp:nvSpPr>
        <dsp:cNvPr id="0" name=""/>
        <dsp:cNvSpPr/>
      </dsp:nvSpPr>
      <dsp:spPr>
        <a:xfrm>
          <a:off x="7551096" y="2225178"/>
          <a:ext cx="3738604" cy="1522442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Бірегей талаптар мен принциптер</a:t>
          </a:r>
          <a:endParaRPr lang="ru-RU" sz="18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7625415" y="2299497"/>
        <a:ext cx="3589966" cy="1373804"/>
      </dsp:txXfrm>
    </dsp:sp>
    <dsp:sp modelId="{126B9CED-0F7F-461A-8204-074D998FEE12}">
      <dsp:nvSpPr>
        <dsp:cNvPr id="0" name=""/>
        <dsp:cNvSpPr/>
      </dsp:nvSpPr>
      <dsp:spPr>
        <a:xfrm>
          <a:off x="3452082" y="1048390"/>
          <a:ext cx="6088554" cy="6088554"/>
        </a:xfrm>
        <a:custGeom>
          <a:avLst/>
          <a:gdLst/>
          <a:ahLst/>
          <a:cxnLst/>
          <a:rect l="0" t="0" r="0" b="0"/>
          <a:pathLst>
            <a:path>
              <a:moveTo>
                <a:pt x="6070476" y="2712998"/>
              </a:moveTo>
              <a:arcTo wR="3044277" hR="3044277" stAng="21225162" swAng="1546939"/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9E1D7-F33E-4706-A918-4956CC7AB730}">
      <dsp:nvSpPr>
        <dsp:cNvPr id="0" name=""/>
        <dsp:cNvSpPr/>
      </dsp:nvSpPr>
      <dsp:spPr>
        <a:xfrm>
          <a:off x="6965676" y="5123667"/>
          <a:ext cx="3932844" cy="1522442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Бағдарламаның орта және ұзақ мерзімде өзектілігі</a:t>
          </a:r>
          <a:endParaRPr lang="ru-RU" sz="1700" kern="1200" dirty="0">
            <a:solidFill>
              <a:schemeClr val="bg1"/>
            </a:solidFill>
            <a:latin typeface="Georgia"/>
            <a:cs typeface="Times New Roman"/>
          </a:endParaRPr>
        </a:p>
      </dsp:txBody>
      <dsp:txXfrm>
        <a:off x="7039995" y="5197986"/>
        <a:ext cx="3784206" cy="1373804"/>
      </dsp:txXfrm>
    </dsp:sp>
    <dsp:sp modelId="{C1D8F374-C8BC-45C4-981B-E218259CE42D}">
      <dsp:nvSpPr>
        <dsp:cNvPr id="0" name=""/>
        <dsp:cNvSpPr/>
      </dsp:nvSpPr>
      <dsp:spPr>
        <a:xfrm>
          <a:off x="3259024" y="1186116"/>
          <a:ext cx="6088554" cy="6088554"/>
        </a:xfrm>
        <a:custGeom>
          <a:avLst/>
          <a:gdLst/>
          <a:ahLst/>
          <a:cxnLst/>
          <a:rect l="0" t="0" r="0" b="0"/>
          <a:pathLst>
            <a:path>
              <a:moveTo>
                <a:pt x="4865745" y="5483514"/>
              </a:moveTo>
              <a:arcTo wR="3044277" hR="3044277" stAng="3194997" swAng="4688793"/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BB52CB8-B595-416E-9A93-E57F4B506F91}">
      <dsp:nvSpPr>
        <dsp:cNvPr id="0" name=""/>
        <dsp:cNvSpPr/>
      </dsp:nvSpPr>
      <dsp:spPr>
        <a:xfrm>
          <a:off x="1617403" y="4965658"/>
          <a:ext cx="3738604" cy="1522442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Қос диплом бағдарламаларына қаржылық қолдау</a:t>
          </a:r>
          <a:endParaRPr lang="ru-RU" sz="17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1691722" y="5039977"/>
        <a:ext cx="3589966" cy="1373804"/>
      </dsp:txXfrm>
    </dsp:sp>
    <dsp:sp modelId="{D4450126-4A38-447B-88FE-A9FAB19839FF}">
      <dsp:nvSpPr>
        <dsp:cNvPr id="0" name=""/>
        <dsp:cNvSpPr/>
      </dsp:nvSpPr>
      <dsp:spPr>
        <a:xfrm>
          <a:off x="3000499" y="1246562"/>
          <a:ext cx="6088554" cy="6088554"/>
        </a:xfrm>
        <a:custGeom>
          <a:avLst/>
          <a:gdLst/>
          <a:ahLst/>
          <a:cxnLst/>
          <a:rect l="0" t="0" r="0" b="0"/>
          <a:pathLst>
            <a:path>
              <a:moveTo>
                <a:pt x="72723" y="3705708"/>
              </a:moveTo>
              <a:arcTo wR="3044277" hR="3044277" stAng="10047075" swAng="1532079"/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E18A0-05BE-4FBC-AFD6-E666F3BA816A}">
      <dsp:nvSpPr>
        <dsp:cNvPr id="0" name=""/>
        <dsp:cNvSpPr/>
      </dsp:nvSpPr>
      <dsp:spPr>
        <a:xfrm>
          <a:off x="1364405" y="2070948"/>
          <a:ext cx="3738604" cy="1522442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b="1" kern="1200" dirty="0">
              <a:solidFill>
                <a:prstClr val="white"/>
              </a:solidFill>
              <a:latin typeface="Georgia"/>
              <a:ea typeface="+mn-ea"/>
              <a:cs typeface="+mn-cs"/>
            </a:rPr>
            <a:t>Бағдарламаның нәтижелерін насихаттау және пайдасын көру</a:t>
          </a:r>
          <a:endParaRPr lang="en-US" sz="1700" b="1" kern="1200" dirty="0">
            <a:solidFill>
              <a:prstClr val="white"/>
            </a:solidFill>
            <a:latin typeface="Georgia"/>
            <a:ea typeface="+mn-ea"/>
            <a:cs typeface="+mn-cs"/>
          </a:endParaRPr>
        </a:p>
      </dsp:txBody>
      <dsp:txXfrm>
        <a:off x="1438724" y="2145267"/>
        <a:ext cx="3589966" cy="1373804"/>
      </dsp:txXfrm>
    </dsp:sp>
    <dsp:sp modelId="{CEF41C44-0507-4806-8FE4-20A9290ECB71}">
      <dsp:nvSpPr>
        <dsp:cNvPr id="0" name=""/>
        <dsp:cNvSpPr/>
      </dsp:nvSpPr>
      <dsp:spPr>
        <a:xfrm>
          <a:off x="3051388" y="790961"/>
          <a:ext cx="6088554" cy="6088554"/>
        </a:xfrm>
        <a:custGeom>
          <a:avLst/>
          <a:gdLst/>
          <a:ahLst/>
          <a:cxnLst/>
          <a:rect l="0" t="0" r="0" b="0"/>
          <a:pathLst>
            <a:path>
              <a:moveTo>
                <a:pt x="568440" y="1272878"/>
              </a:moveTo>
              <a:arcTo wR="3044277" hR="3044277" stAng="12934966" swAng="969823"/>
            </a:path>
          </a:pathLst>
        </a:custGeom>
        <a:noFill/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9055-3585-494B-BDEA-57E73857494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47D8-0D66-414C-B2F8-4905E3F92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5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EA778-5AFB-4E3E-AE60-A7992BF5B88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47D8-0D66-414C-B2F8-4905E3F928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EA778-5AFB-4E3E-AE60-A7992BF5B8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5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EA778-5AFB-4E3E-AE60-A7992BF5B88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8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9307" y="6644142"/>
            <a:ext cx="6216391" cy="481339"/>
            <a:chOff x="0" y="0"/>
            <a:chExt cx="1511507" cy="1170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1507" cy="117037"/>
            </a:xfrm>
            <a:custGeom>
              <a:avLst/>
              <a:gdLst/>
              <a:ahLst/>
              <a:cxnLst/>
              <a:rect l="l" t="t" r="r" b="b"/>
              <a:pathLst>
                <a:path w="1511507" h="117037">
                  <a:moveTo>
                    <a:pt x="58518" y="0"/>
                  </a:moveTo>
                  <a:lnTo>
                    <a:pt x="1452989" y="0"/>
                  </a:lnTo>
                  <a:cubicBezTo>
                    <a:pt x="1485308" y="0"/>
                    <a:pt x="1511507" y="26200"/>
                    <a:pt x="1511507" y="58518"/>
                  </a:cubicBezTo>
                  <a:lnTo>
                    <a:pt x="1511507" y="58518"/>
                  </a:lnTo>
                  <a:cubicBezTo>
                    <a:pt x="1511507" y="74039"/>
                    <a:pt x="1505342" y="88923"/>
                    <a:pt x="1494368" y="99897"/>
                  </a:cubicBezTo>
                  <a:cubicBezTo>
                    <a:pt x="1483393" y="110872"/>
                    <a:pt x="1468509" y="117037"/>
                    <a:pt x="1452989" y="117037"/>
                  </a:cubicBezTo>
                  <a:lnTo>
                    <a:pt x="58518" y="117037"/>
                  </a:lnTo>
                  <a:cubicBezTo>
                    <a:pt x="42998" y="117037"/>
                    <a:pt x="28114" y="110872"/>
                    <a:pt x="17140" y="99897"/>
                  </a:cubicBezTo>
                  <a:cubicBezTo>
                    <a:pt x="6165" y="88923"/>
                    <a:pt x="0" y="74039"/>
                    <a:pt x="0" y="58518"/>
                  </a:cubicBezTo>
                  <a:lnTo>
                    <a:pt x="0" y="58518"/>
                  </a:lnTo>
                  <a:cubicBezTo>
                    <a:pt x="0" y="42998"/>
                    <a:pt x="6165" y="28114"/>
                    <a:pt x="17140" y="17140"/>
                  </a:cubicBezTo>
                  <a:cubicBezTo>
                    <a:pt x="28114" y="6165"/>
                    <a:pt x="42998" y="0"/>
                    <a:pt x="58518" y="0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11507" cy="155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19307" y="6644142"/>
            <a:ext cx="2838506" cy="481339"/>
            <a:chOff x="0" y="0"/>
            <a:chExt cx="690179" cy="117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0179" cy="117037"/>
            </a:xfrm>
            <a:custGeom>
              <a:avLst/>
              <a:gdLst/>
              <a:ahLst/>
              <a:cxnLst/>
              <a:rect l="l" t="t" r="r" b="b"/>
              <a:pathLst>
                <a:path w="690179" h="117037">
                  <a:moveTo>
                    <a:pt x="58518" y="0"/>
                  </a:moveTo>
                  <a:lnTo>
                    <a:pt x="631660" y="0"/>
                  </a:lnTo>
                  <a:cubicBezTo>
                    <a:pt x="647180" y="0"/>
                    <a:pt x="662065" y="6165"/>
                    <a:pt x="673039" y="17140"/>
                  </a:cubicBezTo>
                  <a:cubicBezTo>
                    <a:pt x="684014" y="28114"/>
                    <a:pt x="690179" y="42998"/>
                    <a:pt x="690179" y="58518"/>
                  </a:cubicBezTo>
                  <a:lnTo>
                    <a:pt x="690179" y="58518"/>
                  </a:lnTo>
                  <a:cubicBezTo>
                    <a:pt x="690179" y="74039"/>
                    <a:pt x="684014" y="88923"/>
                    <a:pt x="673039" y="99897"/>
                  </a:cubicBezTo>
                  <a:cubicBezTo>
                    <a:pt x="662065" y="110872"/>
                    <a:pt x="647180" y="117037"/>
                    <a:pt x="631660" y="117037"/>
                  </a:cubicBezTo>
                  <a:lnTo>
                    <a:pt x="58518" y="117037"/>
                  </a:lnTo>
                  <a:cubicBezTo>
                    <a:pt x="42998" y="117037"/>
                    <a:pt x="28114" y="110872"/>
                    <a:pt x="17140" y="99897"/>
                  </a:cubicBezTo>
                  <a:cubicBezTo>
                    <a:pt x="6165" y="88923"/>
                    <a:pt x="0" y="74039"/>
                    <a:pt x="0" y="58518"/>
                  </a:cubicBezTo>
                  <a:lnTo>
                    <a:pt x="0" y="58518"/>
                  </a:lnTo>
                  <a:cubicBezTo>
                    <a:pt x="0" y="42998"/>
                    <a:pt x="6165" y="28114"/>
                    <a:pt x="17140" y="17140"/>
                  </a:cubicBezTo>
                  <a:cubicBezTo>
                    <a:pt x="28114" y="6165"/>
                    <a:pt x="42998" y="0"/>
                    <a:pt x="5851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0179" cy="155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8877" y="3774366"/>
            <a:ext cx="3801702" cy="9874880"/>
            <a:chOff x="0" y="0"/>
            <a:chExt cx="1001271" cy="26007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1271" cy="2600792"/>
            </a:xfrm>
            <a:custGeom>
              <a:avLst/>
              <a:gdLst/>
              <a:ahLst/>
              <a:cxnLst/>
              <a:rect l="l" t="t" r="r" b="b"/>
              <a:pathLst>
                <a:path w="1001271" h="2600792">
                  <a:moveTo>
                    <a:pt x="10182" y="0"/>
                  </a:moveTo>
                  <a:lnTo>
                    <a:pt x="991089" y="0"/>
                  </a:lnTo>
                  <a:cubicBezTo>
                    <a:pt x="993790" y="0"/>
                    <a:pt x="996379" y="1073"/>
                    <a:pt x="998289" y="2982"/>
                  </a:cubicBezTo>
                  <a:cubicBezTo>
                    <a:pt x="1000198" y="4892"/>
                    <a:pt x="1001271" y="7482"/>
                    <a:pt x="1001271" y="10182"/>
                  </a:cubicBezTo>
                  <a:lnTo>
                    <a:pt x="1001271" y="2590610"/>
                  </a:lnTo>
                  <a:cubicBezTo>
                    <a:pt x="1001271" y="2596233"/>
                    <a:pt x="996713" y="2600792"/>
                    <a:pt x="991089" y="2600792"/>
                  </a:cubicBezTo>
                  <a:lnTo>
                    <a:pt x="10182" y="2600792"/>
                  </a:lnTo>
                  <a:cubicBezTo>
                    <a:pt x="4559" y="2600792"/>
                    <a:pt x="0" y="2596233"/>
                    <a:pt x="0" y="2590610"/>
                  </a:cubicBezTo>
                  <a:lnTo>
                    <a:pt x="0" y="10182"/>
                  </a:lnTo>
                  <a:cubicBezTo>
                    <a:pt x="0" y="4559"/>
                    <a:pt x="4559" y="0"/>
                    <a:pt x="10182" y="0"/>
                  </a:cubicBezTo>
                  <a:close/>
                </a:path>
              </a:pathLst>
            </a:custGeom>
            <a:solidFill>
              <a:srgbClr val="A10000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01271" cy="26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52595" y="-8576761"/>
            <a:ext cx="3801702" cy="9874880"/>
            <a:chOff x="0" y="0"/>
            <a:chExt cx="1001271" cy="26007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1271" cy="2600792"/>
            </a:xfrm>
            <a:custGeom>
              <a:avLst/>
              <a:gdLst/>
              <a:ahLst/>
              <a:cxnLst/>
              <a:rect l="l" t="t" r="r" b="b"/>
              <a:pathLst>
                <a:path w="1001271" h="2600792">
                  <a:moveTo>
                    <a:pt x="10182" y="0"/>
                  </a:moveTo>
                  <a:lnTo>
                    <a:pt x="991089" y="0"/>
                  </a:lnTo>
                  <a:cubicBezTo>
                    <a:pt x="993790" y="0"/>
                    <a:pt x="996379" y="1073"/>
                    <a:pt x="998289" y="2982"/>
                  </a:cubicBezTo>
                  <a:cubicBezTo>
                    <a:pt x="1000198" y="4892"/>
                    <a:pt x="1001271" y="7482"/>
                    <a:pt x="1001271" y="10182"/>
                  </a:cubicBezTo>
                  <a:lnTo>
                    <a:pt x="1001271" y="2590610"/>
                  </a:lnTo>
                  <a:cubicBezTo>
                    <a:pt x="1001271" y="2596233"/>
                    <a:pt x="996713" y="2600792"/>
                    <a:pt x="991089" y="2600792"/>
                  </a:cubicBezTo>
                  <a:lnTo>
                    <a:pt x="10182" y="2600792"/>
                  </a:lnTo>
                  <a:cubicBezTo>
                    <a:pt x="4559" y="2600792"/>
                    <a:pt x="0" y="2596233"/>
                    <a:pt x="0" y="2590610"/>
                  </a:cubicBezTo>
                  <a:lnTo>
                    <a:pt x="0" y="10182"/>
                  </a:lnTo>
                  <a:cubicBezTo>
                    <a:pt x="0" y="4559"/>
                    <a:pt x="4559" y="0"/>
                    <a:pt x="10182" y="0"/>
                  </a:cubicBezTo>
                  <a:close/>
                </a:path>
              </a:pathLst>
            </a:custGeom>
            <a:solidFill>
              <a:srgbClr val="003E7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01271" cy="26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1028700"/>
            <a:ext cx="4097974" cy="1282634"/>
          </a:xfrm>
          <a:custGeom>
            <a:avLst/>
            <a:gdLst/>
            <a:ahLst/>
            <a:cxnLst/>
            <a:rect l="l" t="t" r="r" b="b"/>
            <a:pathLst>
              <a:path w="4097974" h="1282634">
                <a:moveTo>
                  <a:pt x="0" y="0"/>
                </a:moveTo>
                <a:lnTo>
                  <a:pt x="4097974" y="0"/>
                </a:lnTo>
                <a:lnTo>
                  <a:pt x="4097974" y="1282634"/>
                </a:lnTo>
                <a:lnTo>
                  <a:pt x="0" y="128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TextBox 18"/>
          <p:cNvSpPr txBox="1"/>
          <p:nvPr/>
        </p:nvSpPr>
        <p:spPr>
          <a:xfrm>
            <a:off x="1028700" y="7921712"/>
            <a:ext cx="7150579" cy="1497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kk-KZ" sz="2499" spc="11" dirty="0">
                <a:solidFill>
                  <a:srgbClr val="000000"/>
                </a:solidFill>
                <a:latin typeface="Circe"/>
                <a:sym typeface="Circe"/>
              </a:rPr>
              <a:t>Азамат Ауезханұлы,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kk-KZ" sz="2499" spc="11" dirty="0">
                <a:solidFill>
                  <a:srgbClr val="000000"/>
                </a:solidFill>
                <a:latin typeface="Circe"/>
                <a:sym typeface="Circe"/>
              </a:rPr>
              <a:t>Қонақжайлылық және туризм мектебінің деканы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kk-KZ" sz="2499" spc="11" dirty="0">
                <a:solidFill>
                  <a:srgbClr val="000000"/>
                </a:solidFill>
                <a:latin typeface="Circe"/>
                <a:sym typeface="Circe"/>
              </a:rPr>
              <a:t>Алматы Менеджмент Университеті (</a:t>
            </a:r>
            <a:r>
              <a:rPr lang="en-US" sz="2499" spc="11" dirty="0" err="1">
                <a:solidFill>
                  <a:srgbClr val="000000"/>
                </a:solidFill>
                <a:latin typeface="Circe"/>
                <a:sym typeface="Circe"/>
              </a:rPr>
              <a:t>AlmaU</a:t>
            </a:r>
            <a:r>
              <a:rPr lang="kk-KZ" sz="2499" spc="11" dirty="0">
                <a:solidFill>
                  <a:srgbClr val="000000"/>
                </a:solidFill>
                <a:latin typeface="Circe"/>
                <a:sym typeface="Circe"/>
              </a:rPr>
              <a:t>)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kk-KZ" sz="2499" spc="11" dirty="0">
              <a:solidFill>
                <a:srgbClr val="000000"/>
              </a:solidFill>
              <a:latin typeface="Circe"/>
              <a:sym typeface="Circe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kk-KZ" sz="2499" b="1" spc="11" dirty="0">
                <a:solidFill>
                  <a:srgbClr val="000000"/>
                </a:solidFill>
                <a:latin typeface="Circe"/>
                <a:sym typeface="Circe"/>
              </a:rPr>
              <a:t>25 сәуір 2025ж., Түркістан</a:t>
            </a:r>
            <a:endParaRPr lang="ru-RU" sz="2499" b="1" spc="11" dirty="0">
              <a:solidFill>
                <a:srgbClr val="000000"/>
              </a:solidFill>
              <a:latin typeface="Circe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AD391277-3FFF-27CE-8D17-EA2D91A14E41}"/>
              </a:ext>
            </a:extLst>
          </p:cNvPr>
          <p:cNvSpPr/>
          <p:nvPr/>
        </p:nvSpPr>
        <p:spPr>
          <a:xfrm>
            <a:off x="10317772" y="417597"/>
            <a:ext cx="7568396" cy="9389163"/>
          </a:xfrm>
          <a:custGeom>
            <a:avLst/>
            <a:gdLst/>
            <a:ahLst/>
            <a:cxnLst/>
            <a:rect l="l" t="t" r="r" b="b"/>
            <a:pathLst>
              <a:path w="7568396" h="9389163">
                <a:moveTo>
                  <a:pt x="0" y="0"/>
                </a:moveTo>
                <a:lnTo>
                  <a:pt x="7568396" y="0"/>
                </a:lnTo>
                <a:lnTo>
                  <a:pt x="7568396" y="9389164"/>
                </a:lnTo>
                <a:lnTo>
                  <a:pt x="0" y="9389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91" b="-410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816BF-66CE-AC42-33AE-59B4F1C8087F}"/>
              </a:ext>
            </a:extLst>
          </p:cNvPr>
          <p:cNvSpPr txBox="1"/>
          <p:nvPr/>
        </p:nvSpPr>
        <p:spPr>
          <a:xfrm>
            <a:off x="795334" y="3806169"/>
            <a:ext cx="10101266" cy="2708434"/>
          </a:xfrm>
          <a:prstGeom prst="rect">
            <a:avLst/>
          </a:prstGeom>
          <a:solidFill>
            <a:srgbClr val="004282"/>
          </a:solidFill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highlight>
                  <a:srgbClr val="C00000"/>
                </a:highligh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Montserrat Bold"/>
              </a:rPr>
              <a:t>ТУРИЗМ САЛАСЫНДАҒЫ </a:t>
            </a:r>
            <a:r>
              <a:rPr lang="ru-RU" sz="3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sym typeface="Montserrat Bold"/>
              </a:rPr>
              <a:t>КАДРЛАРДЫ ДАЯРЛАУДА </a:t>
            </a:r>
            <a:r>
              <a:rPr lang="ru-RU" sz="3400" b="1" dirty="0">
                <a:solidFill>
                  <a:schemeClr val="bg1"/>
                </a:solidFill>
                <a:highlight>
                  <a:srgbClr val="C00000"/>
                </a:highligh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Montserrat Bold"/>
              </a:rPr>
              <a:t>ҚОС ДИПЛОМДЫ БАҒДАРЛАМАЛАРДЫ</a:t>
            </a:r>
            <a:r>
              <a:rPr lang="ru-RU" sz="3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sym typeface="Montserrat Bold"/>
              </a:rPr>
              <a:t> ДАМЫТУ ЖӘНЕ ХАЛЫҚАРАЛЫҚ АКАДЕМИЯЛЫҚ ИНТЕГРАЦИЯНЫ ЖЕТІЛДІРУ ЖОЛДАРЫ </a:t>
            </a:r>
            <a:endParaRPr lang="en-US" sz="3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sym typeface="Montserrat Bold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EABAF4-4BAA-4A5A-F09F-3DB0CBD18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85" y="1021420"/>
            <a:ext cx="1206076" cy="20373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B7D379C-3C50-D0D0-F674-80B54146293F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7E65227-4866-42F8-5228-ACCD92A46BBF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5B051-74BB-1351-C936-CCDE7E7CCF13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83164185-0E2B-0691-7EC4-890EDD876975}"/>
              </a:ext>
            </a:extLst>
          </p:cNvPr>
          <p:cNvSpPr txBox="1"/>
          <p:nvPr/>
        </p:nvSpPr>
        <p:spPr>
          <a:xfrm>
            <a:off x="1076617" y="172285"/>
            <a:ext cx="13858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ҚР УНИВЕРСИТЕТТЕРІНІҢ ХАЛЫҚАРАЛЫҚ ЫНМАҚТАСТЫҒЫ 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C10D19C-4015-27D0-3C07-B66DE4B49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384631"/>
              </p:ext>
            </p:extLst>
          </p:nvPr>
        </p:nvGraphicFramePr>
        <p:xfrm>
          <a:off x="838200" y="1634706"/>
          <a:ext cx="7010400" cy="411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B1FDE2D-F9DA-C696-A232-920FC478E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81227"/>
              </p:ext>
            </p:extLst>
          </p:nvPr>
        </p:nvGraphicFramePr>
        <p:xfrm>
          <a:off x="8455324" y="1634707"/>
          <a:ext cx="9448800" cy="433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DAF8F69-D088-8888-4F4F-28BF54B0D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324765"/>
              </p:ext>
            </p:extLst>
          </p:nvPr>
        </p:nvGraphicFramePr>
        <p:xfrm>
          <a:off x="609600" y="5971637"/>
          <a:ext cx="7239000" cy="408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oup 59">
            <a:extLst>
              <a:ext uri="{FF2B5EF4-FFF2-40B4-BE49-F238E27FC236}">
                <a16:creationId xmlns:a16="http://schemas.microsoft.com/office/drawing/2014/main" id="{9E75BB16-B13D-2265-A953-6C3432FD1545}"/>
              </a:ext>
            </a:extLst>
          </p:cNvPr>
          <p:cNvGrpSpPr/>
          <p:nvPr/>
        </p:nvGrpSpPr>
        <p:grpSpPr>
          <a:xfrm>
            <a:off x="9146875" y="5971637"/>
            <a:ext cx="8757249" cy="3810000"/>
            <a:chOff x="-18877" y="-47625"/>
            <a:chExt cx="952092" cy="1060820"/>
          </a:xfrm>
        </p:grpSpPr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D6E23444-D6F7-9608-8AFE-B16D6495770F}"/>
                </a:ext>
              </a:extLst>
            </p:cNvPr>
            <p:cNvSpPr/>
            <p:nvPr/>
          </p:nvSpPr>
          <p:spPr>
            <a:xfrm>
              <a:off x="-18877" y="0"/>
              <a:ext cx="951779" cy="931131"/>
            </a:xfrm>
            <a:custGeom>
              <a:avLst/>
              <a:gdLst/>
              <a:ahLst/>
              <a:cxnLst/>
              <a:rect l="l" t="t" r="r" b="b"/>
              <a:pathLst>
                <a:path w="933215" h="1013195">
                  <a:moveTo>
                    <a:pt x="0" y="0"/>
                  </a:moveTo>
                  <a:lnTo>
                    <a:pt x="933215" y="0"/>
                  </a:lnTo>
                  <a:lnTo>
                    <a:pt x="933215" y="1013195"/>
                  </a:lnTo>
                  <a:lnTo>
                    <a:pt x="0" y="1013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8D8D8"/>
              </a:solidFill>
              <a:prstDash val="solid"/>
              <a:miter/>
            </a:ln>
          </p:spPr>
          <p:txBody>
            <a:bodyPr/>
            <a:lstStyle/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Қазақстан университеттері 82 мемлекетпен жұмыс жасайды.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Университетаралық келісімдердің басым бөлігі (47</a:t>
              </a:r>
              <a:r>
                <a:rPr lang="en-US" sz="2500" dirty="0">
                  <a:solidFill>
                    <a:srgbClr val="014282"/>
                  </a:solidFill>
                  <a:latin typeface="Circe"/>
                </a:rPr>
                <a:t>%</a:t>
              </a: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) ТМД мемлекеттерімен жасалған (әсіресе РФ).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Еуропа елдерімен келісімдер – екіші орында.  3-4 орындарда Азия мен АҚШ.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Ең аз ынтымақтастық – Африка елдері және Австралиямен. Барлығы– 12 келісім 2024ж.</a:t>
              </a:r>
            </a:p>
            <a:p>
              <a:pPr>
                <a:lnSpc>
                  <a:spcPts val="2691"/>
                </a:lnSpc>
                <a:spcAft>
                  <a:spcPts val="600"/>
                </a:spcAft>
              </a:pPr>
              <a:endParaRPr lang="kk-KZ" sz="2500" dirty="0">
                <a:solidFill>
                  <a:srgbClr val="014282"/>
                </a:solidFill>
                <a:latin typeface="Circe"/>
              </a:endParaRPr>
            </a:p>
            <a:p>
              <a:pPr>
                <a:lnSpc>
                  <a:spcPts val="2691"/>
                </a:lnSpc>
                <a:spcAft>
                  <a:spcPts val="600"/>
                </a:spcAft>
              </a:pPr>
              <a:r>
                <a:rPr lang="en-US" sz="1200" i="1" dirty="0">
                  <a:solidFill>
                    <a:srgbClr val="014282"/>
                  </a:solidFill>
                  <a:latin typeface="Circe"/>
                </a:rPr>
                <a:t>ENIC Kazakhstan </a:t>
              </a:r>
              <a:r>
                <a:rPr lang="kk-KZ" sz="1200" i="1" dirty="0">
                  <a:solidFill>
                    <a:srgbClr val="014282"/>
                  </a:solidFill>
                  <a:latin typeface="Circe"/>
                </a:rPr>
                <a:t>деректері негізінде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ru-RU" sz="2500" dirty="0">
                <a:solidFill>
                  <a:srgbClr val="014282"/>
                </a:solidFill>
                <a:latin typeface="Circe"/>
              </a:endParaRP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9060D1B8-7F86-0C62-5C3B-8DCBD319B76A}"/>
                </a:ext>
              </a:extLst>
            </p:cNvPr>
            <p:cNvSpPr txBox="1"/>
            <p:nvPr/>
          </p:nvSpPr>
          <p:spPr>
            <a:xfrm>
              <a:off x="0" y="-47625"/>
              <a:ext cx="933215" cy="106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A112D750-4BB4-8B64-1199-69555D9EA645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10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D21C4-BA01-39B7-C9EB-51824CAAE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68E7E563-230B-1081-C774-A0C7FB5153C1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5951627-9765-2D04-3329-B5AAD65DC62F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A99FC8-98DB-3D31-9603-931260D4FC89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391CB53D-F60B-0787-EF2A-D38C4189E6FF}"/>
              </a:ext>
            </a:extLst>
          </p:cNvPr>
          <p:cNvSpPr txBox="1"/>
          <p:nvPr/>
        </p:nvSpPr>
        <p:spPr>
          <a:xfrm>
            <a:off x="1076617" y="172285"/>
            <a:ext cx="13858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ҚР УНИВЕРСИТЕТТЕРІНІҢ ҚОС ДИПЛОМ БАҒДАРЛАМАЛАРЫ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grpSp>
        <p:nvGrpSpPr>
          <p:cNvPr id="11" name="Group 59">
            <a:extLst>
              <a:ext uri="{FF2B5EF4-FFF2-40B4-BE49-F238E27FC236}">
                <a16:creationId xmlns:a16="http://schemas.microsoft.com/office/drawing/2014/main" id="{B7F73F4F-1D5F-4403-FD15-8D6EC05D759A}"/>
              </a:ext>
            </a:extLst>
          </p:cNvPr>
          <p:cNvGrpSpPr/>
          <p:nvPr/>
        </p:nvGrpSpPr>
        <p:grpSpPr>
          <a:xfrm>
            <a:off x="514710" y="5829300"/>
            <a:ext cx="9238890" cy="3810000"/>
            <a:chOff x="-20807" y="-47625"/>
            <a:chExt cx="954022" cy="1060820"/>
          </a:xfrm>
        </p:grpSpPr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6E795A06-8FBA-93F5-0198-A4CCCA047C96}"/>
                </a:ext>
              </a:extLst>
            </p:cNvPr>
            <p:cNvSpPr/>
            <p:nvPr/>
          </p:nvSpPr>
          <p:spPr>
            <a:xfrm>
              <a:off x="-20807" y="2300"/>
              <a:ext cx="951779" cy="978756"/>
            </a:xfrm>
            <a:custGeom>
              <a:avLst/>
              <a:gdLst/>
              <a:ahLst/>
              <a:cxnLst/>
              <a:rect l="l" t="t" r="r" b="b"/>
              <a:pathLst>
                <a:path w="933215" h="1013195">
                  <a:moveTo>
                    <a:pt x="0" y="0"/>
                  </a:moveTo>
                  <a:lnTo>
                    <a:pt x="933215" y="0"/>
                  </a:lnTo>
                  <a:lnTo>
                    <a:pt x="933215" y="1013195"/>
                  </a:lnTo>
                  <a:lnTo>
                    <a:pt x="0" y="1013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8D8D8"/>
              </a:solidFill>
              <a:prstDash val="solid"/>
              <a:miter/>
            </a:ln>
          </p:spPr>
          <p:txBody>
            <a:bodyPr/>
            <a:lstStyle/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kk-KZ" sz="2500" dirty="0">
                <a:solidFill>
                  <a:srgbClr val="014282"/>
                </a:solidFill>
                <a:latin typeface="Circe"/>
              </a:endParaRP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Қазақстан ЖОО-ы 189 шетелдік (25 елдің) университетпен қос дипломдық бағдарламалар бойынша жұмыс жасайды. Ең үлкені – 154 бағдарлама ТМД елдерімен.  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Қос дипломдық бағдарламаларда ел бойынша – 2372 студент 2024ж. қорытындысы бойынша білім алуда. 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Оқу 8 тілде жүргізілуде.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Ең көп бағдарламалар Ресеймен.</a:t>
              </a:r>
            </a:p>
            <a:p>
              <a:pPr>
                <a:lnSpc>
                  <a:spcPts val="2691"/>
                </a:lnSpc>
                <a:spcAft>
                  <a:spcPts val="600"/>
                </a:spcAft>
              </a:pPr>
              <a:endParaRPr lang="kk-KZ" sz="1200" i="1" dirty="0">
                <a:solidFill>
                  <a:srgbClr val="014282"/>
                </a:solidFill>
                <a:latin typeface="Circe"/>
              </a:endParaRPr>
            </a:p>
            <a:p>
              <a:pPr>
                <a:lnSpc>
                  <a:spcPts val="2691"/>
                </a:lnSpc>
                <a:spcAft>
                  <a:spcPts val="600"/>
                </a:spcAft>
              </a:pPr>
              <a:r>
                <a:rPr lang="en-US" sz="1200" i="1" dirty="0">
                  <a:solidFill>
                    <a:srgbClr val="014282"/>
                  </a:solidFill>
                  <a:latin typeface="Circe"/>
                </a:rPr>
                <a:t>ENIC Kazakhstan </a:t>
              </a:r>
              <a:r>
                <a:rPr lang="kk-KZ" sz="1200" i="1" dirty="0">
                  <a:solidFill>
                    <a:srgbClr val="014282"/>
                  </a:solidFill>
                  <a:latin typeface="Circe"/>
                </a:rPr>
                <a:t>деректері негізінде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ru-RU" sz="2500" dirty="0">
                <a:solidFill>
                  <a:srgbClr val="014282"/>
                </a:solidFill>
                <a:latin typeface="Circe"/>
              </a:endParaRP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A4239F4A-81FB-2869-0307-A331E6CB0E70}"/>
                </a:ext>
              </a:extLst>
            </p:cNvPr>
            <p:cNvSpPr txBox="1"/>
            <p:nvPr/>
          </p:nvSpPr>
          <p:spPr>
            <a:xfrm>
              <a:off x="0" y="-47625"/>
              <a:ext cx="933215" cy="106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11072C8-6573-7B8B-C2B5-5A35C28DC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769101"/>
              </p:ext>
            </p:extLst>
          </p:nvPr>
        </p:nvGraphicFramePr>
        <p:xfrm>
          <a:off x="614508" y="1485900"/>
          <a:ext cx="7691292" cy="388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907BB29-B993-B489-14C4-7EB2C274E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669338"/>
              </p:ext>
            </p:extLst>
          </p:nvPr>
        </p:nvGraphicFramePr>
        <p:xfrm>
          <a:off x="9982202" y="1485900"/>
          <a:ext cx="7238998" cy="388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9BB46E8-C097-3ABA-FBEB-BB7F57B42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570959"/>
              </p:ext>
            </p:extLst>
          </p:nvPr>
        </p:nvGraphicFramePr>
        <p:xfrm>
          <a:off x="10190674" y="5681523"/>
          <a:ext cx="756392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9">
            <a:extLst>
              <a:ext uri="{FF2B5EF4-FFF2-40B4-BE49-F238E27FC236}">
                <a16:creationId xmlns:a16="http://schemas.microsoft.com/office/drawing/2014/main" id="{B55D6A0F-1760-D424-EBCB-B2AB68496F82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11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78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0A23-A0EE-43C4-6FB6-3EFB69CAC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01DD31B-EA37-83AF-0396-76BFA2B53370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72F2C81-55BC-293C-DF76-864578490986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D243C9-140D-F145-5E37-94005843435B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C8583B82-EF95-B8A0-7E40-B3A67EA8D663}"/>
              </a:ext>
            </a:extLst>
          </p:cNvPr>
          <p:cNvSpPr txBox="1"/>
          <p:nvPr/>
        </p:nvSpPr>
        <p:spPr>
          <a:xfrm>
            <a:off x="1076617" y="172285"/>
            <a:ext cx="13858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ҚР УНИВЕРСИТЕТТЕРІНІҢ ҚОС ДИПЛОМ БАҒДАРЛАМАЛАРЫ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grpSp>
        <p:nvGrpSpPr>
          <p:cNvPr id="11" name="Group 59">
            <a:extLst>
              <a:ext uri="{FF2B5EF4-FFF2-40B4-BE49-F238E27FC236}">
                <a16:creationId xmlns:a16="http://schemas.microsoft.com/office/drawing/2014/main" id="{C14786BD-7B4D-AA73-FBE2-11E379F1DDCB}"/>
              </a:ext>
            </a:extLst>
          </p:cNvPr>
          <p:cNvGrpSpPr/>
          <p:nvPr/>
        </p:nvGrpSpPr>
        <p:grpSpPr>
          <a:xfrm>
            <a:off x="742434" y="6743700"/>
            <a:ext cx="17164566" cy="3425142"/>
            <a:chOff x="-8164" y="-47625"/>
            <a:chExt cx="951779" cy="1060820"/>
          </a:xfrm>
        </p:grpSpPr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93AF8085-21E4-E33F-F88D-86C40CFE8F5E}"/>
                </a:ext>
              </a:extLst>
            </p:cNvPr>
            <p:cNvSpPr/>
            <p:nvPr/>
          </p:nvSpPr>
          <p:spPr>
            <a:xfrm>
              <a:off x="-8164" y="-6593"/>
              <a:ext cx="951779" cy="978756"/>
            </a:xfrm>
            <a:custGeom>
              <a:avLst/>
              <a:gdLst/>
              <a:ahLst/>
              <a:cxnLst/>
              <a:rect l="l" t="t" r="r" b="b"/>
              <a:pathLst>
                <a:path w="933215" h="1013195">
                  <a:moveTo>
                    <a:pt x="0" y="0"/>
                  </a:moveTo>
                  <a:lnTo>
                    <a:pt x="933215" y="0"/>
                  </a:lnTo>
                  <a:lnTo>
                    <a:pt x="933215" y="1013195"/>
                  </a:lnTo>
                  <a:lnTo>
                    <a:pt x="0" y="1013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8D8D8"/>
              </a:solidFill>
              <a:prstDash val="solid"/>
              <a:miter/>
            </a:ln>
          </p:spPr>
          <p:txBody>
            <a:bodyPr/>
            <a:lstStyle/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kk-KZ" sz="2500" dirty="0">
                <a:solidFill>
                  <a:srgbClr val="014282"/>
                </a:solidFill>
                <a:latin typeface="Circe"/>
              </a:endParaRP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Отандық көшбасшы – Ақтөбе өңірлік университеті (433 студент білім алуда). 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Көшбасшы салалар – Бизнес, басқару, құқық және ақпараттық-коммуникациялық технологиялар бағыттары.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300" b="1" dirty="0">
                  <a:solidFill>
                    <a:srgbClr val="DD2B1B"/>
                  </a:solidFill>
                  <a:latin typeface="Circe Bold"/>
                </a:rPr>
                <a:t>Қызмет көрсету саласы бойынша – 24 келісім.  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kk-KZ" sz="2500" dirty="0">
                  <a:solidFill>
                    <a:srgbClr val="014282"/>
                  </a:solidFill>
                  <a:latin typeface="Circe"/>
                </a:rPr>
                <a:t>Қызмет көрсету саласы бойынша келісімдер/бағдарламалар саны аз.</a:t>
              </a:r>
            </a:p>
            <a:p>
              <a:pPr>
                <a:lnSpc>
                  <a:spcPts val="2691"/>
                </a:lnSpc>
                <a:spcAft>
                  <a:spcPts val="600"/>
                </a:spcAft>
              </a:pPr>
              <a:endParaRPr lang="kk-KZ" sz="1200" i="1" dirty="0">
                <a:solidFill>
                  <a:srgbClr val="014282"/>
                </a:solidFill>
                <a:latin typeface="Circe"/>
              </a:endParaRPr>
            </a:p>
            <a:p>
              <a:pPr>
                <a:lnSpc>
                  <a:spcPts val="2691"/>
                </a:lnSpc>
                <a:spcAft>
                  <a:spcPts val="600"/>
                </a:spcAft>
              </a:pPr>
              <a:r>
                <a:rPr lang="en-US" sz="1200" i="1" dirty="0">
                  <a:solidFill>
                    <a:srgbClr val="014282"/>
                  </a:solidFill>
                  <a:latin typeface="Circe"/>
                </a:rPr>
                <a:t>ENIC Kazakhstan </a:t>
              </a:r>
              <a:r>
                <a:rPr lang="kk-KZ" sz="1200" i="1" dirty="0">
                  <a:solidFill>
                    <a:srgbClr val="014282"/>
                  </a:solidFill>
                  <a:latin typeface="Circe"/>
                </a:rPr>
                <a:t>деректері негізінде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ru-RU" sz="2500" dirty="0">
                <a:solidFill>
                  <a:srgbClr val="014282"/>
                </a:solidFill>
                <a:latin typeface="Circe"/>
              </a:endParaRP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B43ADD0B-C8D2-2555-0D7A-FAB40E3E3AEC}"/>
                </a:ext>
              </a:extLst>
            </p:cNvPr>
            <p:cNvSpPr txBox="1"/>
            <p:nvPr/>
          </p:nvSpPr>
          <p:spPr>
            <a:xfrm>
              <a:off x="0" y="-47625"/>
              <a:ext cx="933215" cy="106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C9AA132-197A-1BC9-7479-2A7BC5DA1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972565"/>
              </p:ext>
            </p:extLst>
          </p:nvPr>
        </p:nvGraphicFramePr>
        <p:xfrm>
          <a:off x="304800" y="1638300"/>
          <a:ext cx="8305800" cy="496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7978A4A-30B7-0861-3D8F-03D6F2408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284304"/>
              </p:ext>
            </p:extLst>
          </p:nvPr>
        </p:nvGraphicFramePr>
        <p:xfrm>
          <a:off x="9413645" y="1557583"/>
          <a:ext cx="8305799" cy="518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0BF9AE16-717A-3B6D-EE9B-8E59650A9EB2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12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76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66048" y="258381"/>
            <a:ext cx="144780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0"/>
              </a:lnSpc>
            </a:pPr>
            <a:r>
              <a:rPr lang="en-US" sz="1450" spc="-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5357435"/>
            <a:ext cx="6312690" cy="886419"/>
            <a:chOff x="0" y="0"/>
            <a:chExt cx="1804249" cy="2533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04249" cy="253350"/>
            </a:xfrm>
            <a:custGeom>
              <a:avLst/>
              <a:gdLst/>
              <a:ahLst/>
              <a:cxnLst/>
              <a:rect l="l" t="t" r="r" b="b"/>
              <a:pathLst>
                <a:path w="1804249" h="253350">
                  <a:moveTo>
                    <a:pt x="11038" y="0"/>
                  </a:moveTo>
                  <a:lnTo>
                    <a:pt x="1793211" y="0"/>
                  </a:lnTo>
                  <a:cubicBezTo>
                    <a:pt x="1796138" y="0"/>
                    <a:pt x="1798946" y="1163"/>
                    <a:pt x="1801016" y="3233"/>
                  </a:cubicBezTo>
                  <a:cubicBezTo>
                    <a:pt x="1803086" y="5303"/>
                    <a:pt x="1804249" y="8110"/>
                    <a:pt x="1804249" y="11038"/>
                  </a:cubicBezTo>
                  <a:lnTo>
                    <a:pt x="1804249" y="242312"/>
                  </a:lnTo>
                  <a:cubicBezTo>
                    <a:pt x="1804249" y="245240"/>
                    <a:pt x="1803086" y="248047"/>
                    <a:pt x="1801016" y="250117"/>
                  </a:cubicBezTo>
                  <a:cubicBezTo>
                    <a:pt x="1798946" y="252187"/>
                    <a:pt x="1796138" y="253350"/>
                    <a:pt x="1793211" y="253350"/>
                  </a:cubicBezTo>
                  <a:lnTo>
                    <a:pt x="11038" y="253350"/>
                  </a:lnTo>
                  <a:cubicBezTo>
                    <a:pt x="8110" y="253350"/>
                    <a:pt x="5303" y="252187"/>
                    <a:pt x="3233" y="250117"/>
                  </a:cubicBezTo>
                  <a:cubicBezTo>
                    <a:pt x="1163" y="248047"/>
                    <a:pt x="0" y="245240"/>
                    <a:pt x="0" y="242312"/>
                  </a:cubicBezTo>
                  <a:lnTo>
                    <a:pt x="0" y="11038"/>
                  </a:lnTo>
                  <a:cubicBezTo>
                    <a:pt x="0" y="8110"/>
                    <a:pt x="1163" y="5303"/>
                    <a:pt x="3233" y="3233"/>
                  </a:cubicBezTo>
                  <a:cubicBezTo>
                    <a:pt x="5303" y="1163"/>
                    <a:pt x="8110" y="0"/>
                    <a:pt x="11038" y="0"/>
                  </a:cubicBezTo>
                  <a:close/>
                </a:path>
              </a:pathLst>
            </a:custGeom>
            <a:solidFill>
              <a:srgbClr val="003E7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04249" cy="29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58330" y="1138850"/>
            <a:ext cx="4167816" cy="1045980"/>
          </a:xfrm>
          <a:custGeom>
            <a:avLst/>
            <a:gdLst/>
            <a:ahLst/>
            <a:cxnLst/>
            <a:rect l="l" t="t" r="r" b="b"/>
            <a:pathLst>
              <a:path w="4167816" h="1045980">
                <a:moveTo>
                  <a:pt x="0" y="0"/>
                </a:moveTo>
                <a:lnTo>
                  <a:pt x="4167816" y="0"/>
                </a:lnTo>
                <a:lnTo>
                  <a:pt x="4167816" y="1045980"/>
                </a:lnTo>
                <a:lnTo>
                  <a:pt x="0" y="1045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37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151658" y="3042153"/>
            <a:ext cx="2795055" cy="761712"/>
          </a:xfrm>
          <a:custGeom>
            <a:avLst/>
            <a:gdLst/>
            <a:ahLst/>
            <a:cxnLst/>
            <a:rect l="l" t="t" r="r" b="b"/>
            <a:pathLst>
              <a:path w="2795055" h="761712">
                <a:moveTo>
                  <a:pt x="0" y="0"/>
                </a:moveTo>
                <a:lnTo>
                  <a:pt x="2795055" y="0"/>
                </a:lnTo>
                <a:lnTo>
                  <a:pt x="2795055" y="761712"/>
                </a:lnTo>
                <a:lnTo>
                  <a:pt x="0" y="761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312" b="-4631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8960794" y="2376726"/>
            <a:ext cx="1484748" cy="1473989"/>
          </a:xfrm>
          <a:custGeom>
            <a:avLst/>
            <a:gdLst/>
            <a:ahLst/>
            <a:cxnLst/>
            <a:rect l="l" t="t" r="r" b="b"/>
            <a:pathLst>
              <a:path w="1484748" h="1473989">
                <a:moveTo>
                  <a:pt x="0" y="0"/>
                </a:moveTo>
                <a:lnTo>
                  <a:pt x="1484747" y="0"/>
                </a:lnTo>
                <a:lnTo>
                  <a:pt x="1484747" y="1473988"/>
                </a:lnTo>
                <a:lnTo>
                  <a:pt x="0" y="1473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10318461" y="1189216"/>
            <a:ext cx="1673309" cy="1187510"/>
          </a:xfrm>
          <a:custGeom>
            <a:avLst/>
            <a:gdLst/>
            <a:ahLst/>
            <a:cxnLst/>
            <a:rect l="l" t="t" r="r" b="b"/>
            <a:pathLst>
              <a:path w="1673309" h="1187510">
                <a:moveTo>
                  <a:pt x="0" y="0"/>
                </a:moveTo>
                <a:lnTo>
                  <a:pt x="1673309" y="0"/>
                </a:lnTo>
                <a:lnTo>
                  <a:pt x="1673309" y="1187510"/>
                </a:lnTo>
                <a:lnTo>
                  <a:pt x="0" y="1187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>
            <a:off x="15307248" y="1661840"/>
            <a:ext cx="2603580" cy="522990"/>
          </a:xfrm>
          <a:custGeom>
            <a:avLst/>
            <a:gdLst/>
            <a:ahLst/>
            <a:cxnLst/>
            <a:rect l="l" t="t" r="r" b="b"/>
            <a:pathLst>
              <a:path w="2603580" h="522990">
                <a:moveTo>
                  <a:pt x="0" y="0"/>
                </a:moveTo>
                <a:lnTo>
                  <a:pt x="2603580" y="0"/>
                </a:lnTo>
                <a:lnTo>
                  <a:pt x="2603580" y="522990"/>
                </a:lnTo>
                <a:lnTo>
                  <a:pt x="0" y="5229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4"/>
          <p:cNvSpPr/>
          <p:nvPr/>
        </p:nvSpPr>
        <p:spPr>
          <a:xfrm>
            <a:off x="12579034" y="1544056"/>
            <a:ext cx="2457305" cy="767213"/>
          </a:xfrm>
          <a:custGeom>
            <a:avLst/>
            <a:gdLst/>
            <a:ahLst/>
            <a:cxnLst/>
            <a:rect l="l" t="t" r="r" b="b"/>
            <a:pathLst>
              <a:path w="2457305" h="767213">
                <a:moveTo>
                  <a:pt x="0" y="0"/>
                </a:moveTo>
                <a:lnTo>
                  <a:pt x="2457305" y="0"/>
                </a:lnTo>
                <a:lnTo>
                  <a:pt x="2457305" y="767213"/>
                </a:lnTo>
                <a:lnTo>
                  <a:pt x="0" y="7672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16350580" y="2880921"/>
            <a:ext cx="1817440" cy="743498"/>
          </a:xfrm>
          <a:custGeom>
            <a:avLst/>
            <a:gdLst/>
            <a:ahLst/>
            <a:cxnLst/>
            <a:rect l="l" t="t" r="r" b="b"/>
            <a:pathLst>
              <a:path w="1817440" h="743498">
                <a:moveTo>
                  <a:pt x="0" y="0"/>
                </a:moveTo>
                <a:lnTo>
                  <a:pt x="1817440" y="0"/>
                </a:lnTo>
                <a:lnTo>
                  <a:pt x="1817440" y="743498"/>
                </a:lnTo>
                <a:lnTo>
                  <a:pt x="0" y="743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13448390" y="2968494"/>
            <a:ext cx="2582810" cy="684144"/>
          </a:xfrm>
          <a:custGeom>
            <a:avLst/>
            <a:gdLst/>
            <a:ahLst/>
            <a:cxnLst/>
            <a:rect l="l" t="t" r="r" b="b"/>
            <a:pathLst>
              <a:path w="2582810" h="684144">
                <a:moveTo>
                  <a:pt x="0" y="0"/>
                </a:moveTo>
                <a:lnTo>
                  <a:pt x="2582810" y="0"/>
                </a:lnTo>
                <a:lnTo>
                  <a:pt x="2582810" y="684144"/>
                </a:lnTo>
                <a:lnTo>
                  <a:pt x="0" y="68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7197961" y="4131235"/>
            <a:ext cx="4793809" cy="832259"/>
          </a:xfrm>
          <a:custGeom>
            <a:avLst/>
            <a:gdLst/>
            <a:ahLst/>
            <a:cxnLst/>
            <a:rect l="l" t="t" r="r" b="b"/>
            <a:pathLst>
              <a:path w="4793809" h="832259">
                <a:moveTo>
                  <a:pt x="0" y="0"/>
                </a:moveTo>
                <a:lnTo>
                  <a:pt x="4793809" y="0"/>
                </a:lnTo>
                <a:lnTo>
                  <a:pt x="4793809" y="832258"/>
                </a:lnTo>
                <a:lnTo>
                  <a:pt x="0" y="832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2424508" y="4253509"/>
            <a:ext cx="5223661" cy="531439"/>
          </a:xfrm>
          <a:custGeom>
            <a:avLst/>
            <a:gdLst/>
            <a:ahLst/>
            <a:cxnLst/>
            <a:rect l="l" t="t" r="r" b="b"/>
            <a:pathLst>
              <a:path w="5223661" h="531439">
                <a:moveTo>
                  <a:pt x="0" y="0"/>
                </a:moveTo>
                <a:lnTo>
                  <a:pt x="5223662" y="0"/>
                </a:lnTo>
                <a:lnTo>
                  <a:pt x="5223662" y="531440"/>
                </a:lnTo>
                <a:lnTo>
                  <a:pt x="0" y="5314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Freeform 19"/>
          <p:cNvSpPr/>
          <p:nvPr/>
        </p:nvSpPr>
        <p:spPr>
          <a:xfrm>
            <a:off x="10914678" y="2764079"/>
            <a:ext cx="2214333" cy="977182"/>
          </a:xfrm>
          <a:custGeom>
            <a:avLst/>
            <a:gdLst/>
            <a:ahLst/>
            <a:cxnLst/>
            <a:rect l="l" t="t" r="r" b="b"/>
            <a:pathLst>
              <a:path w="2214333" h="977182">
                <a:moveTo>
                  <a:pt x="0" y="0"/>
                </a:moveTo>
                <a:lnTo>
                  <a:pt x="2214333" y="0"/>
                </a:lnTo>
                <a:lnTo>
                  <a:pt x="2214333" y="977182"/>
                </a:lnTo>
                <a:lnTo>
                  <a:pt x="0" y="9771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4202" t="-36844" r="-14675" b="-30037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0" name="Freeform 20"/>
          <p:cNvSpPr/>
          <p:nvPr/>
        </p:nvSpPr>
        <p:spPr>
          <a:xfrm>
            <a:off x="7197961" y="1276909"/>
            <a:ext cx="1646950" cy="1515194"/>
          </a:xfrm>
          <a:custGeom>
            <a:avLst/>
            <a:gdLst/>
            <a:ahLst/>
            <a:cxnLst/>
            <a:rect l="l" t="t" r="r" b="b"/>
            <a:pathLst>
              <a:path w="1646950" h="1515194">
                <a:moveTo>
                  <a:pt x="0" y="0"/>
                </a:moveTo>
                <a:lnTo>
                  <a:pt x="1646949" y="0"/>
                </a:lnTo>
                <a:lnTo>
                  <a:pt x="1646949" y="1515194"/>
                </a:lnTo>
                <a:lnTo>
                  <a:pt x="0" y="15151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Freeform 21"/>
          <p:cNvSpPr/>
          <p:nvPr/>
        </p:nvSpPr>
        <p:spPr>
          <a:xfrm>
            <a:off x="6747380" y="5354018"/>
            <a:ext cx="11572978" cy="4932982"/>
          </a:xfrm>
          <a:custGeom>
            <a:avLst/>
            <a:gdLst/>
            <a:ahLst/>
            <a:cxnLst/>
            <a:rect l="l" t="t" r="r" b="b"/>
            <a:pathLst>
              <a:path w="11572978" h="4932982">
                <a:moveTo>
                  <a:pt x="0" y="0"/>
                </a:moveTo>
                <a:lnTo>
                  <a:pt x="11572977" y="0"/>
                </a:lnTo>
                <a:lnTo>
                  <a:pt x="11572977" y="4932982"/>
                </a:lnTo>
                <a:lnTo>
                  <a:pt x="0" y="493298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2" r="-3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TextBox 22"/>
          <p:cNvSpPr txBox="1"/>
          <p:nvPr/>
        </p:nvSpPr>
        <p:spPr>
          <a:xfrm>
            <a:off x="385330" y="6351859"/>
            <a:ext cx="5927360" cy="348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1"/>
              </a:lnSpc>
              <a:spcBef>
                <a:spcPct val="0"/>
              </a:spcBef>
            </a:pPr>
            <a:r>
              <a:rPr lang="en-US" sz="3215" b="1" dirty="0">
                <a:solidFill>
                  <a:srgbClr val="A10000"/>
                </a:solidFill>
                <a:latin typeface="Futura Bold"/>
                <a:ea typeface="Futura Bold"/>
                <a:cs typeface="Futura Bold"/>
                <a:sym typeface="Futura Bold"/>
              </a:rPr>
              <a:t>140+</a:t>
            </a:r>
            <a:r>
              <a:rPr lang="en-US" sz="3215" b="1" dirty="0">
                <a:solidFill>
                  <a:srgbClr val="004282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штелелдік студент</a:t>
            </a:r>
            <a:endParaRPr lang="en-US" sz="3215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4501"/>
              </a:lnSpc>
              <a:spcBef>
                <a:spcPct val="0"/>
              </a:spcBef>
            </a:pPr>
            <a:r>
              <a:rPr lang="en-US" sz="3215" b="1" dirty="0">
                <a:solidFill>
                  <a:srgbClr val="A10000"/>
                </a:solidFill>
                <a:latin typeface="Futura Bold"/>
                <a:ea typeface="Futura Bold"/>
                <a:cs typeface="Futura Bold"/>
                <a:sym typeface="Futura Bold"/>
              </a:rPr>
              <a:t>14</a:t>
            </a:r>
            <a:r>
              <a:rPr lang="en-US" sz="3215" b="1" dirty="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шетелдік оқытушы </a:t>
            </a:r>
            <a:endParaRPr lang="en-US" sz="3215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4501"/>
              </a:lnSpc>
              <a:spcBef>
                <a:spcPct val="0"/>
              </a:spcBef>
            </a:pPr>
            <a:r>
              <a:rPr lang="en-US" sz="3215" b="1" dirty="0">
                <a:solidFill>
                  <a:srgbClr val="A10000"/>
                </a:solidFill>
                <a:latin typeface="Futura Bold"/>
                <a:ea typeface="Futura Bold"/>
                <a:cs typeface="Futura Bold"/>
                <a:sym typeface="Futura Bold"/>
              </a:rPr>
              <a:t>130+</a:t>
            </a:r>
            <a:r>
              <a:rPr lang="en-US" sz="3215" b="1" dirty="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серіктес</a:t>
            </a:r>
            <a:endParaRPr lang="en-US" sz="3215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4501"/>
              </a:lnSpc>
              <a:spcBef>
                <a:spcPct val="0"/>
              </a:spcBef>
            </a:pPr>
            <a:r>
              <a:rPr lang="en-US" sz="3215" b="1" dirty="0">
                <a:solidFill>
                  <a:srgbClr val="A10000"/>
                </a:solidFill>
                <a:latin typeface="Futura Bold"/>
                <a:ea typeface="Futura Bold"/>
                <a:cs typeface="Futura Bold"/>
                <a:sym typeface="Futura Bold"/>
              </a:rPr>
              <a:t>23</a:t>
            </a:r>
            <a:r>
              <a:rPr lang="en-US" sz="3215" b="1" dirty="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бағдарлама</a:t>
            </a:r>
            <a:endParaRPr lang="en-US" sz="3215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4501"/>
              </a:lnSpc>
              <a:spcBef>
                <a:spcPct val="0"/>
              </a:spcBef>
            </a:pPr>
            <a:r>
              <a:rPr lang="en-US" sz="3215" b="1" dirty="0">
                <a:solidFill>
                  <a:srgbClr val="A10000"/>
                </a:solidFill>
                <a:latin typeface="Futura Bold"/>
                <a:ea typeface="Futura Bold"/>
                <a:cs typeface="Futura Bold"/>
                <a:sym typeface="Futura Bold"/>
              </a:rPr>
              <a:t>50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Болашақ</a:t>
            </a:r>
            <a:r>
              <a:rPr lang="en-US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and “500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ғалым</a:t>
            </a:r>
            <a:r>
              <a:rPr lang="en-US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”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бағдарламасының</a:t>
            </a:r>
            <a:r>
              <a:rPr lang="en-US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kk-KZ" sz="3215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түлегі</a:t>
            </a:r>
            <a:endParaRPr lang="en-US" sz="3215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8330" y="2282694"/>
            <a:ext cx="6939631" cy="5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ranked </a:t>
            </a:r>
            <a:r>
              <a:rPr lang="en-US" sz="1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801-1000 </a:t>
            </a: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Times Higher Education​ Impact Rankings 2024 ​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among 1900+ universities in the world according to 17 UN SDGs​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2613" y="5596789"/>
            <a:ext cx="4758184" cy="64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 b="1" dirty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INTERNATIONALIZATION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58330" y="3976298"/>
            <a:ext cx="5262467" cy="105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3"/>
              </a:lnSpc>
            </a:pPr>
            <a:r>
              <a:rPr lang="en-US" sz="150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#25 </a:t>
            </a:r>
            <a:r>
              <a:rPr lang="en-US" sz="15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THE QS EXECUTIVE MBA RANKINGS 2024</a:t>
            </a:r>
          </a:p>
          <a:p>
            <a:pPr algn="l">
              <a:lnSpc>
                <a:spcPts val="2103"/>
              </a:lnSpc>
            </a:pPr>
            <a:r>
              <a:rPr lang="en-US" sz="15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joint program with GSOM SPbU</a:t>
            </a:r>
          </a:p>
          <a:p>
            <a:pPr algn="l">
              <a:lnSpc>
                <a:spcPts val="2103"/>
              </a:lnSpc>
            </a:pPr>
            <a:r>
              <a:rPr lang="en-US" sz="150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#42 </a:t>
            </a:r>
            <a:r>
              <a:rPr lang="en-US" sz="15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Asia QS Global MBA Rankings 2025​</a:t>
            </a:r>
          </a:p>
          <a:p>
            <a:pPr algn="l">
              <a:lnSpc>
                <a:spcPts val="2103"/>
              </a:lnSpc>
              <a:spcBef>
                <a:spcPct val="0"/>
              </a:spcBef>
            </a:pPr>
            <a:r>
              <a:rPr lang="en-US" sz="150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#251+ </a:t>
            </a:r>
            <a:r>
              <a:rPr lang="en-US" sz="15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the world QS Global MBA Rankings 2025​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9AA5C003-7EF5-8841-ED83-E1BAAF8C236A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1E92C3E5-5CFE-3D3A-1049-43E0343C55BF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E580E8-60E5-3564-EC4E-011C4B29293D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725C58B2-C851-A614-4929-DDB952C10915}"/>
              </a:ext>
            </a:extLst>
          </p:cNvPr>
          <p:cNvSpPr txBox="1"/>
          <p:nvPr/>
        </p:nvSpPr>
        <p:spPr>
          <a:xfrm>
            <a:off x="846598" y="154088"/>
            <a:ext cx="13858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ALMAU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:</a:t>
            </a:r>
            <a:r>
              <a:rPr lang="en-US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 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ХАЛЫҚАРАЛЫҚ ЫНТЫМАҚТАСТЫҚ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C837CD9A-6308-E45C-81A2-219BB7C4E787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13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id="{C4AB297A-F31A-D0EB-86EF-11CA7CF2F5BE}"/>
              </a:ext>
            </a:extLst>
          </p:cNvPr>
          <p:cNvSpPr txBox="1">
            <a:spLocks/>
          </p:cNvSpPr>
          <p:nvPr/>
        </p:nvSpPr>
        <p:spPr>
          <a:xfrm>
            <a:off x="17579090" y="99163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ru-RU" sz="1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52278"/>
              </p:ext>
            </p:extLst>
          </p:nvPr>
        </p:nvGraphicFramePr>
        <p:xfrm>
          <a:off x="742531" y="1368596"/>
          <a:ext cx="16419824" cy="44216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7347">
                  <a:extLst>
                    <a:ext uri="{9D8B030D-6E8A-4147-A177-3AD203B41FA5}">
                      <a16:colId xmlns:a16="http://schemas.microsoft.com/office/drawing/2014/main" val="2943168339"/>
                    </a:ext>
                  </a:extLst>
                </a:gridCol>
                <a:gridCol w="5803799">
                  <a:extLst>
                    <a:ext uri="{9D8B030D-6E8A-4147-A177-3AD203B41FA5}">
                      <a16:colId xmlns:a16="http://schemas.microsoft.com/office/drawing/2014/main" val="359691746"/>
                    </a:ext>
                  </a:extLst>
                </a:gridCol>
              </a:tblGrid>
              <a:tr h="550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82" marR="102882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Білім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бағдарламасы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82" marR="102882" marT="0" marB="0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Траекториялары</a:t>
                      </a:r>
                      <a:endParaRPr lang="ru-RU" sz="2000" b="1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82" marR="102882" marT="0" marB="0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Қос</a:t>
                      </a: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диплом </a:t>
                      </a:r>
                      <a:r>
                        <a:rPr lang="ru-RU" sz="2000" b="1" kern="1200" dirty="0" err="1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бойынша</a:t>
                      </a: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халықаралық</a:t>
                      </a: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C00000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серіктес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82" marR="102882" marT="0" marB="0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68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82" marR="102882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err="1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Мейрамхана</a:t>
                      </a:r>
                      <a:r>
                        <a:rPr lang="ru-RU" sz="2000" dirty="0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ісі</a:t>
                      </a:r>
                      <a:r>
                        <a:rPr lang="ru-RU" sz="2000" dirty="0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dirty="0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 err="1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мейманхана</a:t>
                      </a:r>
                      <a:r>
                        <a:rPr lang="ru-RU" sz="2000" dirty="0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18385D"/>
                          </a:solidFill>
                          <a:latin typeface="Circe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бизнесі</a:t>
                      </a:r>
                      <a:endParaRPr lang="ru-RU" sz="2000" dirty="0">
                        <a:solidFill>
                          <a:srgbClr val="18385D"/>
                        </a:solidFill>
                        <a:latin typeface="Circe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000" b="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Hospitality Management)</a:t>
                      </a:r>
                    </a:p>
                  </a:txBody>
                  <a:tcPr marL="102882" marR="102882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Қонақүй менеджменті</a:t>
                      </a: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Swiss Hotels Management School (SHMS) (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Швейцария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Cezar Ritz Colleges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Швейцария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Hotel School Montreux (HIM)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Швейцария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Culinary Arts Academy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Швейцария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 Business School (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Швейцария, Испания, Германия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CESINE Business School + London Metropolitan University (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үш диплом бағдарламасы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(Испания + Ұлыбритания)</a:t>
                      </a: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Мейрамхана және тағам дайындау индустриясы</a:t>
                      </a: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300" kern="1200" dirty="0">
                        <a:solidFill>
                          <a:srgbClr val="18385D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125"/>
                  </a:ext>
                </a:extLst>
              </a:tr>
              <a:tr h="71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Hospitality Luxury Management and Guest Experience</a:t>
                      </a: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300" kern="1200" dirty="0">
                        <a:solidFill>
                          <a:srgbClr val="18385D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553089"/>
                  </a:ext>
                </a:extLst>
              </a:tr>
              <a:tr h="54306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82" marR="102882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Туризм және ивент менеджмент</a:t>
                      </a:r>
                      <a:endParaRPr lang="ru-RU" sz="2000" b="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82" marR="102882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1.  </a:t>
                      </a:r>
                      <a:r>
                        <a:rPr lang="en-US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Қонақүй менеджменті</a:t>
                      </a: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  Туризмді басқару</a:t>
                      </a: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300" kern="1200" dirty="0">
                        <a:solidFill>
                          <a:srgbClr val="18385D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060923"/>
                  </a:ext>
                </a:extLst>
              </a:tr>
              <a:tr h="54306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18385D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>
                        <a:solidFill>
                          <a:srgbClr val="18385D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82" marR="102882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200" dirty="0">
                          <a:solidFill>
                            <a:srgbClr val="18385D"/>
                          </a:solidFill>
                          <a:effectLst/>
                          <a:latin typeface="Circe" panose="020B0604020202020204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Ивент менеджмент</a:t>
                      </a:r>
                      <a:endParaRPr lang="ru-RU" sz="2000" kern="1200" dirty="0">
                        <a:solidFill>
                          <a:srgbClr val="18385D"/>
                        </a:solidFill>
                        <a:effectLst/>
                        <a:latin typeface="Circe" panose="020B0604020202020204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300" kern="1200" dirty="0">
                        <a:solidFill>
                          <a:srgbClr val="18385D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814197"/>
                  </a:ext>
                </a:extLst>
              </a:tr>
            </a:tbl>
          </a:graphicData>
        </a:graphic>
      </p:graphicFrame>
      <p:pic>
        <p:nvPicPr>
          <p:cNvPr id="1743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5" y="2873831"/>
            <a:ext cx="912018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9" y="4204628"/>
            <a:ext cx="8572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2CDDDF1B-481A-6FED-B917-14C0974C6342}"/>
              </a:ext>
            </a:extLst>
          </p:cNvPr>
          <p:cNvSpPr txBox="1"/>
          <p:nvPr/>
        </p:nvSpPr>
        <p:spPr>
          <a:xfrm>
            <a:off x="457200" y="-39210"/>
            <a:ext cx="13858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ALMAU 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ҚОНАҚЖАЙЛЫЛЫҚ ЖӘНЕ ТУРИЗМ МЕКТЕБІ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grpSp>
        <p:nvGrpSpPr>
          <p:cNvPr id="15" name="Group 59">
            <a:extLst>
              <a:ext uri="{FF2B5EF4-FFF2-40B4-BE49-F238E27FC236}">
                <a16:creationId xmlns:a16="http://schemas.microsoft.com/office/drawing/2014/main" id="{AF044B31-CF87-D94C-A28E-A827DC5D8295}"/>
              </a:ext>
            </a:extLst>
          </p:cNvPr>
          <p:cNvGrpSpPr/>
          <p:nvPr/>
        </p:nvGrpSpPr>
        <p:grpSpPr>
          <a:xfrm>
            <a:off x="228600" y="6861858"/>
            <a:ext cx="16829780" cy="3425142"/>
            <a:chOff x="0" y="-47625"/>
            <a:chExt cx="949189" cy="1060820"/>
          </a:xfrm>
        </p:grpSpPr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id="{B58C53AD-5C60-738F-D5EF-C88E85F805D2}"/>
                </a:ext>
              </a:extLst>
            </p:cNvPr>
            <p:cNvSpPr/>
            <p:nvPr/>
          </p:nvSpPr>
          <p:spPr>
            <a:xfrm>
              <a:off x="30144" y="86669"/>
              <a:ext cx="919045" cy="805058"/>
            </a:xfrm>
            <a:custGeom>
              <a:avLst/>
              <a:gdLst/>
              <a:ahLst/>
              <a:cxnLst/>
              <a:rect l="l" t="t" r="r" b="b"/>
              <a:pathLst>
                <a:path w="933215" h="1013195">
                  <a:moveTo>
                    <a:pt x="0" y="0"/>
                  </a:moveTo>
                  <a:lnTo>
                    <a:pt x="933215" y="0"/>
                  </a:lnTo>
                  <a:lnTo>
                    <a:pt x="933215" y="1013195"/>
                  </a:lnTo>
                  <a:lnTo>
                    <a:pt x="0" y="1013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8D8D8"/>
              </a:solidFill>
              <a:prstDash val="solid"/>
              <a:miter/>
            </a:ln>
          </p:spPr>
          <p:txBody>
            <a:bodyPr/>
            <a:lstStyle/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Қосыша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шет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тілі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- француз/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испан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/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қытай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/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түрік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тілдері</a:t>
              </a:r>
              <a:endParaRPr lang="ru-RU" sz="2500" dirty="0">
                <a:solidFill>
                  <a:srgbClr val="014282"/>
                </a:solidFill>
                <a:latin typeface="Circe"/>
              </a:endParaRP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Халықаралық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сертификацияға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дайындық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- </a:t>
              </a:r>
              <a:r>
                <a:rPr lang="en-US" sz="2500" dirty="0">
                  <a:solidFill>
                    <a:srgbClr val="014282"/>
                  </a:solidFill>
                  <a:latin typeface="Circe"/>
                </a:rPr>
                <a:t>American Hotel &amp; Lodging Educational Institute (AHLEI)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50%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пәндер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дуалды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форматта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ұйымдастырылған</a:t>
              </a:r>
              <a:endParaRPr lang="ru-RU" sz="2500" dirty="0">
                <a:solidFill>
                  <a:srgbClr val="014282"/>
                </a:solidFill>
                <a:latin typeface="Circe"/>
              </a:endParaRP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Қазақ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және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орыс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бөлімдерде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пәндер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ағылшын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тілінде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жүргізіледі</a:t>
              </a:r>
              <a:endParaRPr lang="ru-RU" sz="2500" dirty="0">
                <a:solidFill>
                  <a:srgbClr val="014282"/>
                </a:solidFill>
                <a:latin typeface="Circe"/>
              </a:endParaRP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Академиялық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ұтқырлық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негізінен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Еуропа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мен Азия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елдерімен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іске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500" dirty="0" err="1">
                  <a:solidFill>
                    <a:srgbClr val="014282"/>
                  </a:solidFill>
                  <a:latin typeface="Circe"/>
                </a:rPr>
                <a:t>асуда</a:t>
              </a:r>
              <a:r>
                <a:rPr lang="ru-RU" sz="2500" dirty="0">
                  <a:solidFill>
                    <a:srgbClr val="014282"/>
                  </a:solidFill>
                  <a:latin typeface="Circe"/>
                </a:rPr>
                <a:t>.</a:t>
              </a: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kk-KZ" sz="2500" dirty="0">
                <a:solidFill>
                  <a:srgbClr val="014282"/>
                </a:solidFill>
                <a:latin typeface="Circe"/>
              </a:endParaRPr>
            </a:p>
            <a:p>
              <a:pPr>
                <a:lnSpc>
                  <a:spcPts val="2691"/>
                </a:lnSpc>
                <a:spcAft>
                  <a:spcPts val="600"/>
                </a:spcAft>
              </a:pPr>
              <a:endParaRPr lang="kk-KZ" sz="1200" i="1" dirty="0">
                <a:solidFill>
                  <a:srgbClr val="014282"/>
                </a:solidFill>
                <a:latin typeface="Circe"/>
              </a:endParaRPr>
            </a:p>
            <a:p>
              <a:pPr marL="342900" indent="-342900">
                <a:lnSpc>
                  <a:spcPts val="2691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ru-RU" sz="2500" dirty="0">
                <a:solidFill>
                  <a:srgbClr val="014282"/>
                </a:solidFill>
                <a:latin typeface="Circe"/>
              </a:endParaRPr>
            </a:p>
          </p:txBody>
        </p:sp>
        <p:sp>
          <p:nvSpPr>
            <p:cNvPr id="17" name="TextBox 61">
              <a:extLst>
                <a:ext uri="{FF2B5EF4-FFF2-40B4-BE49-F238E27FC236}">
                  <a16:creationId xmlns:a16="http://schemas.microsoft.com/office/drawing/2014/main" id="{5C95D077-6ED5-DC65-B9DD-C165AAA1A4A7}"/>
                </a:ext>
              </a:extLst>
            </p:cNvPr>
            <p:cNvSpPr txBox="1"/>
            <p:nvPr/>
          </p:nvSpPr>
          <p:spPr>
            <a:xfrm>
              <a:off x="0" y="-47625"/>
              <a:ext cx="933215" cy="106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9" name="Freeform 3">
            <a:extLst>
              <a:ext uri="{FF2B5EF4-FFF2-40B4-BE49-F238E27FC236}">
                <a16:creationId xmlns:a16="http://schemas.microsoft.com/office/drawing/2014/main" id="{1AB098C3-8E02-039E-9A7B-CF1F8C9D073D}"/>
              </a:ext>
            </a:extLst>
          </p:cNvPr>
          <p:cNvSpPr/>
          <p:nvPr/>
        </p:nvSpPr>
        <p:spPr>
          <a:xfrm>
            <a:off x="-195453" y="0"/>
            <a:ext cx="18678907" cy="1171136"/>
          </a:xfrm>
          <a:custGeom>
            <a:avLst/>
            <a:gdLst/>
            <a:ahLst/>
            <a:cxnLst/>
            <a:rect l="l" t="t" r="r" b="b"/>
            <a:pathLst>
              <a:path w="5338674" h="334726">
                <a:moveTo>
                  <a:pt x="3730" y="0"/>
                </a:moveTo>
                <a:lnTo>
                  <a:pt x="5334943" y="0"/>
                </a:lnTo>
                <a:cubicBezTo>
                  <a:pt x="5337004" y="0"/>
                  <a:pt x="5338674" y="1670"/>
                  <a:pt x="5338674" y="3730"/>
                </a:cubicBezTo>
                <a:lnTo>
                  <a:pt x="5338674" y="330996"/>
                </a:lnTo>
                <a:cubicBezTo>
                  <a:pt x="5338674" y="331985"/>
                  <a:pt x="5338281" y="332934"/>
                  <a:pt x="5337581" y="333633"/>
                </a:cubicBezTo>
                <a:cubicBezTo>
                  <a:pt x="5336882" y="334333"/>
                  <a:pt x="5335933" y="334726"/>
                  <a:pt x="5334943" y="334726"/>
                </a:cubicBezTo>
                <a:lnTo>
                  <a:pt x="3730" y="334726"/>
                </a:lnTo>
                <a:cubicBezTo>
                  <a:pt x="2741" y="334726"/>
                  <a:pt x="1792" y="334333"/>
                  <a:pt x="1093" y="333633"/>
                </a:cubicBezTo>
                <a:cubicBezTo>
                  <a:pt x="393" y="332934"/>
                  <a:pt x="0" y="331985"/>
                  <a:pt x="0" y="330996"/>
                </a:cubicBezTo>
                <a:lnTo>
                  <a:pt x="0" y="3730"/>
                </a:lnTo>
                <a:cubicBezTo>
                  <a:pt x="0" y="2741"/>
                  <a:pt x="393" y="1792"/>
                  <a:pt x="1093" y="1093"/>
                </a:cubicBezTo>
                <a:cubicBezTo>
                  <a:pt x="1792" y="393"/>
                  <a:pt x="2741" y="0"/>
                  <a:pt x="3730" y="0"/>
                </a:cubicBezTo>
                <a:close/>
              </a:path>
            </a:pathLst>
          </a:custGeom>
          <a:solidFill>
            <a:srgbClr val="003E7F"/>
          </a:solidFill>
        </p:spPr>
        <p:txBody>
          <a:bodyPr/>
          <a:lstStyle/>
          <a:p>
            <a:endParaRPr lang="ru-RU"/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2BA758C3-C5AF-1998-29B9-D68DA5478F6C}"/>
              </a:ext>
            </a:extLst>
          </p:cNvPr>
          <p:cNvSpPr txBox="1"/>
          <p:nvPr/>
        </p:nvSpPr>
        <p:spPr>
          <a:xfrm>
            <a:off x="997269" y="252536"/>
            <a:ext cx="13858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ALMAU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:</a:t>
            </a:r>
            <a:r>
              <a:rPr lang="en-US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 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ҚОНАҚЖАЙЛЫЛЫҚ ЖӘНЕ ТУРИЗМ МЕКТЕБІ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82CF4314-768A-06A3-12DD-76F6F3011E3F}"/>
              </a:ext>
            </a:extLst>
          </p:cNvPr>
          <p:cNvSpPr/>
          <p:nvPr/>
        </p:nvSpPr>
        <p:spPr>
          <a:xfrm>
            <a:off x="795924" y="5857853"/>
            <a:ext cx="1206847" cy="1056008"/>
          </a:xfrm>
          <a:custGeom>
            <a:avLst/>
            <a:gdLst/>
            <a:ahLst/>
            <a:cxnLst/>
            <a:rect l="l" t="t" r="r" b="b"/>
            <a:pathLst>
              <a:path w="1484748" h="1473989">
                <a:moveTo>
                  <a:pt x="0" y="0"/>
                </a:moveTo>
                <a:lnTo>
                  <a:pt x="1484747" y="0"/>
                </a:lnTo>
                <a:lnTo>
                  <a:pt x="1484747" y="1473988"/>
                </a:lnTo>
                <a:lnTo>
                  <a:pt x="0" y="14739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D053BA32-92FF-8A72-3716-708E70AA9CD7}"/>
              </a:ext>
            </a:extLst>
          </p:cNvPr>
          <p:cNvSpPr txBox="1"/>
          <p:nvPr/>
        </p:nvSpPr>
        <p:spPr>
          <a:xfrm>
            <a:off x="2286000" y="6289253"/>
            <a:ext cx="8382000" cy="355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1"/>
              </a:lnSpc>
              <a:spcAft>
                <a:spcPts val="600"/>
              </a:spcAft>
            </a:pPr>
            <a:r>
              <a:rPr lang="en-US" sz="2499" b="1" dirty="0">
                <a:solidFill>
                  <a:srgbClr val="A10000"/>
                </a:solidFill>
                <a:latin typeface="Circe Bold"/>
              </a:rPr>
              <a:t>AMBA&amp; BGA (</a:t>
            </a:r>
            <a:r>
              <a:rPr lang="kk-KZ" sz="2499" b="1" dirty="0">
                <a:solidFill>
                  <a:srgbClr val="A10000"/>
                </a:solidFill>
                <a:latin typeface="Circe Bold"/>
              </a:rPr>
              <a:t>Ұлыбритания</a:t>
            </a:r>
            <a:r>
              <a:rPr lang="en-US" sz="2499" b="1" dirty="0">
                <a:solidFill>
                  <a:srgbClr val="A10000"/>
                </a:solidFill>
                <a:latin typeface="Circe Bold"/>
              </a:rPr>
              <a:t>)</a:t>
            </a:r>
            <a:r>
              <a:rPr lang="kk-KZ" sz="2499" b="1" dirty="0">
                <a:solidFill>
                  <a:srgbClr val="A10000"/>
                </a:solidFill>
                <a:latin typeface="Circe Bold"/>
              </a:rPr>
              <a:t> – мектеп аккредитациясы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D9AD23-BA2D-7245-231C-5618587C3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7257" y="6046717"/>
            <a:ext cx="787944" cy="1056008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DB14CA04-4D18-A6C7-F023-F3F17EB327F3}"/>
              </a:ext>
            </a:extLst>
          </p:cNvPr>
          <p:cNvSpPr txBox="1"/>
          <p:nvPr/>
        </p:nvSpPr>
        <p:spPr>
          <a:xfrm>
            <a:off x="11668726" y="6298476"/>
            <a:ext cx="5823350" cy="355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1"/>
              </a:lnSpc>
              <a:spcAft>
                <a:spcPts val="600"/>
              </a:spcAft>
            </a:pPr>
            <a:r>
              <a:rPr lang="kk-KZ" sz="2499" b="1" dirty="0">
                <a:solidFill>
                  <a:srgbClr val="A10000"/>
                </a:solidFill>
                <a:latin typeface="Circe Bold"/>
              </a:rPr>
              <a:t>Бағдарламалар аккредитациясы 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id="{EE341C5D-FE1A-AE8A-12CA-13310AB3E360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14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AC05550-A7EB-4489-98AA-62430D5C3DDE}"/>
              </a:ext>
            </a:extLst>
          </p:cNvPr>
          <p:cNvSpPr txBox="1"/>
          <p:nvPr/>
        </p:nvSpPr>
        <p:spPr>
          <a:xfrm>
            <a:off x="304865" y="512671"/>
            <a:ext cx="6539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ФОРМАТЫ СОТРУДНИЧЕСТВА С </a:t>
            </a:r>
            <a:r>
              <a:rPr 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ASU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8" name="Google Shape;3078;p81">
            <a:extLst>
              <a:ext uri="{FF2B5EF4-FFF2-40B4-BE49-F238E27FC236}">
                <a16:creationId xmlns:a16="http://schemas.microsoft.com/office/drawing/2014/main" id="{8E2B4275-5F4D-4170-B6DE-8056C617C971}"/>
              </a:ext>
            </a:extLst>
          </p:cNvPr>
          <p:cNvSpPr/>
          <p:nvPr/>
        </p:nvSpPr>
        <p:spPr>
          <a:xfrm>
            <a:off x="5515276" y="4781855"/>
            <a:ext cx="1672358" cy="1568483"/>
          </a:xfrm>
          <a:custGeom>
            <a:avLst/>
            <a:gdLst/>
            <a:ahLst/>
            <a:cxnLst/>
            <a:rect l="l" t="t" r="r" b="b"/>
            <a:pathLst>
              <a:path w="208" h="195" extrusionOk="0">
                <a:moveTo>
                  <a:pt x="28" y="195"/>
                </a:moveTo>
                <a:cubicBezTo>
                  <a:pt x="208" y="195"/>
                  <a:pt x="208" y="195"/>
                  <a:pt x="208" y="195"/>
                </a:cubicBezTo>
                <a:cubicBezTo>
                  <a:pt x="206" y="119"/>
                  <a:pt x="175" y="51"/>
                  <a:pt x="127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1" y="140"/>
                  <a:pt x="19" y="156"/>
                  <a:pt x="24" y="173"/>
                </a:cubicBezTo>
                <a:cubicBezTo>
                  <a:pt x="26" y="180"/>
                  <a:pt x="27" y="187"/>
                  <a:pt x="28" y="195"/>
                </a:cubicBez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3079;p81">
            <a:extLst>
              <a:ext uri="{FF2B5EF4-FFF2-40B4-BE49-F238E27FC236}">
                <a16:creationId xmlns:a16="http://schemas.microsoft.com/office/drawing/2014/main" id="{B65C38DE-3A01-4A50-9652-63BE34483D79}"/>
              </a:ext>
            </a:extLst>
          </p:cNvPr>
          <p:cNvSpPr/>
          <p:nvPr/>
        </p:nvSpPr>
        <p:spPr>
          <a:xfrm>
            <a:off x="3209297" y="7087834"/>
            <a:ext cx="1563293" cy="1672358"/>
          </a:xfrm>
          <a:custGeom>
            <a:avLst/>
            <a:gdLst/>
            <a:ahLst/>
            <a:cxnLst/>
            <a:rect l="l" t="t" r="r" b="b"/>
            <a:pathLst>
              <a:path w="195" h="208" extrusionOk="0">
                <a:moveTo>
                  <a:pt x="127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1" y="176"/>
                  <a:pt x="119" y="206"/>
                  <a:pt x="195" y="208"/>
                </a:cubicBezTo>
                <a:cubicBezTo>
                  <a:pt x="195" y="28"/>
                  <a:pt x="195" y="28"/>
                  <a:pt x="195" y="28"/>
                </a:cubicBezTo>
                <a:cubicBezTo>
                  <a:pt x="178" y="27"/>
                  <a:pt x="161" y="22"/>
                  <a:pt x="146" y="13"/>
                </a:cubicBezTo>
                <a:cubicBezTo>
                  <a:pt x="139" y="9"/>
                  <a:pt x="133" y="5"/>
                  <a:pt x="127" y="0"/>
                </a:cubicBez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080;p81">
            <a:extLst>
              <a:ext uri="{FF2B5EF4-FFF2-40B4-BE49-F238E27FC236}">
                <a16:creationId xmlns:a16="http://schemas.microsoft.com/office/drawing/2014/main" id="{D83B6074-7F13-4C7A-86A4-04B7AC4FFCAF}"/>
              </a:ext>
            </a:extLst>
          </p:cNvPr>
          <p:cNvSpPr/>
          <p:nvPr/>
        </p:nvSpPr>
        <p:spPr>
          <a:xfrm>
            <a:off x="2476996" y="4781855"/>
            <a:ext cx="1672358" cy="1568483"/>
          </a:xfrm>
          <a:custGeom>
            <a:avLst/>
            <a:gdLst/>
            <a:ahLst/>
            <a:cxnLst/>
            <a:rect l="l" t="t" r="r" b="b"/>
            <a:pathLst>
              <a:path w="208" h="195" extrusionOk="0">
                <a:moveTo>
                  <a:pt x="208" y="127"/>
                </a:moveTo>
                <a:cubicBezTo>
                  <a:pt x="81" y="0"/>
                  <a:pt x="81" y="0"/>
                  <a:pt x="81" y="0"/>
                </a:cubicBezTo>
                <a:cubicBezTo>
                  <a:pt x="33" y="51"/>
                  <a:pt x="2" y="119"/>
                  <a:pt x="0" y="195"/>
                </a:cubicBezTo>
                <a:cubicBezTo>
                  <a:pt x="180" y="195"/>
                  <a:pt x="180" y="195"/>
                  <a:pt x="180" y="195"/>
                </a:cubicBezTo>
                <a:cubicBezTo>
                  <a:pt x="182" y="178"/>
                  <a:pt x="186" y="161"/>
                  <a:pt x="195" y="146"/>
                </a:cubicBezTo>
                <a:cubicBezTo>
                  <a:pt x="199" y="139"/>
                  <a:pt x="204" y="133"/>
                  <a:pt x="208" y="127"/>
                </a:cubicBez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3081;p81">
            <a:extLst>
              <a:ext uri="{FF2B5EF4-FFF2-40B4-BE49-F238E27FC236}">
                <a16:creationId xmlns:a16="http://schemas.microsoft.com/office/drawing/2014/main" id="{AEC4EEAC-B943-4EE3-BB97-E94D99FC44B0}"/>
              </a:ext>
            </a:extLst>
          </p:cNvPr>
          <p:cNvSpPr/>
          <p:nvPr/>
        </p:nvSpPr>
        <p:spPr>
          <a:xfrm>
            <a:off x="4886849" y="7087834"/>
            <a:ext cx="1568483" cy="1672358"/>
          </a:xfrm>
          <a:custGeom>
            <a:avLst/>
            <a:gdLst/>
            <a:ahLst/>
            <a:cxnLst/>
            <a:rect l="l" t="t" r="r" b="b"/>
            <a:pathLst>
              <a:path w="195" h="208" extrusionOk="0">
                <a:moveTo>
                  <a:pt x="0" y="28"/>
                </a:moveTo>
                <a:cubicBezTo>
                  <a:pt x="0" y="208"/>
                  <a:pt x="0" y="208"/>
                  <a:pt x="0" y="208"/>
                </a:cubicBezTo>
                <a:cubicBezTo>
                  <a:pt x="76" y="206"/>
                  <a:pt x="144" y="176"/>
                  <a:pt x="195" y="127"/>
                </a:cubicBezTo>
                <a:cubicBezTo>
                  <a:pt x="68" y="0"/>
                  <a:pt x="68" y="0"/>
                  <a:pt x="68" y="0"/>
                </a:cubicBezTo>
                <a:cubicBezTo>
                  <a:pt x="55" y="11"/>
                  <a:pt x="39" y="19"/>
                  <a:pt x="22" y="24"/>
                </a:cubicBezTo>
                <a:cubicBezTo>
                  <a:pt x="15" y="26"/>
                  <a:pt x="8" y="27"/>
                  <a:pt x="0" y="28"/>
                </a:cubicBez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3082;p81">
            <a:extLst>
              <a:ext uri="{FF2B5EF4-FFF2-40B4-BE49-F238E27FC236}">
                <a16:creationId xmlns:a16="http://schemas.microsoft.com/office/drawing/2014/main" id="{43E47395-6B2A-4D71-A6B6-838706F675C7}"/>
              </a:ext>
            </a:extLst>
          </p:cNvPr>
          <p:cNvSpPr/>
          <p:nvPr/>
        </p:nvSpPr>
        <p:spPr>
          <a:xfrm>
            <a:off x="3209297" y="4049554"/>
            <a:ext cx="1563293" cy="1672358"/>
          </a:xfrm>
          <a:custGeom>
            <a:avLst/>
            <a:gdLst/>
            <a:ahLst/>
            <a:cxnLst/>
            <a:rect l="l" t="t" r="r" b="b"/>
            <a:pathLst>
              <a:path w="195" h="208" extrusionOk="0">
                <a:moveTo>
                  <a:pt x="195" y="181"/>
                </a:moveTo>
                <a:cubicBezTo>
                  <a:pt x="195" y="0"/>
                  <a:pt x="195" y="0"/>
                  <a:pt x="195" y="0"/>
                </a:cubicBezTo>
                <a:cubicBezTo>
                  <a:pt x="120" y="2"/>
                  <a:pt x="51" y="32"/>
                  <a:pt x="0" y="81"/>
                </a:cubicBezTo>
                <a:cubicBezTo>
                  <a:pt x="128" y="208"/>
                  <a:pt x="128" y="208"/>
                  <a:pt x="128" y="208"/>
                </a:cubicBezTo>
                <a:cubicBezTo>
                  <a:pt x="140" y="197"/>
                  <a:pt x="156" y="189"/>
                  <a:pt x="173" y="184"/>
                </a:cubicBezTo>
                <a:cubicBezTo>
                  <a:pt x="180" y="182"/>
                  <a:pt x="188" y="181"/>
                  <a:pt x="195" y="181"/>
                </a:cubicBez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3083;p81">
            <a:extLst>
              <a:ext uri="{FF2B5EF4-FFF2-40B4-BE49-F238E27FC236}">
                <a16:creationId xmlns:a16="http://schemas.microsoft.com/office/drawing/2014/main" id="{2608CD6B-C3FC-4463-B1CE-E4D0CBBA9A1B}"/>
              </a:ext>
            </a:extLst>
          </p:cNvPr>
          <p:cNvSpPr/>
          <p:nvPr/>
        </p:nvSpPr>
        <p:spPr>
          <a:xfrm>
            <a:off x="2476996" y="6459409"/>
            <a:ext cx="1672358" cy="1568483"/>
          </a:xfrm>
          <a:custGeom>
            <a:avLst/>
            <a:gdLst/>
            <a:ahLst/>
            <a:cxnLst/>
            <a:rect l="l" t="t" r="r" b="b"/>
            <a:pathLst>
              <a:path w="208" h="195" extrusionOk="0">
                <a:moveTo>
                  <a:pt x="0" y="0"/>
                </a:moveTo>
                <a:cubicBezTo>
                  <a:pt x="2" y="76"/>
                  <a:pt x="32" y="144"/>
                  <a:pt x="81" y="195"/>
                </a:cubicBezTo>
                <a:cubicBezTo>
                  <a:pt x="208" y="68"/>
                  <a:pt x="208" y="68"/>
                  <a:pt x="208" y="68"/>
                </a:cubicBezTo>
                <a:cubicBezTo>
                  <a:pt x="192" y="49"/>
                  <a:pt x="182" y="25"/>
                  <a:pt x="1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3084;p81">
            <a:extLst>
              <a:ext uri="{FF2B5EF4-FFF2-40B4-BE49-F238E27FC236}">
                <a16:creationId xmlns:a16="http://schemas.microsoft.com/office/drawing/2014/main" id="{36D9659E-1A9B-4BFB-AC98-846A4A133139}"/>
              </a:ext>
            </a:extLst>
          </p:cNvPr>
          <p:cNvSpPr/>
          <p:nvPr/>
        </p:nvSpPr>
        <p:spPr>
          <a:xfrm>
            <a:off x="4886849" y="4049554"/>
            <a:ext cx="1568483" cy="1672358"/>
          </a:xfrm>
          <a:custGeom>
            <a:avLst/>
            <a:gdLst/>
            <a:ahLst/>
            <a:cxnLst/>
            <a:rect l="l" t="t" r="r" b="b"/>
            <a:pathLst>
              <a:path w="195" h="208" extrusionOk="0">
                <a:moveTo>
                  <a:pt x="67" y="208"/>
                </a:moveTo>
                <a:cubicBezTo>
                  <a:pt x="195" y="81"/>
                  <a:pt x="195" y="81"/>
                  <a:pt x="195" y="81"/>
                </a:cubicBezTo>
                <a:cubicBezTo>
                  <a:pt x="144" y="33"/>
                  <a:pt x="76" y="2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7" y="182"/>
                  <a:pt x="34" y="187"/>
                  <a:pt x="49" y="195"/>
                </a:cubicBezTo>
                <a:cubicBezTo>
                  <a:pt x="56" y="199"/>
                  <a:pt x="62" y="204"/>
                  <a:pt x="67" y="208"/>
                </a:cubicBez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3085;p81">
            <a:extLst>
              <a:ext uri="{FF2B5EF4-FFF2-40B4-BE49-F238E27FC236}">
                <a16:creationId xmlns:a16="http://schemas.microsoft.com/office/drawing/2014/main" id="{46C9CFF7-1B21-4F5C-9CD7-F79EB7394F2E}"/>
              </a:ext>
            </a:extLst>
          </p:cNvPr>
          <p:cNvSpPr/>
          <p:nvPr/>
        </p:nvSpPr>
        <p:spPr>
          <a:xfrm>
            <a:off x="5515276" y="6459409"/>
            <a:ext cx="1672358" cy="1568483"/>
          </a:xfrm>
          <a:custGeom>
            <a:avLst/>
            <a:gdLst/>
            <a:ahLst/>
            <a:cxnLst/>
            <a:rect l="l" t="t" r="r" b="b"/>
            <a:pathLst>
              <a:path w="208" h="195" extrusionOk="0">
                <a:moveTo>
                  <a:pt x="0" y="67"/>
                </a:moveTo>
                <a:cubicBezTo>
                  <a:pt x="127" y="195"/>
                  <a:pt x="127" y="195"/>
                  <a:pt x="127" y="195"/>
                </a:cubicBezTo>
                <a:cubicBezTo>
                  <a:pt x="176" y="144"/>
                  <a:pt x="206" y="76"/>
                  <a:pt x="20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17"/>
                  <a:pt x="22" y="34"/>
                  <a:pt x="13" y="50"/>
                </a:cubicBezTo>
                <a:cubicBezTo>
                  <a:pt x="9" y="56"/>
                  <a:pt x="5" y="62"/>
                  <a:pt x="0" y="67"/>
                </a:cubicBez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spcFirstLastPara="1" wrap="square" lIns="114282" tIns="57125" rIns="114282" bIns="5712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2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086;p81">
            <a:extLst>
              <a:ext uri="{FF2B5EF4-FFF2-40B4-BE49-F238E27FC236}">
                <a16:creationId xmlns:a16="http://schemas.microsoft.com/office/drawing/2014/main" id="{E66956B2-CDC7-4DEF-B577-CFA712F04ED3}"/>
              </a:ext>
            </a:extLst>
          </p:cNvPr>
          <p:cNvSpPr/>
          <p:nvPr/>
        </p:nvSpPr>
        <p:spPr>
          <a:xfrm>
            <a:off x="4035092" y="5618036"/>
            <a:ext cx="1589010" cy="1589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2242" indent="-222242" algn="ctr">
              <a:buClr>
                <a:srgbClr val="FFFFFF"/>
              </a:buClr>
              <a:buSzPts val="1800"/>
            </a:pPr>
            <a:endParaRPr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F0D514-21B9-4B28-A449-ECD16B772C0D}"/>
              </a:ext>
            </a:extLst>
          </p:cNvPr>
          <p:cNvSpPr txBox="1"/>
          <p:nvPr/>
        </p:nvSpPr>
        <p:spPr>
          <a:xfrm>
            <a:off x="5935909" y="8497480"/>
            <a:ext cx="358421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kk-KZ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Онлайн бағдарламалар мен сандық платформалармен жұмыс</a:t>
            </a:r>
            <a:endParaRPr lang="en-GB" sz="2000" dirty="0">
              <a:solidFill>
                <a:srgbClr val="18385D"/>
              </a:solidFill>
              <a:latin typeface="Circe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DC0CEB-814B-456E-93DD-8E9FE176169B}"/>
              </a:ext>
            </a:extLst>
          </p:cNvPr>
          <p:cNvSpPr txBox="1"/>
          <p:nvPr/>
        </p:nvSpPr>
        <p:spPr>
          <a:xfrm>
            <a:off x="7318540" y="6899269"/>
            <a:ext cx="19918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сертификаттау</a:t>
            </a:r>
            <a:endParaRPr lang="en-PA" sz="2000" dirty="0">
              <a:solidFill>
                <a:srgbClr val="18385D"/>
              </a:solidFill>
              <a:latin typeface="Circe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04995-43EF-4726-826E-AAC703B116D9}"/>
              </a:ext>
            </a:extLst>
          </p:cNvPr>
          <p:cNvSpPr txBox="1"/>
          <p:nvPr/>
        </p:nvSpPr>
        <p:spPr>
          <a:xfrm>
            <a:off x="5531522" y="3457098"/>
            <a:ext cx="6020260" cy="915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Қос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дипломды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бағдарламаларды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ұлғайту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(3+1</a:t>
            </a:r>
            <a:r>
              <a:rPr lang="kk-KZ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, 2+2) Бакалавриат + Магистратура </a:t>
            </a:r>
            <a:r>
              <a:rPr lang="en-US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(4+1)</a:t>
            </a:r>
          </a:p>
          <a:p>
            <a:endParaRPr lang="en-US" sz="1950" dirty="0">
              <a:solidFill>
                <a:srgbClr val="53565A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EF208A-A50B-468D-A0EC-8A2267C2242F}"/>
              </a:ext>
            </a:extLst>
          </p:cNvPr>
          <p:cNvSpPr txBox="1"/>
          <p:nvPr/>
        </p:nvSpPr>
        <p:spPr>
          <a:xfrm>
            <a:off x="792302" y="8656316"/>
            <a:ext cx="307151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k-KZ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Ағылшын тілінде сабақ жүргізу</a:t>
            </a:r>
            <a:endParaRPr lang="en-PA" sz="2000" dirty="0">
              <a:solidFill>
                <a:srgbClr val="18385D"/>
              </a:solidFill>
              <a:latin typeface="Circe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6968A7-CCD8-4FEA-93CD-18D08ACC8FDE}"/>
              </a:ext>
            </a:extLst>
          </p:cNvPr>
          <p:cNvSpPr txBox="1"/>
          <p:nvPr/>
        </p:nvSpPr>
        <p:spPr>
          <a:xfrm>
            <a:off x="7354247" y="5197319"/>
            <a:ext cx="27803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k-KZ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Жаңартылған бағдарламалар</a:t>
            </a:r>
            <a:endParaRPr lang="en-US" sz="2000" dirty="0">
              <a:solidFill>
                <a:srgbClr val="18385D"/>
              </a:solidFill>
              <a:latin typeface="Circe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F6170E-F6BE-4430-BC84-3CEBB6374133}"/>
              </a:ext>
            </a:extLst>
          </p:cNvPr>
          <p:cNvSpPr txBox="1"/>
          <p:nvPr/>
        </p:nvSpPr>
        <p:spPr>
          <a:xfrm>
            <a:off x="425660" y="6961409"/>
            <a:ext cx="204069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k-KZ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Шетел студенттерін тарту</a:t>
            </a:r>
            <a:endParaRPr lang="en-US" sz="2000" dirty="0">
              <a:solidFill>
                <a:srgbClr val="18385D"/>
              </a:solidFill>
              <a:latin typeface="Circe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1702E9-6027-4C6B-8B81-F8D226782A06}"/>
              </a:ext>
            </a:extLst>
          </p:cNvPr>
          <p:cNvSpPr txBox="1"/>
          <p:nvPr/>
        </p:nvSpPr>
        <p:spPr>
          <a:xfrm>
            <a:off x="380788" y="5153491"/>
            <a:ext cx="204069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Бірлескен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зерттеулер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мен коллаборация</a:t>
            </a:r>
            <a:endParaRPr lang="en-US" sz="2000" dirty="0">
              <a:solidFill>
                <a:srgbClr val="18385D"/>
              </a:solidFill>
              <a:latin typeface="Circe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Graphic 252">
            <a:extLst>
              <a:ext uri="{FF2B5EF4-FFF2-40B4-BE49-F238E27FC236}">
                <a16:creationId xmlns:a16="http://schemas.microsoft.com/office/drawing/2014/main" id="{48156228-7767-444A-9752-0096077A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682" y="4406579"/>
            <a:ext cx="618900" cy="618900"/>
          </a:xfrm>
          <a:prstGeom prst="rect">
            <a:avLst/>
          </a:prstGeom>
        </p:spPr>
      </p:pic>
      <p:pic>
        <p:nvPicPr>
          <p:cNvPr id="30" name="Graphic 261">
            <a:extLst>
              <a:ext uri="{FF2B5EF4-FFF2-40B4-BE49-F238E27FC236}">
                <a16:creationId xmlns:a16="http://schemas.microsoft.com/office/drawing/2014/main" id="{57804BC3-4F5B-43AA-ABCC-62D67386A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3882" y="6689532"/>
            <a:ext cx="618900" cy="618900"/>
          </a:xfrm>
          <a:prstGeom prst="rect">
            <a:avLst/>
          </a:prstGeom>
        </p:spPr>
      </p:pic>
      <p:pic>
        <p:nvPicPr>
          <p:cNvPr id="31" name="Graphic 263">
            <a:extLst>
              <a:ext uri="{FF2B5EF4-FFF2-40B4-BE49-F238E27FC236}">
                <a16:creationId xmlns:a16="http://schemas.microsoft.com/office/drawing/2014/main" id="{E7FDA4A8-CF85-4D21-A7D2-7C7D75206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2072" y="7756211"/>
            <a:ext cx="618900" cy="618900"/>
          </a:xfrm>
          <a:prstGeom prst="rect">
            <a:avLst/>
          </a:prstGeom>
        </p:spPr>
      </p:pic>
      <p:pic>
        <p:nvPicPr>
          <p:cNvPr id="32" name="Graphic 265">
            <a:extLst>
              <a:ext uri="{FF2B5EF4-FFF2-40B4-BE49-F238E27FC236}">
                <a16:creationId xmlns:a16="http://schemas.microsoft.com/office/drawing/2014/main" id="{55C68000-6009-4485-9248-2B098FFBA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7762" y="5389790"/>
            <a:ext cx="618900" cy="618900"/>
          </a:xfrm>
          <a:prstGeom prst="rect">
            <a:avLst/>
          </a:prstGeom>
        </p:spPr>
      </p:pic>
      <p:pic>
        <p:nvPicPr>
          <p:cNvPr id="33" name="Graphic 267">
            <a:extLst>
              <a:ext uri="{FF2B5EF4-FFF2-40B4-BE49-F238E27FC236}">
                <a16:creationId xmlns:a16="http://schemas.microsoft.com/office/drawing/2014/main" id="{53DA208C-9814-4E66-88AF-795165FCDD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3037" y="7629494"/>
            <a:ext cx="618900" cy="618900"/>
          </a:xfrm>
          <a:prstGeom prst="rect">
            <a:avLst/>
          </a:prstGeom>
        </p:spPr>
      </p:pic>
      <p:pic>
        <p:nvPicPr>
          <p:cNvPr id="34" name="Graphic 269">
            <a:extLst>
              <a:ext uri="{FF2B5EF4-FFF2-40B4-BE49-F238E27FC236}">
                <a16:creationId xmlns:a16="http://schemas.microsoft.com/office/drawing/2014/main" id="{AD12D69B-1380-4B21-979E-ED250B92B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31285" y="6688758"/>
            <a:ext cx="618900" cy="618900"/>
          </a:xfrm>
          <a:prstGeom prst="rect">
            <a:avLst/>
          </a:prstGeom>
        </p:spPr>
      </p:pic>
      <p:pic>
        <p:nvPicPr>
          <p:cNvPr id="35" name="Graphic 271">
            <a:extLst>
              <a:ext uri="{FF2B5EF4-FFF2-40B4-BE49-F238E27FC236}">
                <a16:creationId xmlns:a16="http://schemas.microsoft.com/office/drawing/2014/main" id="{B4AB8BEC-D4E0-46B4-81E8-5F2EC307E0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45151" y="5450361"/>
            <a:ext cx="618900" cy="618900"/>
          </a:xfrm>
          <a:prstGeom prst="rect">
            <a:avLst/>
          </a:prstGeom>
        </p:spPr>
      </p:pic>
      <p:pic>
        <p:nvPicPr>
          <p:cNvPr id="37" name="Graphic 273">
            <a:extLst>
              <a:ext uri="{FF2B5EF4-FFF2-40B4-BE49-F238E27FC236}">
                <a16:creationId xmlns:a16="http://schemas.microsoft.com/office/drawing/2014/main" id="{C56FA1D6-5435-4BB9-80F5-B3D3F8513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89601" y="4472405"/>
            <a:ext cx="618900" cy="6189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44BAFBF-FD40-4287-A877-82E05ACBEDF6}"/>
              </a:ext>
            </a:extLst>
          </p:cNvPr>
          <p:cNvSpPr txBox="1"/>
          <p:nvPr/>
        </p:nvSpPr>
        <p:spPr>
          <a:xfrm>
            <a:off x="985110" y="3461457"/>
            <a:ext cx="32021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53565A"/>
                </a:solidFill>
                <a:latin typeface="Helvetica Neue" panose="02000503000000020004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оқытушылық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құрам</a:t>
            </a:r>
            <a:r>
              <a:rPr lang="ru-RU" sz="2000" dirty="0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18385D"/>
                </a:solidFill>
                <a:latin typeface="Circe" panose="020B0604020202020204" charset="-52"/>
                <a:ea typeface="Tahoma" panose="020B0604030504040204" pitchFamily="34" charset="0"/>
                <a:cs typeface="Tahoma" panose="020B0604030504040204" pitchFamily="34" charset="0"/>
              </a:rPr>
              <a:t>жасақтау</a:t>
            </a:r>
            <a:endParaRPr lang="en-US" sz="2000" dirty="0">
              <a:solidFill>
                <a:srgbClr val="18385D"/>
              </a:solidFill>
              <a:latin typeface="Circe" panose="020B060402020202020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006843-F3CB-4269-A5D6-210495B0B9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572" y="7893373"/>
            <a:ext cx="4034264" cy="111836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F0DF756-E021-47C3-93FF-383870729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49" y="8027891"/>
            <a:ext cx="2056439" cy="165668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30D9277-46D7-419F-BF5E-893C5645FD6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2"/>
          <a:stretch/>
        </p:blipFill>
        <p:spPr>
          <a:xfrm>
            <a:off x="13061571" y="8771453"/>
            <a:ext cx="2056437" cy="938634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B7ED98D-CABF-D150-A652-E3E6B8B62A27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6FD931B-6E6C-A9EB-3285-0E2595153707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74404D-DBAB-2E52-945F-9B72216110B4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9" name="TextBox 10">
            <a:extLst>
              <a:ext uri="{FF2B5EF4-FFF2-40B4-BE49-F238E27FC236}">
                <a16:creationId xmlns:a16="http://schemas.microsoft.com/office/drawing/2014/main" id="{E0CEAE46-B427-4591-02BA-F29361E87A28}"/>
              </a:ext>
            </a:extLst>
          </p:cNvPr>
          <p:cNvSpPr txBox="1"/>
          <p:nvPr/>
        </p:nvSpPr>
        <p:spPr>
          <a:xfrm>
            <a:off x="846598" y="154088"/>
            <a:ext cx="13858583" cy="586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ru-RU" sz="3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sym typeface="Montserrat Bold"/>
              </a:rPr>
              <a:t>ХАЛЫҚАРАЛЫҚ АКАДЕМИЯЛЫҚ ИНТЕГРАЦИЯНЫ ЖЕТІЛДІРУ 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sp>
        <p:nvSpPr>
          <p:cNvPr id="36" name="TextBox 61">
            <a:extLst>
              <a:ext uri="{FF2B5EF4-FFF2-40B4-BE49-F238E27FC236}">
                <a16:creationId xmlns:a16="http://schemas.microsoft.com/office/drawing/2014/main" id="{19C33ED9-6E87-1F6D-34F0-6F17E29B8A11}"/>
              </a:ext>
            </a:extLst>
          </p:cNvPr>
          <p:cNvSpPr txBox="1"/>
          <p:nvPr/>
        </p:nvSpPr>
        <p:spPr>
          <a:xfrm>
            <a:off x="11627019" y="3378734"/>
            <a:ext cx="5803927" cy="34251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60"/>
              </a:lnSpc>
            </a:pPr>
            <a:endParaRPr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23F6793-E334-8075-4D4C-A5415098391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3205" r="29494" b="5614"/>
          <a:stretch/>
        </p:blipFill>
        <p:spPr>
          <a:xfrm>
            <a:off x="11280407" y="1147979"/>
            <a:ext cx="7007593" cy="9563355"/>
          </a:xfrm>
          <a:prstGeom prst="rect">
            <a:avLst/>
          </a:prstGeom>
        </p:spPr>
      </p:pic>
      <p:sp>
        <p:nvSpPr>
          <p:cNvPr id="49" name="TextBox 13">
            <a:extLst>
              <a:ext uri="{FF2B5EF4-FFF2-40B4-BE49-F238E27FC236}">
                <a16:creationId xmlns:a16="http://schemas.microsoft.com/office/drawing/2014/main" id="{DACD4718-217E-FDA9-4B76-2BB12F96968A}"/>
              </a:ext>
            </a:extLst>
          </p:cNvPr>
          <p:cNvSpPr txBox="1"/>
          <p:nvPr/>
        </p:nvSpPr>
        <p:spPr>
          <a:xfrm>
            <a:off x="985110" y="2093948"/>
            <a:ext cx="8382000" cy="355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1"/>
              </a:lnSpc>
              <a:spcAft>
                <a:spcPts val="600"/>
              </a:spcAft>
            </a:pPr>
            <a:r>
              <a:rPr lang="kk-KZ" sz="2499" b="1" dirty="0">
                <a:solidFill>
                  <a:srgbClr val="A10000"/>
                </a:solidFill>
                <a:latin typeface="Circe Bold"/>
              </a:rPr>
              <a:t>Қажетті іс-шаралар</a:t>
            </a:r>
          </a:p>
        </p:txBody>
      </p:sp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10D278CD-B609-BA19-C61E-58880DFA9AA9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15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61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EFA5B-A3EA-F873-5425-2F7D57C21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9136856" y="0"/>
            <a:ext cx="9151144" cy="10287000"/>
          </a:xfrm>
          <a:custGeom>
            <a:avLst/>
            <a:gdLst/>
            <a:ahLst/>
            <a:cxnLst/>
            <a:rect l="l" t="t" r="r" b="b"/>
            <a:pathLst>
              <a:path w="9151144" h="10287000">
                <a:moveTo>
                  <a:pt x="0" y="0"/>
                </a:moveTo>
                <a:lnTo>
                  <a:pt x="9151144" y="0"/>
                </a:lnTo>
                <a:lnTo>
                  <a:pt x="91511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81000" y="1601014"/>
            <a:ext cx="9539737" cy="279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26"/>
              </a:lnSpc>
            </a:pPr>
            <a:r>
              <a:rPr lang="kk-KZ" sz="8090" b="1" dirty="0">
                <a:solidFill>
                  <a:srgbClr val="004282"/>
                </a:solidFill>
                <a:latin typeface="Futura Bold"/>
                <a:ea typeface="Futura Bold"/>
                <a:cs typeface="Futura Bold"/>
                <a:sym typeface="Futura Bold"/>
              </a:rPr>
              <a:t>НАЗАРЛАРЫҢЫЗҒА РАҚМЕТ</a:t>
            </a:r>
            <a:endParaRPr lang="en-US" sz="8090" b="1" dirty="0">
              <a:solidFill>
                <a:srgbClr val="004282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-381000" y="5019675"/>
            <a:ext cx="4230436" cy="498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kk-KZ" sz="3000" b="1" dirty="0">
                <a:solidFill>
                  <a:srgbClr val="004282"/>
                </a:solidFill>
                <a:latin typeface="Futura Bold"/>
                <a:ea typeface="Futura Bold"/>
                <a:cs typeface="Futura Bold"/>
                <a:sym typeface="Futura Bold"/>
              </a:rPr>
              <a:t>БАЙЛАНЫС</a:t>
            </a:r>
            <a:r>
              <a:rPr lang="ru-RU" sz="3000" b="1" dirty="0">
                <a:solidFill>
                  <a:srgbClr val="004282"/>
                </a:solidFill>
                <a:latin typeface="Futura Bold"/>
                <a:ea typeface="Futura Bold"/>
                <a:cs typeface="Futura Bold"/>
                <a:sym typeface="Futura Bold"/>
              </a:rPr>
              <a:t>:</a:t>
            </a:r>
            <a:endParaRPr lang="en-US" sz="3000" b="1" dirty="0">
              <a:solidFill>
                <a:srgbClr val="004282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9663" y="5895094"/>
            <a:ext cx="7634737" cy="3869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almau.edu.kz 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info@almau.edu.kz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global@almau.edu.kz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instagram.com/</a:t>
            </a:r>
            <a:r>
              <a:rPr lang="en-US" sz="2400" dirty="0" err="1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almau_edu</a:t>
            </a:r>
            <a:endParaRPr lang="en-US" sz="2400" dirty="0">
              <a:solidFill>
                <a:srgbClr val="014282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facebook.com/almau.edu​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linkedin.com/school/</a:t>
            </a:r>
            <a:r>
              <a:rPr lang="en-US" sz="2400" dirty="0" err="1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almau</a:t>
            </a:r>
            <a:endParaRPr lang="en-US" sz="2400" dirty="0">
              <a:solidFill>
                <a:srgbClr val="014282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Phone: +7 727 313 </a:t>
            </a:r>
            <a:r>
              <a:rPr lang="kk-KZ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2391</a:t>
            </a:r>
            <a:endParaRPr lang="en-US" sz="2400" dirty="0">
              <a:solidFill>
                <a:srgbClr val="014282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kk-KZ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Ұялы</a:t>
            </a:r>
            <a:r>
              <a:rPr lang="en-US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: +7 </a:t>
            </a:r>
            <a:r>
              <a:rPr lang="kk-KZ" sz="2400" dirty="0">
                <a:solidFill>
                  <a:srgbClr val="014282"/>
                </a:solidFill>
                <a:latin typeface="Futura"/>
                <a:ea typeface="Futura"/>
                <a:cs typeface="Futura"/>
                <a:sym typeface="Futura"/>
              </a:rPr>
              <a:t>701 789 06 09</a:t>
            </a:r>
            <a:endParaRPr lang="en-US" sz="2400" dirty="0">
              <a:solidFill>
                <a:srgbClr val="014282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014282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9182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D450D-F703-0605-D6DD-2D60E1B1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45B1A7-7917-A826-3720-C818E0295033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483F20-32C5-9CC1-4688-2A1DA5F7EC14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4E216A-0CBE-8A73-12E0-4E500C3C2272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D4646B3E-4C8A-F4EB-6175-FB70C2436E40}"/>
              </a:ext>
            </a:extLst>
          </p:cNvPr>
          <p:cNvSpPr/>
          <p:nvPr/>
        </p:nvSpPr>
        <p:spPr>
          <a:xfrm flipV="1">
            <a:off x="3657600" y="2766060"/>
            <a:ext cx="0" cy="6492240"/>
          </a:xfrm>
          <a:prstGeom prst="line">
            <a:avLst/>
          </a:prstGeom>
          <a:ln w="38100" cap="flat">
            <a:solidFill>
              <a:srgbClr val="D1D3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E989EE4-67C7-45AC-2392-75CC72F43C7B}"/>
              </a:ext>
            </a:extLst>
          </p:cNvPr>
          <p:cNvSpPr/>
          <p:nvPr/>
        </p:nvSpPr>
        <p:spPr>
          <a:xfrm flipV="1">
            <a:off x="8229600" y="2766060"/>
            <a:ext cx="0" cy="6492240"/>
          </a:xfrm>
          <a:prstGeom prst="line">
            <a:avLst/>
          </a:prstGeom>
          <a:ln w="38100" cap="flat">
            <a:solidFill>
              <a:srgbClr val="D1D3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72AC69B4-DB81-A234-761A-D2065132B6F2}"/>
              </a:ext>
            </a:extLst>
          </p:cNvPr>
          <p:cNvSpPr/>
          <p:nvPr/>
        </p:nvSpPr>
        <p:spPr>
          <a:xfrm flipV="1">
            <a:off x="12115800" y="2766060"/>
            <a:ext cx="0" cy="6492240"/>
          </a:xfrm>
          <a:prstGeom prst="line">
            <a:avLst/>
          </a:prstGeom>
          <a:ln w="38100" cap="flat">
            <a:solidFill>
              <a:srgbClr val="D1D3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60A942C-A410-EF11-A846-483961BE2DDC}"/>
              </a:ext>
            </a:extLst>
          </p:cNvPr>
          <p:cNvSpPr txBox="1"/>
          <p:nvPr/>
        </p:nvSpPr>
        <p:spPr>
          <a:xfrm>
            <a:off x="990600" y="-102809"/>
            <a:ext cx="12048795" cy="123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ru-RU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БОЛОН ҮДЕРІСІНІҢ ҚҰЖАТТАРЫ -</a:t>
            </a:r>
            <a:r>
              <a:rPr lang="ru-RU" sz="35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ҚОС ДИПЛОМДЫ БАҒДАРЛАМАЛАРДЫ ӘЗІРЛЕУДІҢ НЕГІЗІ 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080B136-9D99-8892-EC94-2A2E397D39C4}"/>
              </a:ext>
            </a:extLst>
          </p:cNvPr>
          <p:cNvSpPr txBox="1"/>
          <p:nvPr/>
        </p:nvSpPr>
        <p:spPr>
          <a:xfrm>
            <a:off x="685800" y="1928965"/>
            <a:ext cx="195694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kk-KZ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15 МАМЫР</a:t>
            </a:r>
            <a:endParaRPr lang="ru-RU" sz="2400" b="1" dirty="0">
              <a:solidFill>
                <a:srgbClr val="A10000"/>
              </a:solidFill>
              <a:latin typeface="Circe Bold"/>
              <a:ea typeface="Circe Bold"/>
              <a:cs typeface="Circe Bold"/>
              <a:sym typeface="Circe Bold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20</a:t>
            </a:r>
            <a:r>
              <a:rPr lang="ru-RU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15</a:t>
            </a:r>
            <a:endParaRPr lang="en-US" sz="2400" b="1" dirty="0">
              <a:solidFill>
                <a:srgbClr val="A10000"/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BDD8732-A989-0930-115A-1477E128382F}"/>
              </a:ext>
            </a:extLst>
          </p:cNvPr>
          <p:cNvSpPr txBox="1"/>
          <p:nvPr/>
        </p:nvSpPr>
        <p:spPr>
          <a:xfrm>
            <a:off x="366429" y="3384430"/>
            <a:ext cx="2898165" cy="2576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Еуропалық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жоғары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білім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беру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кеңістігінде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сапаны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қамтамасыз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ету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стандарттары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мен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ұсыныстары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(</a:t>
            </a:r>
            <a:r>
              <a:rPr lang="en-US" sz="2200" b="1" dirty="0">
                <a:solidFill>
                  <a:srgbClr val="003E7F"/>
                </a:solidFill>
                <a:latin typeface="Circe"/>
              </a:rPr>
              <a:t>ESG)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b="1" dirty="0">
              <a:solidFill>
                <a:srgbClr val="003E7F"/>
              </a:solidFill>
              <a:latin typeface="Circe"/>
              <a:ea typeface="Circe"/>
              <a:cs typeface="Circe"/>
              <a:sym typeface="Circe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B196AF0-1BB6-3786-484A-B8C038D32A9C}"/>
              </a:ext>
            </a:extLst>
          </p:cNvPr>
          <p:cNvSpPr txBox="1"/>
          <p:nvPr/>
        </p:nvSpPr>
        <p:spPr>
          <a:xfrm>
            <a:off x="5009488" y="1928965"/>
            <a:ext cx="217050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kk-KZ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ҚАЗАН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kk-KZ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2014</a:t>
            </a:r>
            <a:endParaRPr lang="en-US" sz="2400" b="1" dirty="0">
              <a:solidFill>
                <a:srgbClr val="A10000"/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AF042AA-46EB-4DFF-AF80-29C4182603B0}"/>
              </a:ext>
            </a:extLst>
          </p:cNvPr>
          <p:cNvSpPr txBox="1"/>
          <p:nvPr/>
        </p:nvSpPr>
        <p:spPr>
          <a:xfrm>
            <a:off x="3974384" y="3301543"/>
            <a:ext cx="4066845" cy="170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Бірлескен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білім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беру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бағдарламаларының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сапасын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бағалаудың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еуропалық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тәсілі</a:t>
            </a:r>
            <a:endParaRPr lang="ru-RU" sz="2200" b="1" dirty="0">
              <a:solidFill>
                <a:srgbClr val="003E7F"/>
              </a:solidFill>
              <a:latin typeface="Circe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b="1" dirty="0">
              <a:solidFill>
                <a:srgbClr val="003E7F"/>
              </a:solidFill>
              <a:latin typeface="Circe"/>
              <a:ea typeface="Circe"/>
              <a:cs typeface="Circe"/>
              <a:sym typeface="Circe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A110A62-B990-6713-37CF-E2A68BDB501F}"/>
              </a:ext>
            </a:extLst>
          </p:cNvPr>
          <p:cNvSpPr txBox="1"/>
          <p:nvPr/>
        </p:nvSpPr>
        <p:spPr>
          <a:xfrm>
            <a:off x="8991600" y="1928965"/>
            <a:ext cx="234210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kk-KZ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СОҢҒЫ ӨЗГЕРІСТЕР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kk-KZ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13 ҚЫРКҮЙЕК 2022 </a:t>
            </a:r>
            <a:endParaRPr lang="en-US" sz="2400" b="1" dirty="0">
              <a:solidFill>
                <a:srgbClr val="A10000"/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B2E4505-AE42-3B69-E80A-99DF265347A9}"/>
              </a:ext>
            </a:extLst>
          </p:cNvPr>
          <p:cNvSpPr txBox="1"/>
          <p:nvPr/>
        </p:nvSpPr>
        <p:spPr>
          <a:xfrm>
            <a:off x="8823321" y="3990684"/>
            <a:ext cx="312419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Еуропалық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кредиттерді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аудару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және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жинақтау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жүйесі</a:t>
            </a:r>
            <a:endParaRPr lang="ru-RU" sz="2200" b="1" dirty="0">
              <a:solidFill>
                <a:srgbClr val="003E7F"/>
              </a:solidFill>
              <a:latin typeface="Circe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FAA8A0F-4263-5AB6-82A1-437610899D6E}"/>
              </a:ext>
            </a:extLst>
          </p:cNvPr>
          <p:cNvSpPr txBox="1"/>
          <p:nvPr/>
        </p:nvSpPr>
        <p:spPr>
          <a:xfrm>
            <a:off x="12560498" y="1928965"/>
            <a:ext cx="267950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25 </a:t>
            </a:r>
            <a:r>
              <a:rPr lang="kk-KZ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МАМЫР </a:t>
            </a:r>
            <a:r>
              <a:rPr lang="en-US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20</a:t>
            </a:r>
            <a:r>
              <a:rPr lang="kk-KZ" sz="2400" b="1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18</a:t>
            </a:r>
            <a:endParaRPr lang="en-US" sz="2400" b="1" dirty="0">
              <a:solidFill>
                <a:srgbClr val="A10000"/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856E42E-66E9-1346-41A7-9675BEB933E1}"/>
              </a:ext>
            </a:extLst>
          </p:cNvPr>
          <p:cNvSpPr txBox="1"/>
          <p:nvPr/>
        </p:nvSpPr>
        <p:spPr>
          <a:xfrm>
            <a:off x="12199306" y="3186618"/>
            <a:ext cx="3719189" cy="1608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b="1" u="none" strike="noStrike" dirty="0">
                <a:solidFill>
                  <a:srgbClr val="A10000"/>
                </a:solidFill>
                <a:latin typeface="Circe Bold"/>
                <a:ea typeface="Circe Bold"/>
                <a:cs typeface="Circe Bold"/>
                <a:sym typeface="Circe Bold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Еуропалық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жоғары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білім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беру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кеңістігінің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жан-жақты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біліктілік</a:t>
            </a:r>
            <a:r>
              <a:rPr lang="ru-RU" sz="2200" b="1" dirty="0">
                <a:solidFill>
                  <a:srgbClr val="003E7F"/>
                </a:solidFill>
                <a:latin typeface="Circe"/>
              </a:rPr>
              <a:t> </a:t>
            </a:r>
            <a:r>
              <a:rPr lang="ru-RU" sz="2200" b="1" dirty="0" err="1">
                <a:solidFill>
                  <a:srgbClr val="003E7F"/>
                </a:solidFill>
                <a:latin typeface="Circe"/>
              </a:rPr>
              <a:t>шеңбері</a:t>
            </a:r>
            <a:endParaRPr lang="ru-RU" sz="2200" b="1" dirty="0">
              <a:solidFill>
                <a:srgbClr val="003E7F"/>
              </a:solidFill>
              <a:latin typeface="Circe"/>
            </a:endParaRPr>
          </a:p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endParaRPr lang="en-US" b="1" u="none" strike="noStrike" dirty="0">
              <a:solidFill>
                <a:srgbClr val="003E7F"/>
              </a:solidFill>
              <a:latin typeface="Circe"/>
              <a:ea typeface="Circe"/>
              <a:cs typeface="Circe"/>
              <a:sym typeface="Circe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C9964F5E-1F30-0876-9629-A9CD3FE6C43F}"/>
              </a:ext>
            </a:extLst>
          </p:cNvPr>
          <p:cNvSpPr/>
          <p:nvPr/>
        </p:nvSpPr>
        <p:spPr>
          <a:xfrm flipV="1">
            <a:off x="16002000" y="2887180"/>
            <a:ext cx="0" cy="6492240"/>
          </a:xfrm>
          <a:prstGeom prst="line">
            <a:avLst/>
          </a:prstGeom>
          <a:ln w="38100" cap="flat">
            <a:solidFill>
              <a:srgbClr val="D1D3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3" name="Номер слайда 9">
            <a:extLst>
              <a:ext uri="{FF2B5EF4-FFF2-40B4-BE49-F238E27FC236}">
                <a16:creationId xmlns:a16="http://schemas.microsoft.com/office/drawing/2014/main" id="{042279C5-DA8A-7E1E-A2F1-12C4D4374941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2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25" name="object 9">
            <a:extLst>
              <a:ext uri="{FF2B5EF4-FFF2-40B4-BE49-F238E27FC236}">
                <a16:creationId xmlns:a16="http://schemas.microsoft.com/office/drawing/2014/main" id="{DFF596A5-55A8-171C-2AA4-14CEA5BF0D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992" y="6003374"/>
            <a:ext cx="2449087" cy="3533861"/>
          </a:xfrm>
          <a:prstGeom prst="rect">
            <a:avLst/>
          </a:prstGeom>
        </p:spPr>
      </p:pic>
      <p:pic>
        <p:nvPicPr>
          <p:cNvPr id="26" name="object 13">
            <a:extLst>
              <a:ext uri="{FF2B5EF4-FFF2-40B4-BE49-F238E27FC236}">
                <a16:creationId xmlns:a16="http://schemas.microsoft.com/office/drawing/2014/main" id="{60B48485-9E06-451A-F967-C4595897C2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1322" y="6133300"/>
            <a:ext cx="2138675" cy="3403935"/>
          </a:xfrm>
          <a:prstGeom prst="rect">
            <a:avLst/>
          </a:prstGeom>
        </p:spPr>
      </p:pic>
      <p:pic>
        <p:nvPicPr>
          <p:cNvPr id="27" name="object 11">
            <a:extLst>
              <a:ext uri="{FF2B5EF4-FFF2-40B4-BE49-F238E27FC236}">
                <a16:creationId xmlns:a16="http://schemas.microsoft.com/office/drawing/2014/main" id="{92FEA858-2B66-11AF-44F1-B8C423EB81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1" y="6788505"/>
            <a:ext cx="2895599" cy="1936395"/>
          </a:xfrm>
          <a:prstGeom prst="rect">
            <a:avLst/>
          </a:prstGeom>
        </p:spPr>
      </p:pic>
      <p:pic>
        <p:nvPicPr>
          <p:cNvPr id="28" name="object 15">
            <a:extLst>
              <a:ext uri="{FF2B5EF4-FFF2-40B4-BE49-F238E27FC236}">
                <a16:creationId xmlns:a16="http://schemas.microsoft.com/office/drawing/2014/main" id="{88AB2A10-EB94-36F6-DF5F-104EFD7D032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16584" y="5829300"/>
            <a:ext cx="2406770" cy="31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2844543" y="2476944"/>
            <a:ext cx="3179673" cy="549270"/>
            <a:chOff x="3210727" y="1796547"/>
            <a:chExt cx="3848122" cy="366180"/>
          </a:xfrm>
        </p:grpSpPr>
        <p:cxnSp>
          <p:nvCxnSpPr>
            <p:cNvPr id="17" name="Straight Connector 75@|9FFC:0|FBC:0|LFC:9868950|LBC:16777215"/>
            <p:cNvCxnSpPr/>
            <p:nvPr/>
          </p:nvCxnSpPr>
          <p:spPr>
            <a:xfrm flipV="1">
              <a:off x="3210727" y="1796547"/>
              <a:ext cx="441966" cy="36618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6@|9FFC:0|FBC:0|LFC:9868950|LBC:16777215"/>
            <p:cNvCxnSpPr/>
            <p:nvPr/>
          </p:nvCxnSpPr>
          <p:spPr>
            <a:xfrm>
              <a:off x="3652692" y="1802971"/>
              <a:ext cx="3406157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 flipV="1">
            <a:off x="3999155" y="8088209"/>
            <a:ext cx="2036153" cy="406161"/>
            <a:chOff x="3210727" y="5968013"/>
            <a:chExt cx="1074574" cy="366180"/>
          </a:xfrm>
        </p:grpSpPr>
        <p:cxnSp>
          <p:nvCxnSpPr>
            <p:cNvPr id="21" name="Straight Connector 85@|9FFC:0|FBC:0|LFC:9868950|LBC:16777215"/>
            <p:cNvCxnSpPr/>
            <p:nvPr/>
          </p:nvCxnSpPr>
          <p:spPr>
            <a:xfrm>
              <a:off x="3210727" y="5968013"/>
              <a:ext cx="441966" cy="36618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6@|9FFC:0|FBC:0|LFC:9868950|LBC:16777215"/>
            <p:cNvCxnSpPr/>
            <p:nvPr/>
          </p:nvCxnSpPr>
          <p:spPr>
            <a:xfrm flipV="1">
              <a:off x="3650483" y="6329911"/>
              <a:ext cx="634818" cy="4282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4868646" y="5433593"/>
            <a:ext cx="1202883" cy="549270"/>
            <a:chOff x="3210727" y="1796547"/>
            <a:chExt cx="2086269" cy="366180"/>
          </a:xfrm>
        </p:grpSpPr>
        <p:cxnSp>
          <p:nvCxnSpPr>
            <p:cNvPr id="61" name="Straight Connector 75@|9FFC:0|FBC:0|LFC:9868950|LBC:16777215"/>
            <p:cNvCxnSpPr/>
            <p:nvPr/>
          </p:nvCxnSpPr>
          <p:spPr>
            <a:xfrm flipV="1">
              <a:off x="3210727" y="1796547"/>
              <a:ext cx="441966" cy="36618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76@|9FFC:0|FBC:0|LFC:9868950|LBC:16777215"/>
            <p:cNvCxnSpPr/>
            <p:nvPr/>
          </p:nvCxnSpPr>
          <p:spPr>
            <a:xfrm>
              <a:off x="3652693" y="1802971"/>
              <a:ext cx="164430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59@|5FFC:0|FBC:0|LFC:16777215|LBC:16777215"/>
          <p:cNvSpPr/>
          <p:nvPr/>
        </p:nvSpPr>
        <p:spPr bwMode="auto">
          <a:xfrm>
            <a:off x="1164289" y="2704457"/>
            <a:ext cx="3093761" cy="2537571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</a:ln>
        </p:spPr>
        <p:txBody>
          <a:bodyPr lIns="182880" tIns="91440" rIns="182880" bIns="9144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en-US" altLang="zh-CN" sz="525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54@|1FFC:0|FBC:0|LFC:16777215|LBC:16777215"/>
          <p:cNvSpPr>
            <a:spLocks noChangeArrowheads="1"/>
          </p:cNvSpPr>
          <p:nvPr/>
        </p:nvSpPr>
        <p:spPr bwMode="auto">
          <a:xfrm>
            <a:off x="2126411" y="3366620"/>
            <a:ext cx="4539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ru-RU" altLang="zh-CN" sz="6000" dirty="0">
                <a:solidFill>
                  <a:schemeClr val="bg1"/>
                </a:solidFill>
                <a:latin typeface="Candara" panose="020E0502030303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6000" dirty="0">
              <a:solidFill>
                <a:schemeClr val="bg1"/>
              </a:solidFill>
              <a:latin typeface="Candara" panose="020E0502030303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8@|5FFC:0|FBC:0|LFC:16777215|LBC:16777215"/>
          <p:cNvSpPr/>
          <p:nvPr/>
        </p:nvSpPr>
        <p:spPr bwMode="auto">
          <a:xfrm>
            <a:off x="2518700" y="4448636"/>
            <a:ext cx="2273985" cy="3212115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</a:ln>
        </p:spPr>
        <p:txBody>
          <a:bodyPr lIns="182880" tIns="91440" rIns="182880" bIns="9144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en-US" altLang="zh-CN" sz="525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59@|1FFC:0|FBC:0|LFC:16777215|LBC:16777215"/>
          <p:cNvSpPr>
            <a:spLocks noChangeArrowheads="1"/>
          </p:cNvSpPr>
          <p:nvPr/>
        </p:nvSpPr>
        <p:spPr bwMode="auto">
          <a:xfrm>
            <a:off x="3389978" y="5451949"/>
            <a:ext cx="5405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ru-RU" altLang="zh-CN" sz="6000" dirty="0">
                <a:solidFill>
                  <a:schemeClr val="bg1"/>
                </a:solidFill>
                <a:latin typeface="Candara" panose="020E0502030303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6000" dirty="0">
              <a:solidFill>
                <a:schemeClr val="bg1"/>
              </a:solidFill>
              <a:latin typeface="Candara" panose="020E0502030303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0@|5FFC:0|FBC:0|LFC:16777215|LBC:16777215"/>
          <p:cNvSpPr/>
          <p:nvPr/>
        </p:nvSpPr>
        <p:spPr bwMode="auto">
          <a:xfrm>
            <a:off x="1142903" y="6941237"/>
            <a:ext cx="3072375" cy="2540781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lIns="182880" tIns="91440" rIns="182880" bIns="9144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en-US" altLang="zh-CN" sz="525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60@|1FFC:0|FBC:0|LFC:16777215|LBC:16777215"/>
          <p:cNvSpPr>
            <a:spLocks noChangeArrowheads="1"/>
          </p:cNvSpPr>
          <p:nvPr/>
        </p:nvSpPr>
        <p:spPr bwMode="auto">
          <a:xfrm>
            <a:off x="2055386" y="7581137"/>
            <a:ext cx="5581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ru-RU" altLang="zh-CN" sz="6000" dirty="0">
                <a:solidFill>
                  <a:schemeClr val="bg1"/>
                </a:solidFill>
                <a:latin typeface="Candara" panose="020E0502030303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6000" dirty="0">
              <a:solidFill>
                <a:schemeClr val="bg1"/>
              </a:solidFill>
              <a:latin typeface="Candara" panose="020E0502030303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558855" y="1800111"/>
            <a:ext cx="6965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kk-KZ" sz="2400" b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БІРЛЕСКЕН БАҒДАРЛАМАЛАР</a:t>
            </a:r>
            <a:endParaRPr lang="ru-RU" sz="2400" b="1" dirty="0">
              <a:latin typeface="Candara" panose="020E0502030303020204" pitchFamily="34" charset="0"/>
            </a:endParaRPr>
          </a:p>
        </p:txBody>
      </p:sp>
      <p:sp>
        <p:nvSpPr>
          <p:cNvPr id="2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558853" y="2605916"/>
            <a:ext cx="8452547" cy="17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11907" indent="-11907">
              <a:lnSpc>
                <a:spcPct val="107000"/>
              </a:lnSpc>
              <a:spcAft>
                <a:spcPts val="0"/>
              </a:spcAft>
            </a:pP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Бірлескен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бағдарламалар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деп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Еуропалық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жоғары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білім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беру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кеңістігі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(ЕПВО)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елдерінің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әртүрлі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жоғары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оқу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орындары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бірлесіп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үйлестіретін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және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ұсынатын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,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қос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/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көптік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дипломдар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немесе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бірлескен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диплом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алуға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әкелетін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интеграцияланған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оқу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жоспары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түсініледі</a:t>
            </a:r>
            <a:endParaRPr lang="ru-RU" sz="2200" dirty="0">
              <a:latin typeface="Candara" panose="020E0502030303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570476" y="7872563"/>
            <a:ext cx="5921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kk-KZ" sz="2400" b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Б</a:t>
            </a:r>
            <a:r>
              <a:rPr lang="ru-RU" sz="2400" b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ІРЛЕСКЕН ДӘРЕЖЕЛЕР</a:t>
            </a:r>
            <a:endParaRPr lang="ru-RU" sz="2400" b="1" dirty="0">
              <a:latin typeface="Candara" panose="020E0502030303020204" pitchFamily="34" charset="0"/>
            </a:endParaRPr>
          </a:p>
        </p:txBody>
      </p:sp>
      <p:sp>
        <p:nvSpPr>
          <p:cNvPr id="2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565222" y="5400341"/>
            <a:ext cx="9288991" cy="10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11907" indent="-11907">
              <a:lnSpc>
                <a:spcPct val="107000"/>
              </a:lnSpc>
              <a:spcAft>
                <a:spcPts val="0"/>
              </a:spcAft>
            </a:pP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Қос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/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көптік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дипломдар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: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бірлескен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бағдарламаны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ұсынатын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жоғары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оқу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орындары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табысты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аяқтағанын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растайтын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жеке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дипломдар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(«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қос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диплом»)</a:t>
            </a:r>
            <a:endParaRPr lang="ru-RU" sz="2200" dirty="0">
              <a:latin typeface="Candara" panose="020E0502030303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588550" y="4940018"/>
            <a:ext cx="7071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kk-KZ" sz="2400" b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ҚОС ДӘРЕЖЕЛЕР</a:t>
            </a:r>
            <a:endParaRPr lang="ru-RU" sz="2400" b="1" dirty="0">
              <a:latin typeface="Candara" panose="020E0502030303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" y="-107771"/>
            <a:ext cx="94163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b="1" dirty="0">
                <a:solidFill>
                  <a:schemeClr val="bg1"/>
                </a:solidFill>
                <a:latin typeface="Candara" panose="020E0502030303020204" pitchFamily="34" charset="0"/>
              </a:rPr>
              <a:t>Усиление влияния на развитие</a:t>
            </a:r>
          </a:p>
          <a:p>
            <a:r>
              <a:rPr lang="ru-RU" sz="3900" b="1" dirty="0">
                <a:solidFill>
                  <a:schemeClr val="bg1"/>
                </a:solidFill>
                <a:latin typeface="Candara" panose="020E0502030303020204" pitchFamily="34" charset="0"/>
              </a:rPr>
              <a:t>системы образования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415799" y="8251164"/>
            <a:ext cx="7385583" cy="15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7" indent="-11907">
              <a:lnSpc>
                <a:spcPct val="107000"/>
              </a:lnSpc>
            </a:pP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Бірлескен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диплом: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бірлескен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бағдарламаны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ұсынатын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жоғары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оқу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орындары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беретін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және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ұлттық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деңгейде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бірлескен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бағдарламаны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мойындау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ретінде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танылатын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бірыңғай</a:t>
            </a:r>
            <a:r>
              <a:rPr lang="ru-RU" sz="22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2200" b="0" i="0" dirty="0" err="1">
                <a:solidFill>
                  <a:srgbClr val="424242"/>
                </a:solidFill>
                <a:effectLst/>
                <a:latin typeface="Segoe Sans"/>
              </a:rPr>
              <a:t>құжат</a:t>
            </a:r>
            <a:endParaRPr lang="ru-RU" sz="22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ardrop 27"/>
          <p:cNvSpPr/>
          <p:nvPr/>
        </p:nvSpPr>
        <p:spPr>
          <a:xfrm rot="18900000">
            <a:off x="381354" y="5136953"/>
            <a:ext cx="1771200" cy="1769268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en-US" altLang="zh-CN" sz="4650">
              <a:solidFill>
                <a:srgbClr val="FFFF0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Picture 2" descr="Education Svg Png Icon Free Download (#142809) - OnlineWebFonts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3" y="5559512"/>
            <a:ext cx="1312563" cy="9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3628210" y="9577502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>
              <a:buClr>
                <a:srgbClr val="888888"/>
              </a:buClr>
              <a:buSzPts val="1200"/>
            </a:pPr>
            <a:fld id="{B8E41A2E-074D-409B-B3AA-3BC3792425F2}" type="slidenum">
              <a:rPr lang="ru-RU" smtClean="0"/>
              <a:pPr>
                <a:buClr>
                  <a:srgbClr val="888888"/>
                </a:buClr>
                <a:buSzPts val="1200"/>
              </a:pPr>
              <a:t>3</a:t>
            </a:fld>
            <a:endParaRPr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B6E4AC8-9D1D-00F2-F503-77BF1DD344B5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A43D076-BFEE-B480-F33B-E6C755762BAE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CF8BB5-8B1B-39C6-CF47-2F3C5D2DAB95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5DBA7A07-0C3E-C049-D2E8-6FF15D447CAE}"/>
              </a:ext>
            </a:extLst>
          </p:cNvPr>
          <p:cNvSpPr txBox="1"/>
          <p:nvPr/>
        </p:nvSpPr>
        <p:spPr>
          <a:xfrm>
            <a:off x="963968" y="241809"/>
            <a:ext cx="16904810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ҚОС</a:t>
            </a:r>
            <a:r>
              <a:rPr lang="ru-RU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ДИПЛОМДЫ БАҒДАРЛАМАЛАРДЫҢ САПАСЫН БАҒАЛАУДЫҢ 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ҮЛГІСІ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8E25B5-9DD0-2346-7F3D-7BA479691C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5686"/>
          <a:stretch/>
        </p:blipFill>
        <p:spPr>
          <a:xfrm>
            <a:off x="14575369" y="4548883"/>
            <a:ext cx="4145445" cy="57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B9EBB7-CC06-47FE-8052-6CD5BF3BEAAC}"/>
              </a:ext>
            </a:extLst>
          </p:cNvPr>
          <p:cNvSpPr/>
          <p:nvPr/>
        </p:nvSpPr>
        <p:spPr>
          <a:xfrm>
            <a:off x="190473" y="275257"/>
            <a:ext cx="1221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" algn="just"/>
            <a:r>
              <a:rPr lang="ru-RU" sz="3600" b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Стандарт 6. Учебные ресурсы и поддержка студентов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32CCDAC-A8FB-4973-AC15-B06B5A291258}"/>
              </a:ext>
            </a:extLst>
          </p:cNvPr>
          <p:cNvSpPr/>
          <p:nvPr/>
        </p:nvSpPr>
        <p:spPr>
          <a:xfrm>
            <a:off x="11696566" y="4934950"/>
            <a:ext cx="49926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§"/>
            </a:pPr>
            <a:endParaRPr lang="ru-RU" sz="21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ru-RU" sz="21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ru-RU" sz="21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空心弧 35">
            <a:extLst>
              <a:ext uri="{FF2B5EF4-FFF2-40B4-BE49-F238E27FC236}">
                <a16:creationId xmlns:a16="http://schemas.microsoft.com/office/drawing/2014/main" id="{03006D6C-D49B-B712-C423-9BBE2BAB1025}"/>
              </a:ext>
            </a:extLst>
          </p:cNvPr>
          <p:cNvSpPr/>
          <p:nvPr/>
        </p:nvSpPr>
        <p:spPr>
          <a:xfrm rot="5400000">
            <a:off x="-46914" y="2354294"/>
            <a:ext cx="7039298" cy="7256559"/>
          </a:xfrm>
          <a:prstGeom prst="blockArc">
            <a:avLst>
              <a:gd name="adj1" fmla="val 12022547"/>
              <a:gd name="adj2" fmla="val 20367514"/>
              <a:gd name="adj3" fmla="val 0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zh-CN" altLang="en-US" sz="2700" dirty="0">
              <a:solidFill>
                <a:schemeClr val="tx2"/>
              </a:solidFill>
            </a:endParaRPr>
          </a:p>
        </p:txBody>
      </p:sp>
      <p:sp>
        <p:nvSpPr>
          <p:cNvPr id="16" name="椭圆 46">
            <a:extLst>
              <a:ext uri="{FF2B5EF4-FFF2-40B4-BE49-F238E27FC236}">
                <a16:creationId xmlns:a16="http://schemas.microsoft.com/office/drawing/2014/main" id="{3D874647-2659-F105-4C18-CCDA16F35E67}"/>
              </a:ext>
            </a:extLst>
          </p:cNvPr>
          <p:cNvSpPr/>
          <p:nvPr/>
        </p:nvSpPr>
        <p:spPr bwMode="auto">
          <a:xfrm>
            <a:off x="3947255" y="1995014"/>
            <a:ext cx="1109663" cy="1109663"/>
          </a:xfrm>
          <a:prstGeom prst="ellipse">
            <a:avLst/>
          </a:prstGeom>
          <a:solidFill>
            <a:srgbClr val="345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chemeClr val="tx2"/>
              </a:solidFill>
            </a:endParaRPr>
          </a:p>
        </p:txBody>
      </p:sp>
      <p:sp>
        <p:nvSpPr>
          <p:cNvPr id="17" name="椭圆 61">
            <a:extLst>
              <a:ext uri="{FF2B5EF4-FFF2-40B4-BE49-F238E27FC236}">
                <a16:creationId xmlns:a16="http://schemas.microsoft.com/office/drawing/2014/main" id="{ACEC10C2-A496-8B45-38D5-6A61C0494716}"/>
              </a:ext>
            </a:extLst>
          </p:cNvPr>
          <p:cNvSpPr/>
          <p:nvPr/>
        </p:nvSpPr>
        <p:spPr bwMode="auto">
          <a:xfrm>
            <a:off x="6366316" y="4662834"/>
            <a:ext cx="1109663" cy="1109663"/>
          </a:xfrm>
          <a:prstGeom prst="ellipse">
            <a:avLst/>
          </a:prstGeom>
          <a:solidFill>
            <a:srgbClr val="38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chemeClr val="tx2"/>
              </a:solidFill>
            </a:endParaRPr>
          </a:p>
        </p:txBody>
      </p:sp>
      <p:sp>
        <p:nvSpPr>
          <p:cNvPr id="18" name="椭圆 75">
            <a:extLst>
              <a:ext uri="{FF2B5EF4-FFF2-40B4-BE49-F238E27FC236}">
                <a16:creationId xmlns:a16="http://schemas.microsoft.com/office/drawing/2014/main" id="{77B51EE0-5706-8E80-136F-D4B9FDA54E75}"/>
              </a:ext>
            </a:extLst>
          </p:cNvPr>
          <p:cNvSpPr/>
          <p:nvPr/>
        </p:nvSpPr>
        <p:spPr>
          <a:xfrm>
            <a:off x="1820473" y="3750193"/>
            <a:ext cx="4106024" cy="4106024"/>
          </a:xfrm>
          <a:prstGeom prst="ellipse">
            <a:avLst/>
          </a:prstGeom>
          <a:solidFill>
            <a:srgbClr val="1B416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noAutofit/>
          </a:bodyPr>
          <a:lstStyle/>
          <a:p>
            <a:pPr algn="ctr" defTabSz="1371600">
              <a:defRPr/>
            </a:pPr>
            <a:endParaRPr lang="zh-CN" altLang="en-US" sz="2700" dirty="0">
              <a:solidFill>
                <a:schemeClr val="bg1"/>
              </a:solidFill>
            </a:endParaRPr>
          </a:p>
        </p:txBody>
      </p:sp>
      <p:grpSp>
        <p:nvGrpSpPr>
          <p:cNvPr id="19" name="组合 39">
            <a:extLst>
              <a:ext uri="{FF2B5EF4-FFF2-40B4-BE49-F238E27FC236}">
                <a16:creationId xmlns:a16="http://schemas.microsoft.com/office/drawing/2014/main" id="{8E45F9DA-4241-5A18-6169-CA3B5B7BED35}"/>
              </a:ext>
            </a:extLst>
          </p:cNvPr>
          <p:cNvGrpSpPr/>
          <p:nvPr/>
        </p:nvGrpSpPr>
        <p:grpSpPr>
          <a:xfrm>
            <a:off x="4070913" y="6094803"/>
            <a:ext cx="2693193" cy="735807"/>
            <a:chOff x="2047290" y="2231252"/>
            <a:chExt cx="1796143" cy="2468521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21" name="直接连接符 81">
              <a:extLst>
                <a:ext uri="{FF2B5EF4-FFF2-40B4-BE49-F238E27FC236}">
                  <a16:creationId xmlns:a16="http://schemas.microsoft.com/office/drawing/2014/main" id="{5DFC7F6D-99E0-9EBD-E738-91608C2E293C}"/>
                </a:ext>
              </a:extLst>
            </p:cNvPr>
            <p:cNvCxnSpPr/>
            <p:nvPr/>
          </p:nvCxnSpPr>
          <p:spPr>
            <a:xfrm>
              <a:off x="2046104" y="2230190"/>
              <a:ext cx="1798445" cy="0"/>
            </a:xfrm>
            <a:prstGeom prst="line">
              <a:avLst/>
            </a:prstGeom>
            <a:grpFill/>
            <a:ln w="12700" cap="rnd">
              <a:noFil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82">
              <a:extLst>
                <a:ext uri="{FF2B5EF4-FFF2-40B4-BE49-F238E27FC236}">
                  <a16:creationId xmlns:a16="http://schemas.microsoft.com/office/drawing/2014/main" id="{ADCFC209-A896-D5B6-CCB9-8844F1F64E3D}"/>
                </a:ext>
              </a:extLst>
            </p:cNvPr>
            <p:cNvCxnSpPr/>
            <p:nvPr/>
          </p:nvCxnSpPr>
          <p:spPr>
            <a:xfrm>
              <a:off x="2046104" y="4699063"/>
              <a:ext cx="1798445" cy="0"/>
            </a:xfrm>
            <a:prstGeom prst="line">
              <a:avLst/>
            </a:prstGeom>
            <a:grpFill/>
            <a:ln w="12700" cap="rnd">
              <a:noFil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13E7A38-4EFE-3DC6-8F10-5BDC09AD9C3B}"/>
              </a:ext>
            </a:extLst>
          </p:cNvPr>
          <p:cNvSpPr/>
          <p:nvPr/>
        </p:nvSpPr>
        <p:spPr>
          <a:xfrm>
            <a:off x="5926497" y="2040126"/>
            <a:ext cx="111165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Бірлескен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келісілген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бағдарлама</a:t>
            </a:r>
            <a:endParaRPr lang="ru-RU" sz="27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Білім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беру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процесіне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екі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университеттің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оқытушылары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қатысады</a:t>
            </a:r>
            <a:endParaRPr lang="ru-RU" sz="27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Әрбір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серіктес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университет студентке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өз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дипломын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береді</a:t>
            </a:r>
            <a:endParaRPr lang="ru-RU" sz="27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90454E1-978C-E21E-74DF-C444414F738D}"/>
              </a:ext>
            </a:extLst>
          </p:cNvPr>
          <p:cNvSpPr/>
          <p:nvPr/>
        </p:nvSpPr>
        <p:spPr>
          <a:xfrm>
            <a:off x="7758123" y="4426487"/>
            <a:ext cx="1037747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Бірлескен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келісілген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бағдарлама</a:t>
            </a:r>
            <a:endParaRPr lang="ru-RU" sz="27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Шетелдік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университет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арнайы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курстарды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оқытуды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қамтамасыз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етеді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Оқуды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аяқтағаннан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кейін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студентке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ұлттық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университеттің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дипломы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және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серіктес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университеттің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сертификаты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беріледі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ru-RU" sz="3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ndara" panose="020E0502030303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AD30325-A295-3479-27C1-5F051C0D3F5D}"/>
              </a:ext>
            </a:extLst>
          </p:cNvPr>
          <p:cNvSpPr/>
          <p:nvPr/>
        </p:nvSpPr>
        <p:spPr>
          <a:xfrm>
            <a:off x="6866952" y="7747553"/>
            <a:ext cx="1140235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Бірлескен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бағдарлама</a:t>
            </a:r>
            <a:endParaRPr lang="ru-RU" sz="27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Ұлттық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және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шетелдік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университеттердің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курстары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бірін-бірі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толықтырады</a:t>
            </a:r>
            <a:endParaRPr lang="ru-RU" sz="27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Барлық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серіктес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университеттер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бекіткен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және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мойындаған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бірыңғай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құжат</a:t>
            </a:r>
            <a:r>
              <a:rPr lang="ru-RU" sz="27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Candara" panose="020E0502030303020204" pitchFamily="34" charset="0"/>
              </a:rPr>
              <a:t>беріледі</a:t>
            </a:r>
            <a:endParaRPr lang="kk-KZ" sz="27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>
              <a:spcAft>
                <a:spcPts val="750"/>
              </a:spcAft>
            </a:pPr>
            <a:endParaRPr lang="en-GB" sz="3000" b="1" dirty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椭圆 56">
            <a:extLst>
              <a:ext uri="{FF2B5EF4-FFF2-40B4-BE49-F238E27FC236}">
                <a16:creationId xmlns:a16="http://schemas.microsoft.com/office/drawing/2014/main" id="{68E2E06B-F665-BF69-92E1-243E5D05768F}"/>
              </a:ext>
            </a:extLst>
          </p:cNvPr>
          <p:cNvSpPr/>
          <p:nvPr/>
        </p:nvSpPr>
        <p:spPr bwMode="auto">
          <a:xfrm>
            <a:off x="4502086" y="8636105"/>
            <a:ext cx="1109663" cy="1112045"/>
          </a:xfrm>
          <a:prstGeom prst="ellipse">
            <a:avLst/>
          </a:prstGeom>
          <a:solidFill>
            <a:srgbClr val="386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schemeClr val="tx2"/>
              </a:solidFill>
            </a:endParaRPr>
          </a:p>
        </p:txBody>
      </p:sp>
      <p:pic>
        <p:nvPicPr>
          <p:cNvPr id="29" name="Picture 2" descr="Welcome to Gondaliya Insurance">
            <a:extLst>
              <a:ext uri="{FF2B5EF4-FFF2-40B4-BE49-F238E27FC236}">
                <a16:creationId xmlns:a16="http://schemas.microsoft.com/office/drawing/2014/main" id="{ED0FD119-7C01-D0FD-E97E-29CCBA61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61" y="8767285"/>
            <a:ext cx="922187" cy="9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uan Ren Employee Management Svg Png Icon Free Download (#382244 ...">
            <a:extLst>
              <a:ext uri="{FF2B5EF4-FFF2-40B4-BE49-F238E27FC236}">
                <a16:creationId xmlns:a16="http://schemas.microsoft.com/office/drawing/2014/main" id="{56C3200F-21F9-9708-A44D-EE82A0F9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25" y="2218744"/>
            <a:ext cx="740919" cy="6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58B20BA-8C97-7128-757D-11A2624D4584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B9C7786-FD0F-2A8F-298F-65E4B814E5A2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D2346-F6BE-EB6C-4B78-950553678130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2E346C34-B50A-E44F-3A39-3C96A097A153}"/>
              </a:ext>
            </a:extLst>
          </p:cNvPr>
          <p:cNvSpPr txBox="1"/>
          <p:nvPr/>
        </p:nvSpPr>
        <p:spPr>
          <a:xfrm>
            <a:off x="1076617" y="172285"/>
            <a:ext cx="12048795" cy="583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ҚОС</a:t>
            </a:r>
            <a:r>
              <a:rPr lang="ru-RU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ДИПЛОМДЫ БАҒДАРЛАМАЛАРДЫҢ 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МОДЕЛЬДЕРІ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pic>
        <p:nvPicPr>
          <p:cNvPr id="11" name="Рисунок 10" descr="Диплом">
            <a:extLst>
              <a:ext uri="{FF2B5EF4-FFF2-40B4-BE49-F238E27FC236}">
                <a16:creationId xmlns:a16="http://schemas.microsoft.com/office/drawing/2014/main" id="{66D7772A-01C2-B927-7F0E-03F56BAEA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8759" y="4760465"/>
            <a:ext cx="914400" cy="914400"/>
          </a:xfrm>
          <a:prstGeom prst="rect">
            <a:avLst/>
          </a:prstGeom>
        </p:spPr>
      </p:pic>
      <p:pic>
        <p:nvPicPr>
          <p:cNvPr id="12" name="Picture 2" descr="Education Svg Png Icon Free Download (#142809) - OnlineWebFonts.COM">
            <a:extLst>
              <a:ext uri="{FF2B5EF4-FFF2-40B4-BE49-F238E27FC236}">
                <a16:creationId xmlns:a16="http://schemas.microsoft.com/office/drawing/2014/main" id="{01BD8855-3DDA-D967-D8F5-06E4025F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74" y="5266245"/>
            <a:ext cx="1312563" cy="9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12430113-1DB9-57FC-C254-EF3DAC368E1C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4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3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Выноска: стрелка вниз 40">
            <a:extLst>
              <a:ext uri="{FF2B5EF4-FFF2-40B4-BE49-F238E27FC236}">
                <a16:creationId xmlns:a16="http://schemas.microsoft.com/office/drawing/2014/main" id="{95D60E0A-714A-45E4-8E89-53D465FCD1E5}"/>
              </a:ext>
            </a:extLst>
          </p:cNvPr>
          <p:cNvSpPr/>
          <p:nvPr/>
        </p:nvSpPr>
        <p:spPr>
          <a:xfrm>
            <a:off x="2604500" y="4386478"/>
            <a:ext cx="13253663" cy="1020874"/>
          </a:xfrm>
          <a:prstGeom prst="downArrowCallout">
            <a:avLst>
              <a:gd name="adj1" fmla="val 36477"/>
              <a:gd name="adj2" fmla="val 35046"/>
              <a:gd name="adj3" fmla="val 25000"/>
              <a:gd name="adj4" fmla="val 64977"/>
            </a:avLst>
          </a:prstGeom>
          <a:ln w="19050">
            <a:solidFill>
              <a:srgbClr val="20386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 b="1">
              <a:ln w="22225">
                <a:solidFill>
                  <a:schemeClr val="accent2"/>
                </a:solidFill>
                <a:prstDash val="solid"/>
              </a:ln>
              <a:solidFill>
                <a:srgbClr val="13447E"/>
              </a:solidFill>
            </a:endParaRPr>
          </a:p>
        </p:txBody>
      </p: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4767620" y="3375502"/>
            <a:ext cx="3056811" cy="63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 flipH="1">
            <a:off x="11297642" y="3440095"/>
            <a:ext cx="2849873" cy="51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Блок-схема: альтернативный процесс 14"/>
          <p:cNvSpPr/>
          <p:nvPr/>
        </p:nvSpPr>
        <p:spPr>
          <a:xfrm>
            <a:off x="8204606" y="2645680"/>
            <a:ext cx="2970000" cy="706583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err="1">
                <a:latin typeface="Candara" panose="020E0502030303020204" pitchFamily="34" charset="0"/>
              </a:rPr>
              <a:t>Экономикалық</a:t>
            </a:r>
            <a:endParaRPr lang="ru-RU" sz="2700" b="1" dirty="0">
              <a:latin typeface="Candara" panose="020E0502030303020204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4420909" y="2734708"/>
            <a:ext cx="2970000" cy="706583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err="1">
                <a:latin typeface="Candara" panose="020E0502030303020204" pitchFamily="34" charset="0"/>
              </a:rPr>
              <a:t>Саяси</a:t>
            </a:r>
            <a:endParaRPr lang="ru-RU" sz="2700" b="1" dirty="0">
              <a:latin typeface="Candara" panose="020E0502030303020204" pitchFamily="34" charset="0"/>
            </a:endParaRPr>
          </a:p>
        </p:txBody>
      </p:sp>
      <p:sp>
        <p:nvSpPr>
          <p:cNvPr id="48" name="Прямоугольник: усеченные противолежащие углы 47"/>
          <p:cNvSpPr/>
          <p:nvPr/>
        </p:nvSpPr>
        <p:spPr>
          <a:xfrm>
            <a:off x="812475" y="5892871"/>
            <a:ext cx="4957461" cy="3595317"/>
          </a:xfrm>
          <a:prstGeom prst="snip2Diag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Институционалдық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танымалдық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пен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беделді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арттыру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сапасын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арттыру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Академиялық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дамуға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жәрдемдесу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Мәдениетаралық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халықаралық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хабардарлықты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дамыту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9" name="Прямоугольник: усеченные противолежащие углы 48"/>
          <p:cNvSpPr/>
          <p:nvPr/>
        </p:nvSpPr>
        <p:spPr>
          <a:xfrm>
            <a:off x="6229802" y="5981106"/>
            <a:ext cx="5854074" cy="3666599"/>
          </a:xfrm>
          <a:prstGeom prst="snip2Diag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Адам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капиталының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мекеме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кірісі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жинақталуы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Білімге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негізделген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жаһандық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бәсекеге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қабілетті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экономиканың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қажеттіліктерін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қанағаттандыру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Ұлттық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экономиканың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қажеттіліктерін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қанағаттандыру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Аймақтық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экономиканың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қажеттіліктерін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қанағаттандыру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50" name="Прямоугольник: усеченные противолежащие углы 49"/>
          <p:cNvSpPr/>
          <p:nvPr/>
        </p:nvSpPr>
        <p:spPr>
          <a:xfrm>
            <a:off x="12268200" y="5981106"/>
            <a:ext cx="5403427" cy="3702660"/>
          </a:xfrm>
          <a:prstGeom prst="snip2Diag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Ғаламдық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азаматтық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пен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әлеуметтік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әділеттілікті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дамытуға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жәрдемдесу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Академиялық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рейтингтерде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халықаралық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танымалдық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пен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беделді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қамтамасыз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ету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, </a:t>
            </a: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Ұлттық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бірегейліктің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мәдениеті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құндылықтарын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ілгерілету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1073945" indent="-5143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Аймақтық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ынтымақтастық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пен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кооперацияға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ndara" panose="020E0502030303020204" pitchFamily="34" charset="0"/>
              </a:rPr>
              <a:t>жәрдемдесу</a:t>
            </a:r>
            <a:endParaRPr lang="ru-RU" sz="2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cxnSp>
        <p:nvCxnSpPr>
          <p:cNvPr id="40" name="Соединительная линия уступом 39"/>
          <p:cNvCxnSpPr>
            <a:cxnSpLocks/>
          </p:cNvCxnSpPr>
          <p:nvPr/>
        </p:nvCxnSpPr>
        <p:spPr>
          <a:xfrm rot="5400000" flipH="1" flipV="1">
            <a:off x="5760921" y="2681496"/>
            <a:ext cx="18030" cy="6192065"/>
          </a:xfrm>
          <a:prstGeom prst="bentConnector3">
            <a:avLst>
              <a:gd name="adj1" fmla="val 2001830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2" name="Соединительная линия уступом 41"/>
          <p:cNvCxnSpPr>
            <a:cxnSpLocks/>
          </p:cNvCxnSpPr>
          <p:nvPr/>
        </p:nvCxnSpPr>
        <p:spPr>
          <a:xfrm rot="5400000" flipH="1" flipV="1">
            <a:off x="12978872" y="2920030"/>
            <a:ext cx="2" cy="5854073"/>
          </a:xfrm>
          <a:prstGeom prst="bentConnector3">
            <a:avLst>
              <a:gd name="adj1" fmla="val 22860100000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D591121-39D7-4C3E-8B8E-CA170F44878C}"/>
              </a:ext>
            </a:extLst>
          </p:cNvPr>
          <p:cNvSpPr/>
          <p:nvPr/>
        </p:nvSpPr>
        <p:spPr>
          <a:xfrm>
            <a:off x="-86199" y="155741"/>
            <a:ext cx="94751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4200" b="1" dirty="0">
                <a:solidFill>
                  <a:schemeClr val="bg1"/>
                </a:solidFill>
                <a:latin typeface="Candara" panose="020E0502030303020204" pitchFamily="34" charset="0"/>
              </a:rPr>
              <a:t>AlmaU matters! Students matter</a:t>
            </a:r>
            <a:r>
              <a:rPr lang="ru-RU" sz="4200" b="1" dirty="0">
                <a:solidFill>
                  <a:schemeClr val="bg1"/>
                </a:solidFill>
                <a:latin typeface="Candara" panose="020E0502030303020204" pitchFamily="34" charset="0"/>
              </a:rPr>
              <a:t>!</a:t>
            </a:r>
            <a:endParaRPr lang="en-GB" sz="4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1881" y="4371818"/>
            <a:ext cx="16237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700" b="1" dirty="0">
                <a:solidFill>
                  <a:srgbClr val="13447E"/>
                </a:solidFill>
                <a:latin typeface="Candara" panose="020E0502030303020204" pitchFamily="34" charset="0"/>
              </a:rPr>
              <a:t>Қос дипломды бағдарламаларды дамытудың </a:t>
            </a:r>
            <a:r>
              <a:rPr lang="kk-KZ" sz="2700" b="1" dirty="0">
                <a:solidFill>
                  <a:srgbClr val="C00000"/>
                </a:solidFill>
                <a:latin typeface="Candara" panose="020E0502030303020204" pitchFamily="34" charset="0"/>
              </a:rPr>
              <a:t>міндеттері</a:t>
            </a:r>
            <a:endParaRPr lang="ru-RU" sz="27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863934" y="2734708"/>
            <a:ext cx="3619938" cy="706583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err="1">
                <a:latin typeface="Candara" panose="020E0502030303020204" pitchFamily="34" charset="0"/>
              </a:rPr>
              <a:t>Академиялық</a:t>
            </a:r>
            <a:endParaRPr lang="ru-RU" sz="2700" b="1" dirty="0">
              <a:latin typeface="Candara" panose="020E0502030303020204" pitchFamily="34" charset="0"/>
            </a:endParaRPr>
          </a:p>
        </p:txBody>
      </p:sp>
      <p:sp>
        <p:nvSpPr>
          <p:cNvPr id="25" name="Google Shape;254;p10">
            <a:extLst>
              <a:ext uri="{FF2B5EF4-FFF2-40B4-BE49-F238E27FC236}">
                <a16:creationId xmlns:a16="http://schemas.microsoft.com/office/drawing/2014/main" id="{07420278-BCD4-4F2F-A244-3FAAEFD89E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7072491" y="9577502"/>
            <a:ext cx="822920" cy="547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>
              <a:buClr>
                <a:srgbClr val="888888"/>
              </a:buClr>
              <a:buSzPts val="1200"/>
            </a:pPr>
            <a:fld id="{C9AD9568-8ED1-4C81-9D0A-448EB4CB530E}" type="slidenum">
              <a:rPr lang="ru-RU" smtClean="0"/>
              <a:pPr>
                <a:buClr>
                  <a:srgbClr val="888888"/>
                </a:buClr>
                <a:buSzPts val="1200"/>
              </a:pPr>
              <a:t>5</a:t>
            </a:fld>
            <a:endParaRPr dirty="0"/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93C0F859-D794-415F-B26F-FA23505BEC31}"/>
              </a:ext>
            </a:extLst>
          </p:cNvPr>
          <p:cNvCxnSpPr>
            <a:cxnSpLocks/>
          </p:cNvCxnSpPr>
          <p:nvPr/>
        </p:nvCxnSpPr>
        <p:spPr>
          <a:xfrm>
            <a:off x="9689606" y="3764085"/>
            <a:ext cx="0" cy="48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Рисунок 59" descr="Мозговой штурм группы">
            <a:extLst>
              <a:ext uri="{FF2B5EF4-FFF2-40B4-BE49-F238E27FC236}">
                <a16:creationId xmlns:a16="http://schemas.microsoft.com/office/drawing/2014/main" id="{EB015F37-47D3-41F7-9D31-70A6038DC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8103" y="1226144"/>
            <a:ext cx="1371600" cy="1371600"/>
          </a:xfrm>
          <a:prstGeom prst="rect">
            <a:avLst/>
          </a:prstGeom>
        </p:spPr>
      </p:pic>
      <p:pic>
        <p:nvPicPr>
          <p:cNvPr id="62" name="Рисунок 61" descr="Преподаватель">
            <a:extLst>
              <a:ext uri="{FF2B5EF4-FFF2-40B4-BE49-F238E27FC236}">
                <a16:creationId xmlns:a16="http://schemas.microsoft.com/office/drawing/2014/main" id="{8E73D59F-5509-4484-9ECC-53053173F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88546" y="1363107"/>
            <a:ext cx="1371600" cy="1371600"/>
          </a:xfrm>
          <a:prstGeom prst="rect">
            <a:avLst/>
          </a:prstGeom>
        </p:spPr>
      </p:pic>
      <p:pic>
        <p:nvPicPr>
          <p:cNvPr id="64" name="Рисунок 63" descr="Вопросы">
            <a:extLst>
              <a:ext uri="{FF2B5EF4-FFF2-40B4-BE49-F238E27FC236}">
                <a16:creationId xmlns:a16="http://schemas.microsoft.com/office/drawing/2014/main" id="{5F4EC536-DC31-4825-9EF9-ACCB5293E8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3806" y="1226144"/>
            <a:ext cx="1371600" cy="1371600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49CE0E23-0384-71D8-DD3C-34F7C145684D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E15C4C-75A5-C105-448F-C6CF50D928D6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8754EF-E1E7-5810-29D1-5CC221182184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" name="TextBox 10">
            <a:extLst>
              <a:ext uri="{FF2B5EF4-FFF2-40B4-BE49-F238E27FC236}">
                <a16:creationId xmlns:a16="http://schemas.microsoft.com/office/drawing/2014/main" id="{E56A3A63-DB5D-DF38-A99E-70407DAAFE40}"/>
              </a:ext>
            </a:extLst>
          </p:cNvPr>
          <p:cNvSpPr txBox="1"/>
          <p:nvPr/>
        </p:nvSpPr>
        <p:spPr>
          <a:xfrm>
            <a:off x="1076617" y="172285"/>
            <a:ext cx="12715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ҚОС</a:t>
            </a:r>
            <a:r>
              <a:rPr lang="ru-RU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ДИПЛОМДЫ БАҒДАРЛАМАЛАРДЫҢ </a:t>
            </a: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МАҚСАТТАРЫ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</p:spTree>
    <p:extLst>
      <p:ext uri="{BB962C8B-B14F-4D97-AF65-F5344CB8AC3E}">
        <p14:creationId xmlns:p14="http://schemas.microsoft.com/office/powerpoint/2010/main" val="23797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77662" y="1967711"/>
            <a:ext cx="7751938" cy="3053848"/>
            <a:chOff x="0" y="0"/>
            <a:chExt cx="9241156" cy="407179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241156" cy="4071798"/>
              <a:chOff x="0" y="0"/>
              <a:chExt cx="1825414" cy="80430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25414" cy="804306"/>
              </a:xfrm>
              <a:custGeom>
                <a:avLst/>
                <a:gdLst/>
                <a:ahLst/>
                <a:cxnLst/>
                <a:rect l="l" t="t" r="r" b="b"/>
                <a:pathLst>
                  <a:path w="1825414" h="804306">
                    <a:moveTo>
                      <a:pt x="56968" y="0"/>
                    </a:moveTo>
                    <a:lnTo>
                      <a:pt x="1768446" y="0"/>
                    </a:lnTo>
                    <a:cubicBezTo>
                      <a:pt x="1799908" y="0"/>
                      <a:pt x="1825414" y="25505"/>
                      <a:pt x="1825414" y="56968"/>
                    </a:cubicBezTo>
                    <a:lnTo>
                      <a:pt x="1825414" y="747338"/>
                    </a:lnTo>
                    <a:cubicBezTo>
                      <a:pt x="1825414" y="778800"/>
                      <a:pt x="1799908" y="804306"/>
                      <a:pt x="1768446" y="804306"/>
                    </a:cubicBezTo>
                    <a:lnTo>
                      <a:pt x="56968" y="804306"/>
                    </a:lnTo>
                    <a:cubicBezTo>
                      <a:pt x="25505" y="804306"/>
                      <a:pt x="0" y="778800"/>
                      <a:pt x="0" y="747338"/>
                    </a:cubicBezTo>
                    <a:lnTo>
                      <a:pt x="0" y="56968"/>
                    </a:lnTo>
                    <a:cubicBezTo>
                      <a:pt x="0" y="25505"/>
                      <a:pt x="25505" y="0"/>
                      <a:pt x="56968" y="0"/>
                    </a:cubicBezTo>
                    <a:close/>
                  </a:path>
                </a:pathLst>
              </a:custGeom>
              <a:solidFill>
                <a:srgbClr val="014282"/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825414" cy="842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95897" y="2355322"/>
              <a:ext cx="8153950" cy="1538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12700" marR="5080">
                <a:lnSpc>
                  <a:spcPct val="107100"/>
                </a:lnSpc>
                <a:spcBef>
                  <a:spcPts val="45"/>
                </a:spcBef>
              </a:pP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Қазақстан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Республикасы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Білім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және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ғылым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министрінің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2011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жылғы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20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сәуірдегі</a:t>
              </a:r>
              <a:r>
                <a:rPr lang="ru-RU" sz="2000" b="1" dirty="0">
                  <a:solidFill>
                    <a:srgbClr val="FFFFFF"/>
                  </a:solidFill>
                  <a:latin typeface="Circe Bold"/>
                </a:rPr>
                <a:t> № 152 </a:t>
              </a:r>
              <a:r>
                <a:rPr lang="ru-RU" sz="2000" b="1" dirty="0" err="1">
                  <a:solidFill>
                    <a:srgbClr val="FFFFFF"/>
                  </a:solidFill>
                  <a:latin typeface="Circe Bold"/>
                </a:rPr>
                <a:t>бұйрығы</a:t>
              </a:r>
              <a:endParaRPr lang="ru-RU" sz="2000" b="1" dirty="0">
                <a:solidFill>
                  <a:srgbClr val="FFFFFF"/>
                </a:solidFill>
                <a:latin typeface="Circe Bold"/>
              </a:endParaRP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51335" y="551029"/>
              <a:ext cx="7547783" cy="1547711"/>
              <a:chOff x="0" y="0"/>
              <a:chExt cx="1490922" cy="30572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90922" cy="258096"/>
              </a:xfrm>
              <a:custGeom>
                <a:avLst/>
                <a:gdLst/>
                <a:ahLst/>
                <a:cxnLst/>
                <a:rect l="l" t="t" r="r" b="b"/>
                <a:pathLst>
                  <a:path w="435259" h="258096">
                    <a:moveTo>
                      <a:pt x="65585" y="0"/>
                    </a:moveTo>
                    <a:lnTo>
                      <a:pt x="369674" y="0"/>
                    </a:lnTo>
                    <a:cubicBezTo>
                      <a:pt x="405895" y="0"/>
                      <a:pt x="435259" y="29363"/>
                      <a:pt x="435259" y="65585"/>
                    </a:cubicBezTo>
                    <a:lnTo>
                      <a:pt x="435259" y="192511"/>
                    </a:lnTo>
                    <a:cubicBezTo>
                      <a:pt x="435259" y="209905"/>
                      <a:pt x="428349" y="226587"/>
                      <a:pt x="416049" y="238887"/>
                    </a:cubicBezTo>
                    <a:cubicBezTo>
                      <a:pt x="403750" y="251186"/>
                      <a:pt x="387068" y="258096"/>
                      <a:pt x="369674" y="258096"/>
                    </a:cubicBezTo>
                    <a:lnTo>
                      <a:pt x="65585" y="258096"/>
                    </a:lnTo>
                    <a:cubicBezTo>
                      <a:pt x="29363" y="258096"/>
                      <a:pt x="0" y="228733"/>
                      <a:pt x="0" y="192511"/>
                    </a:cubicBezTo>
                    <a:lnTo>
                      <a:pt x="0" y="65585"/>
                    </a:lnTo>
                    <a:cubicBezTo>
                      <a:pt x="0" y="29363"/>
                      <a:pt x="29363" y="0"/>
                      <a:pt x="655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820"/>
                <a:ext cx="1490922" cy="3039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220"/>
                  </a:lnSpc>
                  <a:spcBef>
                    <a:spcPct val="0"/>
                  </a:spcBef>
                </a:pP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Кредиттік</a:t>
                </a:r>
                <a:r>
                  <a:rPr lang="ru-RU" sz="2500" b="1" dirty="0">
                    <a:solidFill>
                      <a:srgbClr val="DD2B1B"/>
                    </a:solidFill>
                    <a:latin typeface="Circe Bold"/>
                  </a:rPr>
                  <a:t> </a:t>
                </a: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оқыту</a:t>
                </a:r>
                <a:r>
                  <a:rPr lang="ru-RU" sz="2500" b="1" dirty="0">
                    <a:solidFill>
                      <a:srgbClr val="DD2B1B"/>
                    </a:solidFill>
                    <a:latin typeface="Circe Bold"/>
                  </a:rPr>
                  <a:t> </a:t>
                </a: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технологиясы</a:t>
                </a:r>
                <a:r>
                  <a:rPr lang="ru-RU" sz="2500" b="1" dirty="0">
                    <a:solidFill>
                      <a:srgbClr val="DD2B1B"/>
                    </a:solidFill>
                    <a:latin typeface="Circe Bold"/>
                  </a:rPr>
                  <a:t> </a:t>
                </a: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бойынша</a:t>
                </a:r>
                <a:r>
                  <a:rPr lang="ru-RU" sz="2500" b="1" dirty="0">
                    <a:solidFill>
                      <a:srgbClr val="DD2B1B"/>
                    </a:solidFill>
                    <a:latin typeface="Circe Bold"/>
                  </a:rPr>
                  <a:t> </a:t>
                </a: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оқу</a:t>
                </a:r>
                <a:r>
                  <a:rPr lang="ru-RU" sz="2500" b="1" dirty="0">
                    <a:solidFill>
                      <a:srgbClr val="DD2B1B"/>
                    </a:solidFill>
                    <a:latin typeface="Circe Bold"/>
                  </a:rPr>
                  <a:t> </a:t>
                </a: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процесін</a:t>
                </a:r>
                <a:r>
                  <a:rPr lang="ru-RU" sz="2500" b="1" dirty="0">
                    <a:solidFill>
                      <a:srgbClr val="DD2B1B"/>
                    </a:solidFill>
                    <a:latin typeface="Circe Bold"/>
                  </a:rPr>
                  <a:t> </a:t>
                </a: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ұйымдастыру</a:t>
                </a:r>
                <a:r>
                  <a:rPr lang="ru-RU" sz="2500" b="1" dirty="0">
                    <a:solidFill>
                      <a:srgbClr val="DD2B1B"/>
                    </a:solidFill>
                    <a:latin typeface="Circe Bold"/>
                  </a:rPr>
                  <a:t> </a:t>
                </a:r>
                <a:r>
                  <a:rPr lang="ru-RU" sz="2500" b="1" dirty="0" err="1">
                    <a:solidFill>
                      <a:srgbClr val="DD2B1B"/>
                    </a:solidFill>
                    <a:latin typeface="Circe Bold"/>
                  </a:rPr>
                  <a:t>Ережелері</a:t>
                </a:r>
                <a:endParaRPr lang="en-US" sz="2500" b="1" dirty="0">
                  <a:solidFill>
                    <a:srgbClr val="DD2B1B"/>
                  </a:solidFill>
                  <a:latin typeface="Circe Bold"/>
                  <a:sym typeface="Circe Bold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477662" y="5308257"/>
            <a:ext cx="7264125" cy="2136249"/>
            <a:chOff x="62996" y="-47625"/>
            <a:chExt cx="938087" cy="596656"/>
          </a:xfrm>
        </p:grpSpPr>
        <p:sp>
          <p:nvSpPr>
            <p:cNvPr id="31" name="Freeform 31"/>
            <p:cNvSpPr/>
            <p:nvPr/>
          </p:nvSpPr>
          <p:spPr>
            <a:xfrm>
              <a:off x="62996" y="-47625"/>
              <a:ext cx="938087" cy="549031"/>
            </a:xfrm>
            <a:custGeom>
              <a:avLst/>
              <a:gdLst/>
              <a:ahLst/>
              <a:cxnLst/>
              <a:rect l="l" t="t" r="r" b="b"/>
              <a:pathLst>
                <a:path w="938087" h="549031">
                  <a:moveTo>
                    <a:pt x="0" y="0"/>
                  </a:moveTo>
                  <a:lnTo>
                    <a:pt x="938087" y="0"/>
                  </a:lnTo>
                  <a:lnTo>
                    <a:pt x="938087" y="549031"/>
                  </a:lnTo>
                  <a:lnTo>
                    <a:pt x="0" y="54903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D8D8D8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043" y="-47625"/>
              <a:ext cx="908002" cy="596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3220"/>
                </a:lnSpc>
              </a:pPr>
              <a:r>
                <a:rPr lang="kk-KZ" sz="2300" b="1" dirty="0">
                  <a:solidFill>
                    <a:srgbClr val="DD2B1B"/>
                  </a:solidFill>
                  <a:latin typeface="Circe Bold"/>
                  <a:ea typeface="Circe Bold"/>
                  <a:cs typeface="Circe Bold"/>
                  <a:sym typeface="Circe Bold"/>
                </a:rPr>
                <a:t>Ережелер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қос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дипломды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білім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беру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бағдарламаларын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жүзеге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асыру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және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қос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дипломды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білім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беруге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қабылдау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үшін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міндетті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шарттарды</a:t>
              </a:r>
              <a:r>
                <a:rPr lang="ru-RU" sz="2300" dirty="0">
                  <a:solidFill>
                    <a:srgbClr val="014282"/>
                  </a:solidFill>
                  <a:latin typeface="Circe"/>
                </a:rPr>
                <a:t> </a:t>
              </a:r>
              <a:r>
                <a:rPr lang="ru-RU" sz="2300" dirty="0" err="1">
                  <a:solidFill>
                    <a:srgbClr val="014282"/>
                  </a:solidFill>
                  <a:latin typeface="Circe"/>
                </a:rPr>
                <a:t>белгілейді</a:t>
              </a:r>
              <a:endParaRPr lang="en-US" sz="2300" dirty="0">
                <a:solidFill>
                  <a:srgbClr val="014282"/>
                </a:solidFill>
                <a:latin typeface="Circe"/>
                <a:sym typeface="Circe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8683377" y="1986741"/>
            <a:ext cx="8748359" cy="4528360"/>
            <a:chOff x="0" y="0"/>
            <a:chExt cx="933215" cy="101319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33215" cy="1013195"/>
            </a:xfrm>
            <a:custGeom>
              <a:avLst/>
              <a:gdLst/>
              <a:ahLst/>
              <a:cxnLst/>
              <a:rect l="l" t="t" r="r" b="b"/>
              <a:pathLst>
                <a:path w="933215" h="1013195">
                  <a:moveTo>
                    <a:pt x="0" y="0"/>
                  </a:moveTo>
                  <a:lnTo>
                    <a:pt x="933215" y="0"/>
                  </a:lnTo>
                  <a:lnTo>
                    <a:pt x="933215" y="1013195"/>
                  </a:lnTo>
                  <a:lnTo>
                    <a:pt x="0" y="1013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8D8D8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933215" cy="106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8915400" y="2154848"/>
            <a:ext cx="8305800" cy="4156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ts val="2691"/>
              </a:lnSpc>
              <a:buFont typeface="Wingdings" panose="05000000000000000000" pitchFamily="2" charset="2"/>
              <a:buChar char="ü"/>
            </a:pPr>
            <a:r>
              <a:rPr lang="ru-RU" sz="2300" dirty="0" err="1">
                <a:solidFill>
                  <a:srgbClr val="014282"/>
                </a:solidFill>
                <a:latin typeface="Circe"/>
              </a:rPr>
              <a:t>Қос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дипломды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білім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беру –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екі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бірдей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немесе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негізгі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және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екінші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қосымша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алу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мақсатында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екі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білім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беру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бағдарламасы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мен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оқу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жоспарлары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бойынша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оқыту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мүмкіндігі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Segoe Sans"/>
              </a:rPr>
              <a:t>.</a:t>
            </a:r>
          </a:p>
          <a:p>
            <a:pPr marL="342900" lvl="0" indent="-342900">
              <a:lnSpc>
                <a:spcPts val="2691"/>
              </a:lnSpc>
              <a:buFont typeface="Wingdings" panose="05000000000000000000" pitchFamily="2" charset="2"/>
              <a:buChar char="ü"/>
            </a:pPr>
            <a:r>
              <a:rPr lang="ru-RU" sz="2300" dirty="0" err="1">
                <a:solidFill>
                  <a:srgbClr val="014282"/>
                </a:solidFill>
                <a:latin typeface="Circe"/>
              </a:rPr>
              <a:t>Қос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дипломды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бағдарламалар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–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білім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беру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мекемесінің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серіктестерінің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білім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беру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бағдарламаларының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салыстырмалылығы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мен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синхронизациясына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негізделген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және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бағдарламаның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мақсаттары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мен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мазмұнын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анықтау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оқу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процесін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ұйымдастыру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берілетін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дәрежелер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немесе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тағайындалатын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біліктіліктер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сияқты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мәселелер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бойынша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тараптардың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ортақ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міндеттемелерін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қабылдаумен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сипатталатын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бағдарламалар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.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grpSp>
        <p:nvGrpSpPr>
          <p:cNvPr id="67" name="Group 2">
            <a:extLst>
              <a:ext uri="{FF2B5EF4-FFF2-40B4-BE49-F238E27FC236}">
                <a16:creationId xmlns:a16="http://schemas.microsoft.com/office/drawing/2014/main" id="{4C223457-A5C2-70CA-207D-47640CC4F98B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68" name="Freeform 3">
              <a:extLst>
                <a:ext uri="{FF2B5EF4-FFF2-40B4-BE49-F238E27FC236}">
                  <a16:creationId xmlns:a16="http://schemas.microsoft.com/office/drawing/2014/main" id="{2E306E7F-7E0C-B015-245D-54A40D9075DC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E6E3558-40C4-8DFB-3110-120FEAF50233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0" name="TextBox 10">
            <a:extLst>
              <a:ext uri="{FF2B5EF4-FFF2-40B4-BE49-F238E27FC236}">
                <a16:creationId xmlns:a16="http://schemas.microsoft.com/office/drawing/2014/main" id="{FB0B5C57-0163-5FA3-9CF3-5E53612DFFD5}"/>
              </a:ext>
            </a:extLst>
          </p:cNvPr>
          <p:cNvSpPr txBox="1"/>
          <p:nvPr/>
        </p:nvSpPr>
        <p:spPr>
          <a:xfrm>
            <a:off x="1076617" y="172285"/>
            <a:ext cx="12715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ОТАНДЫҚ НОРМАТИВТІК-ҚҰҚЫҚТЫҚ НЕГІЗ 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7F14A541-6A7D-EFD2-2B25-F0B8D8B68E52}"/>
              </a:ext>
            </a:extLst>
          </p:cNvPr>
          <p:cNvSpPr/>
          <p:nvPr/>
        </p:nvSpPr>
        <p:spPr>
          <a:xfrm>
            <a:off x="8694120" y="6727956"/>
            <a:ext cx="8748359" cy="1965734"/>
          </a:xfrm>
          <a:custGeom>
            <a:avLst/>
            <a:gdLst/>
            <a:ahLst/>
            <a:cxnLst/>
            <a:rect l="l" t="t" r="r" b="b"/>
            <a:pathLst>
              <a:path w="938087" h="549031">
                <a:moveTo>
                  <a:pt x="0" y="0"/>
                </a:moveTo>
                <a:lnTo>
                  <a:pt x="938087" y="0"/>
                </a:lnTo>
                <a:lnTo>
                  <a:pt x="938087" y="549031"/>
                </a:lnTo>
                <a:lnTo>
                  <a:pt x="0" y="549031"/>
                </a:lnTo>
                <a:close/>
              </a:path>
            </a:pathLst>
          </a:custGeom>
          <a:solidFill>
            <a:srgbClr val="FFFFFF"/>
          </a:solidFill>
          <a:ln w="28575" cap="sq">
            <a:solidFill>
              <a:srgbClr val="D8D8D8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72" name="TextBox 32">
            <a:extLst>
              <a:ext uri="{FF2B5EF4-FFF2-40B4-BE49-F238E27FC236}">
                <a16:creationId xmlns:a16="http://schemas.microsoft.com/office/drawing/2014/main" id="{12AC41BB-054C-B1A9-1755-1C3673D0E1A1}"/>
              </a:ext>
            </a:extLst>
          </p:cNvPr>
          <p:cNvSpPr txBox="1"/>
          <p:nvPr/>
        </p:nvSpPr>
        <p:spPr>
          <a:xfrm>
            <a:off x="8915400" y="6963242"/>
            <a:ext cx="8305800" cy="213624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3220"/>
              </a:lnSpc>
            </a:pPr>
            <a:r>
              <a:rPr lang="ru-RU" sz="2300" b="1" dirty="0" err="1">
                <a:solidFill>
                  <a:srgbClr val="DD2B1B"/>
                </a:solidFill>
                <a:latin typeface="Circe Bold"/>
              </a:rPr>
              <a:t>Нәтижесінде</a:t>
            </a:r>
            <a:r>
              <a:rPr lang="ru-RU" sz="2300" b="1" dirty="0">
                <a:solidFill>
                  <a:srgbClr val="DD2B1B"/>
                </a:solidFill>
                <a:latin typeface="Circe Bold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бірлескен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білім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бағдарламасы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шеңберінде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екі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алу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немесе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келісімдер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негізінде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бірлескен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алу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sp>
        <p:nvSpPr>
          <p:cNvPr id="2" name="Номер слайда 9">
            <a:extLst>
              <a:ext uri="{FF2B5EF4-FFF2-40B4-BE49-F238E27FC236}">
                <a16:creationId xmlns:a16="http://schemas.microsoft.com/office/drawing/2014/main" id="{E14EE9E3-E417-575F-35E4-19625FA42599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6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944490" y="1783875"/>
            <a:ext cx="5177790" cy="7478975"/>
            <a:chOff x="701082" y="1190202"/>
            <a:chExt cx="3451860" cy="47929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object 7"/>
            <p:cNvSpPr/>
            <p:nvPr/>
          </p:nvSpPr>
          <p:spPr>
            <a:xfrm>
              <a:off x="701082" y="1190202"/>
              <a:ext cx="3451860" cy="4792980"/>
            </a:xfrm>
            <a:custGeom>
              <a:avLst/>
              <a:gdLst/>
              <a:ahLst/>
              <a:cxnLst/>
              <a:rect l="l" t="t" r="r" b="b"/>
              <a:pathLst>
                <a:path w="3451860" h="4792980">
                  <a:moveTo>
                    <a:pt x="3451860" y="0"/>
                  </a:moveTo>
                  <a:lnTo>
                    <a:pt x="0" y="0"/>
                  </a:lnTo>
                  <a:lnTo>
                    <a:pt x="0" y="4792980"/>
                  </a:lnTo>
                  <a:lnTo>
                    <a:pt x="3451860" y="4792980"/>
                  </a:lnTo>
                  <a:lnTo>
                    <a:pt x="345186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013459" y="1389888"/>
              <a:ext cx="2395855" cy="424180"/>
            </a:xfrm>
            <a:custGeom>
              <a:avLst/>
              <a:gdLst/>
              <a:ahLst/>
              <a:cxnLst/>
              <a:rect l="l" t="t" r="r" b="b"/>
              <a:pathLst>
                <a:path w="2395854" h="424180">
                  <a:moveTo>
                    <a:pt x="2395728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2395728" y="423672"/>
                  </a:lnTo>
                  <a:lnTo>
                    <a:pt x="2395728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74770" y="3243275"/>
            <a:ext cx="2912745" cy="610745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101918" rIns="0" bIns="0" rtlCol="0">
            <a:spAutoFit/>
          </a:bodyPr>
          <a:lstStyle/>
          <a:p>
            <a:pPr marL="953">
              <a:spcBef>
                <a:spcPts val="803"/>
              </a:spcBef>
            </a:pP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Нарық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қажеттіліктері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мен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сұраныс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0775" y="5768701"/>
            <a:ext cx="2842259" cy="618439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124778" rIns="0" bIns="0" rtlCol="0">
            <a:spAutoFit/>
          </a:bodyPr>
          <a:lstStyle/>
          <a:p>
            <a:pPr marL="195263" marR="182880">
              <a:spcBef>
                <a:spcPts val="982"/>
              </a:spcBef>
            </a:pP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Орта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мерзімді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және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ұзақ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мерзімді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сұраныс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9133" y="7093457"/>
            <a:ext cx="2842259" cy="417422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233363">
              <a:spcBef>
                <a:spcPts val="1275"/>
              </a:spcBef>
            </a:pP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Жаңа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ru-RU" sz="1600" b="0" i="0" dirty="0" err="1">
                <a:solidFill>
                  <a:srgbClr val="424242"/>
                </a:solidFill>
                <a:effectLst/>
                <a:latin typeface="Segoe Sans"/>
              </a:rPr>
              <a:t>мамандықтар</a:t>
            </a:r>
            <a:r>
              <a:rPr lang="ru-RU" sz="1600" b="0" i="0" dirty="0">
                <a:solidFill>
                  <a:srgbClr val="424242"/>
                </a:solidFill>
                <a:effectLst/>
                <a:latin typeface="Segoe Sans"/>
              </a:rPr>
              <a:t> атласы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9133" y="4387146"/>
            <a:ext cx="2912745" cy="569387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>
              <a:spcBef>
                <a:spcPts val="48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421958"/>
            <a:r>
              <a:rPr lang="kk-KZ" sz="1650" dirty="0">
                <a:latin typeface="Microsoft Sans Serif"/>
                <a:cs typeface="Microsoft Sans Serif"/>
              </a:rPr>
              <a:t>Ішкі ресурстар </a:t>
            </a:r>
            <a:endParaRPr sz="165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83614" y="1783876"/>
            <a:ext cx="9539072" cy="7478975"/>
            <a:chOff x="1512967" y="1056386"/>
            <a:chExt cx="6359381" cy="4985983"/>
          </a:xfrm>
        </p:grpSpPr>
        <p:sp>
          <p:nvSpPr>
            <p:cNvPr id="15" name="object 15"/>
            <p:cNvSpPr/>
            <p:nvPr/>
          </p:nvSpPr>
          <p:spPr>
            <a:xfrm>
              <a:off x="4555744" y="1056386"/>
              <a:ext cx="3316604" cy="4985983"/>
            </a:xfrm>
            <a:custGeom>
              <a:avLst/>
              <a:gdLst/>
              <a:ahLst/>
              <a:cxnLst/>
              <a:rect l="l" t="t" r="r" b="b"/>
              <a:pathLst>
                <a:path w="3316604" h="4723130">
                  <a:moveTo>
                    <a:pt x="3316224" y="0"/>
                  </a:moveTo>
                  <a:lnTo>
                    <a:pt x="0" y="0"/>
                  </a:lnTo>
                  <a:lnTo>
                    <a:pt x="0" y="4722876"/>
                  </a:lnTo>
                  <a:lnTo>
                    <a:pt x="3316224" y="4722876"/>
                  </a:lnTo>
                  <a:lnTo>
                    <a:pt x="331622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2967" y="5363831"/>
              <a:ext cx="2002293" cy="382601"/>
            </a:xfrm>
            <a:custGeom>
              <a:avLst/>
              <a:gdLst/>
              <a:ahLst/>
              <a:cxnLst/>
              <a:rect l="l" t="t" r="r" b="b"/>
              <a:pathLst>
                <a:path w="1894839" h="451485">
                  <a:moveTo>
                    <a:pt x="1894332" y="0"/>
                  </a:moveTo>
                  <a:lnTo>
                    <a:pt x="0" y="0"/>
                  </a:lnTo>
                  <a:lnTo>
                    <a:pt x="0" y="451104"/>
                  </a:lnTo>
                  <a:lnTo>
                    <a:pt x="1894332" y="451104"/>
                  </a:lnTo>
                  <a:lnTo>
                    <a:pt x="1894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233363">
                <a:spcBef>
                  <a:spcPts val="1275"/>
                </a:spcBef>
              </a:pPr>
              <a:r>
                <a:rPr lang="kk-KZ" sz="1600" dirty="0">
                  <a:solidFill>
                    <a:srgbClr val="424242"/>
                  </a:solidFill>
                  <a:latin typeface="Segoe Sans"/>
                </a:rPr>
                <a:t>Университет стратегиясымен сәйкестік</a:t>
              </a:r>
              <a:endParaRPr sz="1600" dirty="0">
                <a:solidFill>
                  <a:srgbClr val="424242"/>
                </a:solidFill>
                <a:latin typeface="Segoe San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537434" y="5366003"/>
              <a:ext cx="1977826" cy="380429"/>
            </a:xfrm>
            <a:custGeom>
              <a:avLst/>
              <a:gdLst/>
              <a:ahLst/>
              <a:cxnLst/>
              <a:rect l="l" t="t" r="r" b="b"/>
              <a:pathLst>
                <a:path w="1894839" h="451485">
                  <a:moveTo>
                    <a:pt x="0" y="451104"/>
                  </a:moveTo>
                  <a:lnTo>
                    <a:pt x="1894332" y="451104"/>
                  </a:lnTo>
                  <a:lnTo>
                    <a:pt x="1894332" y="0"/>
                  </a:lnTo>
                  <a:lnTo>
                    <a:pt x="0" y="0"/>
                  </a:lnTo>
                  <a:lnTo>
                    <a:pt x="0" y="45110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21138" y="2169933"/>
            <a:ext cx="4505830" cy="512641"/>
          </a:xfrm>
          <a:prstGeom prst="rect">
            <a:avLst/>
          </a:prstGeom>
          <a:solidFill>
            <a:srgbClr val="C00000"/>
          </a:solidFill>
          <a:ln w="12700">
            <a:solidFill>
              <a:srgbClr val="41709C"/>
            </a:solidFill>
          </a:ln>
        </p:spPr>
        <p:txBody>
          <a:bodyPr vert="horz" wrap="square" lIns="0" tIns="96203" rIns="0" bIns="0" rtlCol="0">
            <a:spAutoFit/>
          </a:bodyPr>
          <a:lstStyle/>
          <a:p>
            <a:pPr marL="275273">
              <a:spcBef>
                <a:spcPts val="758"/>
              </a:spcBef>
            </a:pPr>
            <a:r>
              <a:rPr lang="kk-KZ" sz="2700" b="1" dirty="0">
                <a:latin typeface="Arial"/>
                <a:cs typeface="Arial"/>
              </a:rPr>
              <a:t>СЕРІКТЕСПЕН ЖҰМЫС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38587" y="3062082"/>
            <a:ext cx="3279742" cy="619399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87629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ru-RU" sz="1650" dirty="0" err="1">
                <a:latin typeface="Microsoft Sans Serif"/>
                <a:cs typeface="Microsoft Sans Serif"/>
              </a:rPr>
              <a:t>Серіктес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kk-KZ" sz="1650" dirty="0">
                <a:latin typeface="Microsoft Sans Serif"/>
                <a:cs typeface="Microsoft Sans Serif"/>
              </a:rPr>
              <a:t>университеттің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бағдарламасын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таңдау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/>
          </p:cNvSpPr>
          <p:nvPr/>
        </p:nvSpPr>
        <p:spPr>
          <a:xfrm>
            <a:off x="7742082" y="4023103"/>
            <a:ext cx="3318340" cy="1297471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4763" rIns="0" bIns="0" rtlCol="0" anchor="ctr" anchorCtr="0">
            <a:spAutoFit/>
          </a:bodyPr>
          <a:lstStyle/>
          <a:p>
            <a:pPr>
              <a:spcBef>
                <a:spcPts val="38"/>
              </a:spcBef>
            </a:pPr>
            <a:endParaRPr dirty="0">
              <a:latin typeface="Times New Roman"/>
              <a:cs typeface="Times New Roman"/>
            </a:endParaRPr>
          </a:p>
          <a:p>
            <a:pPr marL="395288" marR="380048" indent="-2858">
              <a:spcBef>
                <a:spcPts val="8"/>
              </a:spcBef>
            </a:pPr>
            <a:r>
              <a:rPr lang="ru-RU" sz="1650" dirty="0" err="1">
                <a:latin typeface="Microsoft Sans Serif"/>
                <a:cs typeface="Microsoft Sans Serif"/>
              </a:rPr>
              <a:t>Қазақстан</a:t>
            </a:r>
            <a:r>
              <a:rPr lang="kk-KZ" sz="1650" dirty="0">
                <a:latin typeface="Microsoft Sans Serif"/>
                <a:cs typeface="Microsoft Sans Serif"/>
              </a:rPr>
              <a:t>дағы </a:t>
            </a:r>
            <a:r>
              <a:rPr lang="ru-RU" sz="1650" dirty="0" err="1">
                <a:latin typeface="Microsoft Sans Serif"/>
                <a:cs typeface="Microsoft Sans Serif"/>
              </a:rPr>
              <a:t>және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серіктес</a:t>
            </a:r>
            <a:r>
              <a:rPr lang="ru-RU" sz="1650" dirty="0">
                <a:latin typeface="Microsoft Sans Serif"/>
                <a:cs typeface="Microsoft Sans Serif"/>
              </a:rPr>
              <a:t> университет </a:t>
            </a:r>
            <a:r>
              <a:rPr lang="ru-RU" sz="1650" dirty="0" err="1">
                <a:latin typeface="Microsoft Sans Serif"/>
                <a:cs typeface="Microsoft Sans Serif"/>
              </a:rPr>
              <a:t>еліндегі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құқықтық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базаны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талдау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1638" y="7029016"/>
            <a:ext cx="3279742" cy="481863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225743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kk-KZ" sz="1650" dirty="0">
                <a:latin typeface="Microsoft Sans Serif"/>
                <a:cs typeface="Microsoft Sans Serif"/>
              </a:rPr>
              <a:t>Келесім жасау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1945" y="7798710"/>
            <a:ext cx="3219214" cy="590546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kk-KZ" sz="1650" dirty="0">
                <a:latin typeface="Microsoft Sans Serif"/>
                <a:cs typeface="Microsoft Sans Serif"/>
              </a:rPr>
              <a:t>Жауапты тұлагаларды тағайындау</a:t>
            </a:r>
            <a:endParaRPr sz="1650" dirty="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02220" y="5065303"/>
            <a:ext cx="1096898" cy="828484"/>
            <a:chOff x="4399534" y="2976117"/>
            <a:chExt cx="2773045" cy="1157605"/>
          </a:xfrm>
        </p:grpSpPr>
        <p:sp>
          <p:nvSpPr>
            <p:cNvPr id="25" name="object 25"/>
            <p:cNvSpPr/>
            <p:nvPr/>
          </p:nvSpPr>
          <p:spPr>
            <a:xfrm>
              <a:off x="4405884" y="2982467"/>
              <a:ext cx="2760345" cy="1144905"/>
            </a:xfrm>
            <a:custGeom>
              <a:avLst/>
              <a:gdLst/>
              <a:ahLst/>
              <a:cxnLst/>
              <a:rect l="l" t="t" r="r" b="b"/>
              <a:pathLst>
                <a:path w="2760345" h="1144904">
                  <a:moveTo>
                    <a:pt x="2187701" y="0"/>
                  </a:moveTo>
                  <a:lnTo>
                    <a:pt x="2187701" y="286131"/>
                  </a:lnTo>
                  <a:lnTo>
                    <a:pt x="0" y="286131"/>
                  </a:lnTo>
                  <a:lnTo>
                    <a:pt x="0" y="858393"/>
                  </a:lnTo>
                  <a:lnTo>
                    <a:pt x="2187701" y="858393"/>
                  </a:lnTo>
                  <a:lnTo>
                    <a:pt x="2187701" y="1144524"/>
                  </a:lnTo>
                  <a:lnTo>
                    <a:pt x="2759964" y="572262"/>
                  </a:lnTo>
                  <a:lnTo>
                    <a:pt x="218770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405884" y="2982467"/>
              <a:ext cx="2760345" cy="1144905"/>
            </a:xfrm>
            <a:custGeom>
              <a:avLst/>
              <a:gdLst/>
              <a:ahLst/>
              <a:cxnLst/>
              <a:rect l="l" t="t" r="r" b="b"/>
              <a:pathLst>
                <a:path w="2760345" h="1144904">
                  <a:moveTo>
                    <a:pt x="0" y="286131"/>
                  </a:moveTo>
                  <a:lnTo>
                    <a:pt x="2187701" y="286131"/>
                  </a:lnTo>
                  <a:lnTo>
                    <a:pt x="2187701" y="0"/>
                  </a:lnTo>
                  <a:lnTo>
                    <a:pt x="2759964" y="572262"/>
                  </a:lnTo>
                  <a:lnTo>
                    <a:pt x="2187701" y="1144524"/>
                  </a:lnTo>
                  <a:lnTo>
                    <a:pt x="2187701" y="858393"/>
                  </a:lnTo>
                  <a:lnTo>
                    <a:pt x="0" y="858393"/>
                  </a:lnTo>
                  <a:lnTo>
                    <a:pt x="0" y="28613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07046" y="2721484"/>
            <a:ext cx="692468" cy="5731193"/>
            <a:chOff x="1004697" y="1814322"/>
            <a:chExt cx="461645" cy="3820795"/>
          </a:xfrm>
        </p:grpSpPr>
        <p:sp>
          <p:nvSpPr>
            <p:cNvPr id="34" name="object 34"/>
            <p:cNvSpPr/>
            <p:nvPr/>
          </p:nvSpPr>
          <p:spPr>
            <a:xfrm>
              <a:off x="1014222" y="1814322"/>
              <a:ext cx="0" cy="3783329"/>
            </a:xfrm>
            <a:custGeom>
              <a:avLst/>
              <a:gdLst/>
              <a:ahLst/>
              <a:cxnLst/>
              <a:rect l="l" t="t" r="r" b="b"/>
              <a:pathLst>
                <a:path h="3783329">
                  <a:moveTo>
                    <a:pt x="0" y="0"/>
                  </a:moveTo>
                  <a:lnTo>
                    <a:pt x="0" y="3782733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14222" y="2259329"/>
              <a:ext cx="452120" cy="3375660"/>
            </a:xfrm>
            <a:custGeom>
              <a:avLst/>
              <a:gdLst/>
              <a:ahLst/>
              <a:cxnLst/>
              <a:rect l="l" t="t" r="r" b="b"/>
              <a:pathLst>
                <a:path w="452119" h="3375660">
                  <a:moveTo>
                    <a:pt x="451993" y="3337560"/>
                  </a:moveTo>
                  <a:lnTo>
                    <a:pt x="432943" y="3328035"/>
                  </a:lnTo>
                  <a:lnTo>
                    <a:pt x="375793" y="3299460"/>
                  </a:lnTo>
                  <a:lnTo>
                    <a:pt x="375793" y="3328035"/>
                  </a:lnTo>
                  <a:lnTo>
                    <a:pt x="0" y="3328035"/>
                  </a:lnTo>
                  <a:lnTo>
                    <a:pt x="0" y="3347085"/>
                  </a:lnTo>
                  <a:lnTo>
                    <a:pt x="375793" y="3347085"/>
                  </a:lnTo>
                  <a:lnTo>
                    <a:pt x="375793" y="3375660"/>
                  </a:lnTo>
                  <a:lnTo>
                    <a:pt x="432943" y="3347085"/>
                  </a:lnTo>
                  <a:lnTo>
                    <a:pt x="451993" y="3337560"/>
                  </a:lnTo>
                  <a:close/>
                </a:path>
                <a:path w="452119" h="3375660">
                  <a:moveTo>
                    <a:pt x="451993" y="2697480"/>
                  </a:moveTo>
                  <a:lnTo>
                    <a:pt x="432943" y="2687955"/>
                  </a:lnTo>
                  <a:lnTo>
                    <a:pt x="375793" y="2659380"/>
                  </a:lnTo>
                  <a:lnTo>
                    <a:pt x="375793" y="2687955"/>
                  </a:lnTo>
                  <a:lnTo>
                    <a:pt x="0" y="2687955"/>
                  </a:lnTo>
                  <a:lnTo>
                    <a:pt x="0" y="2707005"/>
                  </a:lnTo>
                  <a:lnTo>
                    <a:pt x="375793" y="2707005"/>
                  </a:lnTo>
                  <a:lnTo>
                    <a:pt x="375793" y="2735580"/>
                  </a:lnTo>
                  <a:lnTo>
                    <a:pt x="432943" y="2707005"/>
                  </a:lnTo>
                  <a:lnTo>
                    <a:pt x="451993" y="2697480"/>
                  </a:lnTo>
                  <a:close/>
                </a:path>
                <a:path w="452119" h="3375660">
                  <a:moveTo>
                    <a:pt x="451993" y="1793748"/>
                  </a:moveTo>
                  <a:lnTo>
                    <a:pt x="432943" y="1784223"/>
                  </a:lnTo>
                  <a:lnTo>
                    <a:pt x="375793" y="1755648"/>
                  </a:lnTo>
                  <a:lnTo>
                    <a:pt x="375793" y="1784223"/>
                  </a:lnTo>
                  <a:lnTo>
                    <a:pt x="0" y="1784223"/>
                  </a:lnTo>
                  <a:lnTo>
                    <a:pt x="0" y="1803273"/>
                  </a:lnTo>
                  <a:lnTo>
                    <a:pt x="375793" y="1803273"/>
                  </a:lnTo>
                  <a:lnTo>
                    <a:pt x="375793" y="1831848"/>
                  </a:lnTo>
                  <a:lnTo>
                    <a:pt x="432943" y="1803273"/>
                  </a:lnTo>
                  <a:lnTo>
                    <a:pt x="451993" y="1793748"/>
                  </a:lnTo>
                  <a:close/>
                </a:path>
                <a:path w="452119" h="3375660">
                  <a:moveTo>
                    <a:pt x="451993" y="876300"/>
                  </a:moveTo>
                  <a:lnTo>
                    <a:pt x="432943" y="866775"/>
                  </a:lnTo>
                  <a:lnTo>
                    <a:pt x="375793" y="838200"/>
                  </a:lnTo>
                  <a:lnTo>
                    <a:pt x="375793" y="866775"/>
                  </a:lnTo>
                  <a:lnTo>
                    <a:pt x="0" y="866775"/>
                  </a:lnTo>
                  <a:lnTo>
                    <a:pt x="0" y="885825"/>
                  </a:lnTo>
                  <a:lnTo>
                    <a:pt x="375793" y="885825"/>
                  </a:lnTo>
                  <a:lnTo>
                    <a:pt x="375793" y="914400"/>
                  </a:lnTo>
                  <a:lnTo>
                    <a:pt x="432943" y="885825"/>
                  </a:lnTo>
                  <a:lnTo>
                    <a:pt x="451993" y="876300"/>
                  </a:lnTo>
                  <a:close/>
                </a:path>
                <a:path w="452119" h="3375660">
                  <a:moveTo>
                    <a:pt x="451993" y="38100"/>
                  </a:moveTo>
                  <a:lnTo>
                    <a:pt x="432943" y="28575"/>
                  </a:lnTo>
                  <a:lnTo>
                    <a:pt x="375793" y="0"/>
                  </a:lnTo>
                  <a:lnTo>
                    <a:pt x="375793" y="28575"/>
                  </a:lnTo>
                  <a:lnTo>
                    <a:pt x="0" y="28575"/>
                  </a:lnTo>
                  <a:lnTo>
                    <a:pt x="0" y="47625"/>
                  </a:lnTo>
                  <a:lnTo>
                    <a:pt x="375793" y="47625"/>
                  </a:lnTo>
                  <a:lnTo>
                    <a:pt x="375793" y="76200"/>
                  </a:lnTo>
                  <a:lnTo>
                    <a:pt x="432943" y="47625"/>
                  </a:lnTo>
                  <a:lnTo>
                    <a:pt x="451993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41417" y="5614210"/>
            <a:ext cx="3279742" cy="847348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84773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ru-RU" sz="1650" dirty="0" err="1">
                <a:latin typeface="Microsoft Sans Serif"/>
                <a:cs typeface="Microsoft Sans Serif"/>
              </a:rPr>
              <a:t>Барлық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мүдделі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тараптардың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қатысуымен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талқылау</a:t>
            </a:r>
            <a:endParaRPr sz="1650" dirty="0">
              <a:latin typeface="Microsoft Sans Serif"/>
              <a:cs typeface="Microsoft Sans Serif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960E1435-BB89-590E-1BF5-BD010F7A8F82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F37FC0D7-4E41-09B1-A2B0-9001F11900E9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970363-AE5E-A02C-32DA-7FCB5E3F5825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44" name="object 15">
            <a:extLst>
              <a:ext uri="{FF2B5EF4-FFF2-40B4-BE49-F238E27FC236}">
                <a16:creationId xmlns:a16="http://schemas.microsoft.com/office/drawing/2014/main" id="{577AD42E-6F0C-60B9-AAE0-780BD6896D50}"/>
              </a:ext>
            </a:extLst>
          </p:cNvPr>
          <p:cNvSpPr/>
          <p:nvPr/>
        </p:nvSpPr>
        <p:spPr>
          <a:xfrm>
            <a:off x="12440134" y="1836262"/>
            <a:ext cx="5314466" cy="7426589"/>
          </a:xfrm>
          <a:custGeom>
            <a:avLst/>
            <a:gdLst/>
            <a:ahLst/>
            <a:cxnLst/>
            <a:rect l="l" t="t" r="r" b="b"/>
            <a:pathLst>
              <a:path w="3316604" h="4723130">
                <a:moveTo>
                  <a:pt x="3316224" y="0"/>
                </a:moveTo>
                <a:lnTo>
                  <a:pt x="0" y="0"/>
                </a:lnTo>
                <a:lnTo>
                  <a:pt x="0" y="4722876"/>
                </a:lnTo>
                <a:lnTo>
                  <a:pt x="3316224" y="4722876"/>
                </a:lnTo>
                <a:lnTo>
                  <a:pt x="331622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45" name="object 19">
            <a:extLst>
              <a:ext uri="{FF2B5EF4-FFF2-40B4-BE49-F238E27FC236}">
                <a16:creationId xmlns:a16="http://schemas.microsoft.com/office/drawing/2014/main" id="{E4D573D9-01FF-24C9-7414-91CECAD4C4D7}"/>
              </a:ext>
            </a:extLst>
          </p:cNvPr>
          <p:cNvSpPr txBox="1"/>
          <p:nvPr/>
        </p:nvSpPr>
        <p:spPr>
          <a:xfrm>
            <a:off x="13240449" y="2049547"/>
            <a:ext cx="3672329" cy="928139"/>
          </a:xfrm>
          <a:prstGeom prst="rect">
            <a:avLst/>
          </a:prstGeom>
          <a:solidFill>
            <a:srgbClr val="C00000"/>
          </a:solidFill>
          <a:ln w="12700">
            <a:solidFill>
              <a:srgbClr val="41709C"/>
            </a:solidFill>
          </a:ln>
        </p:spPr>
        <p:txBody>
          <a:bodyPr vert="horz" wrap="square" lIns="0" tIns="96203" rIns="0" bIns="0" rtlCol="0">
            <a:spAutoFit/>
          </a:bodyPr>
          <a:lstStyle/>
          <a:p>
            <a:pPr marL="275273">
              <a:spcBef>
                <a:spcPts val="758"/>
              </a:spcBef>
            </a:pPr>
            <a:r>
              <a:rPr lang="kk-KZ" sz="2700" b="1" dirty="0">
                <a:latin typeface="Arial"/>
                <a:cs typeface="Arial"/>
              </a:rPr>
              <a:t>БАҒДАРЛАМАҒА ҚАБЫЛДАУ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7" name="object 20">
            <a:extLst>
              <a:ext uri="{FF2B5EF4-FFF2-40B4-BE49-F238E27FC236}">
                <a16:creationId xmlns:a16="http://schemas.microsoft.com/office/drawing/2014/main" id="{C85F4983-122D-4E56-E01B-3F15EFBFA745}"/>
              </a:ext>
            </a:extLst>
          </p:cNvPr>
          <p:cNvSpPr txBox="1"/>
          <p:nvPr/>
        </p:nvSpPr>
        <p:spPr>
          <a:xfrm>
            <a:off x="14017172" y="3171419"/>
            <a:ext cx="3100388" cy="596316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87629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kk-KZ" sz="1650" dirty="0">
                <a:latin typeface="Microsoft Sans Serif"/>
                <a:cs typeface="Microsoft Sans Serif"/>
              </a:rPr>
              <a:t>Бағдарлама бағасын анықтау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FF85222E-90FE-F8D0-ADCE-A9BEB6394B9E}"/>
              </a:ext>
            </a:extLst>
          </p:cNvPr>
          <p:cNvSpPr txBox="1"/>
          <p:nvPr/>
        </p:nvSpPr>
        <p:spPr>
          <a:xfrm>
            <a:off x="14041271" y="3951479"/>
            <a:ext cx="3131048" cy="1297471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4763" rIns="0" bIns="0" rtlCol="0">
            <a:spAutoFit/>
          </a:bodyPr>
          <a:lstStyle/>
          <a:p>
            <a:pPr>
              <a:spcBef>
                <a:spcPts val="38"/>
              </a:spcBef>
            </a:pPr>
            <a:endParaRPr dirty="0">
              <a:latin typeface="Times New Roman"/>
              <a:cs typeface="Times New Roman"/>
            </a:endParaRPr>
          </a:p>
          <a:p>
            <a:pPr marL="395288" marR="380048" indent="-2858">
              <a:spcBef>
                <a:spcPts val="8"/>
              </a:spcBef>
            </a:pPr>
            <a:r>
              <a:rPr lang="ru-RU" sz="1650" dirty="0" err="1">
                <a:latin typeface="Microsoft Sans Serif"/>
                <a:cs typeface="Microsoft Sans Serif"/>
              </a:rPr>
              <a:t>Бірлескен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маркетингтік</a:t>
            </a:r>
            <a:r>
              <a:rPr lang="ru-RU" sz="1650" dirty="0">
                <a:latin typeface="Microsoft Sans Serif"/>
                <a:cs typeface="Microsoft Sans Serif"/>
              </a:rPr>
              <a:t> кампания, </a:t>
            </a:r>
            <a:r>
              <a:rPr lang="ru-RU" sz="1650" dirty="0" err="1">
                <a:latin typeface="Microsoft Sans Serif"/>
                <a:cs typeface="Microsoft Sans Serif"/>
              </a:rPr>
              <a:t>серіктестерде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арнайы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құрылымдардың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болуы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49" name="object 36">
            <a:extLst>
              <a:ext uri="{FF2B5EF4-FFF2-40B4-BE49-F238E27FC236}">
                <a16:creationId xmlns:a16="http://schemas.microsoft.com/office/drawing/2014/main" id="{CFF5F6A7-E223-D671-CF01-2A532A78C39F}"/>
              </a:ext>
            </a:extLst>
          </p:cNvPr>
          <p:cNvSpPr txBox="1"/>
          <p:nvPr/>
        </p:nvSpPr>
        <p:spPr>
          <a:xfrm>
            <a:off x="14071365" y="5524008"/>
            <a:ext cx="3070859" cy="847348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84773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kk-KZ" sz="1650" dirty="0">
                <a:latin typeface="Microsoft Sans Serif"/>
                <a:cs typeface="Microsoft Sans Serif"/>
              </a:rPr>
              <a:t>Қабылдау кампаниясын ұйымдастыру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B4CAA741-619E-6095-EB17-5BB0D86BA18C}"/>
              </a:ext>
            </a:extLst>
          </p:cNvPr>
          <p:cNvSpPr txBox="1"/>
          <p:nvPr/>
        </p:nvSpPr>
        <p:spPr>
          <a:xfrm>
            <a:off x="14135451" y="6555100"/>
            <a:ext cx="3102293" cy="1243610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225743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ru-RU" sz="1650" dirty="0" err="1">
                <a:latin typeface="Microsoft Sans Serif"/>
                <a:cs typeface="Microsoft Sans Serif"/>
              </a:rPr>
              <a:t>Студенттермен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келесім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жасау</a:t>
            </a:r>
            <a:r>
              <a:rPr lang="ru-RU" sz="1650" dirty="0">
                <a:latin typeface="Microsoft Sans Serif"/>
                <a:cs typeface="Microsoft Sans Serif"/>
              </a:rPr>
              <a:t>, </a:t>
            </a:r>
            <a:r>
              <a:rPr lang="ru-RU" sz="1650" dirty="0" err="1">
                <a:latin typeface="Microsoft Sans Serif"/>
                <a:cs typeface="Microsoft Sans Serif"/>
              </a:rPr>
              <a:t>оқыту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бағдарламасын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бекіту</a:t>
            </a:r>
            <a:r>
              <a:rPr lang="ru-RU" sz="1650" dirty="0">
                <a:latin typeface="Microsoft Sans Serif"/>
                <a:cs typeface="Microsoft Sans Serif"/>
              </a:rPr>
              <a:t>, </a:t>
            </a:r>
            <a:r>
              <a:rPr lang="ru-RU" sz="1650" dirty="0" err="1">
                <a:latin typeface="Microsoft Sans Serif"/>
                <a:cs typeface="Microsoft Sans Serif"/>
              </a:rPr>
              <a:t>ішкі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бұйрықтар</a:t>
            </a:r>
            <a:r>
              <a:rPr lang="ru-RU" sz="1650" dirty="0">
                <a:latin typeface="Microsoft Sans Serif"/>
                <a:cs typeface="Microsoft Sans Serif"/>
              </a:rPr>
              <a:t> </a:t>
            </a:r>
            <a:r>
              <a:rPr lang="ru-RU" sz="1650" dirty="0" err="1">
                <a:latin typeface="Microsoft Sans Serif"/>
                <a:cs typeface="Microsoft Sans Serif"/>
              </a:rPr>
              <a:t>шығару</a:t>
            </a:r>
            <a:r>
              <a:rPr lang="ru-RU" sz="1650" dirty="0">
                <a:latin typeface="Microsoft Sans Serif"/>
                <a:cs typeface="Microsoft Sans Serif"/>
              </a:rPr>
              <a:t>  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CB94E728-E193-47C6-2D93-D1D10F32D2FD}"/>
              </a:ext>
            </a:extLst>
          </p:cNvPr>
          <p:cNvSpPr txBox="1"/>
          <p:nvPr/>
        </p:nvSpPr>
        <p:spPr>
          <a:xfrm>
            <a:off x="14135450" y="7916950"/>
            <a:ext cx="3102293" cy="1098378"/>
          </a:xfrm>
          <a:prstGeom prst="rect">
            <a:avLst/>
          </a:prstGeom>
          <a:solidFill>
            <a:srgbClr val="FFFFFF"/>
          </a:solidFill>
          <a:ln w="12700">
            <a:solidFill>
              <a:srgbClr val="41709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395288" marR="380048" indent="-2858">
              <a:spcBef>
                <a:spcPts val="8"/>
              </a:spcBef>
            </a:pPr>
            <a:r>
              <a:rPr lang="kk-KZ" sz="1650" dirty="0">
                <a:latin typeface="Microsoft Sans Serif"/>
                <a:cs typeface="Microsoft Sans Serif"/>
              </a:rPr>
              <a:t>Студенттерді серіктес университетке орналастыру мәселелері</a:t>
            </a:r>
            <a:endParaRPr sz="1650" dirty="0">
              <a:latin typeface="Microsoft Sans Serif"/>
              <a:cs typeface="Microsoft Sans Serif"/>
            </a:endParaRPr>
          </a:p>
        </p:txBody>
      </p:sp>
      <p:grpSp>
        <p:nvGrpSpPr>
          <p:cNvPr id="52" name="object 24">
            <a:extLst>
              <a:ext uri="{FF2B5EF4-FFF2-40B4-BE49-F238E27FC236}">
                <a16:creationId xmlns:a16="http://schemas.microsoft.com/office/drawing/2014/main" id="{453FEE75-A970-C392-96C5-75FEFDBAA4B8}"/>
              </a:ext>
            </a:extLst>
          </p:cNvPr>
          <p:cNvGrpSpPr/>
          <p:nvPr/>
        </p:nvGrpSpPr>
        <p:grpSpPr>
          <a:xfrm>
            <a:off x="11429978" y="5076645"/>
            <a:ext cx="1096898" cy="828484"/>
            <a:chOff x="4399534" y="2976117"/>
            <a:chExt cx="2773045" cy="1157605"/>
          </a:xfrm>
        </p:grpSpPr>
        <p:sp>
          <p:nvSpPr>
            <p:cNvPr id="53" name="object 25">
              <a:extLst>
                <a:ext uri="{FF2B5EF4-FFF2-40B4-BE49-F238E27FC236}">
                  <a16:creationId xmlns:a16="http://schemas.microsoft.com/office/drawing/2014/main" id="{3659FC34-3EDA-D423-F79D-C2C2AADAB6D4}"/>
                </a:ext>
              </a:extLst>
            </p:cNvPr>
            <p:cNvSpPr/>
            <p:nvPr/>
          </p:nvSpPr>
          <p:spPr>
            <a:xfrm>
              <a:off x="4405884" y="2982467"/>
              <a:ext cx="2760345" cy="1144905"/>
            </a:xfrm>
            <a:custGeom>
              <a:avLst/>
              <a:gdLst/>
              <a:ahLst/>
              <a:cxnLst/>
              <a:rect l="l" t="t" r="r" b="b"/>
              <a:pathLst>
                <a:path w="2760345" h="1144904">
                  <a:moveTo>
                    <a:pt x="2187701" y="0"/>
                  </a:moveTo>
                  <a:lnTo>
                    <a:pt x="2187701" y="286131"/>
                  </a:lnTo>
                  <a:lnTo>
                    <a:pt x="0" y="286131"/>
                  </a:lnTo>
                  <a:lnTo>
                    <a:pt x="0" y="858393"/>
                  </a:lnTo>
                  <a:lnTo>
                    <a:pt x="2187701" y="858393"/>
                  </a:lnTo>
                  <a:lnTo>
                    <a:pt x="2187701" y="1144524"/>
                  </a:lnTo>
                  <a:lnTo>
                    <a:pt x="2759964" y="572262"/>
                  </a:lnTo>
                  <a:lnTo>
                    <a:pt x="218770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4" name="object 26">
              <a:extLst>
                <a:ext uri="{FF2B5EF4-FFF2-40B4-BE49-F238E27FC236}">
                  <a16:creationId xmlns:a16="http://schemas.microsoft.com/office/drawing/2014/main" id="{823BF50E-854C-D74C-4465-0D1AFFAF3741}"/>
                </a:ext>
              </a:extLst>
            </p:cNvPr>
            <p:cNvSpPr/>
            <p:nvPr/>
          </p:nvSpPr>
          <p:spPr>
            <a:xfrm>
              <a:off x="4405884" y="2982467"/>
              <a:ext cx="2760345" cy="1144905"/>
            </a:xfrm>
            <a:custGeom>
              <a:avLst/>
              <a:gdLst/>
              <a:ahLst/>
              <a:cxnLst/>
              <a:rect l="l" t="t" r="r" b="b"/>
              <a:pathLst>
                <a:path w="2760345" h="1144904">
                  <a:moveTo>
                    <a:pt x="0" y="286131"/>
                  </a:moveTo>
                  <a:lnTo>
                    <a:pt x="2187701" y="286131"/>
                  </a:lnTo>
                  <a:lnTo>
                    <a:pt x="2187701" y="0"/>
                  </a:lnTo>
                  <a:lnTo>
                    <a:pt x="2759964" y="572262"/>
                  </a:lnTo>
                  <a:lnTo>
                    <a:pt x="2187701" y="1144524"/>
                  </a:lnTo>
                  <a:lnTo>
                    <a:pt x="2187701" y="858393"/>
                  </a:lnTo>
                  <a:lnTo>
                    <a:pt x="0" y="858393"/>
                  </a:lnTo>
                  <a:lnTo>
                    <a:pt x="0" y="28613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5" name="TextBox 10">
            <a:extLst>
              <a:ext uri="{FF2B5EF4-FFF2-40B4-BE49-F238E27FC236}">
                <a16:creationId xmlns:a16="http://schemas.microsoft.com/office/drawing/2014/main" id="{A2D8FE1F-0D30-AA61-DD45-9EBC8B7A9E9D}"/>
              </a:ext>
            </a:extLst>
          </p:cNvPr>
          <p:cNvSpPr txBox="1"/>
          <p:nvPr/>
        </p:nvSpPr>
        <p:spPr>
          <a:xfrm>
            <a:off x="1076617" y="172285"/>
            <a:ext cx="12715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ҚОС ДИПЛОМ БАҒДАРЛАМАЛАРЫН ДАЯРЛАУ ЖОЛЫ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4BA4689A-0485-A4E1-B194-52F585DAB0D0}"/>
              </a:ext>
            </a:extLst>
          </p:cNvPr>
          <p:cNvSpPr txBox="1"/>
          <p:nvPr/>
        </p:nvSpPr>
        <p:spPr>
          <a:xfrm>
            <a:off x="1521334" y="2174739"/>
            <a:ext cx="3476577" cy="512641"/>
          </a:xfrm>
          <a:prstGeom prst="rect">
            <a:avLst/>
          </a:prstGeom>
          <a:solidFill>
            <a:srgbClr val="C00000"/>
          </a:solidFill>
          <a:ln w="12700">
            <a:solidFill>
              <a:srgbClr val="41709C"/>
            </a:solidFill>
          </a:ln>
        </p:spPr>
        <p:txBody>
          <a:bodyPr vert="horz" wrap="square" lIns="0" tIns="96203" rIns="0" bIns="0" rtlCol="0">
            <a:spAutoFit/>
          </a:bodyPr>
          <a:lstStyle/>
          <a:p>
            <a:pPr marL="275273">
              <a:spcBef>
                <a:spcPts val="758"/>
              </a:spcBef>
            </a:pPr>
            <a:r>
              <a:rPr lang="kk-KZ" sz="2700" b="1" dirty="0">
                <a:latin typeface="Arial"/>
                <a:cs typeface="Arial"/>
              </a:rPr>
              <a:t>ТАЛДАУ ЖАСАУ</a:t>
            </a:r>
            <a:endParaRPr sz="2700" dirty="0">
              <a:latin typeface="Arial"/>
              <a:cs typeface="Arial"/>
            </a:endParaRPr>
          </a:p>
        </p:txBody>
      </p:sp>
      <p:grpSp>
        <p:nvGrpSpPr>
          <p:cNvPr id="58" name="object 33">
            <a:extLst>
              <a:ext uri="{FF2B5EF4-FFF2-40B4-BE49-F238E27FC236}">
                <a16:creationId xmlns:a16="http://schemas.microsoft.com/office/drawing/2014/main" id="{EE260BC6-EB70-7B38-9348-2681B732F149}"/>
              </a:ext>
            </a:extLst>
          </p:cNvPr>
          <p:cNvGrpSpPr/>
          <p:nvPr/>
        </p:nvGrpSpPr>
        <p:grpSpPr>
          <a:xfrm>
            <a:off x="7006850" y="2772061"/>
            <a:ext cx="692468" cy="5524532"/>
            <a:chOff x="1004697" y="1814322"/>
            <a:chExt cx="461645" cy="3820795"/>
          </a:xfrm>
        </p:grpSpPr>
        <p:sp>
          <p:nvSpPr>
            <p:cNvPr id="59" name="object 34">
              <a:extLst>
                <a:ext uri="{FF2B5EF4-FFF2-40B4-BE49-F238E27FC236}">
                  <a16:creationId xmlns:a16="http://schemas.microsoft.com/office/drawing/2014/main" id="{AD141254-6C00-79FE-6CB5-D6A73CEF9C28}"/>
                </a:ext>
              </a:extLst>
            </p:cNvPr>
            <p:cNvSpPr/>
            <p:nvPr/>
          </p:nvSpPr>
          <p:spPr>
            <a:xfrm>
              <a:off x="1014222" y="1814322"/>
              <a:ext cx="0" cy="3783329"/>
            </a:xfrm>
            <a:custGeom>
              <a:avLst/>
              <a:gdLst/>
              <a:ahLst/>
              <a:cxnLst/>
              <a:rect l="l" t="t" r="r" b="b"/>
              <a:pathLst>
                <a:path h="3783329">
                  <a:moveTo>
                    <a:pt x="0" y="0"/>
                  </a:moveTo>
                  <a:lnTo>
                    <a:pt x="0" y="3782733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0" name="object 35">
              <a:extLst>
                <a:ext uri="{FF2B5EF4-FFF2-40B4-BE49-F238E27FC236}">
                  <a16:creationId xmlns:a16="http://schemas.microsoft.com/office/drawing/2014/main" id="{FD2881F8-C732-59B2-83BA-CBD60F16F6EB}"/>
                </a:ext>
              </a:extLst>
            </p:cNvPr>
            <p:cNvSpPr/>
            <p:nvPr/>
          </p:nvSpPr>
          <p:spPr>
            <a:xfrm>
              <a:off x="1014222" y="2259329"/>
              <a:ext cx="452120" cy="3375660"/>
            </a:xfrm>
            <a:custGeom>
              <a:avLst/>
              <a:gdLst/>
              <a:ahLst/>
              <a:cxnLst/>
              <a:rect l="l" t="t" r="r" b="b"/>
              <a:pathLst>
                <a:path w="452119" h="3375660">
                  <a:moveTo>
                    <a:pt x="451993" y="3337560"/>
                  </a:moveTo>
                  <a:lnTo>
                    <a:pt x="432943" y="3328035"/>
                  </a:lnTo>
                  <a:lnTo>
                    <a:pt x="375793" y="3299460"/>
                  </a:lnTo>
                  <a:lnTo>
                    <a:pt x="375793" y="3328035"/>
                  </a:lnTo>
                  <a:lnTo>
                    <a:pt x="0" y="3328035"/>
                  </a:lnTo>
                  <a:lnTo>
                    <a:pt x="0" y="3347085"/>
                  </a:lnTo>
                  <a:lnTo>
                    <a:pt x="375793" y="3347085"/>
                  </a:lnTo>
                  <a:lnTo>
                    <a:pt x="375793" y="3375660"/>
                  </a:lnTo>
                  <a:lnTo>
                    <a:pt x="432943" y="3347085"/>
                  </a:lnTo>
                  <a:lnTo>
                    <a:pt x="451993" y="3337560"/>
                  </a:lnTo>
                  <a:close/>
                </a:path>
                <a:path w="452119" h="3375660">
                  <a:moveTo>
                    <a:pt x="451993" y="2697480"/>
                  </a:moveTo>
                  <a:lnTo>
                    <a:pt x="432943" y="2687955"/>
                  </a:lnTo>
                  <a:lnTo>
                    <a:pt x="375793" y="2659380"/>
                  </a:lnTo>
                  <a:lnTo>
                    <a:pt x="375793" y="2687955"/>
                  </a:lnTo>
                  <a:lnTo>
                    <a:pt x="0" y="2687955"/>
                  </a:lnTo>
                  <a:lnTo>
                    <a:pt x="0" y="2707005"/>
                  </a:lnTo>
                  <a:lnTo>
                    <a:pt x="375793" y="2707005"/>
                  </a:lnTo>
                  <a:lnTo>
                    <a:pt x="375793" y="2735580"/>
                  </a:lnTo>
                  <a:lnTo>
                    <a:pt x="432943" y="2707005"/>
                  </a:lnTo>
                  <a:lnTo>
                    <a:pt x="451993" y="2697480"/>
                  </a:lnTo>
                  <a:close/>
                </a:path>
                <a:path w="452119" h="3375660">
                  <a:moveTo>
                    <a:pt x="451993" y="1793748"/>
                  </a:moveTo>
                  <a:lnTo>
                    <a:pt x="432943" y="1784223"/>
                  </a:lnTo>
                  <a:lnTo>
                    <a:pt x="375793" y="1755648"/>
                  </a:lnTo>
                  <a:lnTo>
                    <a:pt x="375793" y="1784223"/>
                  </a:lnTo>
                  <a:lnTo>
                    <a:pt x="0" y="1784223"/>
                  </a:lnTo>
                  <a:lnTo>
                    <a:pt x="0" y="1803273"/>
                  </a:lnTo>
                  <a:lnTo>
                    <a:pt x="375793" y="1803273"/>
                  </a:lnTo>
                  <a:lnTo>
                    <a:pt x="375793" y="1831848"/>
                  </a:lnTo>
                  <a:lnTo>
                    <a:pt x="432943" y="1803273"/>
                  </a:lnTo>
                  <a:lnTo>
                    <a:pt x="451993" y="1793748"/>
                  </a:lnTo>
                  <a:close/>
                </a:path>
                <a:path w="452119" h="3375660">
                  <a:moveTo>
                    <a:pt x="451993" y="876300"/>
                  </a:moveTo>
                  <a:lnTo>
                    <a:pt x="432943" y="866775"/>
                  </a:lnTo>
                  <a:lnTo>
                    <a:pt x="375793" y="838200"/>
                  </a:lnTo>
                  <a:lnTo>
                    <a:pt x="375793" y="866775"/>
                  </a:lnTo>
                  <a:lnTo>
                    <a:pt x="0" y="866775"/>
                  </a:lnTo>
                  <a:lnTo>
                    <a:pt x="0" y="885825"/>
                  </a:lnTo>
                  <a:lnTo>
                    <a:pt x="375793" y="885825"/>
                  </a:lnTo>
                  <a:lnTo>
                    <a:pt x="375793" y="914400"/>
                  </a:lnTo>
                  <a:lnTo>
                    <a:pt x="432943" y="885825"/>
                  </a:lnTo>
                  <a:lnTo>
                    <a:pt x="451993" y="876300"/>
                  </a:lnTo>
                  <a:close/>
                </a:path>
                <a:path w="452119" h="3375660">
                  <a:moveTo>
                    <a:pt x="451993" y="38100"/>
                  </a:moveTo>
                  <a:lnTo>
                    <a:pt x="432943" y="28575"/>
                  </a:lnTo>
                  <a:lnTo>
                    <a:pt x="375793" y="0"/>
                  </a:lnTo>
                  <a:lnTo>
                    <a:pt x="375793" y="28575"/>
                  </a:lnTo>
                  <a:lnTo>
                    <a:pt x="0" y="28575"/>
                  </a:lnTo>
                  <a:lnTo>
                    <a:pt x="0" y="47625"/>
                  </a:lnTo>
                  <a:lnTo>
                    <a:pt x="375793" y="47625"/>
                  </a:lnTo>
                  <a:lnTo>
                    <a:pt x="375793" y="76200"/>
                  </a:lnTo>
                  <a:lnTo>
                    <a:pt x="432943" y="47625"/>
                  </a:lnTo>
                  <a:lnTo>
                    <a:pt x="451993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 sz="2700" dirty="0"/>
            </a:p>
          </p:txBody>
        </p:sp>
      </p:grpSp>
      <p:grpSp>
        <p:nvGrpSpPr>
          <p:cNvPr id="61" name="object 33">
            <a:extLst>
              <a:ext uri="{FF2B5EF4-FFF2-40B4-BE49-F238E27FC236}">
                <a16:creationId xmlns:a16="http://schemas.microsoft.com/office/drawing/2014/main" id="{2BDC8EB3-8ACE-01E7-DB28-F22D914FD3EE}"/>
              </a:ext>
            </a:extLst>
          </p:cNvPr>
          <p:cNvGrpSpPr/>
          <p:nvPr/>
        </p:nvGrpSpPr>
        <p:grpSpPr>
          <a:xfrm>
            <a:off x="13255874" y="3067313"/>
            <a:ext cx="678180" cy="5328985"/>
            <a:chOff x="1014222" y="1814322"/>
            <a:chExt cx="452120" cy="3820666"/>
          </a:xfrm>
        </p:grpSpPr>
        <p:sp>
          <p:nvSpPr>
            <p:cNvPr id="62" name="object 34">
              <a:extLst>
                <a:ext uri="{FF2B5EF4-FFF2-40B4-BE49-F238E27FC236}">
                  <a16:creationId xmlns:a16="http://schemas.microsoft.com/office/drawing/2014/main" id="{811FEF3C-CA73-0BF5-055F-8E528B4C44BF}"/>
                </a:ext>
              </a:extLst>
            </p:cNvPr>
            <p:cNvSpPr/>
            <p:nvPr/>
          </p:nvSpPr>
          <p:spPr>
            <a:xfrm>
              <a:off x="1014222" y="1814322"/>
              <a:ext cx="0" cy="3783329"/>
            </a:xfrm>
            <a:custGeom>
              <a:avLst/>
              <a:gdLst/>
              <a:ahLst/>
              <a:cxnLst/>
              <a:rect l="l" t="t" r="r" b="b"/>
              <a:pathLst>
                <a:path h="3783329">
                  <a:moveTo>
                    <a:pt x="0" y="0"/>
                  </a:moveTo>
                  <a:lnTo>
                    <a:pt x="0" y="3782733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3" name="object 35">
              <a:extLst>
                <a:ext uri="{FF2B5EF4-FFF2-40B4-BE49-F238E27FC236}">
                  <a16:creationId xmlns:a16="http://schemas.microsoft.com/office/drawing/2014/main" id="{146A3DC1-D085-F586-E2C1-D3BBB3387689}"/>
                </a:ext>
              </a:extLst>
            </p:cNvPr>
            <p:cNvSpPr/>
            <p:nvPr/>
          </p:nvSpPr>
          <p:spPr>
            <a:xfrm>
              <a:off x="1014222" y="2063959"/>
              <a:ext cx="452120" cy="3571029"/>
            </a:xfrm>
            <a:custGeom>
              <a:avLst/>
              <a:gdLst/>
              <a:ahLst/>
              <a:cxnLst/>
              <a:rect l="l" t="t" r="r" b="b"/>
              <a:pathLst>
                <a:path w="452119" h="3375660">
                  <a:moveTo>
                    <a:pt x="451993" y="3337560"/>
                  </a:moveTo>
                  <a:lnTo>
                    <a:pt x="432943" y="3328035"/>
                  </a:lnTo>
                  <a:lnTo>
                    <a:pt x="375793" y="3299460"/>
                  </a:lnTo>
                  <a:lnTo>
                    <a:pt x="375793" y="3328035"/>
                  </a:lnTo>
                  <a:lnTo>
                    <a:pt x="0" y="3328035"/>
                  </a:lnTo>
                  <a:lnTo>
                    <a:pt x="0" y="3347085"/>
                  </a:lnTo>
                  <a:lnTo>
                    <a:pt x="375793" y="3347085"/>
                  </a:lnTo>
                  <a:lnTo>
                    <a:pt x="375793" y="3375660"/>
                  </a:lnTo>
                  <a:lnTo>
                    <a:pt x="432943" y="3347085"/>
                  </a:lnTo>
                  <a:lnTo>
                    <a:pt x="451993" y="3337560"/>
                  </a:lnTo>
                  <a:close/>
                </a:path>
                <a:path w="452119" h="3375660">
                  <a:moveTo>
                    <a:pt x="451993" y="2697480"/>
                  </a:moveTo>
                  <a:lnTo>
                    <a:pt x="432943" y="2687955"/>
                  </a:lnTo>
                  <a:lnTo>
                    <a:pt x="375793" y="2659380"/>
                  </a:lnTo>
                  <a:lnTo>
                    <a:pt x="375793" y="2687955"/>
                  </a:lnTo>
                  <a:lnTo>
                    <a:pt x="0" y="2687955"/>
                  </a:lnTo>
                  <a:lnTo>
                    <a:pt x="0" y="2707005"/>
                  </a:lnTo>
                  <a:lnTo>
                    <a:pt x="375793" y="2707005"/>
                  </a:lnTo>
                  <a:lnTo>
                    <a:pt x="375793" y="2735580"/>
                  </a:lnTo>
                  <a:lnTo>
                    <a:pt x="432943" y="2707005"/>
                  </a:lnTo>
                  <a:lnTo>
                    <a:pt x="451993" y="2697480"/>
                  </a:lnTo>
                  <a:close/>
                </a:path>
                <a:path w="452119" h="3375660">
                  <a:moveTo>
                    <a:pt x="451993" y="1793748"/>
                  </a:moveTo>
                  <a:lnTo>
                    <a:pt x="432943" y="1784223"/>
                  </a:lnTo>
                  <a:lnTo>
                    <a:pt x="375793" y="1755648"/>
                  </a:lnTo>
                  <a:lnTo>
                    <a:pt x="375793" y="1784223"/>
                  </a:lnTo>
                  <a:lnTo>
                    <a:pt x="0" y="1784223"/>
                  </a:lnTo>
                  <a:lnTo>
                    <a:pt x="0" y="1803273"/>
                  </a:lnTo>
                  <a:lnTo>
                    <a:pt x="375793" y="1803273"/>
                  </a:lnTo>
                  <a:lnTo>
                    <a:pt x="375793" y="1831848"/>
                  </a:lnTo>
                  <a:lnTo>
                    <a:pt x="432943" y="1803273"/>
                  </a:lnTo>
                  <a:lnTo>
                    <a:pt x="451993" y="1793748"/>
                  </a:lnTo>
                  <a:close/>
                </a:path>
                <a:path w="452119" h="3375660">
                  <a:moveTo>
                    <a:pt x="451993" y="876300"/>
                  </a:moveTo>
                  <a:lnTo>
                    <a:pt x="432943" y="866775"/>
                  </a:lnTo>
                  <a:lnTo>
                    <a:pt x="375793" y="838200"/>
                  </a:lnTo>
                  <a:lnTo>
                    <a:pt x="375793" y="866775"/>
                  </a:lnTo>
                  <a:lnTo>
                    <a:pt x="0" y="866775"/>
                  </a:lnTo>
                  <a:lnTo>
                    <a:pt x="0" y="885825"/>
                  </a:lnTo>
                  <a:lnTo>
                    <a:pt x="375793" y="885825"/>
                  </a:lnTo>
                  <a:lnTo>
                    <a:pt x="375793" y="914400"/>
                  </a:lnTo>
                  <a:lnTo>
                    <a:pt x="432943" y="885825"/>
                  </a:lnTo>
                  <a:lnTo>
                    <a:pt x="451993" y="876300"/>
                  </a:lnTo>
                  <a:close/>
                </a:path>
                <a:path w="452119" h="3375660">
                  <a:moveTo>
                    <a:pt x="451993" y="38100"/>
                  </a:moveTo>
                  <a:lnTo>
                    <a:pt x="432943" y="28575"/>
                  </a:lnTo>
                  <a:lnTo>
                    <a:pt x="375793" y="0"/>
                  </a:lnTo>
                  <a:lnTo>
                    <a:pt x="375793" y="28575"/>
                  </a:lnTo>
                  <a:lnTo>
                    <a:pt x="0" y="28575"/>
                  </a:lnTo>
                  <a:lnTo>
                    <a:pt x="0" y="47625"/>
                  </a:lnTo>
                  <a:lnTo>
                    <a:pt x="375793" y="47625"/>
                  </a:lnTo>
                  <a:lnTo>
                    <a:pt x="375793" y="76200"/>
                  </a:lnTo>
                  <a:lnTo>
                    <a:pt x="432943" y="47625"/>
                  </a:lnTo>
                  <a:lnTo>
                    <a:pt x="451993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 sz="2700" dirty="0"/>
            </a:p>
          </p:txBody>
        </p:sp>
      </p:grpSp>
      <p:sp>
        <p:nvSpPr>
          <p:cNvPr id="2" name="Номер слайда 9">
            <a:extLst>
              <a:ext uri="{FF2B5EF4-FFF2-40B4-BE49-F238E27FC236}">
                <a16:creationId xmlns:a16="http://schemas.microsoft.com/office/drawing/2014/main" id="{C2FB77DE-1726-21CB-BA35-64F931436C9D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7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7A73B53-5D9A-49DF-B273-4D9958965CAC}"/>
              </a:ext>
            </a:extLst>
          </p:cNvPr>
          <p:cNvSpPr>
            <a:spLocks/>
          </p:cNvSpPr>
          <p:nvPr/>
        </p:nvSpPr>
        <p:spPr>
          <a:xfrm>
            <a:off x="0" y="1239249"/>
            <a:ext cx="7265403" cy="9115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E7590C3-7BF6-4215-99AD-60F9BB277314}"/>
              </a:ext>
            </a:extLst>
          </p:cNvPr>
          <p:cNvSpPr/>
          <p:nvPr/>
        </p:nvSpPr>
        <p:spPr>
          <a:xfrm>
            <a:off x="13202883" y="444852"/>
            <a:ext cx="45754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 ВОВЛЕЧЕННОСТИ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10D54E-3C5C-4684-BFEC-E3F9CFC22930}"/>
              </a:ext>
            </a:extLst>
          </p:cNvPr>
          <p:cNvSpPr/>
          <p:nvPr/>
        </p:nvSpPr>
        <p:spPr>
          <a:xfrm>
            <a:off x="353544" y="521678"/>
            <a:ext cx="8533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</a:rPr>
              <a:t>AlmaU</a:t>
            </a:r>
            <a:r>
              <a:rPr lang="en-US" sz="3000" b="1" dirty="0">
                <a:solidFill>
                  <a:schemeClr val="bg1"/>
                </a:solidFill>
              </a:rPr>
              <a:t> – Meaningful &amp; Impactful University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05B6A-61A2-4E48-8535-1E3483DE65E8}"/>
              </a:ext>
            </a:extLst>
          </p:cNvPr>
          <p:cNvSpPr txBox="1"/>
          <p:nvPr/>
        </p:nvSpPr>
        <p:spPr>
          <a:xfrm>
            <a:off x="829371" y="2012841"/>
            <a:ext cx="71069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Оқытушылық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құрамға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қойылатын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талаптар</a:t>
            </a:r>
            <a:endParaRPr lang="ru-RU" sz="2300" b="1" dirty="0">
              <a:solidFill>
                <a:srgbClr val="3864B2"/>
              </a:solidFill>
              <a:latin typeface="Circe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4B022-E58B-4746-A1B9-F5C1C7DF43D6}"/>
              </a:ext>
            </a:extLst>
          </p:cNvPr>
          <p:cNvSpPr txBox="1"/>
          <p:nvPr/>
        </p:nvSpPr>
        <p:spPr>
          <a:xfrm>
            <a:off x="801068" y="3081305"/>
            <a:ext cx="72654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Оқу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форматын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таңдау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: 1+3, 2+2, 4+1</a:t>
            </a:r>
          </a:p>
          <a:p>
            <a:endParaRPr lang="ru-RU" sz="225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22246-57B3-4478-B31C-0C4051068C66}"/>
              </a:ext>
            </a:extLst>
          </p:cNvPr>
          <p:cNvSpPr txBox="1"/>
          <p:nvPr/>
        </p:nvSpPr>
        <p:spPr>
          <a:xfrm>
            <a:off x="801068" y="4355801"/>
            <a:ext cx="5809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300" b="1" dirty="0">
                <a:solidFill>
                  <a:srgbClr val="3864B2"/>
                </a:solidFill>
                <a:latin typeface="Circe Bold"/>
              </a:rPr>
              <a:t>М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атериалдық-техникалық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,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методикалық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және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ақпараттық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қамтамасыз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ету</a:t>
            </a:r>
            <a:endParaRPr lang="ru-RU" sz="2300" b="1" dirty="0">
              <a:solidFill>
                <a:srgbClr val="3864B2"/>
              </a:solidFill>
              <a:latin typeface="Circe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782DF-8A86-4B55-881B-6B8A7FD9CE1D}"/>
              </a:ext>
            </a:extLst>
          </p:cNvPr>
          <p:cNvSpPr txBox="1"/>
          <p:nvPr/>
        </p:nvSpPr>
        <p:spPr>
          <a:xfrm>
            <a:off x="856665" y="5984280"/>
            <a:ext cx="6077580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Студенттердің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қос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дипломды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бағдарламаны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игеруі</a:t>
            </a:r>
            <a:endParaRPr lang="ru-RU" sz="2300" b="1" dirty="0">
              <a:solidFill>
                <a:srgbClr val="3864B2"/>
              </a:solidFill>
              <a:latin typeface="Circe Bold"/>
            </a:endParaRPr>
          </a:p>
          <a:p>
            <a:endParaRPr lang="ru-RU" sz="225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C206D-478D-40D6-B7FA-A83954F86822}"/>
              </a:ext>
            </a:extLst>
          </p:cNvPr>
          <p:cNvSpPr txBox="1"/>
          <p:nvPr/>
        </p:nvSpPr>
        <p:spPr>
          <a:xfrm>
            <a:off x="776625" y="7528641"/>
            <a:ext cx="6355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Дипломдық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жобан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/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жұмыс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/диссертация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бойынша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жұмыс</a:t>
            </a:r>
            <a:endParaRPr lang="ru-RU" sz="2300" b="1" dirty="0">
              <a:solidFill>
                <a:srgbClr val="3864B2"/>
              </a:solidFill>
              <a:latin typeface="Circe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A3EC1-A0B5-4261-88D0-3961B24CAE90}"/>
              </a:ext>
            </a:extLst>
          </p:cNvPr>
          <p:cNvSpPr txBox="1"/>
          <p:nvPr/>
        </p:nvSpPr>
        <p:spPr>
          <a:xfrm>
            <a:off x="737419" y="9260475"/>
            <a:ext cx="7808901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Дәрежені</a:t>
            </a:r>
            <a:r>
              <a:rPr lang="ru-RU" sz="2300" b="1" dirty="0">
                <a:solidFill>
                  <a:srgbClr val="3864B2"/>
                </a:solidFill>
                <a:latin typeface="Circe Bold"/>
              </a:rPr>
              <a:t> беру </a:t>
            </a:r>
            <a:r>
              <a:rPr lang="ru-RU" sz="2300" b="1" dirty="0" err="1">
                <a:solidFill>
                  <a:srgbClr val="3864B2"/>
                </a:solidFill>
                <a:latin typeface="Circe Bold"/>
              </a:rPr>
              <a:t>мәселелері</a:t>
            </a:r>
            <a:endParaRPr lang="ru-RU" sz="2300" b="1" dirty="0">
              <a:solidFill>
                <a:srgbClr val="3864B2"/>
              </a:solidFill>
              <a:latin typeface="Circe Bold"/>
            </a:endParaRPr>
          </a:p>
          <a:p>
            <a:endParaRPr lang="ru-RU" sz="225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5D35125-69FE-46F3-93B2-08BE75B39090}"/>
              </a:ext>
            </a:extLst>
          </p:cNvPr>
          <p:cNvSpPr/>
          <p:nvPr/>
        </p:nvSpPr>
        <p:spPr>
          <a:xfrm>
            <a:off x="513821" y="2144731"/>
            <a:ext cx="177029" cy="177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DC0A10D-1000-458C-A4FA-EB31773D65A8}"/>
              </a:ext>
            </a:extLst>
          </p:cNvPr>
          <p:cNvSpPr/>
          <p:nvPr/>
        </p:nvSpPr>
        <p:spPr>
          <a:xfrm>
            <a:off x="515282" y="3268749"/>
            <a:ext cx="177029" cy="177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5550898-B6F5-4AFB-AC8B-571B1BA5173F}"/>
              </a:ext>
            </a:extLst>
          </p:cNvPr>
          <p:cNvSpPr/>
          <p:nvPr/>
        </p:nvSpPr>
        <p:spPr>
          <a:xfrm>
            <a:off x="492165" y="4534129"/>
            <a:ext cx="177029" cy="177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85FD93A-388C-4A7D-A016-51C08B60677A}"/>
              </a:ext>
            </a:extLst>
          </p:cNvPr>
          <p:cNvSpPr/>
          <p:nvPr/>
        </p:nvSpPr>
        <p:spPr>
          <a:xfrm>
            <a:off x="541699" y="6230943"/>
            <a:ext cx="177029" cy="177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18DBBB1-C54B-4689-A637-2B60DE6B5886}"/>
              </a:ext>
            </a:extLst>
          </p:cNvPr>
          <p:cNvSpPr/>
          <p:nvPr/>
        </p:nvSpPr>
        <p:spPr>
          <a:xfrm rot="10800000">
            <a:off x="492166" y="7928751"/>
            <a:ext cx="177029" cy="177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BE84EF9-9381-4C88-904D-91BC948485F9}"/>
              </a:ext>
            </a:extLst>
          </p:cNvPr>
          <p:cNvCxnSpPr>
            <a:cxnSpLocks/>
          </p:cNvCxnSpPr>
          <p:nvPr/>
        </p:nvCxnSpPr>
        <p:spPr>
          <a:xfrm>
            <a:off x="321356" y="2127588"/>
            <a:ext cx="19064" cy="73593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">
            <a:extLst>
              <a:ext uri="{FF2B5EF4-FFF2-40B4-BE49-F238E27FC236}">
                <a16:creationId xmlns:a16="http://schemas.microsoft.com/office/drawing/2014/main" id="{8487335C-E360-A10E-C9DE-C527DFA53069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20A35F8-DC90-E5F1-6067-5BE611367969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3E12FD-F90E-1CE0-65B9-DB068FD69F1A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7" name="object 18">
            <a:extLst>
              <a:ext uri="{FF2B5EF4-FFF2-40B4-BE49-F238E27FC236}">
                <a16:creationId xmlns:a16="http://schemas.microsoft.com/office/drawing/2014/main" id="{CCB5F6A5-B828-90F7-AD7A-2A5DBB6F9A0D}"/>
              </a:ext>
            </a:extLst>
          </p:cNvPr>
          <p:cNvSpPr/>
          <p:nvPr/>
        </p:nvSpPr>
        <p:spPr>
          <a:xfrm>
            <a:off x="7336622" y="2110388"/>
            <a:ext cx="364490" cy="370840"/>
          </a:xfrm>
          <a:custGeom>
            <a:avLst/>
            <a:gdLst/>
            <a:ahLst/>
            <a:cxnLst/>
            <a:rect l="l" t="t" r="r" b="b"/>
            <a:pathLst>
              <a:path w="364489" h="370839">
                <a:moveTo>
                  <a:pt x="0" y="0"/>
                </a:moveTo>
                <a:lnTo>
                  <a:pt x="0" y="370331"/>
                </a:lnTo>
                <a:lnTo>
                  <a:pt x="364236" y="1851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750A9912-EC04-469C-FE78-72016A1AC94E}"/>
              </a:ext>
            </a:extLst>
          </p:cNvPr>
          <p:cNvSpPr/>
          <p:nvPr/>
        </p:nvSpPr>
        <p:spPr>
          <a:xfrm>
            <a:off x="8022795" y="1772123"/>
            <a:ext cx="9751384" cy="910574"/>
          </a:xfrm>
          <a:custGeom>
            <a:avLst/>
            <a:gdLst/>
            <a:ahLst/>
            <a:cxnLst/>
            <a:rect l="l" t="t" r="r" b="b"/>
            <a:pathLst>
              <a:path w="938087" h="549031">
                <a:moveTo>
                  <a:pt x="0" y="0"/>
                </a:moveTo>
                <a:lnTo>
                  <a:pt x="938087" y="0"/>
                </a:lnTo>
                <a:lnTo>
                  <a:pt x="938087" y="549031"/>
                </a:lnTo>
                <a:lnTo>
                  <a:pt x="0" y="549031"/>
                </a:lnTo>
                <a:close/>
              </a:path>
            </a:pathLst>
          </a:custGeom>
          <a:solidFill>
            <a:srgbClr val="FFFFFF"/>
          </a:solidFill>
          <a:ln w="28575" cap="sq">
            <a:solidFill>
              <a:srgbClr val="D8D8D8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D4646B6C-D59F-59B7-95A1-FF4DFC823F36}"/>
              </a:ext>
            </a:extLst>
          </p:cNvPr>
          <p:cNvSpPr txBox="1"/>
          <p:nvPr/>
        </p:nvSpPr>
        <p:spPr>
          <a:xfrm>
            <a:off x="8144492" y="1520528"/>
            <a:ext cx="9457707" cy="13938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3220"/>
              </a:lnSpc>
            </a:pPr>
            <a:r>
              <a:rPr lang="kk-KZ" sz="2300" dirty="0">
                <a:solidFill>
                  <a:srgbClr val="014282"/>
                </a:solidFill>
                <a:latin typeface="Circe"/>
                <a:sym typeface="Circe"/>
              </a:rPr>
              <a:t>Б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ілім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деңгейінің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тіл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білу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деңгейінің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тараптар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талаптарын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сәйкес</a:t>
            </a:r>
            <a:r>
              <a:rPr lang="ru-RU" sz="2300" dirty="0">
                <a:solidFill>
                  <a:srgbClr val="014282"/>
                </a:solidFill>
                <a:latin typeface="Circe"/>
                <a:sym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  <a:sym typeface="Circe"/>
              </a:rPr>
              <a:t>болуы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F2182BB7-AC57-E2F8-39B0-79DDF172636E}"/>
              </a:ext>
            </a:extLst>
          </p:cNvPr>
          <p:cNvSpPr/>
          <p:nvPr/>
        </p:nvSpPr>
        <p:spPr>
          <a:xfrm>
            <a:off x="8022795" y="3049077"/>
            <a:ext cx="9751384" cy="910574"/>
          </a:xfrm>
          <a:custGeom>
            <a:avLst/>
            <a:gdLst/>
            <a:ahLst/>
            <a:cxnLst/>
            <a:rect l="l" t="t" r="r" b="b"/>
            <a:pathLst>
              <a:path w="938087" h="549031">
                <a:moveTo>
                  <a:pt x="0" y="0"/>
                </a:moveTo>
                <a:lnTo>
                  <a:pt x="938087" y="0"/>
                </a:lnTo>
                <a:lnTo>
                  <a:pt x="938087" y="549031"/>
                </a:lnTo>
                <a:lnTo>
                  <a:pt x="0" y="549031"/>
                </a:lnTo>
                <a:close/>
              </a:path>
            </a:pathLst>
          </a:custGeom>
          <a:solidFill>
            <a:srgbClr val="FFFFFF"/>
          </a:solidFill>
          <a:ln w="28575" cap="sq">
            <a:solidFill>
              <a:srgbClr val="D8D8D8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A3DF6E82-F7C0-E0B9-7C3D-5F61B30A29A4}"/>
              </a:ext>
            </a:extLst>
          </p:cNvPr>
          <p:cNvSpPr/>
          <p:nvPr/>
        </p:nvSpPr>
        <p:spPr>
          <a:xfrm>
            <a:off x="7332463" y="3235954"/>
            <a:ext cx="364490" cy="370840"/>
          </a:xfrm>
          <a:custGeom>
            <a:avLst/>
            <a:gdLst/>
            <a:ahLst/>
            <a:cxnLst/>
            <a:rect l="l" t="t" r="r" b="b"/>
            <a:pathLst>
              <a:path w="364489" h="370839">
                <a:moveTo>
                  <a:pt x="0" y="0"/>
                </a:moveTo>
                <a:lnTo>
                  <a:pt x="0" y="370331"/>
                </a:lnTo>
                <a:lnTo>
                  <a:pt x="364236" y="1851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2035C3A1-AA8B-E990-424E-73FB58F5F089}"/>
              </a:ext>
            </a:extLst>
          </p:cNvPr>
          <p:cNvSpPr txBox="1"/>
          <p:nvPr/>
        </p:nvSpPr>
        <p:spPr>
          <a:xfrm>
            <a:off x="8131552" y="2767797"/>
            <a:ext cx="9457707" cy="13938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3220"/>
              </a:lnSpc>
            </a:pPr>
            <a:r>
              <a:rPr lang="kk-KZ" sz="2300" dirty="0">
                <a:solidFill>
                  <a:srgbClr val="014282"/>
                </a:solidFill>
                <a:latin typeface="Circe"/>
                <a:sym typeface="Circe"/>
              </a:rPr>
              <a:t>Бағдаралама ұзақтығын, кіру талаптарын бекіту, оқыту форматын, қорытынды құжаттар формаларын нақтылау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AF3A0051-E3A4-12D7-7B0C-094DCA067753}"/>
              </a:ext>
            </a:extLst>
          </p:cNvPr>
          <p:cNvSpPr/>
          <p:nvPr/>
        </p:nvSpPr>
        <p:spPr>
          <a:xfrm>
            <a:off x="8044451" y="4357256"/>
            <a:ext cx="9729728" cy="1150108"/>
          </a:xfrm>
          <a:custGeom>
            <a:avLst/>
            <a:gdLst/>
            <a:ahLst/>
            <a:cxnLst/>
            <a:rect l="l" t="t" r="r" b="b"/>
            <a:pathLst>
              <a:path w="938087" h="549031">
                <a:moveTo>
                  <a:pt x="0" y="0"/>
                </a:moveTo>
                <a:lnTo>
                  <a:pt x="938087" y="0"/>
                </a:lnTo>
                <a:lnTo>
                  <a:pt x="938087" y="549031"/>
                </a:lnTo>
                <a:lnTo>
                  <a:pt x="0" y="549031"/>
                </a:lnTo>
                <a:close/>
              </a:path>
            </a:pathLst>
          </a:custGeom>
          <a:solidFill>
            <a:srgbClr val="FFFFFF"/>
          </a:solidFill>
          <a:ln w="28575" cap="sq">
            <a:solidFill>
              <a:srgbClr val="D8D8D8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49851ECF-CBB1-5EF0-B7BF-969E187E6B41}"/>
              </a:ext>
            </a:extLst>
          </p:cNvPr>
          <p:cNvSpPr/>
          <p:nvPr/>
        </p:nvSpPr>
        <p:spPr>
          <a:xfrm>
            <a:off x="7331133" y="4534129"/>
            <a:ext cx="364490" cy="370840"/>
          </a:xfrm>
          <a:custGeom>
            <a:avLst/>
            <a:gdLst/>
            <a:ahLst/>
            <a:cxnLst/>
            <a:rect l="l" t="t" r="r" b="b"/>
            <a:pathLst>
              <a:path w="364489" h="370839">
                <a:moveTo>
                  <a:pt x="0" y="0"/>
                </a:moveTo>
                <a:lnTo>
                  <a:pt x="0" y="370331"/>
                </a:lnTo>
                <a:lnTo>
                  <a:pt x="364236" y="1851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79998444-6F02-40D1-3087-6690C2CD653E}"/>
              </a:ext>
            </a:extLst>
          </p:cNvPr>
          <p:cNvSpPr txBox="1"/>
          <p:nvPr/>
        </p:nvSpPr>
        <p:spPr>
          <a:xfrm>
            <a:off x="8044451" y="4094352"/>
            <a:ext cx="9582889" cy="13938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3220"/>
              </a:lnSpc>
            </a:pPr>
            <a:r>
              <a:rPr lang="ru-RU" sz="2300" dirty="0" err="1">
                <a:solidFill>
                  <a:srgbClr val="014282"/>
                </a:solidFill>
                <a:latin typeface="Circe"/>
              </a:rPr>
              <a:t>Оқу-әдістемелік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материалдарға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ақпараттық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желілерге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дерекқорларға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кітапхана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қорларына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еркін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қол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жеткізуді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қамтамасыз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ету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1BACB65D-F8C3-B866-BFF6-26F8A1A9651B}"/>
              </a:ext>
            </a:extLst>
          </p:cNvPr>
          <p:cNvSpPr/>
          <p:nvPr/>
        </p:nvSpPr>
        <p:spPr>
          <a:xfrm>
            <a:off x="8022795" y="5947881"/>
            <a:ext cx="9751384" cy="1231037"/>
          </a:xfrm>
          <a:custGeom>
            <a:avLst/>
            <a:gdLst/>
            <a:ahLst/>
            <a:cxnLst/>
            <a:rect l="l" t="t" r="r" b="b"/>
            <a:pathLst>
              <a:path w="938087" h="549031">
                <a:moveTo>
                  <a:pt x="0" y="0"/>
                </a:moveTo>
                <a:lnTo>
                  <a:pt x="938087" y="0"/>
                </a:lnTo>
                <a:lnTo>
                  <a:pt x="938087" y="549031"/>
                </a:lnTo>
                <a:lnTo>
                  <a:pt x="0" y="549031"/>
                </a:lnTo>
                <a:close/>
              </a:path>
            </a:pathLst>
          </a:custGeom>
          <a:solidFill>
            <a:srgbClr val="FFFFFF"/>
          </a:solidFill>
          <a:ln w="28575" cap="sq">
            <a:solidFill>
              <a:srgbClr val="D8D8D8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A3360DE0-1B8E-51AB-CD2E-9DB89D0A7327}"/>
              </a:ext>
            </a:extLst>
          </p:cNvPr>
          <p:cNvSpPr txBox="1"/>
          <p:nvPr/>
        </p:nvSpPr>
        <p:spPr>
          <a:xfrm>
            <a:off x="8117870" y="5837982"/>
            <a:ext cx="9582889" cy="13938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3220"/>
              </a:lnSpc>
            </a:pPr>
            <a:r>
              <a:rPr lang="ru-RU" sz="2300" dirty="0">
                <a:solidFill>
                  <a:srgbClr val="014282"/>
                </a:solidFill>
                <a:latin typeface="Circe"/>
              </a:rPr>
              <a:t>Жеке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оқу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жоспары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құрастырылады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оқытылатын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пәндерін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бекітіледі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.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Тәжірибе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және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қорытынды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аттестациядан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өтетін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шарттар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пысықталады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.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80A2A6BE-3B44-9605-EEAC-3524441EF91A}"/>
              </a:ext>
            </a:extLst>
          </p:cNvPr>
          <p:cNvSpPr/>
          <p:nvPr/>
        </p:nvSpPr>
        <p:spPr>
          <a:xfrm>
            <a:off x="7360478" y="6227751"/>
            <a:ext cx="364490" cy="370840"/>
          </a:xfrm>
          <a:custGeom>
            <a:avLst/>
            <a:gdLst/>
            <a:ahLst/>
            <a:cxnLst/>
            <a:rect l="l" t="t" r="r" b="b"/>
            <a:pathLst>
              <a:path w="364489" h="370839">
                <a:moveTo>
                  <a:pt x="0" y="0"/>
                </a:moveTo>
                <a:lnTo>
                  <a:pt x="0" y="370331"/>
                </a:lnTo>
                <a:lnTo>
                  <a:pt x="364236" y="1851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B385B97E-E9B8-2DCE-0ADC-31FAACF13D83}"/>
              </a:ext>
            </a:extLst>
          </p:cNvPr>
          <p:cNvSpPr/>
          <p:nvPr/>
        </p:nvSpPr>
        <p:spPr>
          <a:xfrm>
            <a:off x="7949375" y="7446140"/>
            <a:ext cx="9751384" cy="1231037"/>
          </a:xfrm>
          <a:custGeom>
            <a:avLst/>
            <a:gdLst/>
            <a:ahLst/>
            <a:cxnLst/>
            <a:rect l="l" t="t" r="r" b="b"/>
            <a:pathLst>
              <a:path w="938087" h="549031">
                <a:moveTo>
                  <a:pt x="0" y="0"/>
                </a:moveTo>
                <a:lnTo>
                  <a:pt x="938087" y="0"/>
                </a:lnTo>
                <a:lnTo>
                  <a:pt x="938087" y="549031"/>
                </a:lnTo>
                <a:lnTo>
                  <a:pt x="0" y="549031"/>
                </a:lnTo>
                <a:close/>
              </a:path>
            </a:pathLst>
          </a:custGeom>
          <a:solidFill>
            <a:srgbClr val="FFFFFF"/>
          </a:solidFill>
          <a:ln w="28575" cap="sq">
            <a:solidFill>
              <a:srgbClr val="D8D8D8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50" name="object 18">
            <a:extLst>
              <a:ext uri="{FF2B5EF4-FFF2-40B4-BE49-F238E27FC236}">
                <a16:creationId xmlns:a16="http://schemas.microsoft.com/office/drawing/2014/main" id="{2A550324-365B-4A74-D99D-13615CB8702D}"/>
              </a:ext>
            </a:extLst>
          </p:cNvPr>
          <p:cNvSpPr/>
          <p:nvPr/>
        </p:nvSpPr>
        <p:spPr>
          <a:xfrm>
            <a:off x="7358360" y="7693150"/>
            <a:ext cx="364490" cy="370840"/>
          </a:xfrm>
          <a:custGeom>
            <a:avLst/>
            <a:gdLst/>
            <a:ahLst/>
            <a:cxnLst/>
            <a:rect l="l" t="t" r="r" b="b"/>
            <a:pathLst>
              <a:path w="364489" h="370839">
                <a:moveTo>
                  <a:pt x="0" y="0"/>
                </a:moveTo>
                <a:lnTo>
                  <a:pt x="0" y="370331"/>
                </a:lnTo>
                <a:lnTo>
                  <a:pt x="364236" y="1851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845843FF-D80C-B9FF-856D-4D55E880B270}"/>
              </a:ext>
            </a:extLst>
          </p:cNvPr>
          <p:cNvSpPr txBox="1"/>
          <p:nvPr/>
        </p:nvSpPr>
        <p:spPr>
          <a:xfrm>
            <a:off x="8006370" y="7372624"/>
            <a:ext cx="9694389" cy="13938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3220"/>
              </a:lnSpc>
            </a:pPr>
            <a:r>
              <a:rPr lang="ru-RU" sz="2300" dirty="0" err="1">
                <a:solidFill>
                  <a:srgbClr val="014282"/>
                </a:solidFill>
                <a:latin typeface="Circe"/>
              </a:rPr>
              <a:t>Тақырыптарды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келістіру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және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бекіту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,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оларды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жаңарту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мәселері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.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Ғылыми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жетекшілерді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тағайындау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.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Дипломдық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жұмыс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/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жобаға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/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диссертацияға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қойылатын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талаптарды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бекіту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немесе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әр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тарап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өз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форматын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бекіту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.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9EA1B65-7BF9-5C49-F106-D100D7E114AD}"/>
              </a:ext>
            </a:extLst>
          </p:cNvPr>
          <p:cNvSpPr/>
          <p:nvPr/>
        </p:nvSpPr>
        <p:spPr>
          <a:xfrm rot="10800000">
            <a:off x="520889" y="9356046"/>
            <a:ext cx="177029" cy="1770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68092899-E533-F5A4-0364-5407D110A904}"/>
              </a:ext>
            </a:extLst>
          </p:cNvPr>
          <p:cNvCxnSpPr>
            <a:cxnSpLocks/>
          </p:cNvCxnSpPr>
          <p:nvPr/>
        </p:nvCxnSpPr>
        <p:spPr>
          <a:xfrm>
            <a:off x="334294" y="3278919"/>
            <a:ext cx="19064" cy="73593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8">
            <a:extLst>
              <a:ext uri="{FF2B5EF4-FFF2-40B4-BE49-F238E27FC236}">
                <a16:creationId xmlns:a16="http://schemas.microsoft.com/office/drawing/2014/main" id="{29C8EB50-EFB8-403D-424A-F18BEC2EA015}"/>
              </a:ext>
            </a:extLst>
          </p:cNvPr>
          <p:cNvSpPr/>
          <p:nvPr/>
        </p:nvSpPr>
        <p:spPr>
          <a:xfrm>
            <a:off x="7340935" y="9301480"/>
            <a:ext cx="364490" cy="370840"/>
          </a:xfrm>
          <a:custGeom>
            <a:avLst/>
            <a:gdLst/>
            <a:ahLst/>
            <a:cxnLst/>
            <a:rect l="l" t="t" r="r" b="b"/>
            <a:pathLst>
              <a:path w="364489" h="370839">
                <a:moveTo>
                  <a:pt x="0" y="0"/>
                </a:moveTo>
                <a:lnTo>
                  <a:pt x="0" y="370331"/>
                </a:lnTo>
                <a:lnTo>
                  <a:pt x="364236" y="1851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Freeform 31">
            <a:extLst>
              <a:ext uri="{FF2B5EF4-FFF2-40B4-BE49-F238E27FC236}">
                <a16:creationId xmlns:a16="http://schemas.microsoft.com/office/drawing/2014/main" id="{FB9CA2DA-D9BD-A71D-1030-A67189613733}"/>
              </a:ext>
            </a:extLst>
          </p:cNvPr>
          <p:cNvSpPr/>
          <p:nvPr/>
        </p:nvSpPr>
        <p:spPr>
          <a:xfrm>
            <a:off x="7936287" y="9079674"/>
            <a:ext cx="9751384" cy="1004410"/>
          </a:xfrm>
          <a:custGeom>
            <a:avLst/>
            <a:gdLst/>
            <a:ahLst/>
            <a:cxnLst/>
            <a:rect l="l" t="t" r="r" b="b"/>
            <a:pathLst>
              <a:path w="938087" h="549031">
                <a:moveTo>
                  <a:pt x="0" y="0"/>
                </a:moveTo>
                <a:lnTo>
                  <a:pt x="938087" y="0"/>
                </a:lnTo>
                <a:lnTo>
                  <a:pt x="938087" y="549031"/>
                </a:lnTo>
                <a:lnTo>
                  <a:pt x="0" y="549031"/>
                </a:lnTo>
                <a:close/>
              </a:path>
            </a:pathLst>
          </a:custGeom>
          <a:solidFill>
            <a:srgbClr val="FFFFFF"/>
          </a:solidFill>
          <a:ln w="28575" cap="sq">
            <a:solidFill>
              <a:srgbClr val="D8D8D8"/>
            </a:solidFill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58" name="TextBox 32">
            <a:extLst>
              <a:ext uri="{FF2B5EF4-FFF2-40B4-BE49-F238E27FC236}">
                <a16:creationId xmlns:a16="http://schemas.microsoft.com/office/drawing/2014/main" id="{21A62453-A2EA-8146-FBF9-6C65E4575E6F}"/>
              </a:ext>
            </a:extLst>
          </p:cNvPr>
          <p:cNvSpPr txBox="1"/>
          <p:nvPr/>
        </p:nvSpPr>
        <p:spPr>
          <a:xfrm>
            <a:off x="8006369" y="8975396"/>
            <a:ext cx="9694389" cy="13938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3220"/>
              </a:lnSpc>
            </a:pPr>
            <a:r>
              <a:rPr lang="ru-RU" sz="2300" dirty="0" err="1">
                <a:solidFill>
                  <a:srgbClr val="014282"/>
                </a:solidFill>
                <a:latin typeface="Circe"/>
              </a:rPr>
              <a:t>Қос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диплом: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екі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 беру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немесе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негізгі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және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қосымша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диплом.</a:t>
            </a:r>
            <a:br>
              <a:rPr lang="ru-RU" sz="2300" dirty="0">
                <a:solidFill>
                  <a:srgbClr val="014282"/>
                </a:solidFill>
                <a:latin typeface="Circe"/>
              </a:rPr>
            </a:b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диплом: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екі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тараптар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бірлесіп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берген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бір</a:t>
            </a:r>
            <a:r>
              <a:rPr lang="ru-RU" sz="23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300" dirty="0" err="1">
                <a:solidFill>
                  <a:srgbClr val="014282"/>
                </a:solidFill>
                <a:latin typeface="Circe"/>
              </a:rPr>
              <a:t>құжат</a:t>
            </a:r>
            <a:endParaRPr lang="en-US" sz="2300" dirty="0">
              <a:solidFill>
                <a:srgbClr val="014282"/>
              </a:solidFill>
              <a:latin typeface="Circe"/>
              <a:sym typeface="Circe"/>
            </a:endParaRP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ECB941CF-F11E-A6EC-BDB4-3F7D7F38BDB8}"/>
              </a:ext>
            </a:extLst>
          </p:cNvPr>
          <p:cNvSpPr txBox="1"/>
          <p:nvPr/>
        </p:nvSpPr>
        <p:spPr>
          <a:xfrm>
            <a:off x="1076617" y="172285"/>
            <a:ext cx="12715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ҚОС ДИПЛОМ БАҒДАРЛАМАЛАРЫН ІСКЕ АСЫРУ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DF2B138-AA1E-2955-FD3D-EEC5AEDBC8E9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8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16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49AFE062-DFC1-40A3-BE80-879C984E7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995011"/>
              </p:ext>
            </p:extLst>
          </p:nvPr>
        </p:nvGraphicFramePr>
        <p:xfrm>
          <a:off x="-990600" y="1575520"/>
          <a:ext cx="12268200" cy="713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369D4927-FA44-4F2A-D08C-7B61060FBDDB}"/>
              </a:ext>
            </a:extLst>
          </p:cNvPr>
          <p:cNvGrpSpPr/>
          <p:nvPr/>
        </p:nvGrpSpPr>
        <p:grpSpPr>
          <a:xfrm>
            <a:off x="-195453" y="0"/>
            <a:ext cx="18678907" cy="1171136"/>
            <a:chOff x="0" y="0"/>
            <a:chExt cx="5338674" cy="334726"/>
          </a:xfrm>
          <a:solidFill>
            <a:srgbClr val="003E7F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93D6148-14A1-C52C-A17F-BDE748A23A4A}"/>
                </a:ext>
              </a:extLst>
            </p:cNvPr>
            <p:cNvSpPr/>
            <p:nvPr/>
          </p:nvSpPr>
          <p:spPr>
            <a:xfrm>
              <a:off x="0" y="0"/>
              <a:ext cx="5338674" cy="334726"/>
            </a:xfrm>
            <a:custGeom>
              <a:avLst/>
              <a:gdLst/>
              <a:ahLst/>
              <a:cxnLst/>
              <a:rect l="l" t="t" r="r" b="b"/>
              <a:pathLst>
                <a:path w="5338674" h="334726">
                  <a:moveTo>
                    <a:pt x="3730" y="0"/>
                  </a:moveTo>
                  <a:lnTo>
                    <a:pt x="5334943" y="0"/>
                  </a:lnTo>
                  <a:cubicBezTo>
                    <a:pt x="5337004" y="0"/>
                    <a:pt x="5338674" y="1670"/>
                    <a:pt x="5338674" y="3730"/>
                  </a:cubicBezTo>
                  <a:lnTo>
                    <a:pt x="5338674" y="330996"/>
                  </a:lnTo>
                  <a:cubicBezTo>
                    <a:pt x="5338674" y="331985"/>
                    <a:pt x="5338281" y="332934"/>
                    <a:pt x="5337581" y="333633"/>
                  </a:cubicBezTo>
                  <a:cubicBezTo>
                    <a:pt x="5336882" y="334333"/>
                    <a:pt x="5335933" y="334726"/>
                    <a:pt x="5334943" y="334726"/>
                  </a:cubicBezTo>
                  <a:lnTo>
                    <a:pt x="3730" y="334726"/>
                  </a:lnTo>
                  <a:cubicBezTo>
                    <a:pt x="2741" y="334726"/>
                    <a:pt x="1792" y="334333"/>
                    <a:pt x="1093" y="333633"/>
                  </a:cubicBezTo>
                  <a:cubicBezTo>
                    <a:pt x="393" y="332934"/>
                    <a:pt x="0" y="331985"/>
                    <a:pt x="0" y="330996"/>
                  </a:cubicBezTo>
                  <a:lnTo>
                    <a:pt x="0" y="3730"/>
                  </a:lnTo>
                  <a:cubicBezTo>
                    <a:pt x="0" y="2741"/>
                    <a:pt x="393" y="1792"/>
                    <a:pt x="1093" y="1093"/>
                  </a:cubicBezTo>
                  <a:cubicBezTo>
                    <a:pt x="1792" y="393"/>
                    <a:pt x="2741" y="0"/>
                    <a:pt x="373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AFC449-97A5-B7CA-B60F-0CD8961CC4BC}"/>
                </a:ext>
              </a:extLst>
            </p:cNvPr>
            <p:cNvSpPr txBox="1"/>
            <p:nvPr/>
          </p:nvSpPr>
          <p:spPr>
            <a:xfrm>
              <a:off x="0" y="-47625"/>
              <a:ext cx="5338674" cy="38235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C5A74B23-B867-B99F-8FCA-6A3E1245A890}"/>
              </a:ext>
            </a:extLst>
          </p:cNvPr>
          <p:cNvSpPr txBox="1"/>
          <p:nvPr/>
        </p:nvSpPr>
        <p:spPr>
          <a:xfrm>
            <a:off x="1076617" y="172285"/>
            <a:ext cx="12715583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kk-KZ" sz="35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irce Bold"/>
              </a:rPr>
              <a:t>ҚОС ДИПЛОМ БАҒДАРЛАМАЛАРЫН ТҰРАҚТЫ ДАМУЫ</a:t>
            </a:r>
            <a:endParaRPr lang="en-US" sz="35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irce Bold"/>
            </a:endParaRPr>
          </a:p>
        </p:txBody>
      </p:sp>
      <p:grpSp>
        <p:nvGrpSpPr>
          <p:cNvPr id="8" name="Group 59">
            <a:extLst>
              <a:ext uri="{FF2B5EF4-FFF2-40B4-BE49-F238E27FC236}">
                <a16:creationId xmlns:a16="http://schemas.microsoft.com/office/drawing/2014/main" id="{965B3B41-BC6C-B2C4-3324-00AE3E098045}"/>
              </a:ext>
            </a:extLst>
          </p:cNvPr>
          <p:cNvGrpSpPr/>
          <p:nvPr/>
        </p:nvGrpSpPr>
        <p:grpSpPr>
          <a:xfrm>
            <a:off x="10460677" y="1436105"/>
            <a:ext cx="6978294" cy="7898395"/>
            <a:chOff x="-18877" y="-47625"/>
            <a:chExt cx="952092" cy="1060820"/>
          </a:xfrm>
        </p:grpSpPr>
        <p:sp>
          <p:nvSpPr>
            <p:cNvPr id="9" name="Freeform 60">
              <a:extLst>
                <a:ext uri="{FF2B5EF4-FFF2-40B4-BE49-F238E27FC236}">
                  <a16:creationId xmlns:a16="http://schemas.microsoft.com/office/drawing/2014/main" id="{66EECF8C-4CA0-CC4A-995E-8894790CCCEB}"/>
                </a:ext>
              </a:extLst>
            </p:cNvPr>
            <p:cNvSpPr/>
            <p:nvPr/>
          </p:nvSpPr>
          <p:spPr>
            <a:xfrm>
              <a:off x="-18877" y="0"/>
              <a:ext cx="933215" cy="1013195"/>
            </a:xfrm>
            <a:custGeom>
              <a:avLst/>
              <a:gdLst/>
              <a:ahLst/>
              <a:cxnLst/>
              <a:rect l="l" t="t" r="r" b="b"/>
              <a:pathLst>
                <a:path w="933215" h="1013195">
                  <a:moveTo>
                    <a:pt x="0" y="0"/>
                  </a:moveTo>
                  <a:lnTo>
                    <a:pt x="933215" y="0"/>
                  </a:lnTo>
                  <a:lnTo>
                    <a:pt x="933215" y="1013195"/>
                  </a:lnTo>
                  <a:lnTo>
                    <a:pt x="0" y="1013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8D8D8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61">
              <a:extLst>
                <a:ext uri="{FF2B5EF4-FFF2-40B4-BE49-F238E27FC236}">
                  <a16:creationId xmlns:a16="http://schemas.microsoft.com/office/drawing/2014/main" id="{17C7AF7B-E486-8A15-EE50-937DC942C720}"/>
                </a:ext>
              </a:extLst>
            </p:cNvPr>
            <p:cNvSpPr txBox="1"/>
            <p:nvPr/>
          </p:nvSpPr>
          <p:spPr>
            <a:xfrm>
              <a:off x="0" y="-47625"/>
              <a:ext cx="933215" cy="106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1" name="TextBox 63">
            <a:extLst>
              <a:ext uri="{FF2B5EF4-FFF2-40B4-BE49-F238E27FC236}">
                <a16:creationId xmlns:a16="http://schemas.microsoft.com/office/drawing/2014/main" id="{6A7995ED-6589-34EF-D45E-4A73A6FFD8AD}"/>
              </a:ext>
            </a:extLst>
          </p:cNvPr>
          <p:cNvSpPr txBox="1"/>
          <p:nvPr/>
        </p:nvSpPr>
        <p:spPr>
          <a:xfrm>
            <a:off x="10599035" y="2095500"/>
            <a:ext cx="6563218" cy="772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1"/>
              </a:lnSpc>
              <a:spcBef>
                <a:spcPts val="450"/>
              </a:spcBef>
              <a:spcAft>
                <a:spcPts val="750"/>
              </a:spcAft>
            </a:pPr>
            <a:r>
              <a:rPr lang="ru-RU" sz="2300" b="1" dirty="0" err="1">
                <a:solidFill>
                  <a:srgbClr val="DD2B1B"/>
                </a:solidFill>
                <a:latin typeface="Circe Bold"/>
              </a:rPr>
              <a:t>Қажетті</a:t>
            </a:r>
            <a:r>
              <a:rPr lang="ru-RU" sz="2300" b="1" dirty="0">
                <a:solidFill>
                  <a:srgbClr val="DD2B1B"/>
                </a:solidFill>
                <a:latin typeface="Circe Bold"/>
              </a:rPr>
              <a:t> </a:t>
            </a:r>
            <a:r>
              <a:rPr lang="ru-RU" sz="2300" b="1" dirty="0" err="1">
                <a:solidFill>
                  <a:srgbClr val="DD2B1B"/>
                </a:solidFill>
                <a:latin typeface="Circe Bold"/>
              </a:rPr>
              <a:t>шаралар</a:t>
            </a:r>
            <a:r>
              <a:rPr lang="ru-RU" sz="2300" b="1" dirty="0">
                <a:solidFill>
                  <a:srgbClr val="DD2B1B"/>
                </a:solidFill>
                <a:latin typeface="Circe Bold"/>
              </a:rPr>
              <a:t>:</a:t>
            </a: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Қос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диплом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бағдараламаларын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дамытуды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университет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стратегиясына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енгізу</a:t>
            </a:r>
            <a:endParaRPr lang="ru-RU" sz="2500" dirty="0">
              <a:solidFill>
                <a:srgbClr val="014282"/>
              </a:solidFill>
              <a:latin typeface="Circe"/>
            </a:endParaRP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Бағдарламарды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дамыту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мақсатына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декандарға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/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бағдарлама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көшбасшыларына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халықаралық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іс-сапарларды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көбейту</a:t>
            </a:r>
            <a:endParaRPr lang="ru-RU" sz="2500" dirty="0">
              <a:solidFill>
                <a:srgbClr val="014282"/>
              </a:solidFill>
              <a:latin typeface="Circe"/>
            </a:endParaRP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Жұмыс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берушілердің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бағдарламаларды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дамытуға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белсенді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қатыстыру</a:t>
            </a:r>
            <a:endParaRPr lang="ru-RU" sz="2500" dirty="0">
              <a:solidFill>
                <a:srgbClr val="014282"/>
              </a:solidFill>
              <a:latin typeface="Circe"/>
            </a:endParaRP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Ішкі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/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сыртқы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қаржыландыруды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қамтамасыз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ету</a:t>
            </a:r>
            <a:endParaRPr lang="ru-RU" sz="2500" dirty="0">
              <a:solidFill>
                <a:srgbClr val="014282"/>
              </a:solidFill>
              <a:latin typeface="Circe"/>
            </a:endParaRP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Бірлескен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маркетингтік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kk-KZ" sz="2500" dirty="0">
                <a:solidFill>
                  <a:srgbClr val="014282"/>
                </a:solidFill>
                <a:latin typeface="Circe"/>
              </a:rPr>
              <a:t>кампанияларды ұйымдастыру</a:t>
            </a:r>
            <a:endParaRPr lang="ru-RU" sz="2500" dirty="0">
              <a:solidFill>
                <a:srgbClr val="014282"/>
              </a:solidFill>
              <a:latin typeface="Circe"/>
            </a:endParaRP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Оқу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орындарында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арнайы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құрылымдардың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болуы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(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ішкі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және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сыртқы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қатынастар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бойынша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)</a:t>
            </a: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Студенттердің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ата-аналарымен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жұмыс</a:t>
            </a:r>
            <a:endParaRPr lang="ru-RU" sz="2500" dirty="0">
              <a:solidFill>
                <a:srgbClr val="014282"/>
              </a:solidFill>
              <a:latin typeface="Circe"/>
            </a:endParaRP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dirty="0" err="1">
                <a:solidFill>
                  <a:srgbClr val="014282"/>
                </a:solidFill>
                <a:latin typeface="Circe"/>
              </a:rPr>
              <a:t>Құжат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дайындауда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ішкі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бюрократияны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  <a:r>
              <a:rPr lang="ru-RU" sz="2500" dirty="0" err="1">
                <a:solidFill>
                  <a:srgbClr val="014282"/>
                </a:solidFill>
                <a:latin typeface="Circe"/>
              </a:rPr>
              <a:t>азайту</a:t>
            </a:r>
            <a:r>
              <a:rPr lang="ru-RU" sz="2500" dirty="0">
                <a:solidFill>
                  <a:srgbClr val="014282"/>
                </a:solidFill>
                <a:latin typeface="Circe"/>
              </a:rPr>
              <a:t> </a:t>
            </a:r>
          </a:p>
          <a:p>
            <a:pPr marL="342900" indent="-342900">
              <a:lnSpc>
                <a:spcPts val="2691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500" dirty="0">
              <a:solidFill>
                <a:srgbClr val="014282"/>
              </a:solidFill>
              <a:latin typeface="Circe"/>
            </a:endParaRPr>
          </a:p>
          <a:p>
            <a:pPr marL="342900" lvl="0" indent="-342900">
              <a:lnSpc>
                <a:spcPts val="2691"/>
              </a:lnSpc>
              <a:buFont typeface="Wingdings" panose="05000000000000000000" pitchFamily="2" charset="2"/>
              <a:buChar char="ü"/>
            </a:pPr>
            <a:endParaRPr lang="en-US" sz="2300" dirty="0">
              <a:solidFill>
                <a:srgbClr val="014282"/>
              </a:solidFill>
              <a:latin typeface="Circe"/>
            </a:endParaRPr>
          </a:p>
        </p:txBody>
      </p:sp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D80DDFB5-5950-AF77-319E-00D352931878}"/>
              </a:ext>
            </a:extLst>
          </p:cNvPr>
          <p:cNvSpPr txBox="1">
            <a:spLocks/>
          </p:cNvSpPr>
          <p:nvPr/>
        </p:nvSpPr>
        <p:spPr>
          <a:xfrm>
            <a:off x="17426690" y="9763906"/>
            <a:ext cx="708283" cy="42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D74DC8-FDF8-4851-B4E0-CFF0EA2E04F7}" type="slidenum">
              <a:rPr lang="en-US" sz="1400" smtClean="0">
                <a:solidFill>
                  <a:schemeClr val="tx2"/>
                </a:solidFill>
                <a:latin typeface="Arial"/>
                <a:cs typeface="Arial"/>
              </a:rPr>
              <a:t>9</a:t>
            </a:fld>
            <a:endParaRPr lang="ru-RU" sz="1400" dirty="0">
              <a:solidFill>
                <a:schemeClr val="tx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60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1457</Words>
  <Application>Microsoft Office PowerPoint</Application>
  <PresentationFormat>Произвольный</PresentationFormat>
  <Paragraphs>254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Microsoft Sans Serif</vt:lpstr>
      <vt:lpstr>Futura</vt:lpstr>
      <vt:lpstr>Circe</vt:lpstr>
      <vt:lpstr>Aptos</vt:lpstr>
      <vt:lpstr>Arial</vt:lpstr>
      <vt:lpstr>Canva Sans Bold</vt:lpstr>
      <vt:lpstr>Georgia</vt:lpstr>
      <vt:lpstr>Segoe Sans</vt:lpstr>
      <vt:lpstr>Futura Bold</vt:lpstr>
      <vt:lpstr>Wingdings</vt:lpstr>
      <vt:lpstr>Helvetica Neue</vt:lpstr>
      <vt:lpstr>Circe Bold</vt:lpstr>
      <vt:lpstr>Calibri</vt:lpstr>
      <vt:lpstr>Times New Roman</vt:lpstr>
      <vt:lpstr>Candara</vt:lpstr>
      <vt:lpstr>Roboto</vt:lpstr>
      <vt:lpstr>Canva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AlmaU RUS 14.12</dc:title>
  <dc:creator>Nurakynova Sabina</dc:creator>
  <cp:lastModifiedBy>Azamat Auyezkhanuly</cp:lastModifiedBy>
  <cp:revision>68</cp:revision>
  <dcterms:created xsi:type="dcterms:W3CDTF">2006-08-16T00:00:00Z</dcterms:created>
  <dcterms:modified xsi:type="dcterms:W3CDTF">2025-04-23T11:55:31Z</dcterms:modified>
  <dc:identifier>DAGOXLV7JQU</dc:identifier>
</cp:coreProperties>
</file>