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44" r:id="rId2"/>
  </p:sldMasterIdLst>
  <p:notesMasterIdLst>
    <p:notesMasterId r:id="rId12"/>
  </p:notesMasterIdLst>
  <p:handoutMasterIdLst>
    <p:handoutMasterId r:id="rId13"/>
  </p:handoutMasterIdLst>
  <p:sldIdLst>
    <p:sldId id="399" r:id="rId3"/>
    <p:sldId id="405" r:id="rId4"/>
    <p:sldId id="414" r:id="rId5"/>
    <p:sldId id="301" r:id="rId6"/>
    <p:sldId id="413" r:id="rId7"/>
    <p:sldId id="408" r:id="rId8"/>
    <p:sldId id="409" r:id="rId9"/>
    <p:sldId id="412" r:id="rId10"/>
    <p:sldId id="397" r:id="rId11"/>
  </p:sldIdLst>
  <p:sldSz cx="12192000" cy="6858000"/>
  <p:notesSz cx="6797675" cy="9926638"/>
  <p:defaultTextStyle>
    <a:defPPr>
      <a:defRPr lang="ru-RU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726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60543"/>
    <a:srgbClr val="437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93" y="53"/>
      </p:cViewPr>
      <p:guideLst>
        <p:guide orient="horz" pos="2160"/>
        <p:guide pos="472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13450003702515E-2"/>
          <c:w val="1"/>
          <c:h val="0.51678267431150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 rot="0" vert="horz" anchor="ctr"/>
                  <a:lstStyle/>
                  <a:p>
                    <a:pPr>
                      <a:defRPr b="1"/>
                    </a:pPr>
                    <a:r>
                      <a:rPr lang="en-US" sz="1400" b="1"/>
                      <a:t>23% (70)</a:t>
                    </a:r>
                    <a:endParaRPr lang="en-US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CD-4774-A478-C233E75AF9C8}"/>
                </c:ext>
              </c:extLst>
            </c:dLbl>
            <c:dLbl>
              <c:idx val="1"/>
              <c:layout>
                <c:manualLayout>
                  <c:x val="-6.7807984003817633E-4"/>
                  <c:y val="0"/>
                </c:manualLayout>
              </c:layout>
              <c:tx>
                <c:rich>
                  <a:bodyPr rot="0" vert="horz" anchor="ctr"/>
                  <a:lstStyle/>
                  <a:p>
                    <a:pPr>
                      <a:defRPr b="1"/>
                    </a:pPr>
                    <a:r>
                      <a:rPr lang="en-US" sz="1400" b="1" dirty="0"/>
                      <a:t>37% (117)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CD-4774-A478-C233E75AF9C8}"/>
                </c:ext>
              </c:extLst>
            </c:dLbl>
            <c:dLbl>
              <c:idx val="2"/>
              <c:layout/>
              <c:tx>
                <c:rich>
                  <a:bodyPr rot="0" vert="horz" anchor="ctr"/>
                  <a:lstStyle/>
                  <a:p>
                    <a:pPr>
                      <a:defRPr b="1"/>
                    </a:pPr>
                    <a:r>
                      <a:rPr lang="en-US" sz="1400" b="1"/>
                      <a:t>13% (41)</a:t>
                    </a:r>
                    <a:endParaRPr lang="en-US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CD-4774-A478-C233E75AF9C8}"/>
                </c:ext>
              </c:extLst>
            </c:dLbl>
            <c:dLbl>
              <c:idx val="3"/>
              <c:layout/>
              <c:tx>
                <c:rich>
                  <a:bodyPr rot="0" vert="horz" anchor="ctr"/>
                  <a:lstStyle/>
                  <a:p>
                    <a:pPr>
                      <a:defRPr b="1"/>
                    </a:pPr>
                    <a:r>
                      <a:rPr lang="en-US" sz="1400" b="1"/>
                      <a:t>27,3%(86)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CD-4774-A478-C233E75AF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доктор наук/профессор/кандидат наук</c:v>
                </c:pt>
                <c:pt idx="1">
                  <c:v>магистр</c:v>
                </c:pt>
                <c:pt idx="2">
                  <c:v>педагог-мастер, педагог-исследователь, старший преподаватель</c:v>
                </c:pt>
                <c:pt idx="3">
                  <c:v>тренер UEFA, судья, методист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37</c:v>
                </c:pt>
                <c:pt idx="2">
                  <c:v>13</c:v>
                </c:pt>
                <c:pt idx="3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CD-4774-A478-C233E75AF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73952"/>
        <c:axId val="62579840"/>
      </c:barChart>
      <c:catAx>
        <c:axId val="625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62579840"/>
        <c:crosses val="autoZero"/>
        <c:auto val="1"/>
        <c:lblAlgn val="ctr"/>
        <c:lblOffset val="100"/>
        <c:noMultiLvlLbl val="0"/>
      </c:catAx>
      <c:valAx>
        <c:axId val="62579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573952"/>
        <c:crosses val="autoZero"/>
        <c:crossBetween val="between"/>
      </c:valAx>
    </c:plotArea>
    <c:plotVisOnly val="1"/>
    <c:dispBlanksAs val="gap"/>
    <c:showDLblsOverMax val="0"/>
  </c:chart>
  <c:txPr>
    <a:bodyPr rot="-5400000" vert="horz" anchor="t"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5241B-E6D6-4F5C-978A-35E59F5EB464}" type="datetimeFigureOut">
              <a:rPr lang="ru-RU" smtClean="0"/>
              <a:t>28.11.2023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132D-8ACB-44FB-8DBC-551530087C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5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8984-6737-4AAA-89E9-54152C7DB0A6}" type="datetimeFigureOut">
              <a:rPr lang="ro-RO" smtClean="0"/>
              <a:t>28.11.2023</a:t>
            </a:fld>
            <a:endParaRPr lang="ro-RO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3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D4D2-38B3-4D9C-B54A-9B3EB714D28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729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36D8B-9396-461D-AD56-DB2B524FED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5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4CCC2-F92A-433E-ADA3-1843F8A396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AB081-1640-4AE3-B4EC-E4584649C7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98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995C7-127D-4BF2-B145-4C9A118F6E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0598-2884-4798-B93A-E71FA545BE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82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F8FFB-7174-4E27-823B-2CE5363F3A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7EED9-E077-4197-BF9C-0F04263050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7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1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1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3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0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4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EF8E9-9442-4F24-ABD7-A5776B8EE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BB291-3996-42B3-9D1F-73EA0C6EDF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93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18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2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107-5BF7-4003-BF1F-375874B112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C88C-D9D6-41E8-B869-3C5C983F69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52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340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2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9264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AB12FC-2294-4162-B18D-463B9AEBCC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9216-A9B3-4F70-BC76-05BF911030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5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C5F88-6477-4A10-8970-B5D8AE1D9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B00B5-0D93-4CCB-BA91-FAEF2C3EBF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46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899E6-C4C8-45FA-A88E-B01857CB10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7AC1-237A-438E-8440-22AD37404B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6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4A54B-FF1E-40BF-BB0E-7813FF4C53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E1391-1EA1-4F8B-A4B0-A1D30917FD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88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4D9FF-DDB5-4B71-9476-964494F05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0D91-64FC-44B5-A9E6-7F79E37AEC1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64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6E3618-EC8B-4745-A4FB-FF3980D2F2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EA67-E724-4BA2-8950-78C6A6EF512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4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37D36-D680-468A-BE4C-B0CB0E5B8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4B32C-12E6-4498-AADC-DEDEAE4383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01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98FC-D2E1-4C56-A76D-CEB0F9BDDAF7}" type="datetime1">
              <a:rPr lang="ru-RU" smtClean="0"/>
              <a:t>28.11.2023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61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98FC-D2E1-4C56-A76D-CEB0F9BDDAF7}" type="datetime1">
              <a:rPr lang="ru-RU" smtClean="0"/>
              <a:t>28.11.2023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4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A8FB3-49FC-4E65-9D6D-9BF2F06F2416}"/>
              </a:ext>
            </a:extLst>
          </p:cNvPr>
          <p:cNvSpPr txBox="1"/>
          <p:nvPr/>
        </p:nvSpPr>
        <p:spPr>
          <a:xfrm>
            <a:off x="551384" y="3479817"/>
            <a:ext cx="573777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60543"/>
                </a:solidFill>
                <a:latin typeface="Arial"/>
                <a:ea typeface="Calibri"/>
                <a:cs typeface="Times New Roman"/>
              </a:rPr>
              <a:t>«ФИЗИЧЕСКАЯ КУЛЬТУРА» </a:t>
            </a:r>
            <a:endParaRPr lang="ru-RU" sz="2000" dirty="0">
              <a:solidFill>
                <a:srgbClr val="060543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111" y="510255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Республики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научно-практический центр физической культуры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619" y="5799023"/>
            <a:ext cx="38995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Садыков С.К., 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директор ННПЦФК МП РК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82602"/>
            <a:ext cx="648072" cy="675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82602"/>
            <a:ext cx="675521" cy="6755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1384" y="2499925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60543"/>
                </a:solidFill>
                <a:latin typeface="Arial"/>
                <a:ea typeface="Calibri"/>
                <a:cs typeface="Times New Roman"/>
              </a:rPr>
              <a:t>О состоянии научного, </a:t>
            </a:r>
          </a:p>
          <a:p>
            <a:r>
              <a:rPr lang="ru-RU" sz="2000" dirty="0">
                <a:solidFill>
                  <a:srgbClr val="060543"/>
                </a:solidFill>
                <a:latin typeface="Arial"/>
                <a:ea typeface="Calibri"/>
                <a:cs typeface="Times New Roman"/>
              </a:rPr>
              <a:t>учебно-методического и кадрового обеспечения преподавания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6349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1"/>
          <p:cNvSpPr>
            <a:spLocks noChangeArrowheads="1"/>
          </p:cNvSpPr>
          <p:nvPr/>
        </p:nvSpPr>
        <p:spPr bwMode="auto">
          <a:xfrm>
            <a:off x="1831977" y="1731109"/>
            <a:ext cx="3117850" cy="69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562722" fontAlgn="base">
              <a:spcBef>
                <a:spcPct val="0"/>
              </a:spcBef>
              <a:spcAft>
                <a:spcPct val="0"/>
              </a:spcAft>
            </a:pPr>
            <a:endParaRPr lang="ru-RU" altLang="ru-RU" sz="3939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4614530" y="1916832"/>
            <a:ext cx="6960999" cy="287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562722" fontAlgn="base">
              <a:spcBef>
                <a:spcPct val="0"/>
              </a:spcBef>
              <a:spcAft>
                <a:spcPts val="2215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Согласно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Реестра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образовательных программ подготовка педагогов физической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культуры проводится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по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61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образовательной  программе уровня </a:t>
            </a:r>
            <a:r>
              <a:rPr lang="ru-RU" altLang="ru-RU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бакалавриата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и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19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программ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магистратуры.</a:t>
            </a:r>
          </a:p>
          <a:p>
            <a:pPr algn="just" defTabSz="562722" fontAlgn="base">
              <a:spcBef>
                <a:spcPct val="0"/>
              </a:spcBef>
              <a:spcAft>
                <a:spcPts val="2215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В 2022-2023 учебном году количество получивших грант составил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779,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в том числе на подготовку с высшим образованием –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725 грантов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на подготовку магистрантов –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54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Кроме этого, на обучение в докторантуре –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7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just" defTabSz="562722" fontAlgn="base">
              <a:spcBef>
                <a:spcPct val="0"/>
              </a:spcBef>
              <a:spcAft>
                <a:spcPts val="2215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В 2023-2024 учебном году выделено 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2093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грантов, 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2057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– на подготовку бакалавров,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40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– на подготовку магистрантов.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237312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95753" y="0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урет 53">
            <a:extLst>
              <a:ext uri="{FF2B5EF4-FFF2-40B4-BE49-F238E27FC236}">
                <a16:creationId xmlns:a16="http://schemas.microsoft.com/office/drawing/2014/main" xmlns="" id="{A85F02D4-6E74-47D5-B771-6F8127F1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43" y="1867497"/>
            <a:ext cx="2952328" cy="29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37312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106"/>
          <p:cNvSpPr txBox="1">
            <a:spLocks noChangeArrowheads="1"/>
          </p:cNvSpPr>
          <p:nvPr/>
        </p:nvSpPr>
        <p:spPr bwMode="auto">
          <a:xfrm>
            <a:off x="329373" y="130078"/>
            <a:ext cx="972108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62722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kk-KZ" sz="2215" b="1" dirty="0">
                <a:solidFill>
                  <a:srgbClr val="060543"/>
                </a:solidFill>
                <a:latin typeface="Arial" charset="0"/>
                <a:cs typeface="Arial" charset="0"/>
              </a:rPr>
              <a:t> Курсы </a:t>
            </a:r>
            <a:r>
              <a:rPr lang="ru-RU" altLang="kk-KZ" sz="2215" b="1" dirty="0" smtClean="0">
                <a:solidFill>
                  <a:srgbClr val="060543"/>
                </a:solidFill>
                <a:latin typeface="Arial" charset="0"/>
                <a:cs typeface="Arial" charset="0"/>
              </a:rPr>
              <a:t>повышения </a:t>
            </a:r>
            <a:r>
              <a:rPr lang="ru-RU" altLang="kk-KZ" sz="2215" b="1" dirty="0">
                <a:solidFill>
                  <a:srgbClr val="060543"/>
                </a:solidFill>
                <a:latin typeface="Arial" charset="0"/>
                <a:cs typeface="Arial" charset="0"/>
              </a:rPr>
              <a:t>квалификации педагогов физической культуры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5876" y="1874619"/>
            <a:ext cx="5390147" cy="347954"/>
          </a:xfrm>
          <a:prstGeom prst="round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2722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Подготовлен сертифицированный тренерский состав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4019" y="2204307"/>
            <a:ext cx="505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62722">
              <a:defRPr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Совершенствование профессионального мастерства педагогов по физической культуре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12024" y="712698"/>
            <a:ext cx="5441415" cy="360472"/>
          </a:xfrm>
          <a:prstGeom prst="round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2722">
              <a:defRPr/>
            </a:pPr>
            <a:r>
              <a:rPr lang="ru-RU" sz="1400" b="1" kern="0" spc="-12" dirty="0">
                <a:solidFill>
                  <a:prstClr val="white"/>
                </a:solidFill>
                <a:latin typeface="Segoe UI" pitchFamily="34" charset="0"/>
                <a:cs typeface="Segoe UI" pitchFamily="34" charset="0"/>
              </a:rPr>
              <a:t>ОБУЧЕНО НА КУРСАХ ПОВЫШЕНИЯ КВАЛИФИКАЦИИ</a:t>
            </a:r>
            <a:endParaRPr lang="ru-RU" sz="1400" b="1" kern="0" spc="-18" dirty="0">
              <a:solidFill>
                <a:prstClr val="white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99" y="1101643"/>
            <a:ext cx="794762" cy="687958"/>
          </a:xfrm>
          <a:prstGeom prst="rect">
            <a:avLst/>
          </a:prstGeom>
        </p:spPr>
      </p:pic>
      <p:sp>
        <p:nvSpPr>
          <p:cNvPr id="14" name="object 10"/>
          <p:cNvSpPr txBox="1"/>
          <p:nvPr/>
        </p:nvSpPr>
        <p:spPr>
          <a:xfrm>
            <a:off x="7500420" y="1430109"/>
            <a:ext cx="4125913" cy="262794"/>
          </a:xfrm>
          <a:prstGeom prst="rect">
            <a:avLst/>
          </a:prstGeom>
        </p:spPr>
        <p:txBody>
          <a:bodyPr lIns="0" tIns="16412" rIns="0" bIns="0">
            <a:spAutoFit/>
          </a:bodyPr>
          <a:lstStyle/>
          <a:p>
            <a:pPr marL="368114" indent="-353264" defTabSz="562722">
              <a:spcBef>
                <a:spcPts val="129"/>
              </a:spcBef>
              <a:buFont typeface="Courier New" panose="02070309020205020404" pitchFamily="49" charset="0"/>
              <a:buChar char="o"/>
              <a:tabLst>
                <a:tab pos="368114" algn="l"/>
                <a:tab pos="368895" algn="l"/>
              </a:tabLst>
              <a:defRPr/>
            </a:pPr>
            <a:r>
              <a:rPr lang="ru-RU" sz="1600" b="1" spc="-6" dirty="0">
                <a:solidFill>
                  <a:srgbClr val="060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физической культуры</a:t>
            </a:r>
            <a:endParaRPr sz="1600" b="1" dirty="0">
              <a:solidFill>
                <a:srgbClr val="060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8"/>
          <p:cNvSpPr txBox="1"/>
          <p:nvPr/>
        </p:nvSpPr>
        <p:spPr>
          <a:xfrm>
            <a:off x="7521430" y="1166014"/>
            <a:ext cx="3022601" cy="232016"/>
          </a:xfrm>
          <a:prstGeom prst="rect">
            <a:avLst/>
          </a:prstGeom>
        </p:spPr>
        <p:txBody>
          <a:bodyPr lIns="0" tIns="16412" rIns="0" bIns="0">
            <a:spAutoFit/>
          </a:bodyPr>
          <a:lstStyle/>
          <a:p>
            <a:pPr marL="15631" defTabSz="562722">
              <a:spcBef>
                <a:spcPts val="129"/>
              </a:spcBef>
              <a:defRPr/>
            </a:pPr>
            <a:r>
              <a:rPr sz="1400" b="1" spc="-25" dirty="0">
                <a:solidFill>
                  <a:srgbClr val="060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</a:t>
            </a:r>
            <a:r>
              <a:rPr lang="ru-RU" sz="1400" b="1" spc="-25" dirty="0">
                <a:solidFill>
                  <a:srgbClr val="060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400" b="1" spc="-55" dirty="0">
                <a:solidFill>
                  <a:srgbClr val="060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8" dirty="0">
                <a:solidFill>
                  <a:srgbClr val="060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СЛУШАТЕЛЕЙ</a:t>
            </a:r>
            <a:endParaRPr sz="1400" dirty="0">
              <a:solidFill>
                <a:srgbClr val="060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40"/>
          <p:cNvGrpSpPr>
            <a:grpSpLocks/>
          </p:cNvGrpSpPr>
          <p:nvPr/>
        </p:nvGrpSpPr>
        <p:grpSpPr bwMode="auto">
          <a:xfrm>
            <a:off x="597149" y="2689805"/>
            <a:ext cx="4273261" cy="629139"/>
            <a:chOff x="687078" y="3131711"/>
            <a:chExt cx="2967214" cy="51070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7078" y="3131711"/>
              <a:ext cx="1988793" cy="5107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562722">
                <a:defRPr/>
              </a:pPr>
              <a:r>
                <a:rPr lang="ru-RU" sz="1400" dirty="0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КОЛИЧЕСТВЕННЫЙ И КАЧЕСТВЕННЫЙ СОСТАВ </a:t>
              </a:r>
            </a:p>
          </p:txBody>
        </p:sp>
        <p:sp>
          <p:nvSpPr>
            <p:cNvPr id="18" name="Прямоугольник 14"/>
            <p:cNvSpPr>
              <a:spLocks noChangeArrowheads="1"/>
            </p:cNvSpPr>
            <p:nvPr/>
          </p:nvSpPr>
          <p:spPr bwMode="auto">
            <a:xfrm>
              <a:off x="3148735" y="3207403"/>
              <a:ext cx="505557" cy="38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562722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kk-KZ" sz="2462" b="1" dirty="0" smtClean="0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314</a:t>
              </a:r>
              <a:endParaRPr lang="ru-RU" altLang="kk-KZ" sz="2462" b="1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587" y="3211379"/>
              <a:ext cx="396452" cy="396452"/>
            </a:xfrm>
            <a:prstGeom prst="rect">
              <a:avLst/>
            </a:prstGeom>
          </p:spPr>
        </p:pic>
      </p:grpSp>
      <p:grpSp>
        <p:nvGrpSpPr>
          <p:cNvPr id="20" name="Группа 38"/>
          <p:cNvGrpSpPr>
            <a:grpSpLocks/>
          </p:cNvGrpSpPr>
          <p:nvPr/>
        </p:nvGrpSpPr>
        <p:grpSpPr bwMode="auto">
          <a:xfrm>
            <a:off x="597149" y="3395884"/>
            <a:ext cx="5107497" cy="629138"/>
            <a:chOff x="504270" y="3743438"/>
            <a:chExt cx="4486517" cy="511245"/>
          </a:xfrm>
        </p:grpSpPr>
        <p:sp>
          <p:nvSpPr>
            <p:cNvPr id="21" name="Скругленный прямоугольник 26"/>
            <p:cNvSpPr/>
            <p:nvPr/>
          </p:nvSpPr>
          <p:spPr>
            <a:xfrm>
              <a:off x="504270" y="3743438"/>
              <a:ext cx="2820660" cy="5112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562722">
                <a:defRPr/>
              </a:pPr>
              <a:r>
                <a:rPr lang="ru-RU" sz="1400" dirty="0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Обучающие курсы прошли лектора на базе «</a:t>
              </a:r>
              <a:r>
                <a:rPr lang="ru-RU" sz="1400" dirty="0" err="1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Өрлеу</a:t>
              </a:r>
              <a:r>
                <a:rPr lang="ru-RU" sz="1400" dirty="0">
                  <a:solidFill>
                    <a:prstClr val="black"/>
                  </a:solidFill>
                  <a:latin typeface="Segoe UI" pitchFamily="34" charset="0"/>
                  <a:cs typeface="Segoe UI" pitchFamily="34" charset="0"/>
                </a:rPr>
                <a:t>», НИШ, ННПЦФК</a:t>
              </a:r>
            </a:p>
          </p:txBody>
        </p:sp>
        <p:grpSp>
          <p:nvGrpSpPr>
            <p:cNvPr id="22" name="Группа 31"/>
            <p:cNvGrpSpPr>
              <a:grpSpLocks/>
            </p:cNvGrpSpPr>
            <p:nvPr/>
          </p:nvGrpSpPr>
          <p:grpSpPr bwMode="auto">
            <a:xfrm>
              <a:off x="3364404" y="3832827"/>
              <a:ext cx="1626383" cy="402242"/>
              <a:chOff x="3882484" y="3948363"/>
              <a:chExt cx="1986210" cy="497265"/>
            </a:xfrm>
          </p:grpSpPr>
          <p:pic>
            <p:nvPicPr>
              <p:cNvPr id="23" name="Picture 2" descr="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75" y="3948363"/>
                <a:ext cx="478819" cy="497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2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2484" y="3950958"/>
                <a:ext cx="494670" cy="494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4" descr="Файл:Logo NIS.png — Википедия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82" b="14165"/>
              <a:stretch>
                <a:fillRect/>
              </a:stretch>
            </p:blipFill>
            <p:spPr bwMode="auto">
              <a:xfrm>
                <a:off x="4516320" y="3981602"/>
                <a:ext cx="734388" cy="42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6" name="Диаграмма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008717"/>
              </p:ext>
            </p:extLst>
          </p:nvPr>
        </p:nvGraphicFramePr>
        <p:xfrm>
          <a:off x="679353" y="4173603"/>
          <a:ext cx="4983189" cy="204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475875" y="2686314"/>
            <a:ext cx="5390147" cy="63190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2722">
              <a:defRPr/>
            </a:pPr>
            <a:endParaRPr lang="ru-RU" sz="2215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5875" y="3375641"/>
            <a:ext cx="5390147" cy="70143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2722">
              <a:defRPr/>
            </a:pPr>
            <a:endParaRPr lang="ru-RU" sz="2215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5877" y="709923"/>
            <a:ext cx="5390147" cy="363246"/>
          </a:xfrm>
          <a:prstGeom prst="roundRect">
            <a:avLst>
              <a:gd name="adj" fmla="val 27778"/>
            </a:avLst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2722"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Образовательные программы курсов повышения квалификации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AD971BC-9E7F-4601-AAE3-38A01E8EBDBC}"/>
              </a:ext>
            </a:extLst>
          </p:cNvPr>
          <p:cNvSpPr txBox="1"/>
          <p:nvPr/>
        </p:nvSpPr>
        <p:spPr>
          <a:xfrm>
            <a:off x="563802" y="1056094"/>
            <a:ext cx="5305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1701" indent="-351701" algn="just" defTabSz="562722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инструктора физической культуры дошкольного образования;</a:t>
            </a:r>
          </a:p>
          <a:p>
            <a:pPr marL="351701" indent="-351701" algn="just" defTabSz="562722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педагога физической культуры среднего образования;</a:t>
            </a:r>
          </a:p>
          <a:p>
            <a:pPr marL="351701" indent="-351701" algn="just" defTabSz="562722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педагога технического и профессионального образования.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12024" y="5659230"/>
            <a:ext cx="5409924" cy="343876"/>
          </a:xfrm>
          <a:prstGeom prst="roundRect">
            <a:avLst>
              <a:gd name="adj" fmla="val 20834"/>
            </a:avLst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2722"/>
            <a:r>
              <a:rPr lang="ru-RU" sz="1400" b="1" dirty="0">
                <a:solidFill>
                  <a:prstClr val="white"/>
                </a:solidFill>
                <a:ea typeface="Calibri" pitchFamily="34" charset="0"/>
                <a:cs typeface="Arial" panose="020B0604020202020204" pitchFamily="34" charset="0"/>
              </a:rPr>
              <a:t>ПРОВЕДЕНИЕ ПОСТКУРСОВОГО СОПРОВОЖДЕНИЯ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5B98681-4A0A-42A6-97F0-67EBA08EEE20}"/>
              </a:ext>
            </a:extLst>
          </p:cNvPr>
          <p:cNvSpPr txBox="1"/>
          <p:nvPr/>
        </p:nvSpPr>
        <p:spPr>
          <a:xfrm>
            <a:off x="6312024" y="6003106"/>
            <a:ext cx="5406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62722"/>
            <a:r>
              <a:rPr lang="ru-RU" sz="11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сентября 2023 года проводится </a:t>
            </a:r>
            <a:r>
              <a:rPr lang="ru-RU" sz="11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посткурсовое</a:t>
            </a:r>
            <a:r>
              <a:rPr lang="ru-RU" sz="11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сопровождение для слушателей с 2021 по 2023 годы в форме открытых уроков, конкурсов, семинаров/</a:t>
            </a:r>
            <a:r>
              <a:rPr lang="ru-RU" sz="11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вебинаров</a:t>
            </a:r>
            <a:r>
              <a:rPr lang="ru-RU" sz="11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круглых столов, мастер-классов, </a:t>
            </a:r>
            <a:r>
              <a:rPr lang="ru-RU" sz="11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менторства</a:t>
            </a:r>
            <a:r>
              <a:rPr lang="ru-RU" sz="11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супервизии</a:t>
            </a:r>
            <a:r>
              <a:rPr lang="ru-RU" sz="11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1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График </a:t>
            </a:r>
            <a:r>
              <a:rPr lang="ru-RU" sz="11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сайте РКГП «ННПЦФК» МП </a:t>
            </a:r>
            <a:r>
              <a:rPr lang="ru-RU" sz="1100" dirty="0" smtClean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РК </a:t>
            </a:r>
            <a:endParaRPr lang="ru-RU" sz="1100" dirty="0">
              <a:solidFill>
                <a:srgbClr val="0D0D0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71239"/>
              </p:ext>
            </p:extLst>
          </p:nvPr>
        </p:nvGraphicFramePr>
        <p:xfrm>
          <a:off x="6357263" y="1882445"/>
          <a:ext cx="5350934" cy="3683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1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Курсы повышения квалификации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Обучено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Осталось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 «развитие профессиональных компетенции и навыков </a:t>
                      </a:r>
                      <a:r>
                        <a:rPr lang="ru-RU" sz="1200" b="0" baseline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инструктора</a:t>
                      </a:r>
                      <a:r>
                        <a:rPr lang="ru-RU" sz="1200" b="0" baseline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физической культуры дошкольного образования» </a:t>
                      </a:r>
                      <a:endParaRPr lang="ru-RU" sz="1200" b="0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k-KZ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ea typeface="Segoe UI Emoji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ru-RU" altLang="kk-KZ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ea typeface="Segoe UI Emoji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 «развитие профессиональных компетенций и навыков </a:t>
                      </a:r>
                      <a:r>
                        <a:rPr lang="ru-RU" sz="1200" b="0" baseline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педагога </a:t>
                      </a:r>
                      <a:r>
                        <a:rPr lang="ru-RU" sz="1200" b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физической культуры</a:t>
                      </a:r>
                      <a:r>
                        <a:rPr lang="ru-RU" sz="1200" b="0" baseline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организаций среднего образования</a:t>
                      </a:r>
                      <a:endParaRPr lang="ru-RU" sz="1200" b="0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11 892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10 799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1183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2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k-KZ" sz="1200" b="0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 «развитие профессиональных компетенций и навыков педагога физической культуры технического и профессионального образования» </a:t>
                      </a:r>
                      <a:endParaRPr lang="ru-RU" sz="1200" b="0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 smtClean="0">
                          <a:solidFill>
                            <a:srgbClr val="06054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ru-RU" sz="1200" b="1" dirty="0">
                        <a:solidFill>
                          <a:srgbClr val="06054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56271" marB="5627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5875" y="4149080"/>
            <a:ext cx="5390147" cy="2066637"/>
          </a:xfrm>
          <a:prstGeom prst="rect">
            <a:avLst/>
          </a:prstGeom>
          <a:noFill/>
          <a:ln w="6350">
            <a:solidFill>
              <a:srgbClr val="060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54636" y="2913170"/>
            <a:ext cx="946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62722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kk-KZ" sz="14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лекторов</a:t>
            </a:r>
            <a:endParaRPr lang="ru-RU" altLang="kk-KZ" sz="1400" b="1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702974-B025-4197-941E-3486DBA124EE}"/>
              </a:ext>
            </a:extLst>
          </p:cNvPr>
          <p:cNvSpPr txBox="1"/>
          <p:nvPr/>
        </p:nvSpPr>
        <p:spPr>
          <a:xfrm>
            <a:off x="551384" y="103977"/>
            <a:ext cx="5789459" cy="471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25444"/>
            <a:r>
              <a:rPr lang="ru-RU" sz="2462" b="1" dirty="0">
                <a:solidFill>
                  <a:srgbClr val="060543"/>
                </a:solidFill>
                <a:latin typeface="Arial" pitchFamily="34" charset="0"/>
                <a:cs typeface="Arial" pitchFamily="34" charset="0"/>
              </a:rPr>
              <a:t>Научные исследования</a:t>
            </a:r>
            <a:endParaRPr lang="x-none" sz="2462" b="1" dirty="0">
              <a:solidFill>
                <a:srgbClr val="0605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7888" y="1762660"/>
            <a:ext cx="5909326" cy="2816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1950" algn="just">
              <a:spcAft>
                <a:spcPts val="1800"/>
              </a:spcAft>
            </a:pPr>
            <a:r>
              <a:rPr lang="ru-RU" sz="1800" dirty="0" smtClean="0">
                <a:latin typeface="Arial"/>
                <a:ea typeface="Calibri"/>
                <a:cs typeface="Times New Roman"/>
              </a:rPr>
              <a:t>По </a:t>
            </a:r>
            <a:r>
              <a:rPr lang="ru-RU" sz="1800" dirty="0">
                <a:latin typeface="Arial"/>
                <a:ea typeface="Calibri"/>
                <a:cs typeface="Times New Roman"/>
              </a:rPr>
              <a:t>данным Комитета науки Министерства науки и высшего образования РК, за 1991-2022 годы были проведены всего </a:t>
            </a:r>
            <a:r>
              <a:rPr lang="ru-RU" sz="18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115</a:t>
            </a:r>
            <a:r>
              <a:rPr lang="ru-RU" sz="1800" dirty="0">
                <a:latin typeface="Arial"/>
                <a:ea typeface="Calibri"/>
                <a:cs typeface="Times New Roman"/>
              </a:rPr>
              <a:t> научных исследований в области физической культуры и спорта, в том числе в области студенческого и школьного спорта </a:t>
            </a:r>
            <a:r>
              <a:rPr lang="ru-RU" sz="18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22</a:t>
            </a:r>
            <a:r>
              <a:rPr lang="ru-RU" sz="1800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800" dirty="0">
                <a:latin typeface="Arial"/>
                <a:ea typeface="Calibri"/>
                <a:cs typeface="Times New Roman"/>
              </a:rPr>
              <a:t>(</a:t>
            </a:r>
            <a:r>
              <a:rPr lang="ru-RU" sz="18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19% </a:t>
            </a:r>
            <a:r>
              <a:rPr lang="ru-RU" sz="1800" dirty="0">
                <a:latin typeface="Arial"/>
                <a:ea typeface="Calibri"/>
                <a:cs typeface="Times New Roman"/>
              </a:rPr>
              <a:t>от общего количества). </a:t>
            </a:r>
          </a:p>
          <a:p>
            <a:pPr indent="361950" algn="just">
              <a:spcAft>
                <a:spcPts val="1800"/>
              </a:spcAft>
            </a:pPr>
            <a:r>
              <a:rPr lang="ru-RU" sz="1800" dirty="0" smtClean="0">
                <a:latin typeface="Arial"/>
                <a:ea typeface="Calibri"/>
                <a:cs typeface="Times New Roman"/>
              </a:rPr>
              <a:t>Из </a:t>
            </a:r>
            <a:r>
              <a:rPr lang="ru-RU" sz="1800" dirty="0">
                <a:latin typeface="Arial"/>
                <a:ea typeface="Calibri"/>
                <a:cs typeface="Times New Roman"/>
              </a:rPr>
              <a:t>общего количества проектов  </a:t>
            </a:r>
            <a:r>
              <a:rPr lang="ru-RU" sz="18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14 (12%)</a:t>
            </a:r>
            <a:r>
              <a:rPr lang="ru-RU" sz="1800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800" dirty="0">
                <a:latin typeface="Arial"/>
                <a:ea typeface="Calibri"/>
                <a:cs typeface="Times New Roman"/>
              </a:rPr>
              <a:t>проектов  по студенческому спорту, а лишь </a:t>
            </a:r>
            <a:r>
              <a:rPr lang="ru-RU" sz="1800" b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8 (7%) </a:t>
            </a:r>
            <a:r>
              <a:rPr lang="ru-RU" sz="1800" dirty="0">
                <a:latin typeface="Arial"/>
                <a:ea typeface="Calibri"/>
                <a:cs typeface="Times New Roman"/>
              </a:rPr>
              <a:t>по школьному спорту.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37312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95753" y="0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урет 34">
            <a:extLst>
              <a:ext uri="{FF2B5EF4-FFF2-40B4-BE49-F238E27FC236}">
                <a16:creationId xmlns:a16="http://schemas.microsoft.com/office/drawing/2014/main" xmlns="" id="{4EAD34CB-EBEC-4C50-B05D-945ED2CE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625021"/>
            <a:ext cx="3062200" cy="29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702974-B025-4197-941E-3486DBA124EE}"/>
              </a:ext>
            </a:extLst>
          </p:cNvPr>
          <p:cNvSpPr txBox="1"/>
          <p:nvPr/>
        </p:nvSpPr>
        <p:spPr>
          <a:xfrm>
            <a:off x="335360" y="142095"/>
            <a:ext cx="684076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25444"/>
            <a:r>
              <a:rPr lang="ru-RU" sz="1800" b="1" dirty="0">
                <a:solidFill>
                  <a:srgbClr val="060543"/>
                </a:solidFill>
                <a:latin typeface="Arial" pitchFamily="34" charset="0"/>
                <a:cs typeface="Arial" pitchFamily="34" charset="0"/>
              </a:rPr>
              <a:t>Качественный состав педагогов физической культуры</a:t>
            </a:r>
            <a:endParaRPr lang="x-none" sz="1800" b="1" dirty="0">
              <a:solidFill>
                <a:srgbClr val="0605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2184" y="1556792"/>
            <a:ext cx="3756396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i="1" dirty="0">
                <a:latin typeface="Arial"/>
                <a:ea typeface="Calibri"/>
                <a:cs typeface="Times New Roman"/>
              </a:rPr>
              <a:t>За период с апреля по июнь 2023 года по результатам НКТ из </a:t>
            </a:r>
            <a:r>
              <a:rPr lang="ru-RU" sz="1800" b="1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8 </a:t>
            </a:r>
            <a:r>
              <a:rPr lang="ru-RU" sz="1800" b="1" i="1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555 </a:t>
            </a:r>
            <a:r>
              <a:rPr lang="ru-RU" sz="1800" i="1" dirty="0" smtClean="0">
                <a:latin typeface="Arial"/>
                <a:ea typeface="Calibri"/>
                <a:cs typeface="Times New Roman"/>
              </a:rPr>
              <a:t>педагогов </a:t>
            </a:r>
            <a:r>
              <a:rPr lang="ru-RU" sz="1800" i="1" dirty="0">
                <a:latin typeface="Arial"/>
                <a:ea typeface="Calibri"/>
                <a:cs typeface="Times New Roman"/>
              </a:rPr>
              <a:t>только </a:t>
            </a:r>
            <a:r>
              <a:rPr lang="ru-RU" sz="1800" b="1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2 190 </a:t>
            </a:r>
            <a:r>
              <a:rPr lang="ru-RU" sz="1800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ru-RU" sz="1800" b="1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25,6%)</a:t>
            </a:r>
            <a:r>
              <a:rPr lang="ru-RU" sz="1800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800" i="1" dirty="0" smtClean="0">
                <a:latin typeface="Arial"/>
                <a:ea typeface="Calibri"/>
                <a:cs typeface="Times New Roman"/>
              </a:rPr>
              <a:t>набрали </a:t>
            </a:r>
            <a:r>
              <a:rPr lang="ru-RU" sz="1800" i="1" dirty="0">
                <a:latin typeface="Arial"/>
                <a:ea typeface="Calibri"/>
                <a:cs typeface="Times New Roman"/>
              </a:rPr>
              <a:t>пороговый балл (в 2022 году из </a:t>
            </a:r>
            <a:r>
              <a:rPr lang="ru-RU" sz="1800" b="1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7 181 </a:t>
            </a:r>
            <a:r>
              <a:rPr lang="ru-RU" sz="1800" i="1" dirty="0">
                <a:latin typeface="Arial"/>
                <a:ea typeface="Calibri"/>
                <a:cs typeface="Times New Roman"/>
              </a:rPr>
              <a:t>педагогов пороговый балл набрали </a:t>
            </a:r>
            <a:r>
              <a:rPr lang="ru-RU" sz="1800" b="1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1 785 (24,86%). </a:t>
            </a:r>
          </a:p>
          <a:p>
            <a:pPr algn="just">
              <a:spcAft>
                <a:spcPts val="1200"/>
              </a:spcAft>
            </a:pPr>
            <a:r>
              <a:rPr lang="ru-RU" sz="1800" i="1" dirty="0" smtClean="0">
                <a:latin typeface="Arial"/>
                <a:ea typeface="Calibri"/>
                <a:cs typeface="Times New Roman"/>
              </a:rPr>
              <a:t>Прирост составил </a:t>
            </a:r>
            <a:r>
              <a:rPr lang="ru-RU" sz="1800" i="1" dirty="0">
                <a:latin typeface="Arial"/>
                <a:ea typeface="Calibri"/>
                <a:cs typeface="Times New Roman"/>
              </a:rPr>
              <a:t>в 2023 году </a:t>
            </a:r>
            <a:r>
              <a:rPr lang="ru-RU" sz="1800" i="1" dirty="0" smtClean="0">
                <a:latin typeface="Arial"/>
                <a:ea typeface="Calibri"/>
                <a:cs typeface="Times New Roman"/>
              </a:rPr>
              <a:t>лишь </a:t>
            </a:r>
            <a:r>
              <a:rPr lang="ru-RU" sz="1800" b="1" i="1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0,74</a:t>
            </a:r>
            <a:r>
              <a:rPr lang="ru-RU" sz="1800" b="1" i="1" dirty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%.</a:t>
            </a:r>
            <a:endParaRPr lang="ru-RU" sz="18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912747"/>
            <a:ext cx="6345013" cy="46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3472" y="1260600"/>
            <a:ext cx="1235466" cy="748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60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</a:t>
            </a:r>
          </a:p>
          <a:p>
            <a:pPr algn="ctr"/>
            <a:r>
              <a:rPr lang="ru-RU" sz="2462" b="1" dirty="0" smtClean="0">
                <a:solidFill>
                  <a:srgbClr val="060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29 439</a:t>
            </a:r>
            <a:endParaRPr lang="ru-RU" sz="2462" b="1" dirty="0">
              <a:solidFill>
                <a:srgbClr val="060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37312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95753" y="0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43471" y="1866962"/>
            <a:ext cx="123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>
                <a:solidFill>
                  <a:srgbClr val="060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35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702974-B025-4197-941E-3486DBA124EE}"/>
              </a:ext>
            </a:extLst>
          </p:cNvPr>
          <p:cNvSpPr txBox="1"/>
          <p:nvPr/>
        </p:nvSpPr>
        <p:spPr>
          <a:xfrm>
            <a:off x="623392" y="74734"/>
            <a:ext cx="5976664" cy="471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25444"/>
            <a:r>
              <a:rPr lang="ru-RU" sz="2462" b="1" dirty="0">
                <a:solidFill>
                  <a:srgbClr val="060543"/>
                </a:solidFill>
                <a:latin typeface="Arial" pitchFamily="34" charset="0"/>
                <a:cs typeface="Arial" pitchFamily="34" charset="0"/>
              </a:rPr>
              <a:t>Результаты НКТ</a:t>
            </a:r>
            <a:endParaRPr lang="x-none" sz="2462" b="1" dirty="0">
              <a:solidFill>
                <a:srgbClr val="0605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1864" y="1689774"/>
            <a:ext cx="6336704" cy="338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1800"/>
              </a:spcAft>
            </a:pP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Согласно данным Национального центра тестирования в </a:t>
            </a: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2022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году  из 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10 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608 </a:t>
            </a: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бакалавров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вузов, принявших участие в </a:t>
            </a: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тестировании по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предмету «Физическая культура</a:t>
            </a: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», только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1608 (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15,16%)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набрали пороговый балл;  среди магистров –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343 (11,84%) 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2 897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участвовавших.</a:t>
            </a:r>
          </a:p>
          <a:p>
            <a:pPr indent="361950" algn="just">
              <a:lnSpc>
                <a:spcPct val="115000"/>
              </a:lnSpc>
              <a:spcAft>
                <a:spcPts val="1800"/>
              </a:spcAft>
            </a:pP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результатам </a:t>
            </a: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тестирования 2023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года из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6150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участвовавших  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набрали по</a:t>
            </a:r>
            <a:r>
              <a:rPr lang="kk-KZ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роговый балл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2 365  (38,46%)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выпускников - бакалавров 60 вузов; </a:t>
            </a:r>
            <a:endParaRPr lang="ru-RU" sz="1600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361950" algn="just">
              <a:lnSpc>
                <a:spcPct val="115000"/>
              </a:lnSpc>
              <a:spcAft>
                <a:spcPts val="1800"/>
              </a:spcAft>
            </a:pP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 916 магистров не набрали пороговый балл  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566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(38,21</a:t>
            </a:r>
            <a:r>
              <a:rPr lang="ru-R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%)</a:t>
            </a:r>
            <a:r>
              <a:rPr lang="ru-RU" sz="1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37312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95753" y="0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урет 41">
            <a:extLst>
              <a:ext uri="{FF2B5EF4-FFF2-40B4-BE49-F238E27FC236}">
                <a16:creationId xmlns:a16="http://schemas.microsoft.com/office/drawing/2014/main" xmlns="" id="{4C0447A4-1C6B-4979-8CAA-B8F6E649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614355"/>
            <a:ext cx="3529949" cy="330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702974-B025-4197-941E-3486DBA124EE}"/>
              </a:ext>
            </a:extLst>
          </p:cNvPr>
          <p:cNvSpPr txBox="1"/>
          <p:nvPr/>
        </p:nvSpPr>
        <p:spPr>
          <a:xfrm>
            <a:off x="551384" y="74734"/>
            <a:ext cx="6338089" cy="471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25444"/>
            <a:r>
              <a:rPr lang="ru-RU" sz="2462" b="1" dirty="0">
                <a:solidFill>
                  <a:srgbClr val="060543"/>
                </a:solidFill>
                <a:latin typeface="Arial" pitchFamily="34" charset="0"/>
                <a:cs typeface="Arial" pitchFamily="34" charset="0"/>
              </a:rPr>
              <a:t>Пути решения проблем </a:t>
            </a:r>
            <a:endParaRPr lang="x-none" sz="2462" b="1" dirty="0">
              <a:solidFill>
                <a:srgbClr val="0605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2204864"/>
            <a:ext cx="10657184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Провести анализ 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группы образовательных программ «Подготовка учителей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 с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предметной специализацией развития «Физическая культура и спорт» по направлениям подготовки 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бакалавриата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 магистратуры  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предмет соответствия содержания программ требованиям профессионального стандарта педагога и выявления причин низкого результата Национального квалификационного теста среди выпускников казахстанских вузов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Разработать 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новые программы  подготовки современных учителей физической культуры, отвечающих социальному запросу и вызовам современного времени;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Создать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системы дополнительного профессионального образования в течение всей жизни как обязательного условия конкурентоспособности и востребованности специалистов.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Использовать 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лучшие инновационные практики физического воспитания в системе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подготовки педагогов.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Включить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порядок согласования образовательных программ Национальный научно-практический центр физической культуры </a:t>
            </a:r>
            <a:r>
              <a:rPr lang="ru-RU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качестве работодателя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237312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95753" y="0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2638" y="1254153"/>
            <a:ext cx="107699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solidFill>
                  <a:srgbClr val="06054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 модернизации, пересмотре содержания образовательных программ, профессиональной подготовке педагогов физической </a:t>
            </a:r>
            <a:r>
              <a:rPr lang="ru-RU" sz="2000" b="1" dirty="0" smtClean="0">
                <a:solidFill>
                  <a:srgbClr val="06054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культуры необходимо:</a:t>
            </a:r>
            <a:endParaRPr lang="ru-RU" sz="2000" b="1" dirty="0">
              <a:solidFill>
                <a:srgbClr val="06054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283352"/>
            <a:ext cx="10556844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учебно-методическую лабораторию 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(фонд учебной и учебно-методической литературы, издаваемой ППС педагогических вузов по дисциплинам специальности «Физическая культура и </a:t>
            </a:r>
            <a:r>
              <a:rPr lang="ru-RU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спорт»);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национальную   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цифровую  базу  данных цитирования текстов научных публикаций по актуальным проблемам физической культуры и спорта совместно НЦГНТИ (на примере e-</a:t>
            </a:r>
            <a:r>
              <a:rPr lang="ru-RU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library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электронную  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базу   данных казахстанских диссертационных исследований совместно с НЦГНТИ (на примере </a:t>
            </a:r>
            <a:r>
              <a:rPr lang="ru-RU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DisserCat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Республиканский   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учебно-методический   совет  по анализу и экспертизе учебной и учебно-методической литературы по проблемам физической культуры и спорта, разработанных </a:t>
            </a:r>
            <a:r>
              <a:rPr lang="ru-RU" sz="1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педагогами физической культуры организаций среднего образования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702974-B025-4197-941E-3486DBA124EE}"/>
              </a:ext>
            </a:extLst>
          </p:cNvPr>
          <p:cNvSpPr txBox="1"/>
          <p:nvPr/>
        </p:nvSpPr>
        <p:spPr>
          <a:xfrm>
            <a:off x="551384" y="74734"/>
            <a:ext cx="6338089" cy="471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125444"/>
            <a:r>
              <a:rPr lang="ru-RU" sz="2462" b="1" dirty="0">
                <a:solidFill>
                  <a:srgbClr val="060543"/>
                </a:solidFill>
                <a:latin typeface="Arial" pitchFamily="34" charset="0"/>
                <a:cs typeface="Arial" pitchFamily="34" charset="0"/>
              </a:rPr>
              <a:t>Пути решения проблем </a:t>
            </a:r>
            <a:endParaRPr lang="x-none" sz="2462" b="1" dirty="0">
              <a:solidFill>
                <a:srgbClr val="0605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37312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95753" y="0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29814"/>
            <a:ext cx="107728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solidFill>
                  <a:srgbClr val="06054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целях оказания учебно-методической помощи педагогам физической культуры необходимо создать:</a:t>
            </a:r>
          </a:p>
        </p:txBody>
      </p:sp>
    </p:spTree>
    <p:extLst>
      <p:ext uri="{BB962C8B-B14F-4D97-AF65-F5344CB8AC3E}">
        <p14:creationId xmlns:p14="http://schemas.microsoft.com/office/powerpoint/2010/main" val="29276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3098" y="604449"/>
            <a:ext cx="10657182" cy="394672"/>
          </a:xfrm>
          <a:prstGeom prst="rect">
            <a:avLst/>
          </a:prstGeom>
        </p:spPr>
        <p:txBody>
          <a:bodyPr vert="horz" lIns="150038" tIns="75019" rIns="150038" bIns="750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738"/>
              </a:spcAft>
            </a:pPr>
            <a:endParaRPr lang="kk-KZ" sz="2215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7866" y="2636912"/>
            <a:ext cx="7887646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939" b="1" dirty="0">
                <a:solidFill>
                  <a:srgbClr val="060543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939" b="1" dirty="0">
              <a:solidFill>
                <a:srgbClr val="0605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37312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95753" y="0"/>
            <a:ext cx="4079776" cy="620688"/>
          </a:xfrm>
          <a:prstGeom prst="rect">
            <a:avLst/>
          </a:prstGeom>
          <a:solidFill>
            <a:srgbClr val="060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76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24363</TotalTime>
  <Words>635</Words>
  <Application>Microsoft Office PowerPoint</Application>
  <PresentationFormat>Произвольный</PresentationFormat>
  <Paragraphs>74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Магжан Иманжанов</dc:creator>
  <cp:lastModifiedBy>Берик</cp:lastModifiedBy>
  <cp:revision>457</cp:revision>
  <cp:lastPrinted>2023-10-31T07:20:16Z</cp:lastPrinted>
  <dcterms:created xsi:type="dcterms:W3CDTF">2020-05-28T02:23:48Z</dcterms:created>
  <dcterms:modified xsi:type="dcterms:W3CDTF">2023-11-28T06:00:52Z</dcterms:modified>
</cp:coreProperties>
</file>