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5" r:id="rId5"/>
    <p:sldId id="268" r:id="rId6"/>
    <p:sldId id="269" r:id="rId7"/>
    <p:sldId id="270" r:id="rId8"/>
    <p:sldId id="271" r:id="rId9"/>
    <p:sldId id="292" r:id="rId10"/>
    <p:sldId id="274" r:id="rId11"/>
    <p:sldId id="272" r:id="rId12"/>
    <p:sldId id="293" r:id="rId13"/>
    <p:sldId id="275" r:id="rId14"/>
    <p:sldId id="273" r:id="rId15"/>
    <p:sldId id="276" r:id="rId16"/>
    <p:sldId id="285" r:id="rId17"/>
    <p:sldId id="277" r:id="rId18"/>
    <p:sldId id="266" r:id="rId19"/>
    <p:sldId id="291" r:id="rId20"/>
    <p:sldId id="267" r:id="rId21"/>
    <p:sldId id="288" r:id="rId22"/>
    <p:sldId id="289" r:id="rId23"/>
    <p:sldId id="286" r:id="rId24"/>
    <p:sldId id="278" r:id="rId25"/>
    <p:sldId id="260" r:id="rId26"/>
    <p:sldId id="261" r:id="rId27"/>
    <p:sldId id="262" r:id="rId28"/>
    <p:sldId id="284" r:id="rId29"/>
    <p:sldId id="282" r:id="rId30"/>
    <p:sldId id="290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3800-3B98-4AF0-B47D-77DF4787F39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8542-B005-49E4-B80D-8D0B6DD9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55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3800-3B98-4AF0-B47D-77DF4787F39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8542-B005-49E4-B80D-8D0B6DD9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60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3800-3B98-4AF0-B47D-77DF4787F39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8542-B005-49E4-B80D-8D0B6DD9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25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3800-3B98-4AF0-B47D-77DF4787F39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8542-B005-49E4-B80D-8D0B6DD9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31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3800-3B98-4AF0-B47D-77DF4787F39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8542-B005-49E4-B80D-8D0B6DD9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06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3800-3B98-4AF0-B47D-77DF4787F39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8542-B005-49E4-B80D-8D0B6DD9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8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3800-3B98-4AF0-B47D-77DF4787F39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8542-B005-49E4-B80D-8D0B6DD9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18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3800-3B98-4AF0-B47D-77DF4787F39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8542-B005-49E4-B80D-8D0B6DD9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11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3800-3B98-4AF0-B47D-77DF4787F39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8542-B005-49E4-B80D-8D0B6DD9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9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3800-3B98-4AF0-B47D-77DF4787F39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8542-B005-49E4-B80D-8D0B6DD9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38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3800-3B98-4AF0-B47D-77DF4787F39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8542-B005-49E4-B80D-8D0B6DD9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56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33800-3B98-4AF0-B47D-77DF4787F396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08542-B005-49E4-B80D-8D0B6DD996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1858" y="1587261"/>
            <a:ext cx="9233140" cy="264831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Международный опыт подготовки учителей физической культуры</a:t>
            </a:r>
            <a:b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 примере Финляндии)</a:t>
            </a:r>
            <a:endParaRPr lang="ru-RU" sz="4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799" y="6418053"/>
            <a:ext cx="8706929" cy="4399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err="1" smtClean="0">
                <a:solidFill>
                  <a:srgbClr val="990000"/>
                </a:solidFill>
              </a:rPr>
              <a:t>Семёнова</a:t>
            </a:r>
            <a:r>
              <a:rPr lang="ru-RU" sz="2000" dirty="0" smtClean="0">
                <a:solidFill>
                  <a:srgbClr val="990000"/>
                </a:solidFill>
              </a:rPr>
              <a:t> М.В., Вице-декан по </a:t>
            </a:r>
            <a:r>
              <a:rPr lang="ru-RU" sz="2000" dirty="0" err="1" smtClean="0">
                <a:solidFill>
                  <a:srgbClr val="990000"/>
                </a:solidFill>
              </a:rPr>
              <a:t>НРиИ</a:t>
            </a:r>
            <a:r>
              <a:rPr lang="ru-RU" sz="2000" dirty="0" smtClean="0">
                <a:solidFill>
                  <a:srgbClr val="990000"/>
                </a:solidFill>
              </a:rPr>
              <a:t> ВШ </a:t>
            </a:r>
            <a:r>
              <a:rPr lang="ru-RU" sz="2000" dirty="0" err="1" smtClean="0">
                <a:solidFill>
                  <a:srgbClr val="990000"/>
                </a:solidFill>
              </a:rPr>
              <a:t>ИиС</a:t>
            </a:r>
            <a:r>
              <a:rPr lang="ru-RU" sz="2000" dirty="0" smtClean="0">
                <a:solidFill>
                  <a:srgbClr val="990000"/>
                </a:solidFill>
              </a:rPr>
              <a:t>, ППУ </a:t>
            </a:r>
            <a:r>
              <a:rPr lang="ru-RU" sz="2000" dirty="0" err="1" smtClean="0">
                <a:solidFill>
                  <a:srgbClr val="990000"/>
                </a:solidFill>
              </a:rPr>
              <a:t>им.Әлкея</a:t>
            </a:r>
            <a:r>
              <a:rPr lang="ru-RU" sz="2000" dirty="0" smtClean="0">
                <a:solidFill>
                  <a:srgbClr val="990000"/>
                </a:solidFill>
              </a:rPr>
              <a:t> </a:t>
            </a:r>
            <a:r>
              <a:rPr lang="ru-RU" sz="2000" dirty="0" err="1" smtClean="0">
                <a:solidFill>
                  <a:srgbClr val="990000"/>
                </a:solidFill>
              </a:rPr>
              <a:t>Марғулана</a:t>
            </a:r>
            <a:endParaRPr lang="ru-RU" sz="2000" dirty="0">
              <a:solidFill>
                <a:srgbClr val="99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5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890954"/>
            <a:ext cx="10703012" cy="5286009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 smtClean="0"/>
              <a:t>В </a:t>
            </a:r>
            <a:r>
              <a:rPr lang="ru-RU" sz="2400" dirty="0"/>
              <a:t>программе 2019 года </a:t>
            </a:r>
            <a:r>
              <a:rPr lang="ru-RU" sz="2400" dirty="0" smtClean="0"/>
              <a:t>физическое воспитание </a:t>
            </a:r>
            <a:r>
              <a:rPr lang="ru-RU" sz="2400" dirty="0"/>
              <a:t>– это </a:t>
            </a:r>
            <a:r>
              <a:rPr lang="ru-RU" sz="2400" dirty="0">
                <a:solidFill>
                  <a:srgbClr val="990000"/>
                </a:solidFill>
              </a:rPr>
              <a:t>междисциплинарный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990000"/>
                </a:solidFill>
              </a:rPr>
              <a:t>предмет</a:t>
            </a:r>
            <a:r>
              <a:rPr lang="ru-RU" sz="2400" dirty="0"/>
              <a:t>, который предоставляет возможности для понимания различных дисциплин и предметных областей, например, здравоохранения, биологии, физики, музыки и других сфер. </a:t>
            </a:r>
            <a:endParaRPr lang="ru-RU" sz="2400" dirty="0" smtClean="0"/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 smtClean="0"/>
              <a:t>В </a:t>
            </a:r>
            <a:r>
              <a:rPr lang="ru-RU" sz="2400" dirty="0"/>
              <a:t>заключение анализа программы ФВ Финляндии следует отметить, что </a:t>
            </a:r>
            <a:r>
              <a:rPr lang="ru-RU" sz="2400" dirty="0">
                <a:solidFill>
                  <a:srgbClr val="990000"/>
                </a:solidFill>
              </a:rPr>
              <a:t>финские учителя обладают большой автономией в выборе содержания физкультуры</a:t>
            </a:r>
            <a:r>
              <a:rPr lang="ru-RU" sz="2400" dirty="0"/>
              <a:t>. Главное, чтобы они </a:t>
            </a:r>
            <a:r>
              <a:rPr lang="ru-RU" sz="2400" dirty="0">
                <a:solidFill>
                  <a:srgbClr val="990000"/>
                </a:solidFill>
              </a:rPr>
              <a:t>следовали целям обучения, установленным в основной учебной программе, и достигали их</a:t>
            </a:r>
            <a:r>
              <a:rPr lang="ru-RU" sz="2400" dirty="0"/>
              <a:t>.</a:t>
            </a:r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 smtClean="0"/>
              <a:t>Цели и содержание учебного курса физической культуры определяют </a:t>
            </a:r>
            <a:r>
              <a:rPr lang="ru-RU" sz="2400" dirty="0"/>
              <a:t>и содержание подготовки учителей физического воспитания в Финляндии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96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6194" y="196772"/>
            <a:ext cx="8437605" cy="870551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990000"/>
                </a:solidFill>
              </a:rPr>
              <a:t>Подготовка учителей физической </a:t>
            </a:r>
            <a:r>
              <a:rPr lang="ru-RU" sz="3000" b="1" dirty="0" smtClean="0">
                <a:solidFill>
                  <a:srgbClr val="990000"/>
                </a:solidFill>
              </a:rPr>
              <a:t>культуры</a:t>
            </a:r>
            <a:endParaRPr lang="ru-RU" sz="3000" dirty="0">
              <a:solidFill>
                <a:srgbClr val="99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811" y="977200"/>
            <a:ext cx="10999573" cy="5389094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/>
              <a:t>Ведущим вузом по подготовке учителей физической культуры является Университет </a:t>
            </a:r>
            <a:r>
              <a:rPr lang="ru-RU" sz="2400" dirty="0" err="1"/>
              <a:t>Ювяскюля</a:t>
            </a:r>
            <a:r>
              <a:rPr lang="ru-RU" sz="2400" dirty="0"/>
              <a:t> (г. </a:t>
            </a:r>
            <a:r>
              <a:rPr lang="ru-RU" sz="2400" dirty="0" err="1"/>
              <a:t>Ювяскюля</a:t>
            </a:r>
            <a:r>
              <a:rPr lang="ru-RU" sz="2400" dirty="0"/>
              <a:t>). Это третий по величине университет Финляндии после Хельсинского и университета Турку.</a:t>
            </a:r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/>
              <a:t>Также образовательные программы по физическому воспитанию предлагают Лапландский университет прикладных наук (г. </a:t>
            </a:r>
            <a:r>
              <a:rPr lang="ru-RU" sz="2400" dirty="0" err="1"/>
              <a:t>Рованием</a:t>
            </a:r>
            <a:r>
              <a:rPr lang="ru-RU" sz="2400" dirty="0"/>
              <a:t>, бакалавр ФВ), Университет прикладных наук ХААГА-ХЕЛИЯ (г. Хельсинки, бакалавр, магистр ФВ) и некоторые другие.</a:t>
            </a:r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 smtClean="0"/>
              <a:t>В образовательных программах факультета физического воспитания Университета </a:t>
            </a:r>
            <a:r>
              <a:rPr lang="ru-RU" sz="2400" dirty="0" err="1" smtClean="0"/>
              <a:t>Ювяскюля</a:t>
            </a:r>
            <a:r>
              <a:rPr lang="ru-RU" sz="2400" dirty="0" smtClean="0"/>
              <a:t> представлены направления подготовки по физическому воспитанию, спортивным наукам и здравоохранению на всех трех уровнях академического образования: </a:t>
            </a:r>
            <a:r>
              <a:rPr lang="ru-RU" sz="2400" dirty="0" err="1"/>
              <a:t>бакалавриат</a:t>
            </a:r>
            <a:r>
              <a:rPr lang="ru-RU" sz="2400" dirty="0"/>
              <a:t>, магистратура и </a:t>
            </a:r>
            <a:r>
              <a:rPr lang="ru-RU" sz="2400" dirty="0" smtClean="0"/>
              <a:t>докторантура.</a:t>
            </a:r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endParaRPr lang="ru-RU" sz="2400" dirty="0"/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9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9867" y="70260"/>
            <a:ext cx="3863196" cy="664145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990000"/>
                </a:solidFill>
              </a:rPr>
              <a:t>Дипломные курсы</a:t>
            </a:r>
            <a:endParaRPr lang="ru-RU" sz="3000" b="1" dirty="0">
              <a:solidFill>
                <a:srgbClr val="99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9162" y="836762"/>
            <a:ext cx="10515600" cy="5598544"/>
          </a:xfrm>
        </p:spPr>
        <p:txBody>
          <a:bodyPr>
            <a:noAutofit/>
          </a:bodyPr>
          <a:lstStyle/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 smtClean="0"/>
              <a:t>Образование </a:t>
            </a:r>
            <a:r>
              <a:rPr lang="ru-RU" sz="1600" dirty="0"/>
              <a:t>бакалавра и магистра по физическому воспитанию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Образование бакалавра и магистра в области социальных наук о физической активности.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Образование бакалавра и магистра по биологии физических упражнений.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Образование бакалавра и магистра в области медицинских наук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Степень магистра педагогики физических упражнений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Степень магистра педагогики физических упражнений (</a:t>
            </a:r>
            <a:r>
              <a:rPr lang="ru-RU" sz="1600" dirty="0" err="1"/>
              <a:t>мультимодальное</a:t>
            </a:r>
            <a:r>
              <a:rPr lang="ru-RU" sz="1600" dirty="0"/>
              <a:t> обучение)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Степень магистра в области технологии упражнений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Магистерское образование в области социальных наук о физической активности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Степень магистра в области подготовки учителей медицинских наук (физиотерапия)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Магистерская подготовка по </a:t>
            </a:r>
            <a:r>
              <a:rPr lang="ru-RU" sz="1600" dirty="0" err="1"/>
              <a:t>коучингу</a:t>
            </a:r>
            <a:r>
              <a:rPr lang="ru-RU" sz="1600" dirty="0"/>
              <a:t> и тестированию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Степень магистра физиотерапии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Степень магистра в области геронтологии и общественного здравоохранения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Степень магистра в области технологий благосостояния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Степень магистра в области биологии упражнений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Магистерская подготовка по спортивной медицине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Степень магистра в области укрепления здоровья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Магистерское образование по биологии физической активности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Магистерское образование в области пропаганды спорта и физических упражнений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Магистерское образование в области психологии физической активности, здоровья и благополучия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Магистерское образование в области ответственного управления и спортивного бизнеса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Последипломное образование в области поведенческих и социальных наук о физических упражнениях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Последипломное обучение по биологии физических упражнений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dirty="0"/>
              <a:t>Последипломное образование в области медицинских наук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92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6244" y="92323"/>
            <a:ext cx="7440827" cy="648129"/>
          </a:xfrm>
        </p:spPr>
        <p:txBody>
          <a:bodyPr>
            <a:normAutofit/>
          </a:bodyPr>
          <a:lstStyle/>
          <a:p>
            <a:r>
              <a:rPr lang="ru-RU" sz="3000" b="1" dirty="0">
                <a:solidFill>
                  <a:srgbClr val="990000"/>
                </a:solidFill>
              </a:rPr>
              <a:t>Отбор </a:t>
            </a:r>
            <a:r>
              <a:rPr lang="ru-RU" sz="3000" b="1" dirty="0" smtClean="0">
                <a:solidFill>
                  <a:srgbClr val="990000"/>
                </a:solidFill>
              </a:rPr>
              <a:t>абитуриентов</a:t>
            </a:r>
            <a:endParaRPr lang="ru-RU" sz="3000" dirty="0">
              <a:solidFill>
                <a:srgbClr val="99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624" y="740452"/>
            <a:ext cx="11442355" cy="5535827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/>
              <a:t>Отбор поступающих на образовательные программы проходит в 2 этапа:</a:t>
            </a:r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/>
              <a:t>1 этап – отбор Сертификатов </a:t>
            </a:r>
            <a:r>
              <a:rPr lang="ru-RU" sz="2400" dirty="0" smtClean="0"/>
              <a:t>и/или </a:t>
            </a:r>
            <a:r>
              <a:rPr lang="ru-RU" sz="2400" dirty="0"/>
              <a:t>письменный отборочный тест («Серьезный» тест);</a:t>
            </a:r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/>
              <a:t>2 этап – Тест на профпригодность: письменный тест на профпригодность, тест по физической </a:t>
            </a:r>
            <a:r>
              <a:rPr lang="ru-RU" sz="2400" dirty="0" smtClean="0"/>
              <a:t>подготовке, </a:t>
            </a:r>
            <a:r>
              <a:rPr lang="ru-RU" sz="2400" dirty="0"/>
              <a:t>тест на педагогические способности и Собеседование/Интервью (офлайн/онлайн).</a:t>
            </a:r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/>
              <a:t>Кроме того, на бакалавриат и магистратуру по физическому воспитанию распространяется так называемое законодательство SORA, которое налагает ограничения на прием в качестве студента. С точки зрения образования применяются требования к состоянию здоровья и функциональным </a:t>
            </a:r>
            <a:r>
              <a:rPr lang="ru-RU" sz="2400" dirty="0" smtClean="0"/>
              <a:t>возможностям и способностям </a:t>
            </a:r>
            <a:r>
              <a:rPr lang="ru-RU" sz="2400" dirty="0"/>
              <a:t>педагогического образования.</a:t>
            </a:r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08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708" y="861797"/>
            <a:ext cx="11714206" cy="5637856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 smtClean="0"/>
              <a:t>Университет </a:t>
            </a:r>
            <a:r>
              <a:rPr lang="ru-RU" sz="2400" dirty="0" err="1"/>
              <a:t>Ювяскюля</a:t>
            </a:r>
            <a:r>
              <a:rPr lang="ru-RU" sz="2400" dirty="0"/>
              <a:t> предлагает </a:t>
            </a:r>
            <a:r>
              <a:rPr lang="ru-RU" sz="2400" dirty="0" smtClean="0"/>
              <a:t>следующие образовательные программы педагогического профиля:</a:t>
            </a:r>
            <a:endParaRPr lang="ru-RU" sz="2400" dirty="0"/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b="1" dirty="0"/>
              <a:t>Бакалавриат (3 года обучения, </a:t>
            </a:r>
            <a:r>
              <a:rPr lang="ru-RU" sz="2400" b="1" dirty="0" smtClean="0"/>
              <a:t>180 </a:t>
            </a:r>
            <a:r>
              <a:rPr lang="ru-RU" sz="2400" b="1" dirty="0"/>
              <a:t>кредитов)</a:t>
            </a:r>
            <a:endParaRPr lang="ru-RU" sz="2400" dirty="0"/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 smtClean="0"/>
              <a:t>«Физическое воспитание» (учитель ФК)</a:t>
            </a:r>
            <a:endParaRPr lang="ru-RU" sz="2400" b="1" dirty="0" smtClean="0"/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 smtClean="0"/>
              <a:t>«Подготовка учителей-предметников по физической культуре и классных руководителей»</a:t>
            </a:r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b="1" dirty="0" smtClean="0"/>
              <a:t> Магистратура </a:t>
            </a:r>
            <a:r>
              <a:rPr lang="ru-RU" sz="2400" b="1" dirty="0"/>
              <a:t>(2 года, 120 кредитов)</a:t>
            </a:r>
            <a:endParaRPr lang="ru-RU" sz="2400" dirty="0"/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 smtClean="0"/>
              <a:t>«Физическое воспитание» (учитель ФК)</a:t>
            </a:r>
            <a:endParaRPr lang="ru-RU" sz="2400" b="1" dirty="0" smtClean="0"/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 smtClean="0"/>
              <a:t>«Педагогика физических упражнений» (учитель ФК и санитарной информации)</a:t>
            </a:r>
            <a:endParaRPr lang="ru-RU" sz="2400" b="1" dirty="0" smtClean="0"/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 smtClean="0"/>
              <a:t>«Педагогика физических упражнений (</a:t>
            </a:r>
            <a:r>
              <a:rPr lang="ru-RU" sz="2400" dirty="0" err="1" smtClean="0"/>
              <a:t>мультимодальное</a:t>
            </a:r>
            <a:r>
              <a:rPr lang="ru-RU" sz="2400" dirty="0" smtClean="0"/>
              <a:t> обучение)»</a:t>
            </a:r>
            <a:endParaRPr lang="ru-RU" sz="2400" b="1" dirty="0" smtClean="0"/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 smtClean="0"/>
              <a:t>«Подготовка учителей-предметников по физической культуре и классных руководителей »</a:t>
            </a:r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017618" y="98793"/>
            <a:ext cx="7440827" cy="648129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990000"/>
                </a:solidFill>
              </a:rPr>
              <a:t>Образовательные программы</a:t>
            </a:r>
            <a:endParaRPr lang="ru-RU" sz="30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2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3627" y="632048"/>
            <a:ext cx="11318789" cy="5984412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/>
              <a:t>В рамках программ </a:t>
            </a:r>
            <a:r>
              <a:rPr lang="ru-RU" sz="2400" dirty="0" err="1"/>
              <a:t>бакалавриата</a:t>
            </a:r>
            <a:r>
              <a:rPr lang="ru-RU" sz="2400" dirty="0"/>
              <a:t> и магистра в области физического воспитания (дипломная программа по физическому воспитанию, факультативное обучение в области информации о здоровье или квалификация классного учителя) студенты приобретают навыки работы в качестве эксперта в области образования и преподавания физического воспитания и информации о здоровье в школах и </a:t>
            </a:r>
            <a:r>
              <a:rPr lang="ru-RU" sz="2400" dirty="0" smtClean="0"/>
              <a:t>профессиональных организациях.</a:t>
            </a:r>
            <a:r>
              <a:rPr lang="ru-RU" sz="2400" dirty="0"/>
              <a:t> </a:t>
            </a:r>
            <a:endParaRPr lang="ru-RU" sz="2400" dirty="0" smtClean="0"/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 smtClean="0"/>
              <a:t>После </a:t>
            </a:r>
            <a:r>
              <a:rPr lang="ru-RU" sz="2400" dirty="0"/>
              <a:t>завершения обучения студент обладает разносторонними предметно-управленческими, педагогическими и дидактическими навыками для решения образовательных задач в школах будущего. </a:t>
            </a:r>
            <a:endParaRPr lang="ru-RU" sz="2400" dirty="0" smtClean="0"/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 smtClean="0"/>
              <a:t>Исследования </a:t>
            </a:r>
            <a:r>
              <a:rPr lang="ru-RU" sz="2400" dirty="0"/>
              <a:t>направлены на формирование собственного педагогического видения и деятельности ученика, повышение осведомленности о социальной значимости труда учителя физкультуры</a:t>
            </a:r>
            <a:r>
              <a:rPr lang="ru-RU" sz="2400" dirty="0" smtClean="0"/>
              <a:t>.</a:t>
            </a:r>
          </a:p>
          <a:p>
            <a:pPr marL="0" indent="36000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/>
              <a:t>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23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739346" y="1207788"/>
            <a:ext cx="10515600" cy="4351338"/>
          </a:xfrm>
        </p:spPr>
        <p:txBody>
          <a:bodyPr/>
          <a:lstStyle/>
          <a:p>
            <a:pPr marL="0" indent="36000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/>
              <a:t>Цели и </a:t>
            </a:r>
            <a:r>
              <a:rPr lang="ru-RU" b="1" dirty="0" smtClean="0"/>
              <a:t>компетентности на уровне </a:t>
            </a:r>
            <a:r>
              <a:rPr lang="ru-RU" b="1" dirty="0" err="1" smtClean="0"/>
              <a:t>бакалавриата</a:t>
            </a:r>
            <a:r>
              <a:rPr lang="ru-RU" b="1" dirty="0" smtClean="0"/>
              <a:t> и магистратуры: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- Знания и навыки преподавания и обучения;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- Когнитивные знания и навыки;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- Социальные знания и навыки;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- Личные ориентации и развитие;</a:t>
            </a:r>
          </a:p>
          <a:p>
            <a:pPr mar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- Профессиональное благополучие.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72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0336" y="316024"/>
            <a:ext cx="8487032" cy="8211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/>
              <a:t>Структура образовательной программы </a:t>
            </a:r>
            <a:r>
              <a:rPr lang="ru-RU" sz="3000" b="1" dirty="0" err="1" smtClean="0"/>
              <a:t>бакалавриата</a:t>
            </a:r>
            <a:r>
              <a:rPr lang="ru-RU" sz="3000" b="1" dirty="0" smtClean="0"/>
              <a:t> 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3928" y="1529063"/>
            <a:ext cx="1149384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Область исследований по педагогике физического воспитания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Общие </a:t>
            </a:r>
            <a:r>
              <a:rPr lang="ru-RU" sz="2400" b="1" dirty="0" smtClean="0"/>
              <a:t>курсы для всех профилей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Модуль «Базовые обучение по физическому воспитанию» – 25-26 ECTS: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Базовый курс обучения и развития навыков выполнения упражнений (2 кредита)</a:t>
            </a:r>
          </a:p>
          <a:p>
            <a:pPr marL="0" indent="0">
              <a:buNone/>
            </a:pPr>
            <a:r>
              <a:rPr lang="ru-RU" sz="2400" dirty="0"/>
              <a:t>Курс наблюдения за движением (6 кредитов)</a:t>
            </a:r>
          </a:p>
          <a:p>
            <a:pPr marL="0" indent="0">
              <a:buNone/>
            </a:pPr>
            <a:r>
              <a:rPr lang="ru-RU" sz="2400" dirty="0"/>
              <a:t>Дидактика физического воспитания базовый курс 1 (8–9 кредитов)</a:t>
            </a:r>
          </a:p>
          <a:p>
            <a:pPr marL="0" indent="0">
              <a:buNone/>
            </a:pPr>
            <a:r>
              <a:rPr lang="ru-RU" sz="2400" dirty="0"/>
              <a:t>Дидактика физического воспитания, базовый курс 2 (6 кредитов)</a:t>
            </a:r>
          </a:p>
          <a:p>
            <a:pPr marL="0" indent="0">
              <a:buNone/>
            </a:pPr>
            <a:r>
              <a:rPr lang="ru-RU" sz="2400" dirty="0"/>
              <a:t>Школа наставника (3 кредита)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3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418" y="1015134"/>
            <a:ext cx="10515600" cy="56142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Профиль - классный руководитель - 36+ ECTS: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Модуль «Междисциплинарное изучение предметов, преподаваемых в системе базового образования» - 42 кредита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Обязательные курсы: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Введение в междисциплинарные исследования (3 кредита)</a:t>
            </a:r>
          </a:p>
          <a:p>
            <a:pPr marL="0" indent="0">
              <a:buNone/>
            </a:pPr>
            <a:r>
              <a:rPr lang="ru-RU" dirty="0"/>
              <a:t>Педагогика истории и обществознания (3 кредита)</a:t>
            </a:r>
          </a:p>
          <a:p>
            <a:pPr marL="0" indent="0">
              <a:buNone/>
            </a:pPr>
            <a:r>
              <a:rPr lang="ru-RU" dirty="0"/>
              <a:t>Педагогика визуальных предметов (3 кредита)</a:t>
            </a:r>
          </a:p>
          <a:p>
            <a:pPr marL="0" indent="0">
              <a:buNone/>
            </a:pPr>
            <a:r>
              <a:rPr lang="ru-RU" dirty="0"/>
              <a:t>Педагогика изобразительного искусства (4 ECTS)</a:t>
            </a:r>
          </a:p>
          <a:p>
            <a:pPr marL="0" indent="0">
              <a:buNone/>
            </a:pPr>
            <a:r>
              <a:rPr lang="ru-RU" dirty="0"/>
              <a:t>Ремесленное образование (4 кредита)</a:t>
            </a:r>
          </a:p>
          <a:p>
            <a:pPr marL="0" indent="0">
              <a:buNone/>
            </a:pPr>
            <a:r>
              <a:rPr lang="ru-RU" dirty="0"/>
              <a:t>Физическое воспитание и санитарное просвещение (5 кредитов)</a:t>
            </a:r>
          </a:p>
          <a:p>
            <a:pPr marL="0" indent="0">
              <a:buNone/>
            </a:pPr>
            <a:r>
              <a:rPr lang="ru-RU" dirty="0"/>
              <a:t>Математическая педагогика (5 кредитов)</a:t>
            </a:r>
          </a:p>
          <a:p>
            <a:pPr marL="0" indent="0">
              <a:buNone/>
            </a:pPr>
            <a:r>
              <a:rPr lang="ru-RU" dirty="0"/>
              <a:t>Музыкальное образование (4 кредита)</a:t>
            </a:r>
          </a:p>
          <a:p>
            <a:pPr marL="0" indent="0">
              <a:buNone/>
            </a:pPr>
            <a:r>
              <a:rPr lang="ru-RU" dirty="0"/>
              <a:t>Педагогика финского языка и литературы (5 кредитов)</a:t>
            </a:r>
          </a:p>
          <a:p>
            <a:pPr marL="0" indent="0">
              <a:buNone/>
            </a:pPr>
            <a:r>
              <a:rPr lang="ru-RU" dirty="0"/>
              <a:t>Экологическое и естественнонаучное образование (6 кредитов)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14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291" y="1202170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Общие курсы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Обязательные (2–4 кредита)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Развитие в качестве эксперта 1 (1–3 кредита)</a:t>
            </a:r>
          </a:p>
          <a:p>
            <a:pPr marL="0" indent="0">
              <a:buNone/>
            </a:pPr>
            <a:r>
              <a:rPr lang="ru-RU" dirty="0"/>
              <a:t>Курс упражнений по оказанию первой помощи (1 кредит)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dirty="0"/>
              <a:t>Модуль «Методические занятия факультета физического воспитания» -</a:t>
            </a:r>
            <a:r>
              <a:rPr lang="ru-RU" dirty="0"/>
              <a:t> </a:t>
            </a:r>
            <a:r>
              <a:rPr lang="ru-RU" b="1" dirty="0"/>
              <a:t>(12–14 кредитов)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Обязательные для всех: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Введение в семинарскую работу (3 кредита)</a:t>
            </a:r>
          </a:p>
          <a:p>
            <a:pPr marL="0" indent="0">
              <a:buNone/>
            </a:pPr>
            <a:r>
              <a:rPr lang="ru-RU" dirty="0"/>
              <a:t>Основы научной деятельности (2–3 кредита)</a:t>
            </a:r>
          </a:p>
          <a:p>
            <a:pPr marL="0" indent="0">
              <a:buNone/>
            </a:pPr>
            <a:r>
              <a:rPr lang="ru-RU" dirty="0"/>
              <a:t>Анализ и оценка данных качественных исследований (2–3 кредита)</a:t>
            </a:r>
          </a:p>
          <a:p>
            <a:pPr marL="0" indent="0">
              <a:buNone/>
            </a:pPr>
            <a:r>
              <a:rPr lang="ru-RU" dirty="0"/>
              <a:t>Основы методов количественного исследования (5 кредитов)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7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1936" y="1532327"/>
            <a:ext cx="10515600" cy="4351338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30000"/>
              </a:lnSpc>
              <a:buNone/>
            </a:pPr>
            <a:r>
              <a:rPr lang="ru-RU" sz="2400" dirty="0"/>
              <a:t>В </a:t>
            </a:r>
            <a:r>
              <a:rPr lang="ru-RU" sz="2400" b="1" dirty="0">
                <a:solidFill>
                  <a:srgbClr val="990000"/>
                </a:solidFill>
              </a:rPr>
              <a:t>1843</a:t>
            </a:r>
            <a:r>
              <a:rPr lang="ru-RU" sz="2400" dirty="0"/>
              <a:t> году физическое воспитание становится частью системы образования Финляндии, и с 1844 года </a:t>
            </a:r>
            <a:r>
              <a:rPr lang="ru-RU" sz="2400" b="1" dirty="0">
                <a:solidFill>
                  <a:srgbClr val="990000"/>
                </a:solidFill>
              </a:rPr>
              <a:t>физическая культура</a:t>
            </a:r>
            <a:r>
              <a:rPr lang="ru-RU" sz="2400" dirty="0">
                <a:solidFill>
                  <a:srgbClr val="990000"/>
                </a:solidFill>
              </a:rPr>
              <a:t> </a:t>
            </a:r>
            <a:r>
              <a:rPr lang="ru-RU" sz="2400" dirty="0"/>
              <a:t>является обязательным предметом в школе. В </a:t>
            </a:r>
            <a:r>
              <a:rPr lang="ru-RU" sz="2400" b="1" dirty="0">
                <a:solidFill>
                  <a:srgbClr val="990000"/>
                </a:solidFill>
              </a:rPr>
              <a:t>1882</a:t>
            </a:r>
            <a:r>
              <a:rPr lang="ru-RU" sz="2400" dirty="0"/>
              <a:t> году в Хельсинкском университете </a:t>
            </a:r>
            <a:r>
              <a:rPr lang="ru-RU" sz="2400" dirty="0" smtClean="0"/>
              <a:t>началась </a:t>
            </a:r>
            <a:r>
              <a:rPr lang="ru-RU" sz="2400" dirty="0" smtClean="0">
                <a:solidFill>
                  <a:srgbClr val="990000"/>
                </a:solidFill>
              </a:rPr>
              <a:t>подготовка учителей </a:t>
            </a:r>
            <a:r>
              <a:rPr lang="ru-RU" sz="2400" dirty="0">
                <a:solidFill>
                  <a:srgbClr val="990000"/>
                </a:solidFill>
              </a:rPr>
              <a:t>физического воспитания</a:t>
            </a:r>
            <a:r>
              <a:rPr lang="ru-RU" sz="2400" dirty="0"/>
              <a:t>.</a:t>
            </a:r>
          </a:p>
          <a:p>
            <a:pPr marL="0" indent="360000" algn="just">
              <a:lnSpc>
                <a:spcPct val="130000"/>
              </a:lnSpc>
              <a:buNone/>
            </a:pPr>
            <a:r>
              <a:rPr lang="ru-RU" sz="2400" dirty="0"/>
              <a:t>На протяжении всей своей 180-летней истории физкультура была и остается важной частью школы. С первых лет физическая культура в Финляндии прошла долгий путь от узкого взгляда на несколько избранных видов </a:t>
            </a:r>
            <a:r>
              <a:rPr lang="ru-RU" sz="2400" dirty="0" smtClean="0"/>
              <a:t>спорта </a:t>
            </a:r>
            <a:r>
              <a:rPr lang="ru-RU" sz="2400" dirty="0"/>
              <a:t>и восприятия её как инструмента подготовки детей к военной службе до широкой концепции благополучия с </a:t>
            </a:r>
            <a:r>
              <a:rPr lang="ru-RU" sz="2400" dirty="0" smtClean="0"/>
              <a:t>большим спектром </a:t>
            </a:r>
            <a:r>
              <a:rPr lang="ru-RU" sz="2400" dirty="0"/>
              <a:t>различных видов спорта и активностей в настоящее время.</a:t>
            </a:r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87924" y="-30734"/>
            <a:ext cx="9604075" cy="1325563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rgbClr val="990000"/>
                </a:solidFill>
              </a:rPr>
              <a:t>Физическое воспитание в системе образования Финляндии: история и современность</a:t>
            </a:r>
            <a:endParaRPr lang="ru-RU" sz="3000" b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5916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Модуль «Междисциплинарные фундаментальные исследования в области физических упражнений и здоровья» - 14–18 кредитов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Обязательные курсы: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Введение в физические упражнения и науки о здоровье (1 кредит)</a:t>
            </a:r>
          </a:p>
          <a:p>
            <a:pPr marL="0" indent="0">
              <a:buNone/>
            </a:pPr>
            <a:r>
              <a:rPr lang="ru-RU" dirty="0"/>
              <a:t>Физическое поведение населения и формирование финской культуры физических упражнений (2–5 кредитов)</a:t>
            </a:r>
          </a:p>
          <a:p>
            <a:pPr marL="0" indent="0">
              <a:buNone/>
            </a:pPr>
            <a:r>
              <a:rPr lang="ru-RU" dirty="0"/>
              <a:t>Физические упражнения, здоровье и благополучие в течение жизни (5 кредитов)</a:t>
            </a:r>
          </a:p>
          <a:p>
            <a:pPr marL="0" indent="0">
              <a:buNone/>
            </a:pPr>
            <a:r>
              <a:rPr lang="ru-RU" dirty="0"/>
              <a:t>Пропаганда физических упражнений и здорового образа жизни (5 кредитов)</a:t>
            </a:r>
          </a:p>
          <a:p>
            <a:pPr marL="0" indent="0">
              <a:buNone/>
            </a:pPr>
            <a:r>
              <a:rPr lang="ru-RU" dirty="0"/>
              <a:t>Рост и развитие детей и подростков (1–2 кредита)</a:t>
            </a:r>
          </a:p>
          <a:p>
            <a:pPr marL="0" indent="0">
              <a:buNone/>
            </a:pPr>
            <a:r>
              <a:rPr lang="ru-RU" dirty="0"/>
              <a:t>Способность к академической учебе – больше, чем просто баллы (2 кредита)</a:t>
            </a:r>
          </a:p>
          <a:p>
            <a:pPr marL="0" indent="0">
              <a:buNone/>
            </a:pPr>
            <a:r>
              <a:rPr lang="ru-RU" dirty="0"/>
              <a:t>Свободно выбранный курс обучения – курсы по выбору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33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6636" y="1015133"/>
            <a:ext cx="10515600" cy="5551921"/>
          </a:xfrm>
        </p:spPr>
        <p:txBody>
          <a:bodyPr>
            <a:noAutofit/>
          </a:bodyPr>
          <a:lstStyle/>
          <a:p>
            <a:r>
              <a:rPr lang="ru-RU" sz="2200" b="1" dirty="0"/>
              <a:t>Предметное обучение по физическому воспитанию - 37–45 кредитов</a:t>
            </a:r>
            <a:endParaRPr lang="ru-RU" sz="2200" dirty="0"/>
          </a:p>
          <a:p>
            <a:r>
              <a:rPr lang="ru-RU" sz="2200" b="1" dirty="0"/>
              <a:t>Обязательные курсы:</a:t>
            </a:r>
            <a:endParaRPr lang="ru-RU" sz="2200" dirty="0"/>
          </a:p>
          <a:p>
            <a:r>
              <a:rPr lang="ru-RU" sz="2200" dirty="0"/>
              <a:t>Преподаватель-исследователь (2–4 кредита)</a:t>
            </a:r>
          </a:p>
          <a:p>
            <a:r>
              <a:rPr lang="ru-RU" sz="2200" dirty="0"/>
              <a:t>Планирование и оценка обучения (1–3 кредита)</a:t>
            </a:r>
          </a:p>
          <a:p>
            <a:r>
              <a:rPr lang="ru-RU" sz="2200" dirty="0"/>
              <a:t>Последипломное образование по физическому воспитанию 1 (5–7 кредитов)</a:t>
            </a:r>
          </a:p>
          <a:p>
            <a:r>
              <a:rPr lang="ru-RU" sz="2200" dirty="0"/>
              <a:t>Курс последипломного образования по физическому воспитанию 2 (7 ECTS) </a:t>
            </a:r>
          </a:p>
          <a:p>
            <a:r>
              <a:rPr lang="ru-RU" sz="2200" dirty="0"/>
              <a:t>Основы равенства в физической активности (1–2 кредита)</a:t>
            </a:r>
          </a:p>
          <a:p>
            <a:r>
              <a:rPr lang="ru-RU" sz="2200" dirty="0"/>
              <a:t>Равное образование в области физического воспитания (1–2 кредита)</a:t>
            </a:r>
          </a:p>
          <a:p>
            <a:r>
              <a:rPr lang="ru-RU" sz="2200" dirty="0"/>
              <a:t>Функциональная анатомия (5 кредитов)</a:t>
            </a:r>
          </a:p>
          <a:p>
            <a:r>
              <a:rPr lang="ru-RU" sz="2200" dirty="0"/>
              <a:t>Функция тела в покое и под нагрузкой (5 ECTS)</a:t>
            </a:r>
          </a:p>
          <a:p>
            <a:r>
              <a:rPr lang="ru-RU" sz="2200" dirty="0"/>
              <a:t>Семинар бакалавра (3 кредита)</a:t>
            </a:r>
          </a:p>
          <a:p>
            <a:r>
              <a:rPr lang="ru-RU" sz="2200" dirty="0"/>
              <a:t>Бакалаврская работа (7 кредитов)</a:t>
            </a:r>
          </a:p>
          <a:p>
            <a:r>
              <a:rPr lang="ru-RU" sz="2200" dirty="0"/>
              <a:t>Зрелость (степень бакалавра) </a:t>
            </a:r>
            <a:r>
              <a:rPr lang="ru-RU" sz="2200" dirty="0" smtClean="0"/>
              <a:t>(сдается тест)</a:t>
            </a:r>
            <a:endParaRPr lang="ru-RU" sz="2200" dirty="0"/>
          </a:p>
          <a:p>
            <a:endParaRPr lang="ru-RU" sz="2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35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418" y="973570"/>
            <a:ext cx="10515600" cy="49492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Базовое образование в сфере образования – 25 кредитов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Общие учебные курсы (13–20 кредитов)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Обучение и руководство (4–5 кредитов)</a:t>
            </a:r>
          </a:p>
          <a:p>
            <a:pPr marL="0" indent="0">
              <a:buNone/>
            </a:pPr>
            <a:r>
              <a:rPr lang="ru-RU" dirty="0"/>
              <a:t>Образование, общество и перемены (2–5 кредитов)</a:t>
            </a:r>
          </a:p>
          <a:p>
            <a:pPr marL="0" indent="0">
              <a:buNone/>
            </a:pPr>
            <a:r>
              <a:rPr lang="ru-RU" dirty="0"/>
              <a:t>Научные знания и мышление (5 кредитов)</a:t>
            </a:r>
          </a:p>
          <a:p>
            <a:pPr marL="0" indent="0">
              <a:buNone/>
            </a:pPr>
            <a:r>
              <a:rPr lang="ru-RU" dirty="0"/>
              <a:t>Взаимодействие и сотрудничество (2–5 кредитов)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Дополнительный </a:t>
            </a:r>
            <a:r>
              <a:rPr lang="ru-RU" b="1" dirty="0"/>
              <a:t>курс в соответствии с </a:t>
            </a:r>
            <a:r>
              <a:rPr lang="ru-RU" b="1" dirty="0" smtClean="0"/>
              <a:t>профилем программы </a:t>
            </a:r>
            <a:r>
              <a:rPr lang="ru-RU" b="1" dirty="0"/>
              <a:t>обучения (2–5 кредитов / 20 кредитов)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Компетентность и опыт (5 кредитов)</a:t>
            </a:r>
          </a:p>
          <a:p>
            <a:pPr marL="0" indent="0">
              <a:buNone/>
            </a:pPr>
            <a:r>
              <a:rPr lang="ru-RU" dirty="0"/>
              <a:t>Компетенция и опыт: ориентация и педагогическая практика (AIKO) (2–5 кредитов)</a:t>
            </a:r>
          </a:p>
          <a:p>
            <a:pPr marL="0" indent="0">
              <a:buNone/>
            </a:pPr>
            <a:r>
              <a:rPr lang="ru-RU" dirty="0"/>
              <a:t>Компетентность и </a:t>
            </a:r>
            <a:r>
              <a:rPr lang="ru-RU" dirty="0" err="1"/>
              <a:t>экспертность</a:t>
            </a:r>
            <a:r>
              <a:rPr lang="ru-RU" dirty="0"/>
              <a:t>: педагогическая практика 1 (5 кредитов)</a:t>
            </a:r>
          </a:p>
          <a:p>
            <a:pPr marL="0" indent="0">
              <a:buNone/>
            </a:pPr>
            <a:r>
              <a:rPr lang="ru-RU" dirty="0"/>
              <a:t>Компетентность и опыт: ориентационное обучение (ОП) (5 кредитов)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7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89709"/>
            <a:ext cx="10515600" cy="53872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Свободно выбранные учебные единицы и модули</a:t>
            </a:r>
            <a:endParaRPr lang="ru-RU" sz="2000" dirty="0"/>
          </a:p>
          <a:p>
            <a:pPr marL="0" indent="0">
              <a:buNone/>
            </a:pPr>
            <a:r>
              <a:rPr lang="ru-RU" b="1" dirty="0"/>
              <a:t>Коммуникация и изучение языка - </a:t>
            </a:r>
            <a:r>
              <a:rPr lang="ru-RU" dirty="0"/>
              <a:t>12+ ECTS</a:t>
            </a:r>
            <a:endParaRPr lang="ru-RU" sz="2000" dirty="0"/>
          </a:p>
          <a:p>
            <a:pPr marL="0" indent="0">
              <a:buNone/>
            </a:pPr>
            <a:r>
              <a:rPr lang="ru-RU" b="1" dirty="0"/>
              <a:t>Академическое взаимодействие и навыки академического письма- 6</a:t>
            </a:r>
            <a:r>
              <a:rPr lang="ru-RU" dirty="0"/>
              <a:t> ECTS</a:t>
            </a:r>
            <a:endParaRPr lang="ru-RU" sz="2000" dirty="0"/>
          </a:p>
          <a:p>
            <a:pPr marL="0" indent="0">
              <a:buNone/>
            </a:pPr>
            <a:r>
              <a:rPr lang="ru-RU" dirty="0"/>
              <a:t>Академическое взаимодействие (физические упражнения) (3 кредита)</a:t>
            </a:r>
            <a:endParaRPr lang="ru-RU" sz="2000" dirty="0"/>
          </a:p>
          <a:p>
            <a:pPr marL="0" indent="0">
              <a:buNone/>
            </a:pPr>
            <a:r>
              <a:rPr lang="ru-RU" dirty="0"/>
              <a:t>Навыки академического письма (физические науки) (3 ECTS)</a:t>
            </a:r>
            <a:endParaRPr lang="ru-RU" sz="2000" dirty="0"/>
          </a:p>
          <a:p>
            <a:pPr marL="0" indent="0">
              <a:buNone/>
            </a:pPr>
            <a:r>
              <a:rPr lang="ru-RU" b="1" dirty="0"/>
              <a:t>Многоязычное взаимодействие - 3 кредита</a:t>
            </a:r>
            <a:endParaRPr lang="ru-RU" sz="2000" dirty="0"/>
          </a:p>
          <a:p>
            <a:pPr marL="0" indent="0">
              <a:buNone/>
            </a:pPr>
            <a:r>
              <a:rPr lang="ru-RU" dirty="0"/>
              <a:t>Многоязычное взаимодействие (научные упражнения) (3 кредита)</a:t>
            </a:r>
            <a:endParaRPr lang="ru-RU" sz="2000" dirty="0"/>
          </a:p>
          <a:p>
            <a:pPr marL="0" indent="0">
              <a:buNone/>
            </a:pPr>
            <a:r>
              <a:rPr lang="ru-RU" dirty="0"/>
              <a:t>Знание шведского языка (3 кредитов)</a:t>
            </a:r>
            <a:endParaRPr lang="ru-RU" sz="2000" dirty="0"/>
          </a:p>
          <a:p>
            <a:pPr marL="0" indent="0">
              <a:buNone/>
            </a:pPr>
            <a:r>
              <a:rPr lang="ru-RU" dirty="0"/>
              <a:t>Устные навыки шведского языка (3 ECTS)</a:t>
            </a:r>
            <a:endParaRPr lang="ru-RU" sz="2000" dirty="0"/>
          </a:p>
          <a:p>
            <a:pPr marL="0" indent="0">
              <a:buNone/>
            </a:pPr>
            <a:r>
              <a:rPr lang="ru-RU" b="1" dirty="0"/>
              <a:t>Исследовательская коммуникация - 3 кредита</a:t>
            </a:r>
            <a:endParaRPr lang="ru-RU" sz="2000" dirty="0"/>
          </a:p>
          <a:p>
            <a:pPr marL="0" indent="0">
              <a:buNone/>
            </a:pPr>
            <a:r>
              <a:rPr lang="ru-RU" dirty="0"/>
              <a:t>Исследовательская коммуникация (научные упражнения) (3 кредита)</a:t>
            </a:r>
            <a:endParaRPr lang="ru-RU" sz="2000" dirty="0"/>
          </a:p>
          <a:p>
            <a:pPr marL="0" indent="0">
              <a:buNone/>
            </a:pPr>
            <a:r>
              <a:rPr lang="ru-RU" dirty="0"/>
              <a:t>Специализированный академический и профессиональный английский язык </a:t>
            </a:r>
            <a:r>
              <a:rPr lang="ru-RU" dirty="0" smtClean="0"/>
              <a:t>(3 кредита)</a:t>
            </a:r>
            <a:endParaRPr lang="ru-RU" sz="2000" dirty="0"/>
          </a:p>
          <a:p>
            <a:pPr marL="0" indent="0">
              <a:buNone/>
            </a:pPr>
            <a:r>
              <a:rPr lang="ru-RU" b="1" dirty="0" smtClean="0"/>
              <a:t>Факультативное </a:t>
            </a:r>
            <a:r>
              <a:rPr lang="ru-RU" b="1" dirty="0"/>
              <a:t>общение и изучение языка</a:t>
            </a:r>
            <a:endParaRPr lang="ru-RU" sz="18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35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1806" y="1279526"/>
            <a:ext cx="10515600" cy="3465468"/>
          </a:xfrm>
        </p:spPr>
        <p:txBody>
          <a:bodyPr>
            <a:normAutofit fontScale="90000"/>
          </a:bodyPr>
          <a:lstStyle/>
          <a:p>
            <a:pPr lvl="0" indent="450850" algn="ctr" fontAlgn="base">
              <a:lnSpc>
                <a:spcPct val="100000"/>
              </a:lnSpc>
              <a:spcAft>
                <a:spcPct val="0"/>
              </a:spcAft>
            </a:pPr>
            <a:r>
              <a:rPr lang="ru-RU" b="1" dirty="0">
                <a:solidFill>
                  <a:srgbClr val="00295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Магистратура</a:t>
            </a:r>
            <a:br>
              <a:rPr lang="ru-RU" b="1" dirty="0">
                <a:solidFill>
                  <a:srgbClr val="00295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b="1" dirty="0">
                <a:solidFill>
                  <a:srgbClr val="00295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Область исследования педагогики физического </a:t>
            </a:r>
            <a:r>
              <a:rPr lang="ru-RU" b="1" dirty="0" smtClean="0">
                <a:solidFill>
                  <a:srgbClr val="00295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воспитания</a:t>
            </a:r>
            <a:br>
              <a:rPr lang="ru-RU" b="1" dirty="0" smtClean="0">
                <a:solidFill>
                  <a:srgbClr val="00295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b="1" dirty="0">
                <a:solidFill>
                  <a:srgbClr val="00295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b="1" dirty="0">
                <a:solidFill>
                  <a:srgbClr val="00295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b="1" dirty="0" smtClean="0">
                <a:solidFill>
                  <a:srgbClr val="002957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структура и учебные дисциплины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23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43613" y="388787"/>
            <a:ext cx="9948387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Модуль «Повышение квалификации по физическому воспитанию»- 63–64 кредита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6974"/>
              </p:ext>
            </p:extLst>
          </p:nvPr>
        </p:nvGraphicFramePr>
        <p:xfrm>
          <a:off x="172992" y="1726769"/>
          <a:ext cx="11920151" cy="4907280"/>
        </p:xfrm>
        <a:graphic>
          <a:graphicData uri="http://schemas.openxmlformats.org/drawingml/2006/table">
            <a:tbl>
              <a:tblPr firstRow="1" firstCol="1" bandRow="1"/>
              <a:tblGrid>
                <a:gridCol w="5165125"/>
                <a:gridCol w="6755026"/>
              </a:tblGrid>
              <a:tr h="435133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обязательные курсы: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Углубление педагогики физического воспитания (6 кредитов)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Магистерский семинар 1 (2 кредита)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Магистерский семинар 2 (2 кредита)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Магистерская диссертация (28 кредитов)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Углубление исследовательской этики (2 кредита)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Развитие в качестве эксперта 2 (0–2 кредита)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Курсы продвинутых методов (8 кредитов):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Углубление методов количественного исследования (3 кредита)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Качественные методы исследования (5 кредитов)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87" marR="31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курсы по выбору: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Углубление зимних видов спорта (3 ECTS)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Упражнения на природе (2–4 кредита)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Углубление базовых упражнений и двигательного обучения (2 кредита)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Школа и танцы (2 кредита)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Уход за телом (4 кредита)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Танцевальная гимнастика (2 кредита)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1252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Гимнастика</a:t>
                      </a: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и акробатика (2 ECTS)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Водные виды спорта (3 кредита)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Футбол (4 кредита)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Контроль здоровья и физической подготовки (2 ECTS)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Поддержка обучения физическому воспитанию в школе (3 кредита)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Физическое воспитание в дошкольном образовании (2 ECTS)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Новые модели спорта и обучения (2 кредита)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Содействие благополучию в школьной среде (4 кредита)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Цифровая среда обучения и технологии как часть преподавания и обучения физическому воспитанию (2 кредита)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Коучинг</a:t>
                      </a: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по благополучию в поддержку изменения образа жизни (2 кредита)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Преподавание физического воспитания (4 кредита)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rgbClr val="002957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Повышение квалификации в области спортивной педагогики, полученное за рубежом (1–17 кредитов)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12529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87" marR="31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17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54731" y="316024"/>
            <a:ext cx="6556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Педагогический предмет учителя - 35 кредитов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237730"/>
              </p:ext>
            </p:extLst>
          </p:nvPr>
        </p:nvGraphicFramePr>
        <p:xfrm>
          <a:off x="772351" y="1118462"/>
          <a:ext cx="10645292" cy="4961061"/>
        </p:xfrm>
        <a:graphic>
          <a:graphicData uri="http://schemas.openxmlformats.org/drawingml/2006/table">
            <a:tbl>
              <a:tblPr firstRow="1" firstCol="1" bandRow="1"/>
              <a:tblGrid>
                <a:gridCol w="5322090"/>
                <a:gridCol w="5323202"/>
              </a:tblGrid>
              <a:tr h="496106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12529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обязательные курсы: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957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Взаимодействие и сотрудничество 2 (5 кредитов)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957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Образование, общество и перемены 2 (4 кредита)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957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Профессиональный рост, руководство обучением и исследовательское обучение (8–10 кредитов)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957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Компетенция и опыт: базовое обучение под руководством гида (5 кредитов)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957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Компетенция и опыт: Углубленная практика под руководством (7–8 кредитов)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957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Компетенция и опыт: Прикладная контролируемая практика (3 ECTS)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957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образованием (</a:t>
                      </a:r>
                      <a:r>
                        <a:rPr lang="ru-RU" sz="1600" dirty="0" err="1">
                          <a:solidFill>
                            <a:srgbClr val="002957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пед</a:t>
                      </a:r>
                      <a:r>
                        <a:rPr lang="ru-RU" sz="1600" dirty="0">
                          <a:solidFill>
                            <a:srgbClr val="002957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 (1 кредит)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12529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12529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курсы по выбору: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957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Углубление исследовательской этики (2 кредита)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957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Культурная история физических упражнений и здоровья (2 кредита)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957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Измерение физической работоспособности (3 кредита)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212529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02" marR="6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43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3486" y="886512"/>
            <a:ext cx="10515600" cy="49953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600" b="1" dirty="0" smtClean="0"/>
              <a:t>Программа «Подготовка </a:t>
            </a:r>
            <a:r>
              <a:rPr lang="ru-RU" sz="2600" b="1" dirty="0"/>
              <a:t>учителей-предметников по </a:t>
            </a:r>
            <a:r>
              <a:rPr lang="ru-RU" sz="2600" b="1" dirty="0" smtClean="0"/>
              <a:t>физической культуре </a:t>
            </a:r>
            <a:r>
              <a:rPr lang="ru-RU" sz="2600" b="1" dirty="0"/>
              <a:t>и классных </a:t>
            </a:r>
            <a:r>
              <a:rPr lang="ru-RU" sz="2600" b="1" dirty="0" smtClean="0"/>
              <a:t>руководителей»</a:t>
            </a: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r>
              <a:rPr lang="ru-RU" sz="2600" b="1" dirty="0"/>
              <a:t>Модуль «Повышение квалификации по физическому воспитанию» - 63–64 кредита</a:t>
            </a:r>
            <a:endParaRPr lang="ru-RU" sz="2600" dirty="0"/>
          </a:p>
          <a:p>
            <a:pPr marL="0" indent="0">
              <a:buNone/>
            </a:pPr>
            <a:r>
              <a:rPr lang="ru-RU" sz="2600" dirty="0"/>
              <a:t>обязательные курсы – те же</a:t>
            </a:r>
          </a:p>
          <a:p>
            <a:pPr marL="0" indent="0">
              <a:buNone/>
            </a:pPr>
            <a:r>
              <a:rPr lang="ru-RU" sz="2600" dirty="0"/>
              <a:t>Курсы продвинутых методов – те же</a:t>
            </a:r>
          </a:p>
          <a:p>
            <a:pPr marL="0" indent="0">
              <a:buNone/>
            </a:pPr>
            <a:r>
              <a:rPr lang="ru-RU" sz="2600" dirty="0"/>
              <a:t>курсы по выбору – те же</a:t>
            </a:r>
          </a:p>
          <a:p>
            <a:pPr marL="0" indent="0">
              <a:buNone/>
            </a:pPr>
            <a:endParaRPr lang="ru-RU" sz="2600" b="1" dirty="0" smtClean="0"/>
          </a:p>
          <a:p>
            <a:pPr marL="0" indent="0">
              <a:buNone/>
            </a:pPr>
            <a:r>
              <a:rPr lang="ru-RU" sz="2600" b="1" dirty="0" smtClean="0"/>
              <a:t>Модуль </a:t>
            </a:r>
            <a:r>
              <a:rPr lang="ru-RU" sz="2600" b="1" dirty="0"/>
              <a:t>«Педагогический предмет учителя</a:t>
            </a:r>
            <a:r>
              <a:rPr lang="ru-RU" sz="2600" b="1" dirty="0" smtClean="0"/>
              <a:t>» - </a:t>
            </a:r>
            <a:r>
              <a:rPr lang="ru-RU" sz="2600" b="1" dirty="0"/>
              <a:t>35 кредитов</a:t>
            </a:r>
          </a:p>
          <a:p>
            <a:pPr marL="0" indent="0">
              <a:buNone/>
            </a:pPr>
            <a:r>
              <a:rPr lang="ru-RU" sz="2600" dirty="0"/>
              <a:t>обязательные курсы – тот же самый</a:t>
            </a:r>
          </a:p>
          <a:p>
            <a:pPr marL="0" indent="0">
              <a:buNone/>
            </a:pPr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88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840260"/>
            <a:ext cx="10777151" cy="573353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Модуль «Междисциплинарное  изучение предметов и предметных групп, преподаваемых в системе базового образования» - 60 кредитов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обязательные курсы: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Введение в междисциплинарные исследования (3 кредита)</a:t>
            </a:r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Модуль </a:t>
            </a:r>
            <a:r>
              <a:rPr lang="ru-RU" b="1" dirty="0"/>
              <a:t>«Изучение предметов и их педагогика</a:t>
            </a:r>
            <a:r>
              <a:rPr lang="ru-RU" b="1" dirty="0" smtClean="0"/>
              <a:t>»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Педагогика истории и обществознания (3 кредита)</a:t>
            </a:r>
          </a:p>
          <a:p>
            <a:pPr marL="0" indent="0" algn="just">
              <a:buNone/>
            </a:pPr>
            <a:r>
              <a:rPr lang="ru-RU" dirty="0"/>
              <a:t>Педагогика визуальных предметов (3 кредита)</a:t>
            </a:r>
          </a:p>
          <a:p>
            <a:pPr marL="0" indent="0" algn="just">
              <a:buNone/>
            </a:pPr>
            <a:r>
              <a:rPr lang="ru-RU" dirty="0"/>
              <a:t>Педагогика изобразительного искусства (4 ECTS)</a:t>
            </a:r>
          </a:p>
          <a:p>
            <a:pPr marL="0" indent="0" algn="just">
              <a:buNone/>
            </a:pPr>
            <a:r>
              <a:rPr lang="ru-RU" dirty="0"/>
              <a:t>Ремесленное образование (4 кредита)</a:t>
            </a:r>
          </a:p>
          <a:p>
            <a:pPr marL="0" indent="0" algn="just">
              <a:buNone/>
            </a:pPr>
            <a:r>
              <a:rPr lang="ru-RU" dirty="0"/>
              <a:t>Физическое воспитание и санитарное просвещение (5 кредитов)</a:t>
            </a:r>
          </a:p>
          <a:p>
            <a:pPr marL="0" indent="0" algn="just">
              <a:buNone/>
            </a:pPr>
            <a:r>
              <a:rPr lang="ru-RU" dirty="0"/>
              <a:t>Математическая педагогика (5 кредитов)</a:t>
            </a:r>
          </a:p>
          <a:p>
            <a:pPr marL="0" indent="0" algn="just">
              <a:buNone/>
            </a:pPr>
            <a:r>
              <a:rPr lang="ru-RU" dirty="0"/>
              <a:t>Музыкальное образование (4 кредита)</a:t>
            </a:r>
          </a:p>
          <a:p>
            <a:pPr marL="0" indent="0" algn="just">
              <a:buNone/>
            </a:pPr>
            <a:r>
              <a:rPr lang="ru-RU" dirty="0"/>
              <a:t>Педагогика финского языка и литературы (5 кредитов)</a:t>
            </a:r>
          </a:p>
          <a:p>
            <a:pPr marL="0" indent="0" algn="just">
              <a:buNone/>
            </a:pPr>
            <a:r>
              <a:rPr lang="ru-RU" dirty="0"/>
              <a:t>Экологическое и естественнонаучное образование (6 кредитов)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3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2048"/>
            <a:ext cx="10515600" cy="55449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/>
              <a:t>Модуль «Многопрофильные учебные курсы»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обязательные </a:t>
            </a:r>
            <a:r>
              <a:rPr lang="ru-RU" b="1" dirty="0"/>
              <a:t>курсы: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Основы междисциплинарного обучения (5 ECTS)</a:t>
            </a:r>
          </a:p>
          <a:p>
            <a:pPr marL="0" indent="0">
              <a:buNone/>
            </a:pPr>
            <a:r>
              <a:rPr lang="ru-RU" dirty="0"/>
              <a:t>Многопрофильный учебный блок, ориентированный на язык в школе (5 ECTS)</a:t>
            </a:r>
          </a:p>
          <a:p>
            <a:pPr marL="0" indent="0">
              <a:buNone/>
            </a:pPr>
            <a:r>
              <a:rPr lang="ru-RU" dirty="0"/>
              <a:t>Междисциплинарный учебный блок в других средах или в школе (5 ECTS)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Модуль </a:t>
            </a:r>
            <a:r>
              <a:rPr lang="ru-RU" b="1" dirty="0"/>
              <a:t>«Организация </a:t>
            </a:r>
            <a:r>
              <a:rPr lang="ru-RU" b="1" dirty="0" smtClean="0"/>
              <a:t>и проведение </a:t>
            </a:r>
            <a:r>
              <a:rPr lang="ru-RU" b="1" dirty="0"/>
              <a:t>исследований</a:t>
            </a:r>
            <a:r>
              <a:rPr lang="ru-RU" b="1" dirty="0" smtClean="0"/>
              <a:t>»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Консолидационный семинар для междисциплинарных исследований (3 кредита)</a:t>
            </a:r>
          </a:p>
          <a:p>
            <a:pPr marL="0" indent="0">
              <a:buNone/>
            </a:pPr>
            <a:r>
              <a:rPr lang="ru-RU" b="1" dirty="0"/>
              <a:t>курсы по выбору: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Углубление исследовательской этики (2 кредита)</a:t>
            </a:r>
          </a:p>
          <a:p>
            <a:pPr marL="0" indent="0">
              <a:buNone/>
            </a:pPr>
            <a:r>
              <a:rPr lang="ru-RU" dirty="0"/>
              <a:t>Культурная история физических упражнений и здоровья (2 кредита)</a:t>
            </a:r>
          </a:p>
          <a:p>
            <a:pPr marL="0" indent="0">
              <a:buNone/>
            </a:pPr>
            <a:r>
              <a:rPr lang="ru-RU" dirty="0"/>
              <a:t>Измерение физической работоспособности (3 кредита)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3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827" y="800014"/>
            <a:ext cx="10515600" cy="4815781"/>
          </a:xfrm>
        </p:spPr>
        <p:txBody>
          <a:bodyPr>
            <a:normAutofit fontScale="85000" lnSpcReduction="10000"/>
          </a:bodyPr>
          <a:lstStyle/>
          <a:p>
            <a:pPr marL="0" indent="360000" algn="just">
              <a:lnSpc>
                <a:spcPct val="140000"/>
              </a:lnSpc>
              <a:spcBef>
                <a:spcPts val="0"/>
              </a:spcBef>
              <a:buNone/>
            </a:pPr>
            <a:r>
              <a:rPr lang="ru-RU" dirty="0"/>
              <a:t>На протяжении многих десятилетий физкультура в финской школе состояла из двух разных предметов: гимнастики и спорта. Во время масштабной школьной реформы 1970 года они были объединены в единый предмет «Физическое воспитание», объём которого составлял 90 минут в неделю</a:t>
            </a:r>
            <a:r>
              <a:rPr lang="ru-RU" dirty="0" smtClean="0"/>
              <a:t>.</a:t>
            </a:r>
          </a:p>
          <a:p>
            <a:pPr marL="0" indent="360000" algn="just">
              <a:lnSpc>
                <a:spcPct val="14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360000" algn="just">
              <a:lnSpc>
                <a:spcPct val="140000"/>
              </a:lnSpc>
              <a:spcBef>
                <a:spcPts val="0"/>
              </a:spcBef>
              <a:buNone/>
            </a:pPr>
            <a:r>
              <a:rPr lang="ru-RU" dirty="0"/>
              <a:t>В ходе </a:t>
            </a:r>
            <a:r>
              <a:rPr lang="ru-RU" dirty="0">
                <a:solidFill>
                  <a:srgbClr val="990000"/>
                </a:solidFill>
              </a:rPr>
              <a:t>реформы в образовании 2004 </a:t>
            </a:r>
            <a:r>
              <a:rPr lang="ru-RU" dirty="0"/>
              <a:t>года объем физкультуры был увеличен за счет двух дополнительных еженедельных уроков для девятилетнего базового образования. Школы сами решают, когда предлагать эти дополнительные уроки, но чаще всего они проводятся для 5</a:t>
            </a:r>
            <a:r>
              <a:rPr lang="ru-RU" baseline="30000" dirty="0"/>
              <a:t>-го</a:t>
            </a:r>
            <a:r>
              <a:rPr lang="ru-RU" dirty="0"/>
              <a:t> и 8</a:t>
            </a:r>
            <a:r>
              <a:rPr lang="ru-RU" baseline="30000" dirty="0"/>
              <a:t>-го</a:t>
            </a:r>
            <a:r>
              <a:rPr lang="ru-RU" dirty="0"/>
              <a:t> </a:t>
            </a:r>
            <a:r>
              <a:rPr lang="ru-RU" dirty="0" smtClean="0"/>
              <a:t>классов.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83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0374" y="1822128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Обучение, не ведущее к получению ученой </a:t>
            </a:r>
            <a:r>
              <a:rPr lang="ru-RU" dirty="0" smtClean="0"/>
              <a:t>степени (межвузовские курсы ассоциации вузов «</a:t>
            </a:r>
            <a:r>
              <a:rPr lang="ru-RU" dirty="0" err="1" smtClean="0"/>
              <a:t>EduFutura</a:t>
            </a:r>
            <a:r>
              <a:rPr lang="ru-RU" dirty="0" smtClean="0"/>
              <a:t>» по 15 направлениям) – 17 курсов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Свободно </a:t>
            </a:r>
            <a:r>
              <a:rPr lang="ru-RU" dirty="0"/>
              <a:t>выбранные учебные единицы и </a:t>
            </a:r>
            <a:r>
              <a:rPr lang="ru-RU" dirty="0" smtClean="0"/>
              <a:t>модули – 52 курса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Междисциплинарные исследования – 80 курсов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r>
              <a:rPr lang="ru-RU" dirty="0"/>
              <a:t>Курсовые единицы, которые находятся в ведении преподавателей и предлагаются только в рамках открытого университетского </a:t>
            </a:r>
            <a:r>
              <a:rPr lang="ru-RU" dirty="0" smtClean="0"/>
              <a:t>образования – 9 курсов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89901" y="534591"/>
            <a:ext cx="6139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990000"/>
                </a:solidFill>
              </a:rPr>
              <a:t>Неформальное и дополнительное обучение</a:t>
            </a:r>
            <a:endParaRPr lang="ru-RU" sz="24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35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90954"/>
            <a:ext cx="10515600" cy="5286009"/>
          </a:xfrm>
        </p:spPr>
        <p:txBody>
          <a:bodyPr>
            <a:normAutofit fontScale="92500"/>
          </a:bodyPr>
          <a:lstStyle/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/>
              <a:t>Также в 2004 году наряду с физкультурой отдельным предметом было введено </a:t>
            </a:r>
            <a:r>
              <a:rPr lang="ru-RU" b="1" dirty="0">
                <a:solidFill>
                  <a:srgbClr val="990000"/>
                </a:solidFill>
              </a:rPr>
              <a:t>школьное санитарное просвещение</a:t>
            </a:r>
            <a:r>
              <a:rPr lang="ru-RU" dirty="0"/>
              <a:t>, что предоставило больше возможностей для изучения важности физической активности и здоровья. И с 2004 года санитарное просвещение стало обязательным для 7-9 классов с 45-минутным преподаванием каждую неделю. </a:t>
            </a: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/>
              <a:t> </a:t>
            </a:r>
            <a:r>
              <a:rPr lang="ru-RU" dirty="0" smtClean="0"/>
              <a:t>В </a:t>
            </a:r>
            <a:r>
              <a:rPr lang="ru-RU" dirty="0">
                <a:solidFill>
                  <a:srgbClr val="990000"/>
                </a:solidFill>
              </a:rPr>
              <a:t>2016</a:t>
            </a:r>
            <a:r>
              <a:rPr lang="ru-RU" dirty="0"/>
              <a:t> году была проведена новая </a:t>
            </a:r>
            <a:r>
              <a:rPr lang="ru-RU" dirty="0" smtClean="0">
                <a:solidFill>
                  <a:srgbClr val="990000"/>
                </a:solidFill>
              </a:rPr>
              <a:t>реформа</a:t>
            </a:r>
            <a:r>
              <a:rPr lang="ru-RU" dirty="0" smtClean="0"/>
              <a:t>, в ходе которой были </a:t>
            </a:r>
            <a:r>
              <a:rPr lang="ru-RU" dirty="0"/>
              <a:t>разработаны </a:t>
            </a:r>
            <a:r>
              <a:rPr lang="ru-RU" dirty="0" smtClean="0"/>
              <a:t>и внедрены новые </a:t>
            </a:r>
            <a:r>
              <a:rPr lang="ru-RU" dirty="0"/>
              <a:t>учебные программы. Новые изменения коснулись и программы физического воспитания. </a:t>
            </a: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8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332" y="632048"/>
            <a:ext cx="10764328" cy="5889522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/>
              <a:t>Одной из главных </a:t>
            </a:r>
            <a:r>
              <a:rPr lang="ru-RU" sz="2400" dirty="0">
                <a:solidFill>
                  <a:srgbClr val="990000"/>
                </a:solidFill>
              </a:rPr>
              <a:t>целей</a:t>
            </a:r>
            <a:r>
              <a:rPr lang="ru-RU" sz="2400" dirty="0"/>
              <a:t> этой программы </a:t>
            </a:r>
            <a:r>
              <a:rPr lang="ru-RU" sz="2400" dirty="0" smtClean="0"/>
              <a:t>2016 года является </a:t>
            </a:r>
            <a:r>
              <a:rPr lang="ru-RU" sz="2400" dirty="0"/>
              <a:t>отказ от преподавания определенных видов спорта (например, волейбола, футбола, гимнастики, легкой атлетики и беговых лыж) в качестве основного содержания физкультуры. Вместо этого идея состоит в том, чтобы вывести в центр занятий </a:t>
            </a:r>
            <a:r>
              <a:rPr lang="ru-RU" sz="2400" b="1" dirty="0">
                <a:solidFill>
                  <a:srgbClr val="990000"/>
                </a:solidFill>
              </a:rPr>
              <a:t>фундаментальные двигательные навыки</a:t>
            </a:r>
            <a:r>
              <a:rPr lang="ru-RU" sz="2400" dirty="0">
                <a:solidFill>
                  <a:srgbClr val="990000"/>
                </a:solidFill>
              </a:rPr>
              <a:t> </a:t>
            </a:r>
            <a:r>
              <a:rPr lang="ru-RU" sz="2400" dirty="0"/>
              <a:t>и использовать различные виды спорта в качестве инструмента для обучения этим ценным навыкам. </a:t>
            </a:r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990000"/>
                </a:solidFill>
              </a:rPr>
              <a:t>Задачи </a:t>
            </a:r>
            <a:r>
              <a:rPr lang="ru-RU" sz="2400" b="1" dirty="0" smtClean="0">
                <a:solidFill>
                  <a:srgbClr val="990000"/>
                </a:solidFill>
              </a:rPr>
              <a:t>программы: </a:t>
            </a:r>
            <a:endParaRPr lang="ru-RU" sz="2400" b="1" dirty="0">
              <a:solidFill>
                <a:srgbClr val="990000"/>
              </a:solidFill>
            </a:endParaRPr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/>
              <a:t>- повышение учебной самостоятельности учеников, </a:t>
            </a:r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/>
              <a:t>- развитие двигательной компетентности и социальных связей между учениками, </a:t>
            </a:r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/>
              <a:t>- формирование внутренней мотивации к занятиям физкультурой и к физической </a:t>
            </a:r>
            <a:r>
              <a:rPr lang="ru-RU" sz="2400" dirty="0" smtClean="0"/>
              <a:t>активности на протяжении всей жизни в целом.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7815" y="1228538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/>
              <a:t>Таким образом, основной целью уроков физической культуры в Финляндии </a:t>
            </a:r>
            <a:r>
              <a:rPr lang="ru-RU" dirty="0" smtClean="0"/>
              <a:t>стало повышение </a:t>
            </a:r>
            <a:r>
              <a:rPr lang="ru-RU" dirty="0"/>
              <a:t>благополучия учеников путем поддержки их физических, социальных и психологических функциональных возможностей, а также позитивного образа тела. Чтобы уместить это в одном предложении, «</a:t>
            </a:r>
            <a:r>
              <a:rPr lang="ru-RU" dirty="0">
                <a:solidFill>
                  <a:srgbClr val="990000"/>
                </a:solidFill>
              </a:rPr>
              <a:t>две основные цели – направлять учащихся к физически активному образу жизни и воспитывать их с помощью физических </a:t>
            </a:r>
            <a:r>
              <a:rPr lang="ru-RU" dirty="0" smtClean="0">
                <a:solidFill>
                  <a:srgbClr val="990000"/>
                </a:solidFill>
              </a:rPr>
              <a:t>упражнений и нагрузок</a:t>
            </a:r>
            <a:r>
              <a:rPr lang="ru-RU" dirty="0"/>
              <a:t>». </a:t>
            </a:r>
            <a:endParaRPr lang="ru-RU" dirty="0" smtClean="0"/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К </a:t>
            </a:r>
            <a:r>
              <a:rPr lang="ru-RU" dirty="0"/>
              <a:t>ключевым областям содержания учебной программы по физической культуре </a:t>
            </a:r>
            <a:r>
              <a:rPr lang="ru-RU" dirty="0" smtClean="0"/>
              <a:t>относятся: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7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676363"/>
              </p:ext>
            </p:extLst>
          </p:nvPr>
        </p:nvGraphicFramePr>
        <p:xfrm>
          <a:off x="840258" y="840259"/>
          <a:ext cx="10453817" cy="5525986"/>
        </p:xfrm>
        <a:graphic>
          <a:graphicData uri="http://schemas.openxmlformats.org/drawingml/2006/table">
            <a:tbl>
              <a:tblPr firstRow="1" firstCol="1" bandRow="1"/>
              <a:tblGrid>
                <a:gridCol w="3484242"/>
                <a:gridCol w="3484242"/>
                <a:gridCol w="3485333"/>
              </a:tblGrid>
              <a:tr h="894885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  <a:ea typeface="Garamond"/>
                          <a:cs typeface="Arial" pitchFamily="34" charset="0"/>
                        </a:rPr>
                        <a:t>Физические функциональные возможности</a:t>
                      </a: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  <a:ea typeface="Garamond"/>
                          <a:cs typeface="Arial" pitchFamily="34" charset="0"/>
                        </a:rPr>
                        <a:t>Социальные функциональные возможности</a:t>
                      </a: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990000"/>
                          </a:solidFill>
                          <a:effectLst/>
                          <a:latin typeface="Arial" pitchFamily="34" charset="0"/>
                          <a:ea typeface="Garamond"/>
                          <a:cs typeface="Arial" pitchFamily="34" charset="0"/>
                        </a:rPr>
                        <a:t>Психологические функциональные возможности</a:t>
                      </a: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4426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Garamond"/>
                          <a:cs typeface="Arial" pitchFamily="34" charset="0"/>
                        </a:rPr>
                        <a:t>- Навыки равновесия и двигательные (локомоторные) 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ea typeface="Garamond"/>
                          <a:cs typeface="Arial" pitchFamily="34" charset="0"/>
                        </a:rPr>
                        <a:t>навыки; </a:t>
                      </a:r>
                      <a:endParaRPr lang="ru-RU" sz="2000" dirty="0">
                        <a:effectLst/>
                        <a:latin typeface="Arial" pitchFamily="34" charset="0"/>
                        <a:ea typeface="Garamond"/>
                        <a:cs typeface="Arial" pitchFamily="34" charset="0"/>
                      </a:endParaRP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Garamond"/>
                          <a:cs typeface="Arial" pitchFamily="34" charset="0"/>
                        </a:rPr>
                        <a:t>- Координационные 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ea typeface="Garamond"/>
                          <a:cs typeface="Arial" pitchFamily="34" charset="0"/>
                        </a:rPr>
                        <a:t>навыки;</a:t>
                      </a:r>
                      <a:endParaRPr lang="ru-RU" sz="2000" dirty="0">
                        <a:effectLst/>
                        <a:latin typeface="Arial" pitchFamily="34" charset="0"/>
                        <a:ea typeface="Garamond"/>
                        <a:cs typeface="Arial" pitchFamily="34" charset="0"/>
                      </a:endParaRP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Garamond"/>
                          <a:cs typeface="Arial" pitchFamily="34" charset="0"/>
                        </a:rPr>
                        <a:t>- Осознание тела, навыки самовыражения </a:t>
                      </a:r>
                    </a:p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Garamond"/>
                          <a:cs typeface="Arial" pitchFamily="34" charset="0"/>
                        </a:rPr>
                        <a:t>- Занятия в помещении и на свежем воздухе в разное время года</a:t>
                      </a: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Garamond"/>
                          <a:cs typeface="Arial" pitchFamily="34" charset="0"/>
                        </a:rPr>
                        <a:t>- 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ea typeface="Garamond"/>
                          <a:cs typeface="Arial" pitchFamily="34" charset="0"/>
                        </a:rPr>
                        <a:t>Игры</a:t>
                      </a:r>
                      <a:r>
                        <a:rPr lang="ru-RU" sz="2000" baseline="0" dirty="0" smtClean="0">
                          <a:effectLst/>
                          <a:latin typeface="Arial" pitchFamily="34" charset="0"/>
                          <a:ea typeface="Garamond"/>
                          <a:cs typeface="Arial" pitchFamily="34" charset="0"/>
                        </a:rPr>
                        <a:t> и игровые упражнения </a:t>
                      </a:r>
                      <a:r>
                        <a:rPr lang="ru-RU" sz="2000" dirty="0" smtClean="0">
                          <a:effectLst/>
                          <a:latin typeface="Arial" pitchFamily="34" charset="0"/>
                          <a:ea typeface="Garamond"/>
                          <a:cs typeface="Arial" pitchFamily="34" charset="0"/>
                        </a:rPr>
                        <a:t>по правилам, </a:t>
                      </a:r>
                      <a:r>
                        <a:rPr lang="ru-RU" sz="2000" dirty="0">
                          <a:effectLst/>
                          <a:latin typeface="Arial" pitchFamily="34" charset="0"/>
                          <a:ea typeface="Garamond"/>
                          <a:cs typeface="Arial" pitchFamily="34" charset="0"/>
                        </a:rPr>
                        <a:t>в которых учащиеся сотрудничают с другими и приобретают опыт оказания помощи другим</a:t>
                      </a: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itchFamily="34" charset="0"/>
                          <a:ea typeface="Garamond"/>
                          <a:cs typeface="Arial" pitchFamily="34" charset="0"/>
                        </a:rPr>
                        <a:t>- Занятия, которые приносят радость и позволяют учащимся добиться успеха.</a:t>
                      </a: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51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825" y="726938"/>
            <a:ext cx="10738449" cy="5286009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/>
              <a:t>В </a:t>
            </a:r>
            <a:r>
              <a:rPr lang="ru-RU" sz="2400" dirty="0" smtClean="0"/>
              <a:t>2019, 2021 годах </a:t>
            </a:r>
            <a:r>
              <a:rPr lang="ru-RU" sz="2400" dirty="0"/>
              <a:t>школьные учебные программы были обновлены, в том числе и по ФК. Основные подходы к ФВ, представленные в программе 2016 года, в </a:t>
            </a:r>
            <a:r>
              <a:rPr lang="ru-RU" sz="2400" smtClean="0"/>
              <a:t>новых программах </a:t>
            </a:r>
            <a:r>
              <a:rPr lang="ru-RU" sz="2400" dirty="0" smtClean="0"/>
              <a:t>были сохранены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990000"/>
                </a:solidFill>
              </a:rPr>
              <a:t>Миссия </a:t>
            </a:r>
            <a:r>
              <a:rPr lang="ru-RU" sz="2400" dirty="0">
                <a:solidFill>
                  <a:srgbClr val="990000"/>
                </a:solidFill>
              </a:rPr>
              <a:t>ФВ </a:t>
            </a:r>
            <a:r>
              <a:rPr lang="ru-RU" sz="2400" dirty="0"/>
              <a:t>заключается в поддержке благополучия, развития и обучения учащегося. Занятия физкультурой позволяют учащемуся оценивать, поддерживать и развивать свой физический, социальный и психологический потенциал. </a:t>
            </a:r>
            <a:endParaRPr lang="ru-RU" sz="2400" dirty="0" smtClean="0"/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990000"/>
                </a:solidFill>
              </a:rPr>
              <a:t>Цель </a:t>
            </a:r>
            <a:r>
              <a:rPr lang="ru-RU" sz="2400" dirty="0">
                <a:solidFill>
                  <a:srgbClr val="990000"/>
                </a:solidFill>
              </a:rPr>
              <a:t>обучения </a:t>
            </a:r>
            <a:r>
              <a:rPr lang="ru-RU" sz="2400" dirty="0"/>
              <a:t>состоит в том, чтобы научить брать на себя ответственность за свою собственную физическую </a:t>
            </a:r>
            <a:r>
              <a:rPr lang="ru-RU" sz="2400" dirty="0" smtClean="0"/>
              <a:t>активность, способность функционировать </a:t>
            </a:r>
            <a:r>
              <a:rPr lang="ru-RU" sz="2400" dirty="0"/>
              <a:t>и </a:t>
            </a:r>
            <a:r>
              <a:rPr lang="ru-RU" sz="2400" dirty="0" smtClean="0"/>
              <a:t>учиться. В учении подчеркивается важность физических упражнений, способствующих всестороннему благополучию, как части активного образа жизни.</a:t>
            </a:r>
            <a:endParaRPr lang="ru-RU" sz="2400" dirty="0"/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30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70021"/>
            <a:ext cx="10515600" cy="5406942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990000"/>
                </a:solidFill>
              </a:rPr>
              <a:t>Миссия </a:t>
            </a:r>
            <a:r>
              <a:rPr lang="ru-RU" sz="2400" b="1" dirty="0">
                <a:solidFill>
                  <a:srgbClr val="990000"/>
                </a:solidFill>
              </a:rPr>
              <a:t>и цели физического воспитания </a:t>
            </a:r>
            <a:r>
              <a:rPr lang="ru-RU" sz="2400" dirty="0"/>
              <a:t>реализуются путем универсального и безопасного обучения с учетом возможностей, предлагаемых различными учебными средами и временами года. В обучении используются различные приёмы и методы работы, </a:t>
            </a:r>
            <a:r>
              <a:rPr lang="ru-RU" sz="2400" dirty="0" smtClean="0"/>
              <a:t>обучающихся привлекают </a:t>
            </a:r>
            <a:r>
              <a:rPr lang="ru-RU" sz="2400" dirty="0"/>
              <a:t>к планированию и оценке деятельности, ориентируются на ответственность за свою и групповую деятельность и безопасность.</a:t>
            </a:r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/>
              <a:t>При формировании учебных групп учитывается право обучающегося на физическую, психологическую и социальную безопасность. Обучение поддерживается за счет дифференцированного преподавания с учетом индивидуальных отправных точек и потребностей развития учащихся (Закон о средней школе 714/2018, § 28 и 29).</a:t>
            </a:r>
          </a:p>
          <a:p>
            <a:pPr marL="0" indent="360000" algn="just">
              <a:lnSpc>
                <a:spcPct val="130000"/>
              </a:lnSpc>
              <a:spcBef>
                <a:spcPts val="0"/>
              </a:spcBef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43613" cy="6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83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2391</Words>
  <Application>Microsoft Office PowerPoint</Application>
  <PresentationFormat>Широкоэкранный</PresentationFormat>
  <Paragraphs>258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Garamond</vt:lpstr>
      <vt:lpstr>Times New Roman</vt:lpstr>
      <vt:lpstr>Wingdings</vt:lpstr>
      <vt:lpstr>Тема Office</vt:lpstr>
      <vt:lpstr>Международный опыт подготовки учителей физической культуры (на примере Финляндии)</vt:lpstr>
      <vt:lpstr>Физическое воспитание в системе образования Финляндии: история и современность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Подготовка учителей физической культуры</vt:lpstr>
      <vt:lpstr>Дипломные курсы</vt:lpstr>
      <vt:lpstr>Отбор абитуриентов</vt:lpstr>
      <vt:lpstr>Образовательные программы</vt:lpstr>
      <vt:lpstr>Презентация PowerPoint</vt:lpstr>
      <vt:lpstr>Презентация PowerPoint</vt:lpstr>
      <vt:lpstr>Структура образовательной программы бакалавриата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Магистратура Область исследования педагогики физического воспитания  структура и учебные дисциплины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опыт подготовки специалистов по физической культуре и спорту  (на примере Финляндии)</dc:title>
  <dc:creator>Семенова Марина Васильевна</dc:creator>
  <cp:lastModifiedBy>Семенова Марина Васильевна</cp:lastModifiedBy>
  <cp:revision>56</cp:revision>
  <cp:lastPrinted>2023-11-29T03:39:00Z</cp:lastPrinted>
  <dcterms:created xsi:type="dcterms:W3CDTF">2023-11-22T03:36:41Z</dcterms:created>
  <dcterms:modified xsi:type="dcterms:W3CDTF">2023-11-29T08:01:31Z</dcterms:modified>
</cp:coreProperties>
</file>