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5"/>
  </p:sldMasterIdLst>
  <p:notesMasterIdLst>
    <p:notesMasterId r:id="rId20"/>
  </p:notesMasterIdLst>
  <p:handoutMasterIdLst>
    <p:handoutMasterId r:id="rId21"/>
  </p:handoutMasterIdLst>
  <p:sldIdLst>
    <p:sldId id="327" r:id="rId6"/>
    <p:sldId id="404" r:id="rId7"/>
    <p:sldId id="393" r:id="rId8"/>
    <p:sldId id="345" r:id="rId9"/>
    <p:sldId id="395" r:id="rId10"/>
    <p:sldId id="396" r:id="rId11"/>
    <p:sldId id="398" r:id="rId12"/>
    <p:sldId id="397" r:id="rId13"/>
    <p:sldId id="399" r:id="rId14"/>
    <p:sldId id="400" r:id="rId15"/>
    <p:sldId id="402" r:id="rId16"/>
    <p:sldId id="401" r:id="rId17"/>
    <p:sldId id="403" r:id="rId18"/>
    <p:sldId id="33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xmlns="" userId="S::m.guevel@unesco.org::59e580ac-477c-44d0-8c02-a45964b90a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733" autoAdjust="0"/>
  </p:normalViewPr>
  <p:slideViewPr>
    <p:cSldViewPr snapToGrid="0" showGuides="1">
      <p:cViewPr>
        <p:scale>
          <a:sx n="73" d="100"/>
          <a:sy n="73" d="100"/>
        </p:scale>
        <p:origin x="-72" y="216"/>
      </p:cViewPr>
      <p:guideLst>
        <p:guide orient="horz" pos="2137"/>
        <p:guide pos="3931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7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ekov, Maxat" userId="0b44bfea-645e-42d6-802c-8d2f804c7497" providerId="ADAL" clId="{16AA21BB-F342-4D60-A5B2-09092CFBF2FA}"/>
    <pc:docChg chg="modSld">
      <pc:chgData name="Baibekov, Maxat" userId="0b44bfea-645e-42d6-802c-8d2f804c7497" providerId="ADAL" clId="{16AA21BB-F342-4D60-A5B2-09092CFBF2FA}" dt="2023-05-08T08:23:43.091" v="21" actId="20577"/>
      <pc:docMkLst>
        <pc:docMk/>
      </pc:docMkLst>
      <pc:sldChg chg="modSp mod">
        <pc:chgData name="Baibekov, Maxat" userId="0b44bfea-645e-42d6-802c-8d2f804c7497" providerId="ADAL" clId="{16AA21BB-F342-4D60-A5B2-09092CFBF2FA}" dt="2023-05-08T08:23:43.091" v="21" actId="20577"/>
        <pc:sldMkLst>
          <pc:docMk/>
          <pc:sldMk cId="1652646729" sldId="327"/>
        </pc:sldMkLst>
        <pc:spChg chg="mod">
          <ac:chgData name="Baibekov, Maxat" userId="0b44bfea-645e-42d6-802c-8d2f804c7497" providerId="ADAL" clId="{16AA21BB-F342-4D60-A5B2-09092CFBF2FA}" dt="2023-05-08T08:23:43.091" v="21" actId="20577"/>
          <ac:spMkLst>
            <pc:docMk/>
            <pc:sldMk cId="1652646729" sldId="327"/>
            <ac:spMk id="6" creationId="{F81C2B05-BCCD-676B-4818-D34A24BDD23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1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85573" y="-1343417"/>
            <a:ext cx="4020855" cy="1051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0B637B1-A9C8-4913-8C41-59CF46A14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11396"/>
            <a:ext cx="12192000" cy="567535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CLICK ON THE ICON TO ADD AN IMAGE. THIS IS A TITLE SLIDE, DO NOT USE THIS SLIDE TO WRITE CONTENT. ONLY THE TITLE &amp; IMAGE.</a:t>
            </a:r>
          </a:p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C1422C-A4FA-45ED-BD29-9E6ACF047CFD}"/>
              </a:ext>
            </a:extLst>
          </p:cNvPr>
          <p:cNvSpPr/>
          <p:nvPr userDrawn="1"/>
        </p:nvSpPr>
        <p:spPr>
          <a:xfrm>
            <a:off x="0" y="1"/>
            <a:ext cx="12192000" cy="2611395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102074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1942672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xmlns="" id="{97E740B9-F6F3-4231-9031-B597EEE266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9" y="18192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25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7D9E65D-2E58-4CF1-80D7-A1321325AF62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9" y="959562"/>
            <a:ext cx="11350208" cy="97178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xmlns="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xmlns="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xmlns="" id="{96210B95-FEB4-44B5-9739-F23E710DD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2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xmlns="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xmlns="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" y="5118752"/>
            <a:ext cx="1766576" cy="15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Subtext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CD2FCD1-353F-4178-A57A-97B878211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xmlns="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xmlns="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xmlns="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xmlns="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17F97BE1-0F77-4B1D-9811-4C46190A4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22" name="Picture 2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xmlns="" id="{B9380ABD-6A70-42EA-ABF5-FEB09B3E9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5" name="Picture 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xmlns="" id="{59B30CD2-7D63-4412-9691-462BC550D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=""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9" y="18192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6" r:id="rId13"/>
    <p:sldLayoutId id="2147483816" r:id="rId14"/>
    <p:sldLayoutId id="2147483788" r:id="rId15"/>
    <p:sldLayoutId id="2147483789" r:id="rId16"/>
    <p:sldLayoutId id="2147483782" r:id="rId17"/>
    <p:sldLayoutId id="2147483781" r:id="rId18"/>
    <p:sldLayoutId id="2147483783" r:id="rId19"/>
    <p:sldLayoutId id="214748381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5E9AE2-B55C-5A80-A4C0-41811FD8B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5646" y="5273320"/>
            <a:ext cx="4400723" cy="14148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r"/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</a:rPr>
              <a:t>Байбеков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</a:rPr>
              <a:t>Максат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</a:rPr>
              <a:t>Талгатович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, Руководитель сектора социальных и гуманитарных наук Регионального офиса ЮНЕСКО в Алматы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29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ноября 2023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года,  г.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Астана</a:t>
            </a:r>
            <a:endParaRPr lang="en-US" sz="1800" b="1" dirty="0">
              <a:solidFill>
                <a:srgbClr val="0077D4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1C2B05-BCCD-676B-4818-D34A24BDD232}"/>
              </a:ext>
            </a:extLst>
          </p:cNvPr>
          <p:cNvSpPr txBox="1"/>
          <p:nvPr/>
        </p:nvSpPr>
        <p:spPr>
          <a:xfrm>
            <a:off x="472661" y="770833"/>
            <a:ext cx="112466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Проект «</a:t>
            </a:r>
            <a:r>
              <a:rPr lang="ru-RU" sz="3600" b="1" dirty="0" smtClean="0">
                <a:solidFill>
                  <a:schemeClr val="bg1"/>
                </a:solidFill>
              </a:rPr>
              <a:t>Качественное </a:t>
            </a:r>
            <a:r>
              <a:rPr lang="ru-RU" sz="3600" b="1" dirty="0">
                <a:solidFill>
                  <a:schemeClr val="bg1"/>
                </a:solidFill>
              </a:rPr>
              <a:t>физическое </a:t>
            </a:r>
            <a:r>
              <a:rPr lang="ru-RU" sz="3600" b="1" dirty="0" smtClean="0">
                <a:solidFill>
                  <a:schemeClr val="bg1"/>
                </a:solidFill>
              </a:rPr>
              <a:t>воспитание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В Казахстане»</a:t>
            </a:r>
            <a:endParaRPr lang="en-US" sz="3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06" y="4327790"/>
            <a:ext cx="1679901" cy="189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46" y="2643504"/>
            <a:ext cx="1816793" cy="213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7" y="4782758"/>
            <a:ext cx="2056151" cy="198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8" y="2695088"/>
            <a:ext cx="2615951" cy="19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57" y="2601524"/>
            <a:ext cx="4733335" cy="172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368" y="4369770"/>
            <a:ext cx="2158669" cy="239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Что было сделано в рамках проекта?</a:t>
            </a:r>
          </a:p>
        </p:txBody>
      </p:sp>
      <p:pic>
        <p:nvPicPr>
          <p:cNvPr id="7" name="Рисунок 6" descr="C:\Users\Aliya\Desktop\Maksat\PHOTO-2023-07-17-19-34-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848132"/>
            <a:ext cx="1632858" cy="14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liya\Desktop\Maksat\Consultations\PHOTO-2023-09-11-09-52-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978023"/>
            <a:ext cx="1423852" cy="13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liya\Desktop\Maksat\UNESCO_logo_hor_blu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1084217"/>
            <a:ext cx="2429693" cy="796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9451" y="2259874"/>
            <a:ext cx="111818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r>
              <a:rPr lang="ru-RU" sz="2800" dirty="0" smtClean="0"/>
              <a:t>Этапы разработки </a:t>
            </a:r>
            <a:r>
              <a:rPr lang="ru-RU" sz="2800" b="1" dirty="0" smtClean="0"/>
              <a:t>Политики качественного физического воспитания в Казахстане</a:t>
            </a:r>
          </a:p>
          <a:p>
            <a:pPr marL="457200" indent="-457200">
              <a:buClr>
                <a:srgbClr val="002060"/>
              </a:buClr>
              <a:buSzPct val="138000"/>
              <a:buFont typeface="Arial" pitchFamily="34" charset="0"/>
              <a:buChar char="•"/>
            </a:pPr>
            <a:r>
              <a:rPr lang="ru-RU" sz="2400" dirty="0" smtClean="0"/>
              <a:t>В ходе региональных встреч участниками были высказаны проблемные вопросы в сфере физического воспитания, некоторые из них:</a:t>
            </a:r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400" i="1" dirty="0"/>
              <a:t>отсутствие предмета «Теория ФК» и курсов повышения квалификации для вузовских </a:t>
            </a:r>
            <a:r>
              <a:rPr lang="ru-RU" sz="2400" i="1" dirty="0" smtClean="0"/>
              <a:t>преподавателей</a:t>
            </a:r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400" i="1" dirty="0"/>
              <a:t>отсутствие мотивации у детей к посещению вариативных </a:t>
            </a:r>
            <a:r>
              <a:rPr lang="ru-RU" sz="2400" i="1" dirty="0" smtClean="0"/>
              <a:t>часов</a:t>
            </a:r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400" i="1" dirty="0"/>
              <a:t>отсутствие анкетирования учащихся с целью выяснения интересов по видам спортивных занятий</a:t>
            </a:r>
            <a:endParaRPr lang="ru-RU" sz="2300" i="1" dirty="0" smtClean="0"/>
          </a:p>
          <a:p>
            <a:pPr>
              <a:buClr>
                <a:srgbClr val="002060"/>
              </a:buClr>
              <a:buSzPct val="138000"/>
            </a:pPr>
            <a:endParaRPr lang="ru-RU" sz="2800" dirty="0" smtClean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dirty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78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Что было сделано в рамках проекта?</a:t>
            </a:r>
          </a:p>
        </p:txBody>
      </p:sp>
      <p:pic>
        <p:nvPicPr>
          <p:cNvPr id="7" name="Рисунок 6" descr="C:\Users\Aliya\Desktop\Maksat\PHOTO-2023-07-17-19-34-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848132"/>
            <a:ext cx="1632858" cy="14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liya\Desktop\Maksat\Consultations\PHOTO-2023-09-11-09-52-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978023"/>
            <a:ext cx="1423852" cy="13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liya\Desktop\Maksat\UNESCO_logo_hor_blu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1084217"/>
            <a:ext cx="2429693" cy="796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9451" y="2259874"/>
            <a:ext cx="1118180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r>
              <a:rPr lang="ru-RU" sz="2800" dirty="0" smtClean="0"/>
              <a:t>Этапы разработки </a:t>
            </a:r>
            <a:r>
              <a:rPr lang="ru-RU" sz="2800" b="1" dirty="0" smtClean="0"/>
              <a:t>Политики качественного физического воспитания в Казахстане</a:t>
            </a:r>
          </a:p>
          <a:p>
            <a:pPr marL="457200" indent="-457200">
              <a:buClr>
                <a:srgbClr val="002060"/>
              </a:buClr>
              <a:buSzPct val="138000"/>
              <a:buFont typeface="Arial" pitchFamily="34" charset="0"/>
              <a:buChar char="•"/>
            </a:pPr>
            <a:r>
              <a:rPr lang="ru-RU" sz="2400" dirty="0" smtClean="0"/>
              <a:t>В ходе региональных встреч участниками были высказаны проблемные вопросы в сфере физического воспитания, некоторые из них:</a:t>
            </a:r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300" i="1" dirty="0" smtClean="0"/>
              <a:t>отсутствие </a:t>
            </a:r>
            <a:r>
              <a:rPr lang="ru-RU" sz="2300" i="1" dirty="0"/>
              <a:t>мониторинга качества спортивной инфраструктуры и ее нормативное </a:t>
            </a:r>
            <a:r>
              <a:rPr lang="ru-RU" sz="2300" i="1" dirty="0" smtClean="0"/>
              <a:t>обеспечение</a:t>
            </a:r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300" i="1" dirty="0"/>
              <a:t>отсутствие фундаментальных и социологических исследований по проблемам школьной физической культуре </a:t>
            </a:r>
            <a:endParaRPr lang="ru-RU" sz="2300" i="1" dirty="0" smtClean="0"/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400" i="1" dirty="0"/>
              <a:t>отсутствует методическое обеспечение для инклюзии</a:t>
            </a:r>
            <a:endParaRPr lang="ru-RU" sz="2300" i="1" dirty="0" smtClean="0"/>
          </a:p>
          <a:p>
            <a:pPr marL="1371600" lvl="2" indent="-457200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endParaRPr lang="ru-RU" sz="2800" dirty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80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Что было сделано в рамках проекта?</a:t>
            </a:r>
          </a:p>
        </p:txBody>
      </p:sp>
      <p:pic>
        <p:nvPicPr>
          <p:cNvPr id="7" name="Рисунок 6" descr="C:\Users\Aliya\Desktop\Maksat\PHOTO-2023-07-17-19-34-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848132"/>
            <a:ext cx="1632858" cy="14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liya\Desktop\Maksat\Consultations\PHOTO-2023-09-11-09-52-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978023"/>
            <a:ext cx="1423852" cy="13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liya\Desktop\Maksat\UNESCO_logo_hor_blu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1084217"/>
            <a:ext cx="2429693" cy="796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9451" y="2259874"/>
            <a:ext cx="1118180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r>
              <a:rPr lang="ru-RU" sz="2800" dirty="0" smtClean="0"/>
              <a:t>Этапы разработки </a:t>
            </a:r>
            <a:r>
              <a:rPr lang="ru-RU" sz="2800" b="1" dirty="0" smtClean="0"/>
              <a:t>Политики качественного физического воспитания в Казахстане</a:t>
            </a:r>
          </a:p>
          <a:p>
            <a:pPr marL="457200" indent="-457200">
              <a:buClr>
                <a:srgbClr val="002060"/>
              </a:buClr>
              <a:buSzPct val="138000"/>
              <a:buFont typeface="Arial" pitchFamily="34" charset="0"/>
              <a:buChar char="•"/>
            </a:pPr>
            <a:r>
              <a:rPr lang="ru-RU" sz="2400" dirty="0" smtClean="0"/>
              <a:t>В ходе региональных встреч участниками были высказаны проблемные вопросы в сфере физического воспитания, некоторые из них:</a:t>
            </a:r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300" i="1" dirty="0" smtClean="0"/>
              <a:t>проведение </a:t>
            </a:r>
            <a:r>
              <a:rPr lang="ru-RU" sz="2300" i="1" dirty="0"/>
              <a:t>тендеров на приобретение инвентаря не продвигает, а тормозит оснащение и снижает качество </a:t>
            </a:r>
            <a:r>
              <a:rPr lang="ru-RU" sz="2300" dirty="0" smtClean="0"/>
              <a:t>проведения уроков</a:t>
            </a:r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300" i="1" dirty="0"/>
              <a:t>низкий уровень подготовки </a:t>
            </a:r>
            <a:r>
              <a:rPr lang="ru-RU" sz="2300" i="1" dirty="0" smtClean="0"/>
              <a:t>к</a:t>
            </a:r>
            <a:r>
              <a:rPr lang="ru-RU" sz="2300" dirty="0" smtClean="0"/>
              <a:t>адров</a:t>
            </a:r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300" i="1" dirty="0"/>
              <a:t>слабое учебно-методическое обеспечение предмета ФК, в том числе адаптивной физкультуры для детей с коррекционными </a:t>
            </a:r>
            <a:r>
              <a:rPr lang="ru-RU" sz="2300" i="1" dirty="0" smtClean="0"/>
              <a:t>нарушениями</a:t>
            </a:r>
          </a:p>
          <a:p>
            <a:pPr marL="1371600" lvl="2" indent="-457200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endParaRPr lang="ru-RU" sz="2800" dirty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55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Что было сделано в рамках проекта?</a:t>
            </a:r>
          </a:p>
        </p:txBody>
      </p:sp>
      <p:pic>
        <p:nvPicPr>
          <p:cNvPr id="7" name="Рисунок 6" descr="C:\Users\Aliya\Desktop\Maksat\PHOTO-2023-07-17-19-34-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848132"/>
            <a:ext cx="1632858" cy="14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liya\Desktop\Maksat\Consultations\PHOTO-2023-09-11-09-52-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978023"/>
            <a:ext cx="1423852" cy="13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liya\Desktop\Maksat\UNESCO_logo_hor_blu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1084217"/>
            <a:ext cx="2429693" cy="796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9451" y="2259874"/>
            <a:ext cx="111818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r>
              <a:rPr lang="ru-RU" sz="2800" b="1" dirty="0" smtClean="0"/>
              <a:t>Политика качественного физического воспитания в Казахстане </a:t>
            </a:r>
            <a:r>
              <a:rPr lang="ru-RU" sz="2800" i="1" dirty="0" smtClean="0"/>
              <a:t>разработана на основе «Анализа </a:t>
            </a:r>
            <a:r>
              <a:rPr lang="ru-RU" sz="2800" i="1" dirty="0"/>
              <a:t>ситуации в сфере физического воспитания в Казахстане</a:t>
            </a:r>
            <a:r>
              <a:rPr lang="ru-RU" sz="2800" i="1" dirty="0" smtClean="0"/>
              <a:t>»</a:t>
            </a:r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b="1" i="1" dirty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r>
              <a:rPr lang="en-US" sz="2800" b="1" dirty="0"/>
              <a:t>https://nnpcfk.kz/index.php/ru/yuneskoo</a:t>
            </a:r>
            <a:endParaRPr lang="ru-RU" sz="2800" b="1" dirty="0" smtClean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b="1" dirty="0" smtClean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b="1" dirty="0" smtClean="0"/>
          </a:p>
          <a:p>
            <a:pPr>
              <a:buClr>
                <a:srgbClr val="002060"/>
              </a:buClr>
              <a:buSzPct val="138000"/>
            </a:pPr>
            <a:r>
              <a:rPr lang="ru-RU" sz="2800" b="1" dirty="0"/>
              <a:t>	</a:t>
            </a:r>
            <a:r>
              <a:rPr lang="en-US" sz="2800" b="1" dirty="0" smtClean="0"/>
              <a:t> </a:t>
            </a:r>
            <a:endParaRPr lang="ru-RU" sz="2800" b="1" dirty="0" smtClean="0"/>
          </a:p>
          <a:p>
            <a:pPr marL="1371600" lvl="2" indent="-457200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endParaRPr lang="ru-RU" sz="2800" dirty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36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8149" y="3740877"/>
            <a:ext cx="651836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 err="1" smtClean="0"/>
              <a:t>Байбеков</a:t>
            </a:r>
            <a:r>
              <a:rPr lang="ru-RU" sz="2800" dirty="0" smtClean="0"/>
              <a:t> </a:t>
            </a:r>
            <a:r>
              <a:rPr lang="ru-RU" sz="2800" dirty="0" err="1" smtClean="0"/>
              <a:t>Максат</a:t>
            </a:r>
            <a:r>
              <a:rPr lang="ru-RU" sz="2800" dirty="0" smtClean="0"/>
              <a:t> </a:t>
            </a:r>
            <a:r>
              <a:rPr lang="ru-RU" sz="2800" dirty="0" err="1" smtClean="0"/>
              <a:t>Талгатович</a:t>
            </a:r>
            <a:endParaRPr lang="en-US" sz="2800" dirty="0"/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m.baibekov@unesco.org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877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45E5E673-A21B-A016-A5A3-5FA37E61B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449" y="1476103"/>
            <a:ext cx="10283094" cy="3513907"/>
          </a:xfrm>
        </p:spPr>
        <p:txBody>
          <a:bodyPr>
            <a:normAutofit/>
          </a:bodyPr>
          <a:lstStyle/>
          <a:p>
            <a:r>
              <a:rPr lang="ru-RU" sz="3600" i="1" dirty="0"/>
              <a:t>ЮНЕСКО ─ учреждение ООН, уполномоченное продвигать </a:t>
            </a:r>
            <a:r>
              <a:rPr lang="ru-RU" sz="3600" i="1" dirty="0" smtClean="0"/>
              <a:t>физическое  </a:t>
            </a:r>
            <a:r>
              <a:rPr lang="ru-RU" sz="3600" i="1" dirty="0"/>
              <a:t>воспитание и спорт через скоординированные, совместные и инклюзивные действия для поддержки всестороннего развития каждого индивидуума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4571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7095" y="2316540"/>
            <a:ext cx="102674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/>
              <a:t>С мая по декабрь 2023 года в Казахстане в рамках Меморандума о взаимопонимании между </a:t>
            </a:r>
            <a:r>
              <a:rPr lang="ru-RU" sz="3200" dirty="0"/>
              <a:t>Министерством просвещения Республики Казахстан </a:t>
            </a:r>
            <a:r>
              <a:rPr lang="ru-RU" sz="3200" dirty="0" smtClean="0"/>
              <a:t>                            и </a:t>
            </a:r>
            <a:r>
              <a:rPr lang="ru-RU" sz="3200" dirty="0"/>
              <a:t>ЮНЕСКО </a:t>
            </a:r>
            <a:r>
              <a:rPr lang="kk-KZ" sz="3200" dirty="0"/>
              <a:t>РГКП «</a:t>
            </a:r>
            <a:r>
              <a:rPr lang="ru-RU" sz="3200" dirty="0"/>
              <a:t>Национальный научно-практический центр физической культуры» Министерства просвещения Республики Казахстан </a:t>
            </a:r>
            <a:r>
              <a:rPr lang="ru-RU" sz="3200" dirty="0" smtClean="0"/>
              <a:t>был реализован </a:t>
            </a:r>
            <a:r>
              <a:rPr lang="ru-RU" sz="3200" dirty="0"/>
              <a:t>проект </a:t>
            </a:r>
            <a:r>
              <a:rPr lang="ru-RU" sz="3200" i="1" dirty="0"/>
              <a:t>«Качественное физическое воспитание </a:t>
            </a:r>
            <a:r>
              <a:rPr lang="ru-RU" sz="3200" i="1" dirty="0" smtClean="0"/>
              <a:t>в </a:t>
            </a:r>
            <a:r>
              <a:rPr lang="ru-RU" sz="3200" i="1" dirty="0"/>
              <a:t>Казахстане</a:t>
            </a:r>
            <a:r>
              <a:rPr lang="ru-RU" sz="3200" i="1" dirty="0" smtClean="0"/>
              <a:t>»</a:t>
            </a:r>
          </a:p>
        </p:txBody>
      </p:sp>
      <p:pic>
        <p:nvPicPr>
          <p:cNvPr id="4" name="Рисунок 3" descr="C:\Users\Aliya\Desktop\Maksat\PHOTO-2023-07-17-19-34-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848132"/>
            <a:ext cx="1632858" cy="14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liya\Desktop\Maksat\UNESCO_logo_hor_bl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1084217"/>
            <a:ext cx="2429693" cy="79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9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9715" y="2682299"/>
            <a:ext cx="105547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Целью </a:t>
            </a:r>
            <a:r>
              <a:rPr lang="ru-RU" sz="3200" dirty="0"/>
              <a:t>проекта </a:t>
            </a:r>
            <a:r>
              <a:rPr lang="ru-RU" sz="3200" dirty="0" smtClean="0"/>
              <a:t>- </a:t>
            </a:r>
            <a:r>
              <a:rPr lang="ru-RU" sz="3200" b="1" dirty="0" smtClean="0"/>
              <a:t>продвижение </a:t>
            </a:r>
            <a:r>
              <a:rPr lang="ru-RU" sz="3200" b="1" dirty="0"/>
              <a:t>политики </a:t>
            </a:r>
            <a:r>
              <a:rPr lang="ru-RU" sz="3200" b="1" dirty="0" smtClean="0"/>
              <a:t>Качественного физического воспитания </a:t>
            </a:r>
            <a:r>
              <a:rPr lang="ru-RU" sz="3200" b="1" dirty="0"/>
              <a:t>в </a:t>
            </a:r>
            <a:r>
              <a:rPr lang="ru-RU" sz="3200" b="1" dirty="0" smtClean="0"/>
              <a:t>Казахстане</a:t>
            </a:r>
          </a:p>
          <a:p>
            <a:endParaRPr lang="ru-RU" sz="3200" dirty="0"/>
          </a:p>
          <a:p>
            <a:r>
              <a:rPr lang="ru-RU" sz="3200" i="1" dirty="0" smtClean="0"/>
              <a:t>Проект </a:t>
            </a:r>
            <a:r>
              <a:rPr lang="ru-RU" sz="3200" i="1" dirty="0"/>
              <a:t>поддержан Национальной комиссией по делам женщин и семейно-демографической политике при Президенте Республики Казахстан</a:t>
            </a:r>
          </a:p>
        </p:txBody>
      </p:sp>
      <p:pic>
        <p:nvPicPr>
          <p:cNvPr id="7" name="Рисунок 6" descr="C:\Users\Aliya\Desktop\Maksat\PHOTO-2023-07-17-19-34-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848132"/>
            <a:ext cx="1632858" cy="14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liya\Desktop\Maksat\Consultations\PHOTO-2023-09-11-09-52-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978023"/>
            <a:ext cx="1423852" cy="13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liya\Desktop\Maksat\UNESCO_logo_hor_blu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1084217"/>
            <a:ext cx="2429693" cy="79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4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Что было сделано в рамках проекта?</a:t>
            </a:r>
          </a:p>
        </p:txBody>
      </p:sp>
      <p:pic>
        <p:nvPicPr>
          <p:cNvPr id="7" name="Рисунок 6" descr="C:\Users\Aliya\Desktop\Maksat\PHOTO-2023-07-17-19-34-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848132"/>
            <a:ext cx="1632858" cy="14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liya\Desktop\Maksat\Consultations\PHOTO-2023-09-11-09-52-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978023"/>
            <a:ext cx="1423852" cy="13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liya\Desktop\Maksat\UNESCO_logo_hor_blu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1084217"/>
            <a:ext cx="2429693" cy="796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14400" y="2403565"/>
            <a:ext cx="103849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r>
              <a:rPr lang="ru-RU" sz="3200" dirty="0" smtClean="0"/>
              <a:t>Этапы разработки </a:t>
            </a:r>
            <a:r>
              <a:rPr lang="ru-RU" sz="3200" b="1" dirty="0" smtClean="0"/>
              <a:t>Политики качественного физического воспитания в Казахстане</a:t>
            </a:r>
          </a:p>
          <a:p>
            <a:pPr marL="457200" indent="-457200" algn="just">
              <a:buClr>
                <a:srgbClr val="002060"/>
              </a:buClr>
              <a:buSzPct val="138000"/>
              <a:buFont typeface="Arial" pitchFamily="34" charset="0"/>
              <a:buChar char="•"/>
            </a:pPr>
            <a:r>
              <a:rPr lang="ru-RU" sz="2800" i="1" dirty="0" smtClean="0"/>
              <a:t>Разработка проекта отчета «Анализ </a:t>
            </a:r>
            <a:r>
              <a:rPr lang="ru-RU" sz="2800" i="1" dirty="0"/>
              <a:t>ситуации в сфере физического воспитания в Казахстане</a:t>
            </a:r>
            <a:r>
              <a:rPr lang="ru-RU" sz="2800" i="1" dirty="0" smtClean="0"/>
              <a:t>», для последующего предметного обсуждения в ходе региональных встреч</a:t>
            </a:r>
          </a:p>
          <a:p>
            <a:pPr marL="457200" indent="-457200" algn="just">
              <a:buClr>
                <a:srgbClr val="002060"/>
              </a:buClr>
              <a:buSzPct val="138000"/>
              <a:buFont typeface="Arial" pitchFamily="34" charset="0"/>
              <a:buChar char="•"/>
            </a:pPr>
            <a:r>
              <a:rPr lang="ru-RU" sz="2800" i="1" dirty="0" smtClean="0"/>
              <a:t>Организация и проведение региональных встреч (</a:t>
            </a:r>
            <a:r>
              <a:rPr lang="ru-RU" sz="2800" i="1" dirty="0"/>
              <a:t>г. Уральск – </a:t>
            </a:r>
            <a:r>
              <a:rPr lang="ru-RU" sz="2800" i="1" dirty="0" smtClean="0"/>
              <a:t> </a:t>
            </a:r>
            <a:r>
              <a:rPr lang="ru-RU" sz="2800" i="1" dirty="0"/>
              <a:t>8 октября</a:t>
            </a:r>
            <a:r>
              <a:rPr lang="ru-RU" sz="2800" i="1" dirty="0" smtClean="0"/>
              <a:t>; </a:t>
            </a:r>
            <a:r>
              <a:rPr lang="ru-RU" sz="2800" i="1" dirty="0"/>
              <a:t>г. Алматы – 15 октября; г. Усть-Каменогорск – 22 сентября</a:t>
            </a:r>
            <a:r>
              <a:rPr lang="ru-RU" sz="2800" i="1" dirty="0" smtClean="0"/>
              <a:t>; </a:t>
            </a:r>
            <a:r>
              <a:rPr lang="ru-RU" sz="2800" i="1" dirty="0"/>
              <a:t>г. Шымкент – 25 сентября; г. </a:t>
            </a:r>
            <a:r>
              <a:rPr lang="ru-RU" sz="2800" i="1" dirty="0" err="1"/>
              <a:t>Актобе</a:t>
            </a:r>
            <a:r>
              <a:rPr lang="ru-RU" sz="2800" i="1" dirty="0"/>
              <a:t> – 6 </a:t>
            </a:r>
            <a:r>
              <a:rPr lang="ru-RU" sz="2800" i="1" dirty="0" smtClean="0"/>
              <a:t>октября)</a:t>
            </a:r>
          </a:p>
          <a:p>
            <a:pPr marL="457200" indent="-457200">
              <a:buClr>
                <a:srgbClr val="002060"/>
              </a:buClr>
              <a:buSzPct val="138000"/>
              <a:buFont typeface="Arial" pitchFamily="34" charset="0"/>
              <a:buChar char="•"/>
            </a:pPr>
            <a:endParaRPr lang="ru-RU" sz="2400" dirty="0" smtClean="0"/>
          </a:p>
          <a:p>
            <a:pPr marL="457200" indent="-457200" algn="just">
              <a:buClr>
                <a:srgbClr val="002060"/>
              </a:buClr>
              <a:buSzPct val="138000"/>
              <a:buFont typeface="Arial" pitchFamily="34" charset="0"/>
              <a:buChar char="•"/>
            </a:pPr>
            <a:endParaRPr lang="ru-RU" sz="2800" dirty="0" smtClean="0"/>
          </a:p>
          <a:p>
            <a:pPr>
              <a:buClr>
                <a:srgbClr val="002060"/>
              </a:buClr>
              <a:buSzPct val="138000"/>
            </a:pPr>
            <a:endParaRPr lang="ru-RU" sz="2800" dirty="0" smtClean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dirty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66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Users\Aliya\Desktop\Maksat\Consultations\unnam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2364377"/>
            <a:ext cx="3664225" cy="240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35737" y="4167052"/>
            <a:ext cx="2860606" cy="2170656"/>
          </a:xfrm>
          <a:prstGeom prst="rect">
            <a:avLst/>
          </a:prstGeom>
        </p:spPr>
      </p:pic>
      <p:pic>
        <p:nvPicPr>
          <p:cNvPr id="10" name="Рисунок 9" descr="C:\Users\Aliya\Desktop\Maksat\Consultations\USK\unnam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51" y="4167050"/>
            <a:ext cx="3304902" cy="217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liya\Desktop\Maksat\Consultations\Almaty\PHOTO-2023-09-15-17-25-34 (4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88" y="3971108"/>
            <a:ext cx="3213463" cy="23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Что было сделано в рамках проекта?</a:t>
            </a:r>
          </a:p>
        </p:txBody>
      </p:sp>
      <p:pic>
        <p:nvPicPr>
          <p:cNvPr id="7" name="Рисунок 6" descr="C:\Users\Aliya\Desktop\Maksat\PHOTO-2023-07-17-19-34-2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848132"/>
            <a:ext cx="1632858" cy="14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liya\Desktop\Maksat\Consultations\PHOTO-2023-09-11-09-52-3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978023"/>
            <a:ext cx="1423852" cy="13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liya\Desktop\Maksat\UNESCO_logo_hor_blu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1084217"/>
            <a:ext cx="2429693" cy="79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5" y="2364377"/>
            <a:ext cx="3448594" cy="19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:\Users\Aliya\Desktop\Maksat\Consultations\Almaty\_DSC58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4336869"/>
            <a:ext cx="2999572" cy="1894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Aliya\Desktop\Maksat\Consultations\Almaty\PHOTO-2023-09-15-17-25-34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97" y="2364376"/>
            <a:ext cx="2454458" cy="156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50" y="3672109"/>
            <a:ext cx="3309788" cy="2114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Что было сделано в рамках проекта?</a:t>
            </a:r>
          </a:p>
        </p:txBody>
      </p:sp>
      <p:pic>
        <p:nvPicPr>
          <p:cNvPr id="7" name="Рисунок 6" descr="C:\Users\Aliya\Desktop\Maksat\PHOTO-2023-07-17-19-34-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848132"/>
            <a:ext cx="1632858" cy="14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liya\Desktop\Maksat\Consultations\PHOTO-2023-09-11-09-52-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978023"/>
            <a:ext cx="1423852" cy="13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liya\Desktop\Maksat\UNESCO_logo_hor_blu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1084217"/>
            <a:ext cx="2429693" cy="79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Aliya\Desktop\Maksat\Consultations\Almaty\_DSC60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2" y="2364377"/>
            <a:ext cx="2254635" cy="166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Aliya\Desktop\Maksat\Consultations\Almaty\PHOTO-2023-09-15-17-25-34 (3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77" y="2364378"/>
            <a:ext cx="2281112" cy="156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7" y="4336869"/>
            <a:ext cx="2807155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Что было сделано в рамках проекта?</a:t>
            </a:r>
          </a:p>
        </p:txBody>
      </p:sp>
      <p:pic>
        <p:nvPicPr>
          <p:cNvPr id="7" name="Рисунок 6" descr="C:\Users\Aliya\Desktop\Maksat\PHOTO-2023-07-17-19-34-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848132"/>
            <a:ext cx="1632858" cy="14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liya\Desktop\Maksat\Consultations\PHOTO-2023-09-11-09-52-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978023"/>
            <a:ext cx="1423852" cy="13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liya\Desktop\Maksat\UNESCO_logo_hor_blu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1084217"/>
            <a:ext cx="2429693" cy="796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9451" y="2259874"/>
            <a:ext cx="11181806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r>
              <a:rPr lang="ru-RU" sz="2800" dirty="0" smtClean="0"/>
              <a:t>Этапы разработки </a:t>
            </a:r>
            <a:r>
              <a:rPr lang="ru-RU" sz="2800" b="1" dirty="0" smtClean="0"/>
              <a:t>Политики качественного физического воспитания в Казахстане</a:t>
            </a:r>
          </a:p>
          <a:p>
            <a:pPr marL="457200" indent="-457200">
              <a:buClr>
                <a:srgbClr val="002060"/>
              </a:buClr>
              <a:buSzPct val="138000"/>
              <a:buFont typeface="Arial" pitchFamily="34" charset="0"/>
              <a:buChar char="•"/>
            </a:pPr>
            <a:r>
              <a:rPr lang="ru-RU" sz="2400" dirty="0" smtClean="0"/>
              <a:t>В ходе региональных встреч участниками были высказаны проблемные вопросы в сфере физического воспитания, некоторые из них:</a:t>
            </a:r>
          </a:p>
          <a:p>
            <a:pPr marL="914400" lvl="1" indent="-4572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300" i="1" dirty="0" smtClean="0"/>
              <a:t>Физическая культура (ФК) </a:t>
            </a:r>
            <a:r>
              <a:rPr lang="ru-RU" sz="2300" i="1" dirty="0"/>
              <a:t>– единственный предмет в школе, по которому </a:t>
            </a:r>
            <a:r>
              <a:rPr lang="ru-RU" sz="2300" b="1" i="1" dirty="0"/>
              <a:t>нет учебников в Казахстане </a:t>
            </a:r>
            <a:r>
              <a:rPr lang="ru-RU" sz="2300" i="1" dirty="0"/>
              <a:t>и учителям ФК вынуждены использовать устаревшую методическую литературу и учебные </a:t>
            </a:r>
            <a:r>
              <a:rPr lang="ru-RU" sz="2300" i="1" dirty="0" smtClean="0"/>
              <a:t>пособия</a:t>
            </a:r>
          </a:p>
          <a:p>
            <a:pPr marL="914400" lvl="1" indent="-4572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kk-KZ" sz="2300" i="1" dirty="0" smtClean="0"/>
              <a:t>слабая материально-техническая база </a:t>
            </a:r>
            <a:r>
              <a:rPr lang="kk-KZ" sz="2300" i="1" dirty="0"/>
              <a:t>в сфере ФК, а именно нетодостаточное </a:t>
            </a:r>
            <a:r>
              <a:rPr lang="kk-KZ" sz="2300" i="1" dirty="0" smtClean="0"/>
              <a:t>финансирование</a:t>
            </a:r>
          </a:p>
          <a:p>
            <a:pPr marL="914400" lvl="1" indent="-4572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300" i="1" dirty="0" smtClean="0"/>
              <a:t>отсутствие </a:t>
            </a:r>
            <a:r>
              <a:rPr lang="ru-RU" sz="2300" i="1" dirty="0"/>
              <a:t>анализа выявленных недостатков и эффективных программ по их устранению</a:t>
            </a:r>
            <a:endParaRPr lang="ru-RU" sz="2300" i="1" dirty="0" smtClean="0"/>
          </a:p>
          <a:p>
            <a:pPr marL="457200" indent="-457200" algn="just">
              <a:buClr>
                <a:srgbClr val="002060"/>
              </a:buClr>
              <a:buSzPct val="138000"/>
              <a:buFont typeface="Arial" pitchFamily="34" charset="0"/>
              <a:buChar char="•"/>
            </a:pPr>
            <a:endParaRPr lang="ru-RU" sz="2800" dirty="0" smtClean="0"/>
          </a:p>
          <a:p>
            <a:pPr>
              <a:buClr>
                <a:srgbClr val="002060"/>
              </a:buClr>
              <a:buSzPct val="138000"/>
            </a:pPr>
            <a:endParaRPr lang="ru-RU" sz="2800" dirty="0" smtClean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dirty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33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Что было сделано в рамках проекта?</a:t>
            </a:r>
          </a:p>
        </p:txBody>
      </p:sp>
      <p:pic>
        <p:nvPicPr>
          <p:cNvPr id="7" name="Рисунок 6" descr="C:\Users\Aliya\Desktop\Maksat\PHOTO-2023-07-17-19-34-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848132"/>
            <a:ext cx="1632858" cy="141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liya\Desktop\Maksat\Consultations\PHOTO-2023-09-11-09-52-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978023"/>
            <a:ext cx="1423852" cy="138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liya\Desktop\Maksat\UNESCO_logo_hor_blu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7" y="1084217"/>
            <a:ext cx="2429693" cy="796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9451" y="2259874"/>
            <a:ext cx="1118180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r>
              <a:rPr lang="ru-RU" sz="2800" dirty="0" smtClean="0"/>
              <a:t>Этапы разработки </a:t>
            </a:r>
            <a:r>
              <a:rPr lang="ru-RU" sz="2800" b="1" dirty="0" smtClean="0"/>
              <a:t>Политики качественного физического воспитания в Казахстане</a:t>
            </a:r>
          </a:p>
          <a:p>
            <a:pPr marL="457200" indent="-457200">
              <a:buClr>
                <a:srgbClr val="002060"/>
              </a:buClr>
              <a:buSzPct val="138000"/>
              <a:buFont typeface="Arial" pitchFamily="34" charset="0"/>
              <a:buChar char="•"/>
            </a:pPr>
            <a:r>
              <a:rPr lang="ru-RU" sz="2400" dirty="0" smtClean="0"/>
              <a:t>В ходе региональных встреч участниками были высказаны проблемные вопросы в сфере физического воспитания, некоторые из них:</a:t>
            </a:r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300" i="1" dirty="0" smtClean="0"/>
              <a:t>высокий показатель детского травматизма на уроках физической культуры</a:t>
            </a:r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400" i="1" dirty="0"/>
              <a:t>недостаточное внимание физиологическим особенностям мальчиков и девочек </a:t>
            </a:r>
            <a:endParaRPr lang="ru-RU" sz="2400" i="1" dirty="0" smtClean="0"/>
          </a:p>
          <a:p>
            <a:pPr marL="1257300" lvl="2" indent="-342900" algn="just"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ru-RU" sz="2400" b="1" i="1" dirty="0"/>
              <a:t>нет взаимодействия между Министерством МП и Министерством </a:t>
            </a:r>
            <a:r>
              <a:rPr lang="ru-RU" sz="2400" b="1" i="1" dirty="0" smtClean="0"/>
              <a:t>ВОН</a:t>
            </a:r>
            <a:endParaRPr lang="ru-RU" sz="2300" b="1" i="1" dirty="0" smtClean="0"/>
          </a:p>
          <a:p>
            <a:pPr>
              <a:buClr>
                <a:srgbClr val="002060"/>
              </a:buClr>
              <a:buSzPct val="138000"/>
            </a:pPr>
            <a:endParaRPr lang="ru-RU" sz="2800" dirty="0" smtClean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dirty="0"/>
          </a:p>
          <a:p>
            <a:pPr marL="457200" indent="-457200">
              <a:buClr>
                <a:srgbClr val="002060"/>
              </a:buClr>
              <a:buSzPct val="138000"/>
              <a:buFont typeface="Wingdings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9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03EB5D3F8A845AC93D4EBD5AF5EE4" ma:contentTypeVersion="4" ma:contentTypeDescription="Create a new document." ma:contentTypeScope="" ma:versionID="2a64b83bf623a9acfcb69f293481989d">
  <xsd:schema xmlns:xsd="http://www.w3.org/2001/XMLSchema" xmlns:xs="http://www.w3.org/2001/XMLSchema" xmlns:p="http://schemas.microsoft.com/office/2006/metadata/properties" xmlns:ns2="3ec64710-979e-45f3-964b-bdd369ecc229" xmlns:ns3="1effd615-d1f6-498b-b718-2cd5ed64e911" targetNamespace="http://schemas.microsoft.com/office/2006/metadata/properties" ma:root="true" ma:fieldsID="aea08eadc78db47db6ec1ab3c11e094f" ns2:_="" ns3:_="">
    <xsd:import namespace="3ec64710-979e-45f3-964b-bdd369ecc229"/>
    <xsd:import namespace="1effd615-d1f6-498b-b718-2cd5ed64e9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64710-979e-45f3-964b-bdd369ecc2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fd615-d1f6-498b-b718-2cd5ed64e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c64710-979e-45f3-964b-bdd369ecc229">UNESCODPI-1629253120-11</_dlc_DocId>
    <_dlc_DocIdUrl xmlns="3ec64710-979e-45f3-964b-bdd369ecc229">
      <Url>https://unesco.sharepoint.com/sites/cpe/_layouts/15/DocIdRedir.aspx?ID=UNESCODPI-1629253120-11</Url>
      <Description>UNESCODPI-1629253120-11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C8676-A268-4DE7-9251-BA62A82DD05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C5AD032-1BA3-4144-8C58-BB31BF0A2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64710-979e-45f3-964b-bdd369ecc229"/>
    <ds:schemaRef ds:uri="1effd615-d1f6-498b-b718-2cd5ed64e9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A62075-B3C9-4A3A-AE06-3BDCC332E1EB}">
  <ds:schemaRefs>
    <ds:schemaRef ds:uri="http://schemas.microsoft.com/office/2006/metadata/properties"/>
    <ds:schemaRef ds:uri="3ec64710-979e-45f3-964b-bdd369ecc229"/>
    <ds:schemaRef ds:uri="http://purl.org/dc/elements/1.1/"/>
    <ds:schemaRef ds:uri="1effd615-d1f6-498b-b718-2cd5ed64e91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6907</TotalTime>
  <Words>574</Words>
  <Application>Microsoft Office PowerPoint</Application>
  <PresentationFormat>Произвольный</PresentationFormat>
  <Paragraphs>62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Thème Office</vt:lpstr>
      <vt:lpstr>Презентация PowerPoint</vt:lpstr>
      <vt:lpstr>ЮНЕСКО ─ учреждение ООН, уполномоченное продвигать физическое  воспитание и спорт через скоординированные, совместные и инклюзивные действия для поддержки всестороннего развития каждого индивидуума</vt:lpstr>
      <vt:lpstr>Презентация PowerPoint</vt:lpstr>
      <vt:lpstr>Презентация PowerPoint</vt:lpstr>
      <vt:lpstr>Что было сделано в рамках проекта?</vt:lpstr>
      <vt:lpstr>Что было сделано в рамках проекта?</vt:lpstr>
      <vt:lpstr>Что было сделано в рамках проекта?</vt:lpstr>
      <vt:lpstr>Что было сделано в рамках проекта?</vt:lpstr>
      <vt:lpstr>Что было сделано в рамках проекта?</vt:lpstr>
      <vt:lpstr>Что было сделано в рамках проекта?</vt:lpstr>
      <vt:lpstr>Что было сделано в рамках проекта?</vt:lpstr>
      <vt:lpstr>Что было сделано в рамках проекта?</vt:lpstr>
      <vt:lpstr>Что было сделано в рамках проекта?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Aliya</cp:lastModifiedBy>
  <cp:revision>617</cp:revision>
  <dcterms:created xsi:type="dcterms:W3CDTF">2019-03-22T15:49:46Z</dcterms:created>
  <dcterms:modified xsi:type="dcterms:W3CDTF">2023-11-23T13:51:21Z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0x0101008E503EB5D3F8A845AC93D4EBD5AF5EE4</vt:lpwstr>
  </property>
  <property fmtid="{D5CDD505-2E9C-101B-9397-08002B2CF9AE}" pid="3" name="_dlc_DocIdItemGuid">
    <vt:lpwstr>5c46f521-d66a-48f2-b4d3-7dd05baf4502</vt:lpwstr>
  </property>
</Properties>
</file>