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32"/>
  </p:notesMasterIdLst>
  <p:sldIdLst>
    <p:sldId id="288" r:id="rId2"/>
    <p:sldId id="1747" r:id="rId3"/>
    <p:sldId id="1719" r:id="rId4"/>
    <p:sldId id="1452" r:id="rId5"/>
    <p:sldId id="1455" r:id="rId6"/>
    <p:sldId id="1530" r:id="rId7"/>
    <p:sldId id="1746" r:id="rId8"/>
    <p:sldId id="1748" r:id="rId9"/>
    <p:sldId id="523" r:id="rId10"/>
    <p:sldId id="522" r:id="rId11"/>
    <p:sldId id="1722" r:id="rId12"/>
    <p:sldId id="1424" r:id="rId13"/>
    <p:sldId id="318" r:id="rId14"/>
    <p:sldId id="1723" r:id="rId15"/>
    <p:sldId id="1543" r:id="rId16"/>
    <p:sldId id="1741" r:id="rId17"/>
    <p:sldId id="1749" r:id="rId18"/>
    <p:sldId id="1730" r:id="rId19"/>
    <p:sldId id="1732" r:id="rId20"/>
    <p:sldId id="1750" r:id="rId21"/>
    <p:sldId id="1734" r:id="rId22"/>
    <p:sldId id="1735" r:id="rId23"/>
    <p:sldId id="1751" r:id="rId24"/>
    <p:sldId id="1736" r:id="rId25"/>
    <p:sldId id="1739" r:id="rId26"/>
    <p:sldId id="257" r:id="rId27"/>
    <p:sldId id="1697" r:id="rId28"/>
    <p:sldId id="268" r:id="rId29"/>
    <p:sldId id="1717" r:id="rId30"/>
    <p:sldId id="175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27FA35-C232-4A16-A71A-88EA6B2F88BD}" v="431" dt="2023-11-25T12:28:59.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656" autoAdjust="0"/>
  </p:normalViewPr>
  <p:slideViewPr>
    <p:cSldViewPr snapToGrid="0">
      <p:cViewPr>
        <p:scale>
          <a:sx n="47" d="100"/>
          <a:sy n="47" d="100"/>
        </p:scale>
        <p:origin x="-1536"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6E7EC-83D7-499B-8B3C-AAB42922D26E}"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0A6A2-BBBA-479F-839D-85B7FC3617A3}" type="slidenum">
              <a:rPr lang="en-US" smtClean="0"/>
              <a:t>‹#›</a:t>
            </a:fld>
            <a:endParaRPr lang="en-US"/>
          </a:p>
        </p:txBody>
      </p:sp>
    </p:spTree>
    <p:extLst>
      <p:ext uri="{BB962C8B-B14F-4D97-AF65-F5344CB8AC3E}">
        <p14:creationId xmlns:p14="http://schemas.microsoft.com/office/powerpoint/2010/main" val="1295270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43914FA6-F0F5-45CC-9C35-896CA0261EBA}" type="slidenum">
              <a:rPr lang="en-US" altLang="en-US" smtClean="0">
                <a:cs typeface="Arial" pitchFamily="34" charset="0"/>
              </a:rPr>
              <a:pPr eaLnBrk="1" fontAlgn="base" hangingPunct="1">
                <a:spcBef>
                  <a:spcPct val="0"/>
                </a:spcBef>
                <a:spcAft>
                  <a:spcPct val="0"/>
                </a:spcAft>
              </a:pPr>
              <a:t>1</a:t>
            </a:fld>
            <a:endParaRPr lang="en-US" altLang="en-US">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Technology leads to inactivity, but it can also help you be active!</a:t>
            </a:r>
            <a:endParaRPr lang="en-US" dirty="0"/>
          </a:p>
          <a:p>
            <a:r>
              <a:rPr lang="en-US" b="0" i="0" dirty="0">
                <a:solidFill>
                  <a:srgbClr val="202124"/>
                </a:solidFill>
                <a:effectLst/>
                <a:latin typeface="arial" panose="020B0604020202020204" pitchFamily="34" charset="0"/>
              </a:rPr>
              <a:t>Currently, technology promotes sedentary lifestyles and physical inactivity, but technology has enormous potential to use it to promote greater engagement and enjoyment of physical activity. It contributes to UN SDG no. 3 goals and indicators, ensuring health and well-being for all.</a:t>
            </a:r>
            <a:endParaRPr lang="lt-LT" dirty="0"/>
          </a:p>
        </p:txBody>
      </p:sp>
      <p:sp>
        <p:nvSpPr>
          <p:cNvPr id="4" name="Slide Number Placeholder 3"/>
          <p:cNvSpPr>
            <a:spLocks noGrp="1"/>
          </p:cNvSpPr>
          <p:nvPr>
            <p:ph type="sldNum" sz="quarter" idx="5"/>
          </p:nvPr>
        </p:nvSpPr>
        <p:spPr/>
        <p:txBody>
          <a:bodyPr/>
          <a:lstStyle/>
          <a:p>
            <a:fld id="{1BA72E7F-F778-4BC3-9E89-BC18009B6CA7}" type="slidenum">
              <a:rPr lang="en-GB" smtClean="0"/>
              <a:t>10</a:t>
            </a:fld>
            <a:endParaRPr lang="en-GB"/>
          </a:p>
        </p:txBody>
      </p:sp>
    </p:spTree>
    <p:extLst>
      <p:ext uri="{BB962C8B-B14F-4D97-AF65-F5344CB8AC3E}">
        <p14:creationId xmlns:p14="http://schemas.microsoft.com/office/powerpoint/2010/main" val="269238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2302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F0F0F"/>
                </a:solidFill>
                <a:effectLst/>
                <a:latin typeface="Söhne"/>
              </a:rPr>
              <a:t>Technology integration, while beneficial, also brings challenges. For example, while fitness trackers can motivate students, over-reliance on them might overshadow fundamental physical skills. Teachers next to pedagogical and content knowledge need to have technological  knowledge and skills, which in addition is time consuming factor.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latin typeface="Tahoma" panose="020B0604030504040204" pitchFamily="34" charset="0"/>
                <a:ea typeface="Tahoma" panose="020B0604030504040204" pitchFamily="34" charset="0"/>
                <a:cs typeface="Tahoma" panose="020B0604030504040204" pitchFamily="34" charset="0"/>
              </a:rPr>
              <a:t>ICT equipment at the national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latin typeface="Tahoma" panose="020B0604030504040204" pitchFamily="34" charset="0"/>
                <a:ea typeface="Tahoma" panose="020B0604030504040204" pitchFamily="34" charset="0"/>
                <a:cs typeface="Tahoma" panose="020B0604030504040204" pitchFamily="34" charset="0"/>
              </a:rPr>
              <a:t>to up-date the educational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latin typeface="Tahoma" panose="020B0604030504040204" pitchFamily="34" charset="0"/>
                <a:ea typeface="Tahoma" panose="020B0604030504040204" pitchFamily="34" charset="0"/>
                <a:cs typeface="Tahoma" panose="020B0604030504040204" pitchFamily="34" charset="0"/>
              </a:rPr>
              <a:t>to prepare computer-based methodological materials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latin typeface="Tahoma" panose="020B0604030504040204" pitchFamily="34" charset="0"/>
                <a:ea typeface="Tahoma" panose="020B0604030504040204" pitchFamily="34" charset="0"/>
                <a:cs typeface="Tahoma" panose="020B0604030504040204" pitchFamily="34" charset="0"/>
              </a:rPr>
              <a:t>to invest in teachers’ abilities and knowledge in this area</a:t>
            </a:r>
          </a:p>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12</a:t>
            </a:fld>
            <a:endParaRPr lang="en-US"/>
          </a:p>
        </p:txBody>
      </p:sp>
    </p:spTree>
    <p:extLst>
      <p:ext uri="{BB962C8B-B14F-4D97-AF65-F5344CB8AC3E}">
        <p14:creationId xmlns:p14="http://schemas.microsoft.com/office/powerpoint/2010/main" val="184507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xmlns="" id="{D251CB0B-A193-4432-8CF4-FEF4C498AA6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xmlns="" id="{C79187B3-890F-408D-833E-1E13139D140C}"/>
              </a:ext>
            </a:extLst>
          </p:cNvPr>
          <p:cNvSpPr txBox="1">
            <a:spLocks noGrp="1"/>
          </p:cNvSpPr>
          <p:nvPr>
            <p:ph type="body" sz="quarter" idx="1"/>
          </p:nvPr>
        </p:nvSpPr>
        <p:spPr/>
        <p:txBody>
          <a:bodyPr/>
          <a:lstStyle/>
          <a:p>
            <a:pPr marL="800100" lvl="1" indent="-342900" algn="just">
              <a:buFont typeface="Arial" panose="020B0604020202020204" pitchFamily="34" charset="0"/>
              <a:buChar char="•"/>
              <a:tabLst>
                <a:tab pos="457200" algn="l"/>
              </a:tabLst>
            </a:pPr>
            <a:r>
              <a:rPr lang="en-US" sz="1200" b="1" dirty="0">
                <a:solidFill>
                  <a:srgbClr val="374151"/>
                </a:solidFill>
                <a:latin typeface="Tahoma" panose="020B0604030504040204" pitchFamily="34" charset="0"/>
                <a:ea typeface="Tahoma" panose="020B0604030504040204" pitchFamily="34" charset="0"/>
                <a:cs typeface="Tahoma" panose="020B0604030504040204" pitchFamily="34" charset="0"/>
              </a:rPr>
              <a:t>Video Conferencing</a:t>
            </a:r>
            <a:r>
              <a:rPr lang="en-US" sz="1200" b="0" dirty="0">
                <a:solidFill>
                  <a:srgbClr val="374151"/>
                </a:solidFill>
                <a:latin typeface="Tahoma" panose="020B0604030504040204" pitchFamily="34" charset="0"/>
                <a:ea typeface="Tahoma" panose="020B0604030504040204" pitchFamily="34" charset="0"/>
                <a:cs typeface="Tahoma" panose="020B0604030504040204" pitchFamily="34" charset="0"/>
              </a:rPr>
              <a:t>: This technology allows individuals to communicate in real-time via audio and video, allowing for remote guidance and assistance. Examples of video conferencing platforms include Zoom, Skype, and Google Meet.</a:t>
            </a:r>
          </a:p>
          <a:p>
            <a:pPr marL="800100" lvl="1" indent="-342900" algn="just">
              <a:buFont typeface="Arial" panose="020B0604020202020204" pitchFamily="34" charset="0"/>
              <a:buChar char="•"/>
              <a:tabLst>
                <a:tab pos="457200" algn="l"/>
              </a:tabLst>
            </a:pPr>
            <a:r>
              <a:rPr lang="en-US" sz="1200" b="1" dirty="0">
                <a:solidFill>
                  <a:srgbClr val="374151"/>
                </a:solidFill>
                <a:latin typeface="Tahoma" panose="020B0604030504040204" pitchFamily="34" charset="0"/>
                <a:ea typeface="Tahoma" panose="020B0604030504040204" pitchFamily="34" charset="0"/>
                <a:cs typeface="Tahoma" panose="020B0604030504040204" pitchFamily="34" charset="0"/>
              </a:rPr>
              <a:t>Remote Monitoring</a:t>
            </a:r>
            <a:r>
              <a:rPr lang="en-US" sz="1200" b="0" dirty="0">
                <a:solidFill>
                  <a:srgbClr val="374151"/>
                </a:solidFill>
                <a:latin typeface="Tahoma" panose="020B0604030504040204" pitchFamily="34" charset="0"/>
                <a:ea typeface="Tahoma" panose="020B0604030504040204" pitchFamily="34" charset="0"/>
                <a:cs typeface="Tahoma" panose="020B0604030504040204" pitchFamily="34" charset="0"/>
              </a:rPr>
              <a:t>: This technology allows remote monitoring of a person's performance, providing data and feedback for improvement.</a:t>
            </a:r>
          </a:p>
          <a:p>
            <a:pPr marL="800100" lvl="1" indent="-342900" algn="just">
              <a:buFont typeface="Arial" panose="020B0604020202020204" pitchFamily="34" charset="0"/>
              <a:buChar char="•"/>
              <a:tabLst>
                <a:tab pos="457200" algn="l"/>
              </a:tabLst>
            </a:pPr>
            <a:r>
              <a:rPr lang="en-US" sz="1200" b="1" dirty="0">
                <a:solidFill>
                  <a:srgbClr val="374151"/>
                </a:solidFill>
                <a:latin typeface="Tahoma" panose="020B0604030504040204" pitchFamily="34" charset="0"/>
                <a:ea typeface="Tahoma" panose="020B0604030504040204" pitchFamily="34" charset="0"/>
                <a:cs typeface="Tahoma" panose="020B0604030504040204" pitchFamily="34" charset="0"/>
              </a:rPr>
              <a:t>Augmented and Virtual Reality</a:t>
            </a:r>
            <a:r>
              <a:rPr lang="en-US" sz="1200" b="0" dirty="0">
                <a:solidFill>
                  <a:srgbClr val="374151"/>
                </a:solidFill>
                <a:latin typeface="Tahoma" panose="020B0604030504040204" pitchFamily="34" charset="0"/>
                <a:ea typeface="Tahoma" panose="020B0604030504040204" pitchFamily="34" charset="0"/>
                <a:cs typeface="Tahoma" panose="020B0604030504040204" pitchFamily="34" charset="0"/>
              </a:rPr>
              <a:t>: These technologies can be used to create immersive remote instruction experiences that allow individuals to practice and receive feedback in a simulated environment.</a:t>
            </a:r>
          </a:p>
          <a:p>
            <a:pPr marL="800100" lvl="1" indent="-342900" algn="just">
              <a:buFont typeface="Arial" panose="020B0604020202020204" pitchFamily="34" charset="0"/>
              <a:buChar char="•"/>
              <a:tabLst>
                <a:tab pos="457200" algn="l"/>
              </a:tabLst>
            </a:pPr>
            <a:r>
              <a:rPr lang="en-US" sz="1200" b="1" dirty="0">
                <a:solidFill>
                  <a:srgbClr val="374151"/>
                </a:solidFill>
                <a:latin typeface="Tahoma" panose="020B0604030504040204" pitchFamily="34" charset="0"/>
                <a:ea typeface="Tahoma" panose="020B0604030504040204" pitchFamily="34" charset="0"/>
                <a:cs typeface="Tahoma" panose="020B0604030504040204" pitchFamily="34" charset="0"/>
              </a:rPr>
              <a:t>Mobile Apps</a:t>
            </a:r>
            <a:r>
              <a:rPr lang="en-US" sz="1200" b="0" dirty="0">
                <a:solidFill>
                  <a:srgbClr val="374151"/>
                </a:solidFill>
                <a:latin typeface="Tahoma" panose="020B0604030504040204" pitchFamily="34" charset="0"/>
                <a:ea typeface="Tahoma" panose="020B0604030504040204" pitchFamily="34" charset="0"/>
                <a:cs typeface="Tahoma" panose="020B0604030504040204" pitchFamily="34" charset="0"/>
              </a:rPr>
              <a:t>: Mobile apps can be used to provide advice and support through a user-friendly interface on a smartphone or tablet mobile phone.</a:t>
            </a:r>
          </a:p>
          <a:p>
            <a:pPr marL="800100" lvl="1" indent="-342900" algn="just">
              <a:buFont typeface="Arial" panose="020B0604020202020204" pitchFamily="34" charset="0"/>
              <a:buChar char="•"/>
              <a:tabLst>
                <a:tab pos="457200" algn="l"/>
              </a:tabLst>
            </a:pPr>
            <a:r>
              <a:rPr lang="en-US" sz="1200" b="1" dirty="0">
                <a:solidFill>
                  <a:srgbClr val="374151"/>
                </a:solidFill>
                <a:latin typeface="Tahoma" panose="020B0604030504040204" pitchFamily="34" charset="0"/>
                <a:ea typeface="Tahoma" panose="020B0604030504040204" pitchFamily="34" charset="0"/>
                <a:cs typeface="Tahoma" panose="020B0604030504040204" pitchFamily="34" charset="0"/>
              </a:rPr>
              <a:t>Wearable devices</a:t>
            </a:r>
            <a:r>
              <a:rPr lang="en-US" sz="1200" b="0" dirty="0">
                <a:solidFill>
                  <a:srgbClr val="374151"/>
                </a:solidFill>
                <a:latin typeface="Tahoma" panose="020B0604030504040204" pitchFamily="34" charset="0"/>
                <a:ea typeface="Tahoma" panose="020B0604030504040204" pitchFamily="34" charset="0"/>
                <a:cs typeface="Tahoma" panose="020B0604030504040204" pitchFamily="34" charset="0"/>
              </a:rPr>
              <a:t>: Wearable devices such as smart watches and fitness trackers can be used to track and monitor an individual's progress and provide real-time feedback.</a:t>
            </a:r>
            <a:endParaRPr lang="lt-LT" b="0" dirty="0"/>
          </a:p>
        </p:txBody>
      </p:sp>
      <p:sp>
        <p:nvSpPr>
          <p:cNvPr id="4" name="Marcador de número de diapositiva 3">
            <a:extLst>
              <a:ext uri="{FF2B5EF4-FFF2-40B4-BE49-F238E27FC236}">
                <a16:creationId xmlns:a16="http://schemas.microsoft.com/office/drawing/2014/main" xmlns="" id="{3558DEC4-AAC1-4A21-801E-6405AD00AE7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E8D501-9BA6-4FF9-9D86-CA96AB04327E}" type="slidenum">
              <a:t>13</a:t>
            </a:fld>
            <a:endParaRPr lang="es-ES"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ahead, imagine PE with virtual reality. One day you're learning to ski in the Alps, the next you're swimming with dolphins – all without leaving the gym. And let’s not forget mental health – starting classes with mindfulness might just be the warm-up we all need to avoid pulling a mental muscle!</a:t>
            </a:r>
          </a:p>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14</a:t>
            </a:fld>
            <a:endParaRPr lang="en-US"/>
          </a:p>
        </p:txBody>
      </p:sp>
    </p:spTree>
    <p:extLst>
      <p:ext uri="{BB962C8B-B14F-4D97-AF65-F5344CB8AC3E}">
        <p14:creationId xmlns:p14="http://schemas.microsoft.com/office/powerpoint/2010/main" val="3277607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err="1"/>
              <a:t>Adamakis</a:t>
            </a:r>
            <a:r>
              <a:rPr lang="en-US" dirty="0"/>
              <a:t>, </a:t>
            </a:r>
            <a:r>
              <a:rPr lang="en-US" dirty="0" err="1"/>
              <a:t>Manolis</a:t>
            </a:r>
            <a:r>
              <a:rPr lang="en-US" dirty="0"/>
              <a:t>. (2017). Nike+ Training Club, an ultimate personal trainer: mobile app user guide. British Journal of Sports Medicine. Online first. 10.1136/bjsports-2017-098414. </a:t>
            </a:r>
          </a:p>
        </p:txBody>
      </p:sp>
    </p:spTree>
    <p:extLst>
      <p:ext uri="{BB962C8B-B14F-4D97-AF65-F5344CB8AC3E}">
        <p14:creationId xmlns:p14="http://schemas.microsoft.com/office/powerpoint/2010/main" val="3983888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Embracing technology innovatively in physical education (PE) has opened new avenues for enhancing student engagement, tracking progress, and diversifying the types of activities that can be included in a PE curriculum. Here are some practical examples of how technology is being integrated into PE:</a:t>
            </a:r>
          </a:p>
          <a:p>
            <a:r>
              <a:rPr lang="en-US" dirty="0"/>
              <a:t>Pedometers and Heart Rate Monitors:</a:t>
            </a:r>
          </a:p>
          <a:p>
            <a:r>
              <a:rPr lang="en-US" dirty="0"/>
              <a:t>Pedometers: These devices measure steps and can be used for a variety of activities, including household chores or scavenger hunts. They are adaptable for different age groups and ability levels, making them an inclusive tool in PE​​.</a:t>
            </a:r>
          </a:p>
          <a:p>
            <a:r>
              <a:rPr lang="en-US" dirty="0"/>
              <a:t>Heart Rate Monitors: These help measure a student's pulse during activities, allowing for individualized target heart rates that are challenging but achievable. They empower students to monitor and understand their own fitness levels, contributing to personalized fitness goals​​.</a:t>
            </a:r>
          </a:p>
          <a:p>
            <a:r>
              <a:rPr lang="en-US" dirty="0"/>
              <a:t>Health Tracking Technology:</a:t>
            </a:r>
          </a:p>
          <a:p>
            <a:r>
              <a:rPr lang="en-US" dirty="0"/>
              <a:t>Integration with Devices: Many pedometers and heart monitors come with connectivity options, which aid in creating long-term health plans. The data collected can be used to set custom goals, and students receive instant feedback, helping them adjust their goals and strategies accordingly​​.</a:t>
            </a:r>
          </a:p>
          <a:p>
            <a:r>
              <a:rPr lang="en-US" dirty="0"/>
              <a:t>Mobile App Technology: Fitness and Health Apps: Apps like </a:t>
            </a:r>
            <a:r>
              <a:rPr lang="en-US" dirty="0" err="1"/>
              <a:t>MapMyFitness</a:t>
            </a:r>
            <a:r>
              <a:rPr lang="en-US" dirty="0"/>
              <a:t> and MyFitnessPal offer movement tracking and nutritional help. They allow students to track their own activities and dietary habits, providing an integrated approach to health and fitness​​.</a:t>
            </a:r>
          </a:p>
          <a:p>
            <a:r>
              <a:rPr lang="en-US" dirty="0"/>
              <a:t>Performance Analysis Apps: Apps like Coach's Eye offer slow-motion video playback, instantaneous sharing, and offline viewing capabilities, giving students detailed insights into their performance​​.</a:t>
            </a:r>
          </a:p>
          <a:p>
            <a:r>
              <a:rPr lang="en-US" dirty="0"/>
              <a:t>Video-Sharing Websites:</a:t>
            </a:r>
          </a:p>
          <a:p>
            <a:r>
              <a:rPr lang="en-US" dirty="0"/>
              <a:t>Educational Content: Platforms like YouTube and Vimeo offer a range of instructional videos in sports, fitness, and health education. These resources can be used to demonstrate activities or to provide theoretical knowledge​​.</a:t>
            </a:r>
          </a:p>
          <a:p>
            <a:r>
              <a:rPr lang="en-US" dirty="0"/>
              <a:t>Gaming Technology: Exergames: Games like Dance </a:t>
            </a:r>
            <a:r>
              <a:rPr lang="en-US" dirty="0" err="1"/>
              <a:t>Dance</a:t>
            </a:r>
            <a:r>
              <a:rPr lang="en-US" dirty="0"/>
              <a:t> Revolution or Wii Sports integrate physical activity into gaming. These games get students moving through enjoyable and interactive experiences​​​​.</a:t>
            </a:r>
          </a:p>
          <a:p>
            <a:r>
              <a:rPr lang="en-US" dirty="0"/>
              <a:t>Virtual Classrooms: Online Learning Platforms: Video chat programs and blogging platforms have been utilized for virtual PE classes, allowing teachers and students to connect and interact with PE content from any location​​.</a:t>
            </a:r>
          </a:p>
          <a:p>
            <a:r>
              <a:rPr lang="en-US" dirty="0"/>
              <a:t>Smartwatches:</a:t>
            </a:r>
          </a:p>
          <a:p>
            <a:r>
              <a:rPr lang="en-US" dirty="0"/>
              <a:t>Advanced Tracking: Smartwatches offer comprehensive health and wellness tracking, including exercise, sleep patterns, mood, and more. They provide a modern approach to monitoring and encouraging physical activity among students​​.</a:t>
            </a:r>
          </a:p>
          <a:p>
            <a:r>
              <a:rPr lang="en-US" dirty="0"/>
              <a:t>These innovative uses of technology in PE not only make physical education more accessible and engaging but also help in tracking and improving students’ health and fitness levels in a more personalized and interactive manner. The integration of technology in PE represents a significant advancement in how physical education is taught and experienced in modern educational settings.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16</a:t>
            </a:fld>
            <a:endParaRPr lang="en-US"/>
          </a:p>
        </p:txBody>
      </p:sp>
    </p:spTree>
    <p:extLst>
      <p:ext uri="{BB962C8B-B14F-4D97-AF65-F5344CB8AC3E}">
        <p14:creationId xmlns:p14="http://schemas.microsoft.com/office/powerpoint/2010/main" val="4067299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17</a:t>
            </a:fld>
            <a:endParaRPr lang="en-US"/>
          </a:p>
        </p:txBody>
      </p:sp>
    </p:spTree>
    <p:extLst>
      <p:ext uri="{BB962C8B-B14F-4D97-AF65-F5344CB8AC3E}">
        <p14:creationId xmlns:p14="http://schemas.microsoft.com/office/powerpoint/2010/main" val="65471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practical examples and strategies:</a:t>
            </a:r>
          </a:p>
          <a:p>
            <a:r>
              <a:rPr lang="en-US" dirty="0">
                <a:latin typeface="Tahoma" panose="020B0604030504040204" pitchFamily="34" charset="0"/>
                <a:ea typeface="Tahoma" panose="020B0604030504040204" pitchFamily="34" charset="0"/>
                <a:cs typeface="Tahoma" panose="020B0604030504040204" pitchFamily="34" charset="0"/>
              </a:rPr>
              <a:t>Broad and Balanced Program: Going beyond traditional sports, PE programs can include a range of activities like rhythmic and expressive movements, lifelong fitness practices, and adventure activities. This approach ensures more students can find activities they enjoy and succeed in​​.</a:t>
            </a:r>
          </a:p>
          <a:p>
            <a:r>
              <a:rPr lang="en-US" dirty="0">
                <a:latin typeface="Tahoma" panose="020B0604030504040204" pitchFamily="34" charset="0"/>
                <a:ea typeface="Tahoma" panose="020B0604030504040204" pitchFamily="34" charset="0"/>
                <a:cs typeface="Tahoma" panose="020B0604030504040204" pitchFamily="34" charset="0"/>
              </a:rPr>
              <a:t>Engaging and Responding to Student Voice: Allowing students to have a say in their learning process can significantly increase their engagement. For example, students could choose from various physical activities to develop fitness plans or even teach peers a skill or concept. This approach empowers students by valuing their choices and perspectives​​.</a:t>
            </a:r>
          </a:p>
          <a:p>
            <a:r>
              <a:rPr lang="en-US" dirty="0">
                <a:latin typeface="Tahoma" panose="020B0604030504040204" pitchFamily="34" charset="0"/>
                <a:ea typeface="Tahoma" panose="020B0604030504040204" pitchFamily="34" charset="0"/>
                <a:cs typeface="Tahoma" panose="020B0604030504040204" pitchFamily="34" charset="0"/>
              </a:rPr>
              <a:t>Diverse Assessment Methods: Using various assessment methods, such as role plays, presentations, or animations, accommodates different learning styles and abilities. This flexibility ensures that assessments in PE are more inclusive and representative of each student's capabilities. </a:t>
            </a:r>
          </a:p>
          <a:p>
            <a:r>
              <a:rPr lang="en-US" dirty="0">
                <a:latin typeface="Tahoma" panose="020B0604030504040204" pitchFamily="34" charset="0"/>
                <a:ea typeface="Tahoma" panose="020B0604030504040204" pitchFamily="34" charset="0"/>
                <a:cs typeface="Tahoma" panose="020B0604030504040204" pitchFamily="34" charset="0"/>
              </a:rPr>
              <a:t>Incorporating Indigenous Perspectives: Including Aboriginal and Torres Strait Islander histories and cultures in PE programs, with appropriate permission and respect, enriches the curriculum. This might involve acknowledging the country, using Indigenous language terms, and teaching traditional games, promoting cultural awareness and respect​​.</a:t>
            </a:r>
          </a:p>
          <a:p>
            <a:r>
              <a:rPr lang="en-US" dirty="0">
                <a:latin typeface="Tahoma" panose="020B0604030504040204" pitchFamily="34" charset="0"/>
                <a:ea typeface="Tahoma" panose="020B0604030504040204" pitchFamily="34" charset="0"/>
                <a:cs typeface="Tahoma" panose="020B0604030504040204" pitchFamily="34" charset="0"/>
              </a:rPr>
              <a:t>Critical Discussion on Exclusion: PE provides an excellent context to discuss and challenge discrimination and exclusion. This involves examining problematic terminology and practices in sports and physical education and fostering an environment that values diversity and inclusivity​​.</a:t>
            </a:r>
          </a:p>
          <a:p>
            <a:r>
              <a:rPr lang="en-US" dirty="0">
                <a:latin typeface="Tahoma" panose="020B0604030504040204" pitchFamily="34" charset="0"/>
                <a:ea typeface="Tahoma" panose="020B0604030504040204" pitchFamily="34" charset="0"/>
                <a:cs typeface="Tahoma" panose="020B0604030504040204" pitchFamily="34" charset="0"/>
              </a:rPr>
              <a:t>Professional Development Opportunities: Teachers can enhance their ability to promote inclusion by participating in professional development programs. Organizations like Special Olympics Australia offer training focused on including students with disabilities. Other organizations provide guidance on engaging with broader aspects of diversity​​. https://www.specialolympics.com.au/Stories/special-olympics-launch-inclusive-sport-academy</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t>https://www.teachermagazine.com/au_en/articles/strategies-to-promote-inclusion-in-health-and-physical-education-and-beyond</a:t>
            </a:r>
          </a:p>
        </p:txBody>
      </p:sp>
      <p:sp>
        <p:nvSpPr>
          <p:cNvPr id="4" name="Slide Number Placeholder 3"/>
          <p:cNvSpPr>
            <a:spLocks noGrp="1"/>
          </p:cNvSpPr>
          <p:nvPr>
            <p:ph type="sldNum" sz="quarter" idx="5"/>
          </p:nvPr>
        </p:nvSpPr>
        <p:spPr/>
        <p:txBody>
          <a:bodyPr/>
          <a:lstStyle/>
          <a:p>
            <a:fld id="{C300A6A2-BBBA-479F-839D-85B7FC3617A3}" type="slidenum">
              <a:rPr lang="en-US" smtClean="0"/>
              <a:t>18</a:t>
            </a:fld>
            <a:endParaRPr lang="en-US"/>
          </a:p>
        </p:txBody>
      </p:sp>
    </p:spTree>
    <p:extLst>
      <p:ext uri="{BB962C8B-B14F-4D97-AF65-F5344CB8AC3E}">
        <p14:creationId xmlns:p14="http://schemas.microsoft.com/office/powerpoint/2010/main" val="1059173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Using the 7 Pillars of Inclusion Framework: This framework helps audit and guide inclusive practices in PE. It includes pillars like access, attitude, choice, partnerships, communication, policy, and opportunities, helping educators create an environment where all students feel welcome and can participate effectively​​.</a:t>
            </a:r>
          </a:p>
          <a:p>
            <a:pPr algn="just">
              <a:lnSpc>
                <a:spcPct val="107000"/>
              </a:lnSpc>
              <a:spcAft>
                <a:spcPts val="800"/>
              </a:spcAft>
              <a:tabLst>
                <a:tab pos="119634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Access – access explores the importance of welcoming environment and the habits that create 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9634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Attitude – attitude looks at how willing people embrace inclusion and diversity and to take meaningful action.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9634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Choice – choice is all about finding out what options people want and how they want to get involved.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9634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Partnership – partnerships looks at how individual and organizational relationships are formed and how effective they are. Communication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9634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Communication - </a:t>
            </a:r>
            <a:r>
              <a:rPr lang="en-US" sz="1800" b="1" kern="100" dirty="0">
                <a:solidFill>
                  <a:srgbClr val="192433"/>
                </a:solidFill>
                <a:effectLst/>
                <a:latin typeface="Lato" panose="020F0502020204030203" pitchFamily="34" charset="0"/>
                <a:ea typeface="Calibri" panose="020F0502020204030204" pitchFamily="34" charset="0"/>
                <a:cs typeface="Times New Roman" panose="02020603050405020304" pitchFamily="18" charset="0"/>
              </a:rPr>
              <a:t>Communication examines the way we let people know about the options to get involved and about the culture.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9634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Policy - policy considers how an organization commits to and takes responsibility for inclusion.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9634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Opportunities - opportunity explores what options are available for people from disadvantaged backgrounds.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19</a:t>
            </a:fld>
            <a:endParaRPr lang="en-US"/>
          </a:p>
        </p:txBody>
      </p:sp>
    </p:spTree>
    <p:extLst>
      <p:ext uri="{BB962C8B-B14F-4D97-AF65-F5344CB8AC3E}">
        <p14:creationId xmlns:p14="http://schemas.microsoft.com/office/powerpoint/2010/main" val="385518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2</a:t>
            </a:fld>
            <a:endParaRPr lang="en-US"/>
          </a:p>
        </p:txBody>
      </p:sp>
    </p:spTree>
    <p:extLst>
      <p:ext uri="{BB962C8B-B14F-4D97-AF65-F5344CB8AC3E}">
        <p14:creationId xmlns:p14="http://schemas.microsoft.com/office/powerpoint/2010/main" val="2203670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20</a:t>
            </a:fld>
            <a:endParaRPr lang="en-US"/>
          </a:p>
        </p:txBody>
      </p:sp>
    </p:spTree>
    <p:extLst>
      <p:ext uri="{BB962C8B-B14F-4D97-AF65-F5344CB8AC3E}">
        <p14:creationId xmlns:p14="http://schemas.microsoft.com/office/powerpoint/2010/main" val="4064567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Budget cuts and resource limitations have a significant impact on physical education (PE) programs in schools, leading to a range of issues that can affect students' health and well-being. The implications of these cuts are far-reaching and multifaceted:</a:t>
            </a:r>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21</a:t>
            </a:fld>
            <a:endParaRPr lang="en-US"/>
          </a:p>
        </p:txBody>
      </p:sp>
    </p:spTree>
    <p:extLst>
      <p:ext uri="{BB962C8B-B14F-4D97-AF65-F5344CB8AC3E}">
        <p14:creationId xmlns:p14="http://schemas.microsoft.com/office/powerpoint/2010/main" val="93238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Budget cuts and resource limitations have a significant impact on physical education (PE) programs in schools, leading to a range of issues that can affect students' health and well-being. The implications of these cuts are far-reaching and multifaceted: </a:t>
            </a:r>
          </a:p>
          <a:p>
            <a:r>
              <a:rPr lang="en-US" b="0" i="0" dirty="0">
                <a:solidFill>
                  <a:srgbClr val="0F0F0F"/>
                </a:solidFill>
                <a:effectLst/>
                <a:latin typeface="Söhne"/>
              </a:rPr>
              <a:t>budget cuts and resource limitations in physical education not only undermine the physical and mental health of students but also have broader societal and economic repercussions. The reduction in quality and availability of PE programs can lead to increased healthcare costs and a decline in overall student well-being and academic performance. This highlights the need for policymakers and educational administrators to reconsider the allocation of resources and prioritize physical education as an integral part of the educational curriculum.</a:t>
            </a:r>
          </a:p>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22</a:t>
            </a:fld>
            <a:endParaRPr lang="en-US"/>
          </a:p>
        </p:txBody>
      </p:sp>
    </p:spTree>
    <p:extLst>
      <p:ext uri="{BB962C8B-B14F-4D97-AF65-F5344CB8AC3E}">
        <p14:creationId xmlns:p14="http://schemas.microsoft.com/office/powerpoint/2010/main" val="1701216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23</a:t>
            </a:fld>
            <a:endParaRPr lang="en-US"/>
          </a:p>
        </p:txBody>
      </p:sp>
    </p:spTree>
    <p:extLst>
      <p:ext uri="{BB962C8B-B14F-4D97-AF65-F5344CB8AC3E}">
        <p14:creationId xmlns:p14="http://schemas.microsoft.com/office/powerpoint/2010/main" val="1117183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Decreased Physical Activity and Health Outcomes: The pandemic-induced shift to online learning led to decreased levels of children’s physical activity and increased rates of obesity. This situation highlighted the critical role of PE in addressing public health concerns, including physical inactivity resulting from the pandemic.</a:t>
            </a:r>
          </a:p>
          <a:p>
            <a:r>
              <a:rPr lang="en-US" dirty="0"/>
              <a:t>Adapting to Technology: Many PE teachers faced the challenge of learning and adapting to new technology with little prior experience or training. They had to use trial-and-error methods, often resorting to platforms like Zoom, Flipgrid, Google Classroom, and YouTube to engage students. This adaptation was a significant hurdle, but many teachers successfully overcame it.</a:t>
            </a:r>
          </a:p>
          <a:p>
            <a:r>
              <a:rPr lang="en-US" dirty="0"/>
              <a:t>3.	Student Engagement and Participation: Engaging students in an online environment proved to be a major challenge. Teachers reported difficulties in ensuring students were engaging with their lessons and completing assignments, particularly since PE was often not graded in a traditional sense during remote learning. The lack of clear school, district, or state-level policies made student accountability and participation challenging.</a:t>
            </a:r>
          </a:p>
          <a:p>
            <a:r>
              <a:rPr lang="en-US" dirty="0"/>
              <a:t>4.	Meeting the Needs of All Students: Teachers struggled to reach all students, especially those without internet access. Some tried to overcome this by distributing printed activity sheets, but this led to further barriers in tracking student participation and engagement.</a:t>
            </a:r>
          </a:p>
          <a:p>
            <a:r>
              <a:rPr lang="en-US" dirty="0"/>
              <a:t>5.	Professional Development (PD) Needs: Teachers expressed a need for additional PD, especially concerning technology issues and resources for teaching in socially distanced or at-home environments. They sought platform-specific training and guidance on creating online content.</a:t>
            </a:r>
          </a:p>
          <a:p>
            <a:r>
              <a:rPr lang="en-US" dirty="0"/>
              <a:t>6.	Lack of PE-Specific PD: PE teachers often did not receive the same access to content-specific PD as their classroom teacher peers, leaving them to adapt to online teaching with limited support.</a:t>
            </a:r>
          </a:p>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24</a:t>
            </a:fld>
            <a:endParaRPr lang="en-US"/>
          </a:p>
        </p:txBody>
      </p:sp>
    </p:spTree>
    <p:extLst>
      <p:ext uri="{BB962C8B-B14F-4D97-AF65-F5344CB8AC3E}">
        <p14:creationId xmlns:p14="http://schemas.microsoft.com/office/powerpoint/2010/main" val="256713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Practical Examples and Adaptations:</a:t>
            </a:r>
          </a:p>
          <a:p>
            <a:r>
              <a:rPr lang="en-US" dirty="0"/>
              <a:t>Redefining Lesson Plans: PE teachers had to change their lesson plans significantly, focusing on keeping students active and happy during brief movement periods. The time allocated for PE was reduced as schools tried to balance the rest of the school day online​​.</a:t>
            </a:r>
          </a:p>
          <a:p>
            <a:r>
              <a:rPr lang="en-US" dirty="0"/>
              <a:t>Using Household Items: Teachers creatively used household items for physical activities. For example, students played golf with laundry baskets and rolled-up socks and built towers out of shoes for physical challenges​​.</a:t>
            </a:r>
          </a:p>
          <a:p>
            <a:r>
              <a:rPr lang="en-US" dirty="0"/>
              <a:t>Social Media Engagement: Some teachers embraced social media platforms like TikTok to create engaging daily workouts and encourage student participation​​.</a:t>
            </a:r>
          </a:p>
          <a:p>
            <a:r>
              <a:rPr lang="en-US" dirty="0"/>
              <a:t>Blended Learning Approaches: PE classes became a mix of live virtual teaching, pre-recorded classes, and socially distant in-person lessons, each tailored to meet state education standards and adapt to the limitations of remote learning​​.</a:t>
            </a:r>
          </a:p>
          <a:p>
            <a:r>
              <a:rPr lang="en-US" dirty="0"/>
              <a:t>These challenges and adaptations underscore the importance of PE in promoting students' physical and mental health, especially in remote learning environments. The experience of teaching PE remotely during the pandemic has provided valuable insights into how PE can be effectively delivered in future online or blended learning scenarios.</a:t>
            </a:r>
          </a:p>
        </p:txBody>
      </p:sp>
      <p:sp>
        <p:nvSpPr>
          <p:cNvPr id="4" name="Slide Number Placeholder 3"/>
          <p:cNvSpPr>
            <a:spLocks noGrp="1"/>
          </p:cNvSpPr>
          <p:nvPr>
            <p:ph type="sldNum" sz="quarter" idx="5"/>
          </p:nvPr>
        </p:nvSpPr>
        <p:spPr/>
        <p:txBody>
          <a:bodyPr/>
          <a:lstStyle/>
          <a:p>
            <a:fld id="{C300A6A2-BBBA-479F-839D-85B7FC3617A3}" type="slidenum">
              <a:rPr lang="en-US" smtClean="0"/>
              <a:t>25</a:t>
            </a:fld>
            <a:endParaRPr lang="en-US"/>
          </a:p>
        </p:txBody>
      </p:sp>
    </p:spTree>
    <p:extLst>
      <p:ext uri="{BB962C8B-B14F-4D97-AF65-F5344CB8AC3E}">
        <p14:creationId xmlns:p14="http://schemas.microsoft.com/office/powerpoint/2010/main" val="177876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Promoting mental health in physical education (PE) classes involves innovative strategies that not only focus on physical activity but also on social-emotional learning and overall well-being. Here are some practical examples and insights:</a:t>
            </a:r>
          </a:p>
          <a:p>
            <a:r>
              <a:rPr lang="en-US" b="1" dirty="0"/>
              <a:t>Sound Body Sound Mind Program</a:t>
            </a:r>
            <a:r>
              <a:rPr lang="en-US" dirty="0"/>
              <a:t>: This program provides state-of-the-art fitness equipment and resources to middle and high schools, supporting a holistic approach to health and wellness. It continued to assist families and communities during the pandemic, ensuring students could incorporate movement into their daily academic programs despite distanced learning​​.</a:t>
            </a:r>
          </a:p>
          <a:p>
            <a:r>
              <a:rPr lang="en-US" b="1" dirty="0">
                <a:effectLst>
                  <a:outerShdw blurRad="38100" dist="38100" dir="2700000" algn="tl">
                    <a:srgbClr val="000000">
                      <a:alpha val="43137"/>
                    </a:srgbClr>
                  </a:outerShdw>
                </a:effectLst>
              </a:rPr>
              <a:t>Social-Emotional Learning in PE</a:t>
            </a:r>
            <a:r>
              <a:rPr lang="en-US" dirty="0"/>
              <a:t>: Physical education classes play a key role in developing social-emotional skills. Research shows that exercise improves school performance and children have an easier time focusing and learning after they have exercised​​.</a:t>
            </a:r>
          </a:p>
          <a:p>
            <a:r>
              <a:rPr lang="en-US" b="1" i="0" dirty="0">
                <a:effectLst/>
                <a:latin typeface="Söhne"/>
              </a:rPr>
              <a:t>Emotional Check-ins in PE</a:t>
            </a:r>
            <a:r>
              <a:rPr lang="en-US" b="0" i="0" dirty="0">
                <a:effectLst/>
                <a:latin typeface="Söhne"/>
              </a:rPr>
              <a:t>: SHAPE America suggests including an emotional check-in at the beginning of PE classes, where students select an emoji to represent their feelings. This practice often results in students choosing a more positive emoji at the end of the class, reflecting the mood-enhancing effects of physical activity​​.</a:t>
            </a:r>
          </a:p>
          <a:p>
            <a:pPr algn="l">
              <a:buFont typeface="+mj-lt"/>
              <a:buNone/>
            </a:pPr>
            <a:r>
              <a:rPr lang="en-US" b="1" i="0" dirty="0">
                <a:effectLst/>
                <a:latin typeface="Söhne"/>
              </a:rPr>
              <a:t>Individualized Exercise Plans for Students with Disabilities</a:t>
            </a:r>
            <a:r>
              <a:rPr lang="en-US" b="0" i="0" dirty="0">
                <a:effectLst/>
                <a:latin typeface="Söhne"/>
              </a:rPr>
              <a:t>: For children exempt from PE due to health conditions, schools can provide individualized exercise plans or adaptive PE programs. This ensures that all students, regardless of their physical abilities, can benefit from physical activity and its mental health benefits​​.</a:t>
            </a:r>
          </a:p>
          <a:p>
            <a:pPr algn="l">
              <a:buFont typeface="+mj-lt"/>
              <a:buNone/>
            </a:pPr>
            <a:r>
              <a:rPr lang="en-US" b="1" i="0" dirty="0">
                <a:effectLst/>
                <a:latin typeface="Söhne"/>
              </a:rPr>
              <a:t>Enhancing Accessibility in Underserved Communities</a:t>
            </a:r>
            <a:r>
              <a:rPr lang="en-US" b="0" i="0" dirty="0">
                <a:effectLst/>
                <a:latin typeface="Söhne"/>
              </a:rPr>
              <a:t>: Programs like UCLA Sound Body Sound Mind work to provide resources and safe environments for exercise, particularly in underserved communities. This ensures that all children, regardless of their background, have access to the mental health benefits of physical activity</a:t>
            </a:r>
          </a:p>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26</a:t>
            </a:fld>
            <a:endParaRPr lang="en-US"/>
          </a:p>
        </p:txBody>
      </p:sp>
    </p:spTree>
    <p:extLst>
      <p:ext uri="{BB962C8B-B14F-4D97-AF65-F5344CB8AC3E}">
        <p14:creationId xmlns:p14="http://schemas.microsoft.com/office/powerpoint/2010/main" val="2029224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Mokykla yra aplinka, kurioje vaikai praleidžia didžiąją laiko dalį, ir yra dažniausiai naudojama jaunimo fizinio aktyvumo skatinimo aplinka (</a:t>
            </a:r>
            <a:r>
              <a:rPr lang="lt-LT" dirty="0" err="1"/>
              <a:t>van</a:t>
            </a:r>
            <a:r>
              <a:rPr lang="lt-LT" dirty="0"/>
              <a:t> </a:t>
            </a:r>
            <a:r>
              <a:rPr lang="lt-LT" dirty="0" err="1"/>
              <a:t>Sluijs</a:t>
            </a:r>
            <a:r>
              <a:rPr lang="lt-LT" dirty="0"/>
              <a:t> ir kt., 2007). Mokyklinės dienos gali pasiūlyti įvairias aktyvumo galimybes, pavyzdžiui, fizinio ugdymo pamokos, aktyvios pertraukėlės pamokų metu, aktyvus vykimas į mokyklą ir fizinė veikla pertraukos metu (</a:t>
            </a:r>
            <a:r>
              <a:rPr lang="lt-LT" dirty="0" err="1"/>
              <a:t>Haug</a:t>
            </a:r>
            <a:r>
              <a:rPr lang="lt-LT" dirty="0"/>
              <a:t> et al., 2008; </a:t>
            </a:r>
            <a:r>
              <a:rPr lang="lt-LT" dirty="0" err="1"/>
              <a:t>Haug</a:t>
            </a:r>
            <a:r>
              <a:rPr lang="lt-LT" dirty="0"/>
              <a:t> et al., 2010). </a:t>
            </a:r>
          </a:p>
          <a:p>
            <a:r>
              <a:rPr lang="lt-LT" dirty="0"/>
              <a:t>Ankstesni tyrimai parodė, kad pertraukų metu galima pasiekti nuo 5 proc. iki 40 proc. rekomenduojamo kasdienio fizinio aktyvumo (</a:t>
            </a:r>
            <a:r>
              <a:rPr lang="lt-LT" dirty="0" err="1"/>
              <a:t>Ridgers</a:t>
            </a:r>
            <a:r>
              <a:rPr lang="lt-LT" dirty="0"/>
              <a:t> ir kt., 2006). Fiziniam aktyvumui pertraukos metu įtakos turi mokyklos kiemo dydis (</a:t>
            </a:r>
            <a:r>
              <a:rPr lang="lt-LT" dirty="0" err="1"/>
              <a:t>Escalante</a:t>
            </a:r>
            <a:r>
              <a:rPr lang="lt-LT" dirty="0"/>
              <a:t> et al., 2012; </a:t>
            </a:r>
            <a:r>
              <a:rPr lang="lt-LT" dirty="0" err="1"/>
              <a:t>Escalante</a:t>
            </a:r>
            <a:r>
              <a:rPr lang="lt-LT" dirty="0"/>
              <a:t> et al., 2014b), amžius ir lytis (</a:t>
            </a:r>
            <a:r>
              <a:rPr lang="lt-LT" dirty="0" err="1"/>
              <a:t>Escalante</a:t>
            </a:r>
            <a:r>
              <a:rPr lang="lt-LT" dirty="0"/>
              <a:t> et al., 2014a) ir etninės priklausomybės skirtumai (</a:t>
            </a:r>
            <a:r>
              <a:rPr lang="lt-LT" dirty="0" err="1"/>
              <a:t>Blatchford</a:t>
            </a:r>
            <a:r>
              <a:rPr lang="lt-LT" dirty="0"/>
              <a:t> et al. 2003). </a:t>
            </a:r>
          </a:p>
          <a:p>
            <a:r>
              <a:rPr lang="lt-LT" dirty="0"/>
              <a:t>Be to, pamokos lauke, organizuojamos mokyklos kiemuose, galėtų žymiai padidinti mokinio fizinio aktyvumo lygį (</a:t>
            </a:r>
            <a:r>
              <a:rPr lang="lt-LT" dirty="0" err="1"/>
              <a:t>Mygind</a:t>
            </a:r>
            <a:r>
              <a:rPr lang="lt-LT" dirty="0"/>
              <a:t>, 2007). Pagal Suomijos vykdomą „</a:t>
            </a:r>
            <a:r>
              <a:rPr lang="lt-LT" dirty="0" err="1"/>
              <a:t>Finish</a:t>
            </a:r>
            <a:r>
              <a:rPr lang="lt-LT" dirty="0"/>
              <a:t> </a:t>
            </a:r>
            <a:r>
              <a:rPr lang="lt-LT" dirty="0" err="1"/>
              <a:t>School</a:t>
            </a:r>
            <a:r>
              <a:rPr lang="lt-LT" dirty="0"/>
              <a:t> </a:t>
            </a:r>
            <a:r>
              <a:rPr lang="lt-LT" dirty="0" err="1"/>
              <a:t>on</a:t>
            </a:r>
            <a:r>
              <a:rPr lang="lt-LT" dirty="0"/>
              <a:t> </a:t>
            </a:r>
            <a:r>
              <a:rPr lang="lt-LT" dirty="0" err="1"/>
              <a:t>the</a:t>
            </a:r>
            <a:r>
              <a:rPr lang="lt-LT" dirty="0"/>
              <a:t> </a:t>
            </a:r>
            <a:r>
              <a:rPr lang="lt-LT" dirty="0" err="1"/>
              <a:t>Move</a:t>
            </a:r>
            <a:r>
              <a:rPr lang="lt-LT" dirty="0"/>
              <a:t>“ programą (</a:t>
            </a:r>
            <a:r>
              <a:rPr lang="lt-LT" dirty="0" err="1"/>
              <a:t>Haapala</a:t>
            </a:r>
            <a:r>
              <a:rPr lang="lt-LT" dirty="0"/>
              <a:t>, 2017), kiekviena mokykla turėtų siekti:</a:t>
            </a:r>
          </a:p>
          <a:p>
            <a:r>
              <a:rPr lang="lt-LT" dirty="0"/>
              <a:t>•	sutrumpinti sėdėjimo laiką mokyklinės dienos eigoje;</a:t>
            </a:r>
          </a:p>
          <a:p>
            <a:r>
              <a:rPr lang="lt-LT" dirty="0"/>
              <a:t>•	pridėti daugiau judesio ir sutrumpinti sėdėjimo laiką mokyklos dienos bėgyje,</a:t>
            </a:r>
          </a:p>
          <a:p>
            <a:r>
              <a:rPr lang="lt-LT" dirty="0"/>
              <a:t>•	didinti mokinių dalyvavimą planuojant fizinę veiklą mokyklos dieną,</a:t>
            </a:r>
          </a:p>
          <a:p>
            <a:r>
              <a:rPr lang="lt-LT" dirty="0"/>
              <a:t>•	pagerinti mokymąsi atliekant fizinę veiklą.</a:t>
            </a:r>
          </a:p>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27</a:t>
            </a:fld>
            <a:endParaRPr lang="en-US"/>
          </a:p>
        </p:txBody>
      </p:sp>
    </p:spTree>
    <p:extLst>
      <p:ext uri="{BB962C8B-B14F-4D97-AF65-F5344CB8AC3E}">
        <p14:creationId xmlns:p14="http://schemas.microsoft.com/office/powerpoint/2010/main" val="3090523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lt-LT" altLang="lt-LT" dirty="0"/>
              <a:t>. </a:t>
            </a:r>
            <a:endParaRPr lang="en-GB" altLang="lt-LT" dirty="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AD21E57-C453-4FB4-B940-4D41D040B0C2}" type="slidenum">
              <a:rPr lang="lt-LT" altLang="lt-LT" smtClean="0"/>
              <a:pPr eaLnBrk="1" hangingPunct="1">
                <a:spcBef>
                  <a:spcPct val="0"/>
                </a:spcBef>
              </a:pPr>
              <a:t>28</a:t>
            </a:fld>
            <a:endParaRPr lang="lt-LT" altLang="lt-L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schoolyard, as an arena for the development of movement skills, should include elements and areas that support the development of basic movement skills:</a:t>
            </a:r>
          </a:p>
          <a:p>
            <a:r>
              <a:rPr lang="en-US" b="1" dirty="0"/>
              <a:t>locomotor movement skills</a:t>
            </a:r>
            <a:r>
              <a:rPr lang="en-US" dirty="0"/>
              <a:t>: running in different directions and on different surfaces (for example, up and down a hill, between trees and bushes), walking, jumping and climbing, rolling, crawling, balancing, etc. </a:t>
            </a:r>
          </a:p>
          <a:p>
            <a:r>
              <a:rPr lang="en-US" b="1" dirty="0">
                <a:effectLst>
                  <a:outerShdw blurRad="38100" dist="38100" dir="2700000" algn="tl">
                    <a:srgbClr val="000000">
                      <a:alpha val="43137"/>
                    </a:srgbClr>
                  </a:outerShdw>
                </a:effectLst>
              </a:rPr>
              <a:t>locomotor movement skills with equipment</a:t>
            </a:r>
            <a:r>
              <a:rPr lang="en-US" dirty="0"/>
              <a:t>: for example, riding a bicycle, scooter, skateboard, cross-country skiing, ice skating, etc. </a:t>
            </a:r>
          </a:p>
          <a:p>
            <a:r>
              <a:rPr lang="en-US" b="1" dirty="0">
                <a:solidFill>
                  <a:schemeClr val="tx1"/>
                </a:solidFill>
                <a:effectLst>
                  <a:outerShdw blurRad="38100" dist="38100" dir="2700000" algn="tl">
                    <a:srgbClr val="000000">
                      <a:alpha val="43137"/>
                    </a:srgbClr>
                  </a:outerShdw>
                </a:effectLst>
              </a:rPr>
              <a:t>manipulative skills</a:t>
            </a:r>
            <a:r>
              <a:rPr lang="en-US" dirty="0"/>
              <a:t>: spaces for different games with different objects or equipment (e.g. rackets, soccer ball, basketball, lacrosse plate, etc.). </a:t>
            </a:r>
          </a:p>
          <a:p>
            <a:r>
              <a:rPr lang="en-US" b="1" dirty="0">
                <a:effectLst>
                  <a:outerShdw blurRad="38100" dist="38100" dir="2700000" algn="tl">
                    <a:srgbClr val="000000">
                      <a:alpha val="43137"/>
                    </a:srgbClr>
                  </a:outerShdw>
                </a:effectLst>
              </a:rPr>
              <a:t>body control and stability skills</a:t>
            </a:r>
            <a:r>
              <a:rPr lang="en-US" dirty="0"/>
              <a:t>: objects in which it is possible to maintain static (stump, etc.) and dynamic balance (boom, etc.) and transfer weight (swing). </a:t>
            </a:r>
          </a:p>
          <a:p>
            <a:r>
              <a:rPr lang="en-US" dirty="0"/>
              <a:t>In addition, through different physical capabilities, students' physical fitness components will develop speed, agility, strength, endurance, coordination, and more.</a:t>
            </a:r>
          </a:p>
        </p:txBody>
      </p:sp>
      <p:sp>
        <p:nvSpPr>
          <p:cNvPr id="4" name="Slide Number Placeholder 3"/>
          <p:cNvSpPr>
            <a:spLocks noGrp="1"/>
          </p:cNvSpPr>
          <p:nvPr>
            <p:ph type="sldNum" sz="quarter" idx="5"/>
          </p:nvPr>
        </p:nvSpPr>
        <p:spPr/>
        <p:txBody>
          <a:bodyPr/>
          <a:lstStyle/>
          <a:p>
            <a:fld id="{C300A6A2-BBBA-479F-839D-85B7FC3617A3}" type="slidenum">
              <a:rPr lang="en-US" smtClean="0"/>
              <a:t>29</a:t>
            </a:fld>
            <a:endParaRPr lang="en-US"/>
          </a:p>
        </p:txBody>
      </p:sp>
    </p:spTree>
    <p:extLst>
      <p:ext uri="{BB962C8B-B14F-4D97-AF65-F5344CB8AC3E}">
        <p14:creationId xmlns:p14="http://schemas.microsoft.com/office/powerpoint/2010/main" val="282241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The evolution of education has been a dynamic process, shaped by social, technological, and cultural changes over centuries. </a:t>
            </a:r>
          </a:p>
          <a:p>
            <a:r>
              <a:rPr lang="en-US" dirty="0"/>
              <a:t>From carving on stone tablets to swiping on tablets, education has come a long way, but students still think homework is set in stone!</a:t>
            </a:r>
          </a:p>
          <a:p>
            <a:r>
              <a:rPr lang="en-US" dirty="0"/>
              <a:t>From learning under trees to virtual classrooms in cyberspace, education has evolved so much that even the School of Athens might now offer online courses!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3</a:t>
            </a:fld>
            <a:endParaRPr lang="en-US"/>
          </a:p>
        </p:txBody>
      </p:sp>
    </p:spTree>
    <p:extLst>
      <p:ext uri="{BB962C8B-B14F-4D97-AF65-F5344CB8AC3E}">
        <p14:creationId xmlns:p14="http://schemas.microsoft.com/office/powerpoint/2010/main" val="1116955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while physical education faces numerous challenges, from inclusivity and budget constraints to the integration of technology and mental health, the future is bright with possibilities. Let us advocate for robust, inclusive, and technologically advanced PE programs. Together, we can ensure that physical education remains a dynamic and integral part of our educational system. Physical education today might have more challenges than a tough game of Twister, but the opportunities are just as flexible and exciting. Let's step up to the plate, or the yoga mat, and advocate for a future where PE is as dynamic and inclusive as a well-choreographed flash mob. Thank you, and let's keep the ball rolling with any questions or discussions!"</a:t>
            </a:r>
          </a:p>
        </p:txBody>
      </p:sp>
      <p:sp>
        <p:nvSpPr>
          <p:cNvPr id="4" name="Slide Number Placeholder 3"/>
          <p:cNvSpPr>
            <a:spLocks noGrp="1"/>
          </p:cNvSpPr>
          <p:nvPr>
            <p:ph type="sldNum" sz="quarter" idx="5"/>
          </p:nvPr>
        </p:nvSpPr>
        <p:spPr/>
        <p:txBody>
          <a:bodyPr/>
          <a:lstStyle/>
          <a:p>
            <a:fld id="{C300A6A2-BBBA-479F-839D-85B7FC3617A3}" type="slidenum">
              <a:rPr lang="en-US" smtClean="0"/>
              <a:t>30</a:t>
            </a:fld>
            <a:endParaRPr lang="en-US"/>
          </a:p>
        </p:txBody>
      </p:sp>
    </p:spTree>
    <p:extLst>
      <p:ext uri="{BB962C8B-B14F-4D97-AF65-F5344CB8AC3E}">
        <p14:creationId xmlns:p14="http://schemas.microsoft.com/office/powerpoint/2010/main" val="2287742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otes Placeholder 1">
            <a:extLst>
              <a:ext uri="{FF2B5EF4-FFF2-40B4-BE49-F238E27FC236}">
                <a16:creationId xmlns:a16="http://schemas.microsoft.com/office/drawing/2014/main" xmlns="" id="{435A9CA6-4D40-6A50-4838-6AB6AD9044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b="0" i="0" dirty="0">
                <a:solidFill>
                  <a:srgbClr val="0F0F0F"/>
                </a:solidFill>
                <a:effectLst/>
                <a:latin typeface="Söhne"/>
              </a:rPr>
              <a:t>Figure shows some of the relationships between the various terms associated with learning, knowledge and skills are intertwined as if in a strand of learning produce competencies which in turn appear to provide the necessary support for a</a:t>
            </a:r>
          </a:p>
          <a:p>
            <a:r>
              <a:rPr lang="en-US" sz="2800" b="0" i="0" dirty="0">
                <a:solidFill>
                  <a:srgbClr val="0F0F0F"/>
                </a:solidFill>
                <a:effectLst/>
                <a:latin typeface="Söhne"/>
              </a:rPr>
              <a:t>learner to navigate his or her way through uncertain times with the help of those around.</a:t>
            </a:r>
          </a:p>
          <a:p>
            <a:r>
              <a:rPr lang="en-US" sz="2800" b="0" i="0" dirty="0">
                <a:solidFill>
                  <a:srgbClr val="0F0F0F"/>
                </a:solidFill>
                <a:effectLst/>
                <a:latin typeface="Söhne"/>
              </a:rPr>
              <a:t>Therefore, In practice, 21st-century education requires rethinking the roles of teachers, students, and educational institutions. It also involves redesigning learning spaces to accommodate new modes of learning, such as flipped classrooms and blended learning environments. Moreover, it acknowledges the importance of soft skills alongside hard skills, ensuring students are prepared for a diverse and changing world.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otes Placeholder 1">
            <a:extLst>
              <a:ext uri="{FF2B5EF4-FFF2-40B4-BE49-F238E27FC236}">
                <a16:creationId xmlns:a16="http://schemas.microsoft.com/office/drawing/2014/main" xmlns="" id="{96CF6348-F980-4658-7BEB-4D90B7CB32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dirty="0">
                <a:solidFill>
                  <a:srgbClr val="0F0F0F"/>
                </a:solidFill>
                <a:effectLst/>
                <a:latin typeface="Söhne"/>
              </a:rPr>
              <a:t>Education in the 21st century is an evolving concept that reflects the rapid changes in technology, society, and the job market.</a:t>
            </a:r>
          </a:p>
          <a:p>
            <a:r>
              <a:rPr lang="en-US" b="0" i="0" dirty="0">
                <a:solidFill>
                  <a:srgbClr val="0F0F0F"/>
                </a:solidFill>
                <a:effectLst/>
                <a:latin typeface="Söhne"/>
              </a:rPr>
              <a:t>Several key aspects that define 21st-century education:</a:t>
            </a:r>
          </a:p>
          <a:p>
            <a:pPr algn="l">
              <a:buFont typeface="+mj-lt"/>
              <a:buAutoNum type="arabicPeriod"/>
            </a:pPr>
            <a:r>
              <a:rPr lang="en-US" b="1" i="0" dirty="0">
                <a:effectLst/>
                <a:latin typeface="Söhne"/>
              </a:rPr>
              <a:t>Technology Integration</a:t>
            </a:r>
            <a:r>
              <a:rPr lang="en-US" b="0" i="0" dirty="0">
                <a:effectLst/>
                <a:latin typeface="Söhne"/>
              </a:rPr>
              <a:t>: Embracing technology to enhance learning, including the use of computers, tablets, and the internet as educational tools.</a:t>
            </a:r>
          </a:p>
          <a:p>
            <a:pPr algn="l">
              <a:buFont typeface="+mj-lt"/>
              <a:buAutoNum type="arabicPeriod"/>
            </a:pPr>
            <a:r>
              <a:rPr lang="en-US" b="1" i="0" dirty="0">
                <a:effectLst/>
                <a:latin typeface="Söhne"/>
              </a:rPr>
              <a:t>Student-Centered Learning</a:t>
            </a:r>
            <a:r>
              <a:rPr lang="en-US" b="0" i="0" dirty="0">
                <a:effectLst/>
                <a:latin typeface="Söhne"/>
              </a:rPr>
              <a:t>: Shifting from traditional teacher-centered instruction to methods that are student-centered, focusing on the interests and needs of the students.</a:t>
            </a:r>
          </a:p>
          <a:p>
            <a:pPr algn="l">
              <a:buFont typeface="+mj-lt"/>
              <a:buAutoNum type="arabicPeriod"/>
            </a:pPr>
            <a:r>
              <a:rPr lang="en-US" b="1" i="0" dirty="0">
                <a:effectLst/>
                <a:latin typeface="Söhne"/>
              </a:rPr>
              <a:t>Critical Thinking and Problem-Solving</a:t>
            </a:r>
            <a:r>
              <a:rPr lang="en-US" b="0" i="0" dirty="0">
                <a:effectLst/>
                <a:latin typeface="Söhne"/>
              </a:rPr>
              <a:t>: Encouraging students to think critically and solve complex problems rather than just memorizing facts.</a:t>
            </a:r>
          </a:p>
          <a:p>
            <a:pPr algn="l">
              <a:buFont typeface="+mj-lt"/>
              <a:buAutoNum type="arabicPeriod"/>
            </a:pPr>
            <a:r>
              <a:rPr lang="en-US" b="1" i="0" dirty="0">
                <a:effectLst/>
                <a:latin typeface="Söhne"/>
              </a:rPr>
              <a:t>Collaboration and Communication</a:t>
            </a:r>
            <a:r>
              <a:rPr lang="en-US" b="0" i="0" dirty="0">
                <a:effectLst/>
                <a:latin typeface="Söhne"/>
              </a:rPr>
              <a:t>: Promoting teamwork and communication skills, which are vital in a globalized world.</a:t>
            </a:r>
          </a:p>
          <a:p>
            <a:pPr algn="l">
              <a:buFont typeface="+mj-lt"/>
              <a:buAutoNum type="arabicPeriod"/>
            </a:pPr>
            <a:r>
              <a:rPr lang="en-US" b="1" i="0" dirty="0">
                <a:effectLst/>
                <a:latin typeface="Söhne"/>
              </a:rPr>
              <a:t>Personalized Learning</a:t>
            </a:r>
            <a:r>
              <a:rPr lang="en-US" b="0" i="0" dirty="0">
                <a:effectLst/>
                <a:latin typeface="Söhne"/>
              </a:rPr>
              <a:t>: Customizing education to suit individual student strengths, needs, interests, and skills through adaptive learning technologies and flexible curriculums.</a:t>
            </a:r>
          </a:p>
          <a:p>
            <a:pPr algn="l">
              <a:buFont typeface="+mj-lt"/>
              <a:buAutoNum type="arabicPeriod"/>
            </a:pPr>
            <a:r>
              <a:rPr lang="en-US" b="1" i="0" dirty="0">
                <a:effectLst/>
                <a:latin typeface="Söhne"/>
              </a:rPr>
              <a:t>Global Awareness</a:t>
            </a:r>
            <a:r>
              <a:rPr lang="en-US" b="0" i="0" dirty="0">
                <a:effectLst/>
                <a:latin typeface="Söhne"/>
              </a:rPr>
              <a:t>: Preparing students to work in an international context, including the study of foreign languages, cultures, and global issues.</a:t>
            </a:r>
          </a:p>
          <a:p>
            <a:pPr algn="l">
              <a:buFont typeface="+mj-lt"/>
              <a:buAutoNum type="arabicPeriod"/>
            </a:pPr>
            <a:r>
              <a:rPr lang="en-US" b="1" i="0" dirty="0">
                <a:effectLst/>
                <a:latin typeface="Söhne"/>
              </a:rPr>
              <a:t>Information Literacy</a:t>
            </a:r>
            <a:r>
              <a:rPr lang="en-US" b="0" i="0" dirty="0">
                <a:effectLst/>
                <a:latin typeface="Söhne"/>
              </a:rPr>
              <a:t>: Teaching students how to find, evaluate, and use information effectively, especially in the age of information overload.</a:t>
            </a:r>
          </a:p>
          <a:p>
            <a:pPr algn="l">
              <a:buFont typeface="+mj-lt"/>
              <a:buAutoNum type="arabicPeriod"/>
            </a:pPr>
            <a:r>
              <a:rPr lang="en-US" b="1" i="0" dirty="0">
                <a:effectLst/>
                <a:latin typeface="Söhne"/>
              </a:rPr>
              <a:t>Lifelong Learning</a:t>
            </a:r>
            <a:r>
              <a:rPr lang="en-US" b="0" i="0" dirty="0">
                <a:effectLst/>
                <a:latin typeface="Söhne"/>
              </a:rPr>
              <a:t>: Instilling the importance of continuous education and the pursuit of knowledge throughout one's life.</a:t>
            </a:r>
          </a:p>
          <a:p>
            <a:pPr algn="l">
              <a:buFont typeface="+mj-lt"/>
              <a:buAutoNum type="arabicPeriod"/>
            </a:pPr>
            <a:r>
              <a:rPr lang="en-US" b="1" i="0" dirty="0">
                <a:effectLst/>
                <a:latin typeface="Söhne"/>
              </a:rPr>
              <a:t>Interdisciplinary Teaching</a:t>
            </a:r>
            <a:r>
              <a:rPr lang="en-US" b="0" i="0" dirty="0">
                <a:effectLst/>
                <a:latin typeface="Söhne"/>
              </a:rPr>
              <a:t>: Integrating multiple subjects into learning projects to reflect the interconnectedness of different areas of knowledge.</a:t>
            </a:r>
          </a:p>
          <a:p>
            <a:pPr algn="l">
              <a:buFont typeface="+mj-lt"/>
              <a:buAutoNum type="arabicPeriod"/>
            </a:pPr>
            <a:r>
              <a:rPr lang="en-US" b="1" i="0" dirty="0">
                <a:effectLst/>
                <a:latin typeface="Söhne"/>
              </a:rPr>
              <a:t>Ethical and Social Impact</a:t>
            </a:r>
            <a:r>
              <a:rPr lang="en-US" b="0" i="0" dirty="0">
                <a:effectLst/>
                <a:latin typeface="Söhne"/>
              </a:rPr>
              <a:t>: Including ethical and social responsibility as a part of the curriculum to develop citizens who can contribute positively to society.</a:t>
            </a:r>
          </a:p>
          <a:p>
            <a:pPr algn="l">
              <a:buFont typeface="+mj-lt"/>
              <a:buAutoNum type="arabicPeriod"/>
            </a:pPr>
            <a:r>
              <a:rPr lang="en-US" b="1" i="0" dirty="0">
                <a:effectLst/>
                <a:latin typeface="Söhne"/>
              </a:rPr>
              <a:t>Creativity and Innovation</a:t>
            </a:r>
            <a:r>
              <a:rPr lang="en-US" b="0" i="0" dirty="0">
                <a:effectLst/>
                <a:latin typeface="Söhne"/>
              </a:rPr>
              <a:t>: Encouraging creativity and innovation, recognizing that new ideas are essential for advancement.</a:t>
            </a:r>
          </a:p>
          <a:p>
            <a:pPr algn="l">
              <a:buFont typeface="+mj-lt"/>
              <a:buAutoNum type="arabicPeriod"/>
            </a:pPr>
            <a:r>
              <a:rPr lang="en-US" b="1" i="0" dirty="0">
                <a:effectLst/>
                <a:latin typeface="Söhne"/>
              </a:rPr>
              <a:t>Environmental Education</a:t>
            </a:r>
            <a:r>
              <a:rPr lang="en-US" b="0" i="0" dirty="0">
                <a:effectLst/>
                <a:latin typeface="Söhne"/>
              </a:rPr>
              <a:t>: Incorporating sustainability and environmental stewardship into the curriculum to foster an understanding of ecological concerns.</a:t>
            </a:r>
          </a:p>
          <a:p>
            <a:endParaRPr lang="lt-LT" altLang="lt-LT" dirty="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Twenty-first century skill – a skill deemed to be somehow new and of particular relevance in today’s world, often implying a digital connection. Often meaning much the same as transversal skills or competences or transferable skills, is undermined by the unbelievable notion that a skill which is relevant or essential in 2023 will necessarily be relevant in 2080 given a rapidly changing world.</a:t>
            </a:r>
            <a:endParaRPr lang="lt-LT" altLang="lt-LT"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300A6A2-BBBA-479F-839D-85B7FC3617A3}" type="slidenum">
              <a:rPr lang="en-US" smtClean="0"/>
              <a:t>6</a:t>
            </a:fld>
            <a:endParaRPr lang="en-US"/>
          </a:p>
        </p:txBody>
      </p:sp>
    </p:spTree>
    <p:extLst>
      <p:ext uri="{BB962C8B-B14F-4D97-AF65-F5344CB8AC3E}">
        <p14:creationId xmlns:p14="http://schemas.microsoft.com/office/powerpoint/2010/main" val="1116857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7</a:t>
            </a:fld>
            <a:endParaRPr lang="en-US"/>
          </a:p>
        </p:txBody>
      </p:sp>
    </p:spTree>
    <p:extLst>
      <p:ext uri="{BB962C8B-B14F-4D97-AF65-F5344CB8AC3E}">
        <p14:creationId xmlns:p14="http://schemas.microsoft.com/office/powerpoint/2010/main" val="1244191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A6A2-BBBA-479F-839D-85B7FC3617A3}" type="slidenum">
              <a:rPr lang="en-US" smtClean="0"/>
              <a:t>8</a:t>
            </a:fld>
            <a:endParaRPr lang="en-US"/>
          </a:p>
        </p:txBody>
      </p:sp>
    </p:spTree>
    <p:extLst>
      <p:ext uri="{BB962C8B-B14F-4D97-AF65-F5344CB8AC3E}">
        <p14:creationId xmlns:p14="http://schemas.microsoft.com/office/powerpoint/2010/main" val="882630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202124"/>
                </a:solidFill>
                <a:latin typeface="arial" panose="020B0604020202020204" pitchFamily="34" charset="0"/>
              </a:rPr>
              <a:t>In this figure you can see increased life expectancy (black line) and trends in overweight and obesity (OW and O, gray line) due to advanced technology and medical treatment</a:t>
            </a: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 inventions to make work and life less physically demanding began about six or seven thousand years ago with the invention of the wheel and the horse or cattle-drawn carriage. These inventions not only saved people from the "effort" of walking, carrying and lifting, but also ushered in a new era of commerce and inspired new modes of transportation. These new ideas materialized during the Industrial Revolution (1750–1914), which led to new possibilities for transportation by land, sea, and air. Advances in business technology improved work efficiency and profits while reducing the amount of manual labor required, but the second half of the 20th century, and especially after the 1970s, saw the onset of the "electronics and telecommunications revolution”. </a:t>
            </a:r>
            <a:endParaRPr lang="lt-LT" dirty="0"/>
          </a:p>
        </p:txBody>
      </p:sp>
      <p:sp>
        <p:nvSpPr>
          <p:cNvPr id="4" name="Slide Number Placeholder 3"/>
          <p:cNvSpPr>
            <a:spLocks noGrp="1"/>
          </p:cNvSpPr>
          <p:nvPr>
            <p:ph type="sldNum" sz="quarter" idx="5"/>
          </p:nvPr>
        </p:nvSpPr>
        <p:spPr/>
        <p:txBody>
          <a:bodyPr/>
          <a:lstStyle/>
          <a:p>
            <a:fld id="{1BA72E7F-F778-4BC3-9E89-BC18009B6CA7}" type="slidenum">
              <a:rPr lang="en-GB" smtClean="0"/>
              <a:t>9</a:t>
            </a:fld>
            <a:endParaRPr lang="en-GB"/>
          </a:p>
        </p:txBody>
      </p:sp>
    </p:spTree>
    <p:extLst>
      <p:ext uri="{BB962C8B-B14F-4D97-AF65-F5344CB8AC3E}">
        <p14:creationId xmlns:p14="http://schemas.microsoft.com/office/powerpoint/2010/main" val="406636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28884-EA6B-C793-428A-46D3BA49B9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7B3E4A-CA0C-4EA2-D281-CB3ECBA56A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9926642-4E79-D509-AA97-4AD4D9B6175A}"/>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5" name="Footer Placeholder 4">
            <a:extLst>
              <a:ext uri="{FF2B5EF4-FFF2-40B4-BE49-F238E27FC236}">
                <a16:creationId xmlns:a16="http://schemas.microsoft.com/office/drawing/2014/main" xmlns="" id="{1379298C-6E84-B23B-93C6-949CD4737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955A9C-EA88-F4BC-C317-AABBC56CDD8A}"/>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27063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3F87A-0F9A-B63D-F7AD-F4E8E45C77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86ADB79-898A-C743-9E3F-394D42F679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AE781D-E03D-74A8-7120-23AA052BA849}"/>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5" name="Footer Placeholder 4">
            <a:extLst>
              <a:ext uri="{FF2B5EF4-FFF2-40B4-BE49-F238E27FC236}">
                <a16:creationId xmlns:a16="http://schemas.microsoft.com/office/drawing/2014/main" xmlns="" id="{8DC0621E-BDA0-5340-5E7C-8B614A2CD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656B7B-55AA-23E3-2324-63E60D4FE8B6}"/>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349068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B1A00F-F2FA-B65F-084A-095D2BDC50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5B5A9B3-4B1B-FFD5-8A78-04EC7DDA0F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C1B389-3469-9162-C197-D9437A563FCC}"/>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5" name="Footer Placeholder 4">
            <a:extLst>
              <a:ext uri="{FF2B5EF4-FFF2-40B4-BE49-F238E27FC236}">
                <a16:creationId xmlns:a16="http://schemas.microsoft.com/office/drawing/2014/main" xmlns="" id="{71F34626-1D3F-20C0-7C30-65DB9B1B4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1B0FEF-8BFA-A640-60F4-8A5F78BB7B5A}"/>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102360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1048200" y="410827"/>
            <a:ext cx="10095600" cy="936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2" name="Google Shape;42;p5"/>
          <p:cNvSpPr txBox="1">
            <a:spLocks noGrp="1"/>
          </p:cNvSpPr>
          <p:nvPr>
            <p:ph type="body" idx="1"/>
          </p:nvPr>
        </p:nvSpPr>
        <p:spPr>
          <a:xfrm>
            <a:off x="1048200" y="1682267"/>
            <a:ext cx="10095600" cy="47648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43" name="Google Shape;43;p5"/>
          <p:cNvSpPr txBox="1">
            <a:spLocks noGrp="1"/>
          </p:cNvSpPr>
          <p:nvPr>
            <p:ph type="sldNum" idx="12"/>
          </p:nvPr>
        </p:nvSpPr>
        <p:spPr>
          <a:xfrm>
            <a:off x="112058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1757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82290-6BA7-56CA-8291-18B8B31C9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1987626-24C3-C18F-B9B4-14F77D5CA0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7825AD-F43E-1478-31F9-A8720D1E40C1}"/>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5" name="Footer Placeholder 4">
            <a:extLst>
              <a:ext uri="{FF2B5EF4-FFF2-40B4-BE49-F238E27FC236}">
                <a16:creationId xmlns:a16="http://schemas.microsoft.com/office/drawing/2014/main" xmlns="" id="{EC426325-E796-A9CE-B2FF-9F55444A8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B875B7-FCCB-11DC-C729-303AFB690B7D}"/>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3285343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DFD85F-84A1-21FC-0FFF-EFB3290571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D9B5AD5-5635-C3B1-675C-2EF5DAE8F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3CC801E-12FE-DAC6-90A2-C467B9D92669}"/>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5" name="Footer Placeholder 4">
            <a:extLst>
              <a:ext uri="{FF2B5EF4-FFF2-40B4-BE49-F238E27FC236}">
                <a16:creationId xmlns:a16="http://schemas.microsoft.com/office/drawing/2014/main" xmlns="" id="{836AC894-E477-9A1B-E7E7-43AC814B3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A7C843-4C66-715D-5C83-12CE7D22011F}"/>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2359444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92AE75-F8CD-1AD0-0572-21922C221D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B1BB7CB-7D17-152F-842C-62484AF51A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6A2FD6-BBE8-21F2-E303-6DC2DEFE2F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647D087-83D3-64B8-6A33-BDB8C0644CDA}"/>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6" name="Footer Placeholder 5">
            <a:extLst>
              <a:ext uri="{FF2B5EF4-FFF2-40B4-BE49-F238E27FC236}">
                <a16:creationId xmlns:a16="http://schemas.microsoft.com/office/drawing/2014/main" xmlns="" id="{288CDAD5-A088-71D0-D157-EE4298808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9A493-3002-6457-0C4C-2933790519D2}"/>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270263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119CAE-0237-B948-823D-AEA136B67F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4CE34E5-C959-026C-8C18-F3978246B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4B26067-5000-6E5E-A67F-18E708F5E6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67BD150-0AB4-3B11-693F-7096D5ED1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DBFADAD-E41A-FDD3-80EA-C056E448B6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16E32B3-3361-D936-9943-246BB8C3A1F0}"/>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8" name="Footer Placeholder 7">
            <a:extLst>
              <a:ext uri="{FF2B5EF4-FFF2-40B4-BE49-F238E27FC236}">
                <a16:creationId xmlns:a16="http://schemas.microsoft.com/office/drawing/2014/main" xmlns="" id="{B20B511E-4883-394E-C806-C3DFC24C7E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B0AECEB-7733-EDA0-7562-75B69E21B5F0}"/>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91493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148C5-FB08-ECC7-0FD4-3393886E77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4FBA1EC-6C7E-ECA2-43AF-B6FE07FC1403}"/>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4" name="Footer Placeholder 3">
            <a:extLst>
              <a:ext uri="{FF2B5EF4-FFF2-40B4-BE49-F238E27FC236}">
                <a16:creationId xmlns:a16="http://schemas.microsoft.com/office/drawing/2014/main" xmlns="" id="{A56836A3-6027-6F1B-3021-D21DB91B45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615FF18-E703-3D6D-1F85-63E11C9ECC1F}"/>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3443814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54AD01-9140-3A1F-A9B5-05F6441585AF}"/>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3" name="Footer Placeholder 2">
            <a:extLst>
              <a:ext uri="{FF2B5EF4-FFF2-40B4-BE49-F238E27FC236}">
                <a16:creationId xmlns:a16="http://schemas.microsoft.com/office/drawing/2014/main" xmlns="" id="{E17CF42D-8F98-F305-3ECC-89EAD324B8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C74168A-5CF3-8BCB-BC5C-0F3FC04FDB46}"/>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336864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67B3E8-2812-0E6E-8300-54F148A1B4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3717353-9D28-D584-E725-AC0D2C60C9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ABB60BD-B123-2A40-7A91-2886D5FD0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E17E0B3-FE79-6720-5281-815BF9AE2729}"/>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6" name="Footer Placeholder 5">
            <a:extLst>
              <a:ext uri="{FF2B5EF4-FFF2-40B4-BE49-F238E27FC236}">
                <a16:creationId xmlns:a16="http://schemas.microsoft.com/office/drawing/2014/main" xmlns="" id="{BDA0BF28-022D-CD5E-4E68-954392816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7468A1-854A-72EB-7608-159D1FF5C9D9}"/>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3289059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D5536D-1797-5AE9-8095-11A524F5D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96EC19-24A6-F251-E66D-C4BE2BCF51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5BAE470-A45F-6B71-AA3C-A6FF9E469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E832660-CBF5-A00E-2D8B-5502F3DE154C}"/>
              </a:ext>
            </a:extLst>
          </p:cNvPr>
          <p:cNvSpPr>
            <a:spLocks noGrp="1"/>
          </p:cNvSpPr>
          <p:nvPr>
            <p:ph type="dt" sz="half" idx="10"/>
          </p:nvPr>
        </p:nvSpPr>
        <p:spPr/>
        <p:txBody>
          <a:bodyPr/>
          <a:lstStyle/>
          <a:p>
            <a:fld id="{A0816D3C-AA47-43E9-9172-D71F668FF471}" type="datetimeFigureOut">
              <a:rPr lang="en-US" smtClean="0"/>
              <a:t>12/6/2023</a:t>
            </a:fld>
            <a:endParaRPr lang="en-US"/>
          </a:p>
        </p:txBody>
      </p:sp>
      <p:sp>
        <p:nvSpPr>
          <p:cNvPr id="6" name="Footer Placeholder 5">
            <a:extLst>
              <a:ext uri="{FF2B5EF4-FFF2-40B4-BE49-F238E27FC236}">
                <a16:creationId xmlns:a16="http://schemas.microsoft.com/office/drawing/2014/main" xmlns="" id="{28856FC2-AEA5-2219-38E9-31EF18897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373805-F92E-7AC3-CAF1-CFDD39B727B9}"/>
              </a:ext>
            </a:extLst>
          </p:cNvPr>
          <p:cNvSpPr>
            <a:spLocks noGrp="1"/>
          </p:cNvSpPr>
          <p:nvPr>
            <p:ph type="sldNum" sz="quarter" idx="12"/>
          </p:nvPr>
        </p:nvSpPr>
        <p:spPr/>
        <p:txBody>
          <a:bodyPr/>
          <a:lstStyle/>
          <a:p>
            <a:fld id="{8094478F-4A5D-4F0C-92DD-A655E1AFADB9}" type="slidenum">
              <a:rPr lang="en-US" smtClean="0"/>
              <a:t>‹#›</a:t>
            </a:fld>
            <a:endParaRPr lang="en-US"/>
          </a:p>
        </p:txBody>
      </p:sp>
    </p:spTree>
    <p:extLst>
      <p:ext uri="{BB962C8B-B14F-4D97-AF65-F5344CB8AC3E}">
        <p14:creationId xmlns:p14="http://schemas.microsoft.com/office/powerpoint/2010/main" val="226728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F97E41D-14A8-B49B-9061-910BA6CF8A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CA00303-4315-6A06-570E-22C4FB854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CD664E-8FAC-9024-1A5E-33A8C75DB8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16D3C-AA47-43E9-9172-D71F668FF471}" type="datetimeFigureOut">
              <a:rPr lang="en-US" smtClean="0"/>
              <a:t>12/6/2023</a:t>
            </a:fld>
            <a:endParaRPr lang="en-US"/>
          </a:p>
        </p:txBody>
      </p:sp>
      <p:sp>
        <p:nvSpPr>
          <p:cNvPr id="5" name="Footer Placeholder 4">
            <a:extLst>
              <a:ext uri="{FF2B5EF4-FFF2-40B4-BE49-F238E27FC236}">
                <a16:creationId xmlns:a16="http://schemas.microsoft.com/office/drawing/2014/main" xmlns="" id="{A10AC056-8DF5-AAC7-55F1-CF42CEEC37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820AE89-659C-B60D-16C6-E4DA67CB7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4478F-4A5D-4F0C-92DD-A655E1AFADB9}" type="slidenum">
              <a:rPr lang="en-US" smtClean="0"/>
              <a:t>‹#›</a:t>
            </a:fld>
            <a:endParaRPr lang="en-US"/>
          </a:p>
        </p:txBody>
      </p:sp>
    </p:spTree>
    <p:extLst>
      <p:ext uri="{BB962C8B-B14F-4D97-AF65-F5344CB8AC3E}">
        <p14:creationId xmlns:p14="http://schemas.microsoft.com/office/powerpoint/2010/main" val="242466318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nata.rutkauskaite@lsu.l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996296" y="344487"/>
            <a:ext cx="5532835" cy="2511425"/>
          </a:xfrm>
          <a:prstGeom prst="rect">
            <a:avLst/>
          </a:prstGeom>
          <a:noFill/>
          <a:ln w="9525">
            <a:noFill/>
            <a:miter lim="800000"/>
            <a:headEnd/>
            <a:tailEnd/>
          </a:ln>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3200" b="1" cap="all" dirty="0">
                <a:effectLst>
                  <a:outerShdw blurRad="38100" dist="38100" dir="2700000" algn="tl">
                    <a:srgbClr val="FFFFFF"/>
                  </a:outerShdw>
                </a:effectLst>
                <a:latin typeface="Times New Roman" pitchFamily="18" charset="0"/>
              </a:rPr>
              <a:t>Physical Education in the Modern Era: Issues and Future Directions</a:t>
            </a:r>
            <a:endParaRPr lang="lt-LT" altLang="en-US" sz="3200" b="1" cap="all" dirty="0">
              <a:effectLst>
                <a:outerShdw blurRad="38100" dist="38100" dir="2700000" algn="tl">
                  <a:srgbClr val="FFFFFF"/>
                </a:outerShdw>
              </a:effectLst>
              <a:latin typeface="Times New Roman" pitchFamily="18" charset="0"/>
            </a:endParaRPr>
          </a:p>
        </p:txBody>
      </p:sp>
      <p:sp>
        <p:nvSpPr>
          <p:cNvPr id="6" name="Rectangle 4"/>
          <p:cNvSpPr>
            <a:spLocks noChangeArrowheads="1"/>
          </p:cNvSpPr>
          <p:nvPr/>
        </p:nvSpPr>
        <p:spPr bwMode="auto">
          <a:xfrm>
            <a:off x="579407" y="5172320"/>
            <a:ext cx="7361353" cy="1015663"/>
          </a:xfrm>
          <a:prstGeom prst="rect">
            <a:avLst/>
          </a:prstGeom>
          <a:noFill/>
          <a:ln w="9525">
            <a:noFill/>
            <a:miter lim="800000"/>
            <a:headEnd/>
            <a:tailEnd/>
          </a:ln>
          <a:effec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3000" b="1" dirty="0">
                <a:solidFill>
                  <a:srgbClr val="000000"/>
                </a:solidFill>
                <a:effectLst>
                  <a:outerShdw blurRad="38100" dist="38100" dir="2700000" algn="tl">
                    <a:srgbClr val="FFFFFF"/>
                  </a:outerShdw>
                </a:effectLst>
                <a:latin typeface="Times New Roman" pitchFamily="18" charset="0"/>
              </a:rPr>
              <a:t>Associated Prof</a:t>
            </a:r>
            <a:r>
              <a:rPr lang="lt-LT" altLang="en-US" sz="3000" b="1" dirty="0">
                <a:solidFill>
                  <a:srgbClr val="000000"/>
                </a:solidFill>
                <a:effectLst>
                  <a:outerShdw blurRad="38100" dist="38100" dir="2700000" algn="tl">
                    <a:srgbClr val="FFFFFF"/>
                  </a:outerShdw>
                </a:effectLst>
                <a:latin typeface="Times New Roman" pitchFamily="18" charset="0"/>
              </a:rPr>
              <a:t>. </a:t>
            </a:r>
            <a:r>
              <a:rPr lang="en-US" altLang="en-US" sz="3000" b="1" dirty="0">
                <a:solidFill>
                  <a:srgbClr val="000000"/>
                </a:solidFill>
                <a:effectLst>
                  <a:outerShdw blurRad="38100" dist="38100" dir="2700000" algn="tl">
                    <a:srgbClr val="FFFFFF"/>
                  </a:outerShdw>
                </a:effectLst>
                <a:latin typeface="Times New Roman" pitchFamily="18" charset="0"/>
              </a:rPr>
              <a:t>Dr. </a:t>
            </a:r>
            <a:r>
              <a:rPr lang="lt-LT" altLang="en-US" sz="3000" b="1" dirty="0">
                <a:solidFill>
                  <a:srgbClr val="000000"/>
                </a:solidFill>
                <a:effectLst>
                  <a:outerShdw blurRad="38100" dist="38100" dir="2700000" algn="tl">
                    <a:srgbClr val="FFFFFF"/>
                  </a:outerShdw>
                </a:effectLst>
                <a:latin typeface="Times New Roman" pitchFamily="18" charset="0"/>
              </a:rPr>
              <a:t>Renata Rutkauskaite</a:t>
            </a:r>
          </a:p>
          <a:p>
            <a:pPr>
              <a:defRPr/>
            </a:pPr>
            <a:r>
              <a:rPr lang="en-GB" altLang="en-US" sz="3000" b="1" dirty="0">
                <a:solidFill>
                  <a:srgbClr val="000000"/>
                </a:solidFill>
                <a:effectLst>
                  <a:outerShdw blurRad="38100" dist="38100" dir="2700000" algn="tl">
                    <a:srgbClr val="FFFFFF"/>
                  </a:outerShdw>
                </a:effectLst>
                <a:latin typeface="Times New Roman" pitchFamily="18" charset="0"/>
                <a:hlinkClick r:id="rId3"/>
              </a:rPr>
              <a:t>r</a:t>
            </a:r>
            <a:r>
              <a:rPr lang="lt-LT" altLang="en-US" sz="3000" b="1" dirty="0">
                <a:solidFill>
                  <a:srgbClr val="000000"/>
                </a:solidFill>
                <a:effectLst>
                  <a:outerShdw blurRad="38100" dist="38100" dir="2700000" algn="tl">
                    <a:srgbClr val="FFFFFF"/>
                  </a:outerShdw>
                </a:effectLst>
                <a:latin typeface="Times New Roman" pitchFamily="18" charset="0"/>
                <a:hlinkClick r:id="rId3"/>
              </a:rPr>
              <a:t>enata.rutkauskaite</a:t>
            </a:r>
            <a:r>
              <a:rPr lang="en-GB" altLang="en-US" sz="3000" b="1" dirty="0">
                <a:solidFill>
                  <a:srgbClr val="000000"/>
                </a:solidFill>
                <a:effectLst>
                  <a:outerShdw blurRad="38100" dist="38100" dir="2700000" algn="tl">
                    <a:srgbClr val="FFFFFF"/>
                  </a:outerShdw>
                </a:effectLst>
                <a:latin typeface="Times New Roman" pitchFamily="18" charset="0"/>
                <a:hlinkClick r:id="rId3"/>
              </a:rPr>
              <a:t>@lsu.lt</a:t>
            </a:r>
            <a:endParaRPr lang="en-GB" altLang="en-US" sz="3000" b="1" dirty="0">
              <a:solidFill>
                <a:srgbClr val="000000"/>
              </a:solidFill>
              <a:effectLst>
                <a:outerShdw blurRad="38100" dist="38100" dir="2700000" algn="tl">
                  <a:srgbClr val="FFFFFF"/>
                </a:outerShdw>
              </a:effectLst>
              <a:latin typeface="Times New Roman" pitchFamily="18" charset="0"/>
            </a:endParaRPr>
          </a:p>
        </p:txBody>
      </p:sp>
      <p:sp>
        <p:nvSpPr>
          <p:cNvPr id="2" name="Date Placeholder 1"/>
          <p:cNvSpPr>
            <a:spLocks noGrp="1"/>
          </p:cNvSpPr>
          <p:nvPr>
            <p:ph type="dt" sz="half" idx="10"/>
          </p:nvPr>
        </p:nvSpPr>
        <p:spPr/>
        <p:txBody>
          <a:bodyPr/>
          <a:lstStyle/>
          <a:p>
            <a:fld id="{54E4A61C-DCD4-4539-B1CE-650BE7AA91E6}" type="datetime1">
              <a:rPr lang="en-GB" smtClean="0"/>
              <a:t>06/12/2023</a:t>
            </a:fld>
            <a:endParaRPr lang="en-GB"/>
          </a:p>
        </p:txBody>
      </p:sp>
      <p:pic>
        <p:nvPicPr>
          <p:cNvPr id="9" name="Picture 8">
            <a:extLst>
              <a:ext uri="{FF2B5EF4-FFF2-40B4-BE49-F238E27FC236}">
                <a16:creationId xmlns:a16="http://schemas.microsoft.com/office/drawing/2014/main" xmlns="" id="{6984E849-4960-8CAC-C205-73BA63833188}"/>
              </a:ext>
            </a:extLst>
          </p:cNvPr>
          <p:cNvPicPr>
            <a:picLocks noChangeAspect="1"/>
          </p:cNvPicPr>
          <p:nvPr/>
        </p:nvPicPr>
        <p:blipFill>
          <a:blip r:embed="rId4"/>
          <a:stretch>
            <a:fillRect/>
          </a:stretch>
        </p:blipFill>
        <p:spPr>
          <a:xfrm>
            <a:off x="-24442" y="0"/>
            <a:ext cx="4629184" cy="4876836"/>
          </a:xfrm>
          <a:prstGeom prst="rect">
            <a:avLst/>
          </a:prstGeom>
        </p:spPr>
      </p:pic>
      <p:pic>
        <p:nvPicPr>
          <p:cNvPr id="11" name="Picture 10">
            <a:extLst>
              <a:ext uri="{FF2B5EF4-FFF2-40B4-BE49-F238E27FC236}">
                <a16:creationId xmlns:a16="http://schemas.microsoft.com/office/drawing/2014/main" xmlns="" id="{3A5315F3-B473-A062-6754-C663275AD2F8}"/>
              </a:ext>
            </a:extLst>
          </p:cNvPr>
          <p:cNvPicPr>
            <a:picLocks noChangeAspect="1"/>
          </p:cNvPicPr>
          <p:nvPr/>
        </p:nvPicPr>
        <p:blipFill>
          <a:blip r:embed="rId5"/>
          <a:stretch>
            <a:fillRect/>
          </a:stretch>
        </p:blipFill>
        <p:spPr>
          <a:xfrm>
            <a:off x="8082202" y="2748202"/>
            <a:ext cx="4109798" cy="4109798"/>
          </a:xfrm>
          <a:prstGeom prst="rect">
            <a:avLst/>
          </a:prstGeom>
        </p:spPr>
      </p:pic>
      <p:pic>
        <p:nvPicPr>
          <p:cNvPr id="17" name="Picture 16" descr="A group of people walking around a globe&#10;&#10;Description automatically generated">
            <a:extLst>
              <a:ext uri="{FF2B5EF4-FFF2-40B4-BE49-F238E27FC236}">
                <a16:creationId xmlns:a16="http://schemas.microsoft.com/office/drawing/2014/main" xmlns="" id="{E56D66C8-39B6-B8A3-57B8-37DE117103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1400" y="1305507"/>
            <a:ext cx="2123493" cy="2123493"/>
          </a:xfrm>
          <a:prstGeom prst="rect">
            <a:avLst/>
          </a:prstGeom>
        </p:spPr>
      </p:pic>
    </p:spTree>
    <p:extLst>
      <p:ext uri="{BB962C8B-B14F-4D97-AF65-F5344CB8AC3E}">
        <p14:creationId xmlns:p14="http://schemas.microsoft.com/office/powerpoint/2010/main" val="3975959444"/>
      </p:ext>
    </p:extLst>
  </p:cSld>
  <p:clrMapOvr>
    <a:masterClrMapping/>
  </p:clrMapOvr>
  <p:transition spd="slow" advTm="16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508" y="944724"/>
            <a:ext cx="2245920" cy="2322258"/>
          </a:xfrm>
          <a:solidFill>
            <a:srgbClr val="FFC000"/>
          </a:solidFill>
        </p:spPr>
        <p:txBody>
          <a:bodyPr>
            <a:noAutofit/>
          </a:bodyPr>
          <a:lstStyle/>
          <a:p>
            <a:r>
              <a:rPr lang="en-US" sz="2100" dirty="0">
                <a:latin typeface="Times New Roman" panose="02020603050405020304" pitchFamily="18" charset="0"/>
                <a:cs typeface="Times New Roman" panose="02020603050405020304" pitchFamily="18" charset="0"/>
              </a:rPr>
              <a:t>Technology leads to inactivity, but it can also help you be active!</a:t>
            </a:r>
          </a:p>
        </p:txBody>
      </p:sp>
      <p:sp>
        <p:nvSpPr>
          <p:cNvPr id="3" name="Slide Number Placeholder 2"/>
          <p:cNvSpPr>
            <a:spLocks noGrp="1"/>
          </p:cNvSpPr>
          <p:nvPr>
            <p:ph type="sldNum" sz="quarter" idx="12"/>
          </p:nvPr>
        </p:nvSpPr>
        <p:spPr/>
        <p:txBody>
          <a:bodyPr/>
          <a:lstStyle/>
          <a:p>
            <a:fld id="{8F69E92C-8FBE-43F4-A8EA-2C5DCADB18CA}" type="slidenum">
              <a:rPr lang="lt-LT" smtClean="0">
                <a:latin typeface="Times New Roman" panose="02020603050405020304" pitchFamily="18" charset="0"/>
                <a:cs typeface="Times New Roman" panose="02020603050405020304" pitchFamily="18" charset="0"/>
              </a:rPr>
              <a:pPr/>
              <a:t>10</a:t>
            </a:fld>
            <a:endParaRPr lang="lt-L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913429" y="109120"/>
            <a:ext cx="6486193" cy="5113707"/>
          </a:xfrm>
          <a:prstGeom prst="rect">
            <a:avLst/>
          </a:prstGeom>
        </p:spPr>
      </p:pic>
      <p:sp>
        <p:nvSpPr>
          <p:cNvPr id="6" name="Rectangle 5"/>
          <p:cNvSpPr/>
          <p:nvPr/>
        </p:nvSpPr>
        <p:spPr>
          <a:xfrm>
            <a:off x="1775521" y="5222827"/>
            <a:ext cx="9323903" cy="276999"/>
          </a:xfrm>
          <a:prstGeom prst="rect">
            <a:avLst/>
          </a:prstGeom>
        </p:spPr>
        <p:txBody>
          <a:bodyPr wrap="square">
            <a:spAutoFit/>
          </a:bodyPr>
          <a:lstStyle/>
          <a:p>
            <a:r>
              <a:rPr lang="en-US" sz="1200" dirty="0" err="1">
                <a:latin typeface="Times New Roman" panose="02020603050405020304" pitchFamily="18" charset="0"/>
                <a:cs typeface="Times New Roman" panose="02020603050405020304" pitchFamily="18" charset="0"/>
              </a:rPr>
              <a:t>Woessner</a:t>
            </a:r>
            <a:r>
              <a:rPr lang="en-US" sz="1200" dirty="0">
                <a:latin typeface="Times New Roman" panose="02020603050405020304" pitchFamily="18" charset="0"/>
                <a:cs typeface="Times New Roman" panose="02020603050405020304" pitchFamily="18" charset="0"/>
              </a:rPr>
              <a:t> et al. (2021) The Evolution of Technology and Physical Inactivity: The Good, the Bad, and the Way Forward. Front. Public Health  </a:t>
            </a:r>
          </a:p>
        </p:txBody>
      </p:sp>
      <p:sp>
        <p:nvSpPr>
          <p:cNvPr id="13" name="TextBox 12">
            <a:extLst>
              <a:ext uri="{FF2B5EF4-FFF2-40B4-BE49-F238E27FC236}">
                <a16:creationId xmlns:a16="http://schemas.microsoft.com/office/drawing/2014/main" xmlns="" id="{7095FB4F-104C-4758-8572-0988D2A6124E}"/>
              </a:ext>
            </a:extLst>
          </p:cNvPr>
          <p:cNvSpPr txBox="1"/>
          <p:nvPr/>
        </p:nvSpPr>
        <p:spPr>
          <a:xfrm>
            <a:off x="1631504" y="5661248"/>
            <a:ext cx="9659347" cy="923330"/>
          </a:xfrm>
          <a:prstGeom prst="rect">
            <a:avLst/>
          </a:prstGeom>
          <a:noFill/>
        </p:spPr>
        <p:txBody>
          <a:bodyPr wrap="square">
            <a:spAutoFit/>
          </a:bodyPr>
          <a:lstStyle/>
          <a:p>
            <a:pPr algn="just"/>
            <a:r>
              <a:rPr lang="en-US" dirty="0"/>
              <a:t>Currently, technology promotes sedentary lifestyles and physical inactivity, but technology has enormous potential to use it to promote greater engagement and enjoyment of physical activity. It contributes to UN SDG no. 3 goals and indicators, ensuring health and well-being for all.</a:t>
            </a:r>
            <a:endParaRPr lang="lt-LT" dirty="0"/>
          </a:p>
        </p:txBody>
      </p:sp>
    </p:spTree>
    <p:extLst>
      <p:ext uri="{BB962C8B-B14F-4D97-AF65-F5344CB8AC3E}">
        <p14:creationId xmlns:p14="http://schemas.microsoft.com/office/powerpoint/2010/main" val="3799683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247C769F-7902-9B0A-17D3-FDB675005F00}"/>
              </a:ext>
            </a:extLst>
          </p:cNvPr>
          <p:cNvSpPr>
            <a:spLocks noGrp="1"/>
          </p:cNvSpPr>
          <p:nvPr>
            <p:ph type="title"/>
          </p:nvPr>
        </p:nvSpPr>
        <p:spPr>
          <a:xfrm>
            <a:off x="2012959" y="268827"/>
            <a:ext cx="10592509" cy="936800"/>
          </a:xfrm>
        </p:spPr>
        <p:txBody>
          <a:bodyPr/>
          <a:lstStyle/>
          <a:p>
            <a:r>
              <a:rPr lang="en-US" sz="3200" dirty="0">
                <a:effectLst>
                  <a:outerShdw blurRad="38100" dist="38100" dir="2700000" algn="tl">
                    <a:srgbClr val="000000">
                      <a:alpha val="43137"/>
                    </a:srgbClr>
                  </a:outerShdw>
                </a:effectLst>
              </a:rPr>
              <a:t>ICT APPLICATIONS IN EDUCATION</a:t>
            </a:r>
          </a:p>
        </p:txBody>
      </p:sp>
      <p:sp>
        <p:nvSpPr>
          <p:cNvPr id="8" name="Text Placeholder 7">
            <a:extLst>
              <a:ext uri="{FF2B5EF4-FFF2-40B4-BE49-F238E27FC236}">
                <a16:creationId xmlns:a16="http://schemas.microsoft.com/office/drawing/2014/main" xmlns="" id="{884497BF-5ACD-D870-8CB0-FB7B02AB4BBC}"/>
              </a:ext>
            </a:extLst>
          </p:cNvPr>
          <p:cNvSpPr>
            <a:spLocks noGrp="1"/>
          </p:cNvSpPr>
          <p:nvPr>
            <p:ph type="body" idx="1"/>
          </p:nvPr>
        </p:nvSpPr>
        <p:spPr>
          <a:xfrm>
            <a:off x="165780" y="1316648"/>
            <a:ext cx="7447720" cy="4764800"/>
          </a:xfrm>
        </p:spPr>
        <p:txBody>
          <a:bodyPr/>
          <a:lstStyle/>
          <a:p>
            <a:r>
              <a:rPr lang="en-US" dirty="0"/>
              <a:t>Started with the use of the desktop PC in 1996~;</a:t>
            </a:r>
          </a:p>
          <a:p>
            <a:r>
              <a:rPr lang="en-US" dirty="0"/>
              <a:t>followed by e-learning in 2003~ using the Internet PC, </a:t>
            </a:r>
          </a:p>
          <a:p>
            <a:r>
              <a:rPr lang="en-US" dirty="0"/>
              <a:t>afterwar m-learning in 2005~ using the Notebook and PDA (Personal Digital Assistant), </a:t>
            </a:r>
          </a:p>
          <a:p>
            <a:r>
              <a:rPr lang="en-US" dirty="0"/>
              <a:t>with later upcoming u-learning in 2010 using smartphones. </a:t>
            </a:r>
          </a:p>
          <a:p>
            <a:r>
              <a:rPr lang="en-US" dirty="0"/>
              <a:t>The year 2012 was the start of the era of Smart Education, with the use of several devices in education,</a:t>
            </a:r>
          </a:p>
          <a:p>
            <a:r>
              <a:rPr lang="en-US" dirty="0"/>
              <a:t>Use of </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virtual or augmented reality. </a:t>
            </a:r>
            <a:endParaRPr lang="en-US" dirty="0"/>
          </a:p>
          <a:p>
            <a:endParaRPr lang="en-US" dirty="0"/>
          </a:p>
        </p:txBody>
      </p:sp>
      <p:sp>
        <p:nvSpPr>
          <p:cNvPr id="5" name="Slide Number Placeholder 4">
            <a:extLst>
              <a:ext uri="{FF2B5EF4-FFF2-40B4-BE49-F238E27FC236}">
                <a16:creationId xmlns:a16="http://schemas.microsoft.com/office/drawing/2014/main" xmlns="" id="{EC876044-D0B9-510E-ADDA-02D0006DAAC9}"/>
              </a:ext>
            </a:extLst>
          </p:cNvPr>
          <p:cNvSpPr>
            <a:spLocks noGrp="1"/>
          </p:cNvSpPr>
          <p:nvPr>
            <p:ph type="sldNum" idx="12"/>
          </p:nvPr>
        </p:nvSpPr>
        <p:spPr/>
        <p:txBody>
          <a:bodyPr/>
          <a:lstStyle/>
          <a:p>
            <a:fld id="{00000000-1234-1234-1234-123412341234}" type="slidenum">
              <a:rPr lang="en" smtClean="0"/>
              <a:pPr/>
              <a:t>11</a:t>
            </a:fld>
            <a:endParaRPr lang="en"/>
          </a:p>
        </p:txBody>
      </p:sp>
      <p:pic>
        <p:nvPicPr>
          <p:cNvPr id="3" name="Picture 2">
            <a:extLst>
              <a:ext uri="{FF2B5EF4-FFF2-40B4-BE49-F238E27FC236}">
                <a16:creationId xmlns:a16="http://schemas.microsoft.com/office/drawing/2014/main" xmlns="" id="{0C4C52C1-BDA1-7F74-AD93-D9C2C6094A7F}"/>
              </a:ext>
            </a:extLst>
          </p:cNvPr>
          <p:cNvPicPr>
            <a:picLocks noChangeAspect="1"/>
          </p:cNvPicPr>
          <p:nvPr/>
        </p:nvPicPr>
        <p:blipFill>
          <a:blip r:embed="rId3"/>
          <a:stretch>
            <a:fillRect/>
          </a:stretch>
        </p:blipFill>
        <p:spPr>
          <a:xfrm>
            <a:off x="10248421" y="16660"/>
            <a:ext cx="1978084" cy="2697387"/>
          </a:xfrm>
          <a:prstGeom prst="rect">
            <a:avLst/>
          </a:prstGeom>
        </p:spPr>
      </p:pic>
      <p:sp>
        <p:nvSpPr>
          <p:cNvPr id="6" name="TextBox 5">
            <a:extLst>
              <a:ext uri="{FF2B5EF4-FFF2-40B4-BE49-F238E27FC236}">
                <a16:creationId xmlns:a16="http://schemas.microsoft.com/office/drawing/2014/main" xmlns="" id="{BCCDB109-C7EB-3939-99CC-9BA5F6C51CEE}"/>
              </a:ext>
            </a:extLst>
          </p:cNvPr>
          <p:cNvSpPr txBox="1"/>
          <p:nvPr/>
        </p:nvSpPr>
        <p:spPr>
          <a:xfrm>
            <a:off x="2051436" y="6272479"/>
            <a:ext cx="6096000" cy="379656"/>
          </a:xfrm>
          <a:prstGeom prst="rect">
            <a:avLst/>
          </a:prstGeom>
          <a:noFill/>
        </p:spPr>
        <p:txBody>
          <a:bodyPr wrap="square">
            <a:spAutoFit/>
          </a:bodyPr>
          <a:lstStyle/>
          <a:p>
            <a:r>
              <a:rPr lang="en-US" sz="1867" dirty="0"/>
              <a:t>(Kitowski et al., 2015; Rutkauskaite et al., 2022).</a:t>
            </a:r>
            <a:endParaRPr lang="en-US" sz="2400" dirty="0"/>
          </a:p>
        </p:txBody>
      </p:sp>
      <p:pic>
        <p:nvPicPr>
          <p:cNvPr id="9" name="39.jpg" descr="39.jpg">
            <a:extLst>
              <a:ext uri="{FF2B5EF4-FFF2-40B4-BE49-F238E27FC236}">
                <a16:creationId xmlns:a16="http://schemas.microsoft.com/office/drawing/2014/main" xmlns="" id="{038D9931-57D1-7434-B9D2-9606F8F285D5}"/>
              </a:ext>
            </a:extLst>
          </p:cNvPr>
          <p:cNvPicPr>
            <a:picLocks noChangeAspect="1"/>
          </p:cNvPicPr>
          <p:nvPr/>
        </p:nvPicPr>
        <p:blipFill rotWithShape="1">
          <a:blip r:embed="rId4"/>
          <a:srcRect r="12483"/>
          <a:stretch/>
        </p:blipFill>
        <p:spPr>
          <a:xfrm>
            <a:off x="-8307" y="16659"/>
            <a:ext cx="1924475" cy="1148964"/>
          </a:xfrm>
          <a:prstGeom prst="rect">
            <a:avLst/>
          </a:prstGeom>
        </p:spPr>
      </p:pic>
      <p:pic>
        <p:nvPicPr>
          <p:cNvPr id="5122" name="Picture 2" descr="Co-evolution of machine learning and digital technologies to improve  monitoring of Parkinson's disease motor symptoms | npj Digital Medicine">
            <a:extLst>
              <a:ext uri="{FF2B5EF4-FFF2-40B4-BE49-F238E27FC236}">
                <a16:creationId xmlns:a16="http://schemas.microsoft.com/office/drawing/2014/main" xmlns="" id="{3DC9FF7C-C6DB-B53B-9E39-8F956E064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1" y="2714047"/>
            <a:ext cx="4267689" cy="396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54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etec.ctlt.ubc.ca/510wiki/images/thumb/a/a6/Exergaming.jpg/300px-Exergaming.jpg">
            <a:extLst>
              <a:ext uri="{FF2B5EF4-FFF2-40B4-BE49-F238E27FC236}">
                <a16:creationId xmlns:a16="http://schemas.microsoft.com/office/drawing/2014/main" xmlns="" id="{5B2A36B2-C4CE-4559-AFFF-619E6DFC97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 r="5703" b="1"/>
          <a:stretch/>
        </p:blipFill>
        <p:spPr bwMode="auto">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ow Technology Can Benefit Physical Education Classes - The Tech Edvocate">
            <a:extLst>
              <a:ext uri="{FF2B5EF4-FFF2-40B4-BE49-F238E27FC236}">
                <a16:creationId xmlns:a16="http://schemas.microsoft.com/office/drawing/2014/main" xmlns="" id="{3254F5D0-CEC3-4634-89E2-0FDA4C131E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 r="17537" b="-3"/>
          <a:stretch/>
        </p:blipFill>
        <p:spPr bwMode="auto">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20FD698-84A2-4998-AD25-EC37360B5BD5}"/>
              </a:ext>
            </a:extLst>
          </p:cNvPr>
          <p:cNvPicPr>
            <a:picLocks noChangeAspect="1"/>
          </p:cNvPicPr>
          <p:nvPr/>
        </p:nvPicPr>
        <p:blipFill rotWithShape="1">
          <a:blip r:embed="rId5">
            <a:extLst>
              <a:ext uri="{28A0092B-C50C-407E-A947-70E740481C1C}">
                <a14:useLocalDpi xmlns:a14="http://schemas.microsoft.com/office/drawing/2010/main" val="0"/>
              </a:ext>
            </a:extLst>
          </a:blip>
          <a:srcRect t="13674" r="-3" b="-3"/>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9" name="Picture 6" descr="GZ Kids-Sport Electronic Exercise Motivator">
            <a:extLst>
              <a:ext uri="{FF2B5EF4-FFF2-40B4-BE49-F238E27FC236}">
                <a16:creationId xmlns:a16="http://schemas.microsoft.com/office/drawing/2014/main" xmlns="" id="{47BFB38C-EE11-4031-9E14-1317B95B32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6" r="-1" b="-1"/>
          <a:stretch/>
        </p:blipFill>
        <p:spPr bwMode="auto">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xmlns="" id="{6F8147C9-7BA8-4EAD-A1B7-37A895BF4549}"/>
              </a:ext>
            </a:extLst>
          </p:cNvPr>
          <p:cNvPicPr>
            <a:picLocks noGrp="1" noChangeAspect="1"/>
          </p:cNvPicPr>
          <p:nvPr>
            <p:ph idx="1"/>
          </p:nvPr>
        </p:nvPicPr>
        <p:blipFill rotWithShape="1">
          <a:blip r:embed="rId7"/>
          <a:srcRect l="5047" r="9155" b="-1"/>
          <a:stretch/>
        </p:blipFill>
        <p:spPr>
          <a:xfrm>
            <a:off x="1808966" y="2654652"/>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4" name="Footer Placeholder 3">
            <a:extLst>
              <a:ext uri="{FF2B5EF4-FFF2-40B4-BE49-F238E27FC236}">
                <a16:creationId xmlns:a16="http://schemas.microsoft.com/office/drawing/2014/main" xmlns="" id="{3B438E09-28FA-49EB-87AE-7B44E0A11042}"/>
              </a:ext>
            </a:extLst>
          </p:cNvPr>
          <p:cNvSpPr>
            <a:spLocks noGrp="1"/>
          </p:cNvSpPr>
          <p:nvPr>
            <p:ph type="ftr" sz="quarter" idx="11"/>
          </p:nvPr>
        </p:nvSpPr>
        <p:spPr>
          <a:xfrm>
            <a:off x="6229066" y="6356350"/>
            <a:ext cx="5378355" cy="365125"/>
          </a:xfrm>
        </p:spPr>
        <p:txBody>
          <a:bodyPr vert="horz" lIns="91440" tIns="45720" rIns="91440" bIns="45720" rtlCol="0" anchor="ctr">
            <a:normAutofit/>
          </a:bodyPr>
          <a:lstStyle/>
          <a:p>
            <a:pPr algn="r">
              <a:spcAft>
                <a:spcPts val="450"/>
              </a:spcAft>
            </a:pPr>
            <a:r>
              <a:rPr lang="en-US" kern="1200">
                <a:solidFill>
                  <a:srgbClr val="FFFFFF"/>
                </a:solidFill>
                <a:latin typeface="+mn-lt"/>
                <a:ea typeface="+mn-ea"/>
                <a:cs typeface="+mn-cs"/>
              </a:rPr>
              <a:t>2</a:t>
            </a:r>
          </a:p>
        </p:txBody>
      </p:sp>
      <p:pic>
        <p:nvPicPr>
          <p:cNvPr id="3" name="39.jpg" descr="39.jpg">
            <a:extLst>
              <a:ext uri="{FF2B5EF4-FFF2-40B4-BE49-F238E27FC236}">
                <a16:creationId xmlns:a16="http://schemas.microsoft.com/office/drawing/2014/main" xmlns="" id="{E98AE47C-F095-57B0-29F4-DA669DAE3BB6}"/>
              </a:ext>
            </a:extLst>
          </p:cNvPr>
          <p:cNvPicPr>
            <a:picLocks noChangeAspect="1"/>
          </p:cNvPicPr>
          <p:nvPr/>
        </p:nvPicPr>
        <p:blipFill rotWithShape="1">
          <a:blip r:embed="rId8"/>
          <a:srcRect l="6732" r="22413" b="-3"/>
          <a:stretch/>
        </p:blipFill>
        <p:spPr>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6" name="TextBox 5">
            <a:extLst>
              <a:ext uri="{FF2B5EF4-FFF2-40B4-BE49-F238E27FC236}">
                <a16:creationId xmlns:a16="http://schemas.microsoft.com/office/drawing/2014/main" xmlns="" id="{D04938BE-0CA5-46D6-A6A5-EE5FC1967EFD}"/>
              </a:ext>
            </a:extLst>
          </p:cNvPr>
          <p:cNvSpPr txBox="1"/>
          <p:nvPr/>
        </p:nvSpPr>
        <p:spPr>
          <a:xfrm>
            <a:off x="2035793" y="3820521"/>
            <a:ext cx="3560147" cy="1597773"/>
          </a:xfrm>
          <a:prstGeom prst="rect">
            <a:avLst/>
          </a:prstGeom>
        </p:spPr>
        <p:txBody>
          <a:bodyPr vert="horz" lIns="68580" tIns="34290" rIns="68580" bIns="34290" rtlCol="0" anchor="ctr">
            <a:normAutofit/>
          </a:bodyPr>
          <a:lstStyle/>
          <a:p>
            <a:pPr indent="-171450" defTabSz="685800">
              <a:lnSpc>
                <a:spcPct val="90000"/>
              </a:lnSpc>
              <a:spcAft>
                <a:spcPts val="450"/>
              </a:spcAft>
              <a:buFont typeface="Arial" panose="020B0604020202020204" pitchFamily="34" charset="0"/>
              <a:buChar char="•"/>
            </a:pPr>
            <a:endParaRPr lang="en-US" sz="1500" dirty="0">
              <a:latin typeface="Calibri" panose="020F0502020204030204"/>
            </a:endParaRPr>
          </a:p>
        </p:txBody>
      </p:sp>
      <p:sp>
        <p:nvSpPr>
          <p:cNvPr id="10" name="TextBox 9">
            <a:extLst>
              <a:ext uri="{FF2B5EF4-FFF2-40B4-BE49-F238E27FC236}">
                <a16:creationId xmlns:a16="http://schemas.microsoft.com/office/drawing/2014/main" xmlns="" id="{95650E01-376A-7F7C-86BC-6C4526568E39}"/>
              </a:ext>
            </a:extLst>
          </p:cNvPr>
          <p:cNvSpPr txBox="1"/>
          <p:nvPr/>
        </p:nvSpPr>
        <p:spPr>
          <a:xfrm>
            <a:off x="7256723" y="3203833"/>
            <a:ext cx="4657060" cy="341632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latin typeface="Tahoma" panose="020B0604030504040204" pitchFamily="34" charset="0"/>
                <a:ea typeface="Tahoma" panose="020B0604030504040204" pitchFamily="34" charset="0"/>
                <a:cs typeface="Tahoma" panose="020B0604030504040204" pitchFamily="34" charset="0"/>
              </a:rPr>
              <a:t>ICT equipment at the national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latin typeface="Tahoma" panose="020B0604030504040204" pitchFamily="34" charset="0"/>
                <a:ea typeface="Tahoma" panose="020B0604030504040204" pitchFamily="34" charset="0"/>
                <a:cs typeface="Tahoma" panose="020B0604030504040204" pitchFamily="34" charset="0"/>
              </a:rPr>
              <a:t>to up-date the educational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latin typeface="Tahoma" panose="020B0604030504040204" pitchFamily="34" charset="0"/>
                <a:ea typeface="Tahoma" panose="020B0604030504040204" pitchFamily="34" charset="0"/>
                <a:cs typeface="Tahoma" panose="020B0604030504040204" pitchFamily="34" charset="0"/>
              </a:rPr>
              <a:t>to prepare computer-based methodological materials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latin typeface="Tahoma" panose="020B0604030504040204" pitchFamily="34" charset="0"/>
                <a:ea typeface="Tahoma" panose="020B0604030504040204" pitchFamily="34" charset="0"/>
                <a:cs typeface="Tahoma" panose="020B0604030504040204" pitchFamily="34" charset="0"/>
              </a:rPr>
              <a:t>to invest in teachers’ abilities and knowledge in this area</a:t>
            </a:r>
          </a:p>
          <a:p>
            <a:endParaRPr lang="en-US" sz="2400" dirty="0"/>
          </a:p>
        </p:txBody>
      </p:sp>
    </p:spTree>
    <p:extLst>
      <p:ext uri="{BB962C8B-B14F-4D97-AF65-F5344CB8AC3E}">
        <p14:creationId xmlns:p14="http://schemas.microsoft.com/office/powerpoint/2010/main" val="1907047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3ABF0A8-946C-4655-A25F-F63CF2F8918F}"/>
              </a:ext>
            </a:extLst>
          </p:cNvPr>
          <p:cNvSpPr txBox="1"/>
          <p:nvPr/>
        </p:nvSpPr>
        <p:spPr>
          <a:xfrm>
            <a:off x="2547788" y="597333"/>
            <a:ext cx="7712767" cy="699790"/>
          </a:xfrm>
          <a:prstGeom prst="rect">
            <a:avLst/>
          </a:prstGeom>
          <a:solidFill>
            <a:srgbClr val="FFFFFF"/>
          </a:solidFill>
          <a:ln w="9528" cap="flat">
            <a:solidFill>
              <a:srgbClr val="40BAD2"/>
            </a:solidFill>
            <a:prstDash val="solid"/>
          </a:ln>
        </p:spPr>
        <p:txBody>
          <a:bodyPr vert="horz" wrap="square" lIns="68580" tIns="34290" rIns="68580" bIns="34290" anchor="ctr" anchorCtr="1" compatLnSpc="1">
            <a:normAutofit fontScale="92500" lnSpcReduction="20000"/>
          </a:bodyPr>
          <a:lstStyle/>
          <a:p>
            <a:pPr algn="ctr" defTabSz="685800">
              <a:lnSpc>
                <a:spcPct val="90000"/>
              </a:lnSpc>
              <a:defRPr sz="1800" b="0" i="0" u="none" strike="noStrike" kern="0" cap="none" spc="0" baseline="0">
                <a:solidFill>
                  <a:srgbClr val="000000"/>
                </a:solidFill>
                <a:uFillTx/>
              </a:defRPr>
            </a:pPr>
            <a:endParaRPr lang="en-US" sz="3000" b="1" dirty="0">
              <a:solidFill>
                <a:srgbClr val="222222"/>
              </a:solidFill>
              <a:latin typeface="Tahoma" panose="020B0604030504040204" pitchFamily="34" charset="0"/>
              <a:ea typeface="Tahoma" panose="020B0604030504040204" pitchFamily="34" charset="0"/>
              <a:cs typeface="Tahoma" panose="020B0604030504040204" pitchFamily="34" charset="0"/>
            </a:endParaRPr>
          </a:p>
          <a:p>
            <a:pPr algn="ctr" defTabSz="685800">
              <a:lnSpc>
                <a:spcPct val="90000"/>
              </a:lnSpc>
              <a:defRPr sz="1800" b="0" i="0" u="none" strike="noStrike" kern="0" cap="none" spc="0" baseline="0">
                <a:solidFill>
                  <a:srgbClr val="000000"/>
                </a:solidFill>
                <a:uFillTx/>
              </a:defRPr>
            </a:pPr>
            <a:r>
              <a:rPr lang="en-US" sz="3000" b="1" dirty="0">
                <a:solidFill>
                  <a:srgbClr val="222222"/>
                </a:solidFill>
                <a:latin typeface="Tahoma" panose="020B0604030504040204" pitchFamily="34" charset="0"/>
                <a:ea typeface="Tahoma" panose="020B0604030504040204" pitchFamily="34" charset="0"/>
                <a:cs typeface="Tahoma" panose="020B0604030504040204" pitchFamily="34" charset="0"/>
              </a:rPr>
              <a:t>Technologies in physical education</a:t>
            </a:r>
            <a:endParaRPr lang="es-ES" sz="2775" b="1" spc="-45" dirty="0">
              <a:solidFill>
                <a:srgbClr val="40BAD2"/>
              </a:solidFill>
              <a:latin typeface="Tahoma" panose="020B0604030504040204" pitchFamily="34" charset="0"/>
              <a:ea typeface="Tahoma" panose="020B0604030504040204" pitchFamily="34" charset="0"/>
              <a:cs typeface="Tahoma" panose="020B0604030504040204" pitchFamily="34" charset="0"/>
            </a:endParaRPr>
          </a:p>
        </p:txBody>
      </p:sp>
      <p:sp>
        <p:nvSpPr>
          <p:cNvPr id="3" name="CuadroTexto 5">
            <a:extLst>
              <a:ext uri="{FF2B5EF4-FFF2-40B4-BE49-F238E27FC236}">
                <a16:creationId xmlns:a16="http://schemas.microsoft.com/office/drawing/2014/main" xmlns="" id="{5781AF2B-C45F-47C7-9DF9-53691139FBFE}"/>
              </a:ext>
            </a:extLst>
          </p:cNvPr>
          <p:cNvSpPr txBox="1"/>
          <p:nvPr/>
        </p:nvSpPr>
        <p:spPr>
          <a:xfrm>
            <a:off x="2318395" y="1957810"/>
            <a:ext cx="1635848" cy="530915"/>
          </a:xfrm>
          <a:prstGeom prst="rect">
            <a:avLst/>
          </a:prstGeom>
          <a:noFill/>
          <a:ln cap="flat">
            <a:noFill/>
          </a:ln>
        </p:spPr>
        <p:txBody>
          <a:bodyPr vert="horz" wrap="square" lIns="68580" tIns="34290" rIns="68580" bIns="34290" anchor="t" anchorCtr="0" compatLnSpc="1">
            <a:spAutoFit/>
          </a:bodyPr>
          <a:lstStyle/>
          <a:p>
            <a:pPr algn="ctr" defTabSz="342900">
              <a:defRPr sz="1800" b="0" i="0" u="none" strike="noStrike" kern="0" cap="none" spc="0" baseline="0">
                <a:solidFill>
                  <a:srgbClr val="000000"/>
                </a:solidFill>
                <a:uFillTx/>
              </a:defRPr>
            </a:pPr>
            <a:r>
              <a:rPr lang="es-ES" sz="1500" b="1" u="sng" dirty="0">
                <a:solidFill>
                  <a:srgbClr val="000000"/>
                </a:solidFill>
                <a:latin typeface="Corbel"/>
              </a:rPr>
              <a:t>Video </a:t>
            </a:r>
            <a:r>
              <a:rPr lang="es-ES" sz="1500" b="1" u="sng" dirty="0" err="1">
                <a:solidFill>
                  <a:srgbClr val="000000"/>
                </a:solidFill>
                <a:latin typeface="Corbel"/>
              </a:rPr>
              <a:t>analysis</a:t>
            </a:r>
            <a:r>
              <a:rPr lang="es-ES" sz="1500" b="1" u="sng" dirty="0">
                <a:solidFill>
                  <a:srgbClr val="000000"/>
                </a:solidFill>
                <a:latin typeface="Corbel"/>
              </a:rPr>
              <a:t> software</a:t>
            </a:r>
          </a:p>
        </p:txBody>
      </p:sp>
      <p:sp>
        <p:nvSpPr>
          <p:cNvPr id="4" name="CuadroTexto 7">
            <a:extLst>
              <a:ext uri="{FF2B5EF4-FFF2-40B4-BE49-F238E27FC236}">
                <a16:creationId xmlns:a16="http://schemas.microsoft.com/office/drawing/2014/main" xmlns="" id="{77A8D415-303F-4C33-B00D-CB65FCCB2A7D}"/>
              </a:ext>
            </a:extLst>
          </p:cNvPr>
          <p:cNvSpPr txBox="1"/>
          <p:nvPr/>
        </p:nvSpPr>
        <p:spPr>
          <a:xfrm>
            <a:off x="4018658" y="2126547"/>
            <a:ext cx="2012929" cy="300082"/>
          </a:xfrm>
          <a:prstGeom prst="rect">
            <a:avLst/>
          </a:prstGeom>
          <a:noFill/>
          <a:ln cap="flat">
            <a:noFill/>
          </a:ln>
        </p:spPr>
        <p:txBody>
          <a:bodyPr vert="horz" wrap="square" lIns="68580" tIns="34290" rIns="68580" bIns="34290" anchor="t" anchorCtr="0" compatLnSpc="1">
            <a:spAutoFit/>
          </a:bodyPr>
          <a:lstStyle/>
          <a:p>
            <a:pPr algn="ctr" defTabSz="342900">
              <a:defRPr sz="1800" b="0" i="0" u="none" strike="noStrike" kern="0" cap="none" spc="0" baseline="0">
                <a:solidFill>
                  <a:srgbClr val="000000"/>
                </a:solidFill>
                <a:uFillTx/>
              </a:defRPr>
            </a:pPr>
            <a:r>
              <a:rPr lang="es-ES" sz="1500" b="1" u="sng">
                <a:solidFill>
                  <a:srgbClr val="000000"/>
                </a:solidFill>
                <a:latin typeface="Corbel"/>
              </a:rPr>
              <a:t>Mobile applications</a:t>
            </a:r>
            <a:endParaRPr lang="es-ES" sz="1500" b="1" u="sng" dirty="0">
              <a:solidFill>
                <a:srgbClr val="000000"/>
              </a:solidFill>
              <a:latin typeface="Corbel"/>
            </a:endParaRPr>
          </a:p>
        </p:txBody>
      </p:sp>
      <p:sp>
        <p:nvSpPr>
          <p:cNvPr id="5" name="CuadroTexto 8">
            <a:extLst>
              <a:ext uri="{FF2B5EF4-FFF2-40B4-BE49-F238E27FC236}">
                <a16:creationId xmlns:a16="http://schemas.microsoft.com/office/drawing/2014/main" xmlns="" id="{D992E041-3380-4F63-B495-93EB3BCB590C}"/>
              </a:ext>
            </a:extLst>
          </p:cNvPr>
          <p:cNvSpPr txBox="1"/>
          <p:nvPr/>
        </p:nvSpPr>
        <p:spPr>
          <a:xfrm>
            <a:off x="6096002" y="2160579"/>
            <a:ext cx="2433706" cy="300082"/>
          </a:xfrm>
          <a:prstGeom prst="rect">
            <a:avLst/>
          </a:prstGeom>
          <a:noFill/>
          <a:ln cap="flat">
            <a:noFill/>
          </a:ln>
        </p:spPr>
        <p:txBody>
          <a:bodyPr vert="horz" wrap="square" lIns="68580" tIns="34290" rIns="68580" bIns="34290" anchor="t" anchorCtr="0" compatLnSpc="1">
            <a:spAutoFit/>
          </a:bodyPr>
          <a:lstStyle/>
          <a:p>
            <a:pPr defTabSz="342900">
              <a:defRPr sz="1800" b="0" i="0" u="none" strike="noStrike" kern="0" cap="none" spc="0" baseline="0">
                <a:solidFill>
                  <a:srgbClr val="000000"/>
                </a:solidFill>
                <a:uFillTx/>
              </a:defRPr>
            </a:pPr>
            <a:r>
              <a:rPr lang="es-ES" sz="1500" b="1" u="sng" dirty="0">
                <a:solidFill>
                  <a:srgbClr val="000000"/>
                </a:solidFill>
                <a:latin typeface="Corbel"/>
              </a:rPr>
              <a:t>Online </a:t>
            </a:r>
            <a:r>
              <a:rPr lang="es-ES" sz="1500" b="1" u="sng" dirty="0" err="1">
                <a:solidFill>
                  <a:srgbClr val="000000"/>
                </a:solidFill>
                <a:latin typeface="Corbel"/>
              </a:rPr>
              <a:t>photos</a:t>
            </a:r>
            <a:r>
              <a:rPr lang="es-ES" sz="1500" b="1" u="sng" dirty="0">
                <a:solidFill>
                  <a:srgbClr val="000000"/>
                </a:solidFill>
                <a:latin typeface="Corbel"/>
              </a:rPr>
              <a:t> and videos</a:t>
            </a:r>
          </a:p>
        </p:txBody>
      </p:sp>
      <p:sp>
        <p:nvSpPr>
          <p:cNvPr id="6" name="CuadroTexto 9">
            <a:extLst>
              <a:ext uri="{FF2B5EF4-FFF2-40B4-BE49-F238E27FC236}">
                <a16:creationId xmlns:a16="http://schemas.microsoft.com/office/drawing/2014/main" xmlns="" id="{B33C4EF4-6518-4A50-BCFF-41ED1824DF26}"/>
              </a:ext>
            </a:extLst>
          </p:cNvPr>
          <p:cNvSpPr txBox="1"/>
          <p:nvPr/>
        </p:nvSpPr>
        <p:spPr>
          <a:xfrm>
            <a:off x="8529709" y="2160580"/>
            <a:ext cx="1422671" cy="300082"/>
          </a:xfrm>
          <a:prstGeom prst="rect">
            <a:avLst/>
          </a:prstGeom>
          <a:noFill/>
          <a:ln cap="flat">
            <a:noFill/>
          </a:ln>
        </p:spPr>
        <p:txBody>
          <a:bodyPr vert="horz" wrap="square" lIns="68580" tIns="34290" rIns="68580" bIns="34290" anchor="t" anchorCtr="0" compatLnSpc="1">
            <a:spAutoFit/>
          </a:bodyPr>
          <a:lstStyle/>
          <a:p>
            <a:pPr algn="ctr" defTabSz="342900">
              <a:defRPr sz="1800" b="0" i="0" u="none" strike="noStrike" kern="0" cap="none" spc="0" baseline="0">
                <a:solidFill>
                  <a:srgbClr val="000000"/>
                </a:solidFill>
                <a:uFillTx/>
              </a:defRPr>
            </a:pPr>
            <a:r>
              <a:rPr lang="es-ES" sz="1500" b="1" u="sng" dirty="0">
                <a:solidFill>
                  <a:srgbClr val="000000"/>
                </a:solidFill>
                <a:latin typeface="Corbel"/>
              </a:rPr>
              <a:t>Virtual </a:t>
            </a:r>
            <a:r>
              <a:rPr lang="es-ES" sz="1500" b="1" u="sng" dirty="0" err="1">
                <a:solidFill>
                  <a:srgbClr val="000000"/>
                </a:solidFill>
                <a:latin typeface="Corbel"/>
              </a:rPr>
              <a:t>classes</a:t>
            </a:r>
            <a:endParaRPr lang="es-ES" sz="1500" b="1" u="sng" dirty="0">
              <a:solidFill>
                <a:srgbClr val="000000"/>
              </a:solidFill>
              <a:latin typeface="Corbel"/>
            </a:endParaRPr>
          </a:p>
        </p:txBody>
      </p:sp>
      <p:sp>
        <p:nvSpPr>
          <p:cNvPr id="7" name="CuadroTexto 10">
            <a:extLst>
              <a:ext uri="{FF2B5EF4-FFF2-40B4-BE49-F238E27FC236}">
                <a16:creationId xmlns:a16="http://schemas.microsoft.com/office/drawing/2014/main" xmlns="" id="{54CE28E6-27E1-4E28-9F5F-051695C4D3A7}"/>
              </a:ext>
            </a:extLst>
          </p:cNvPr>
          <p:cNvSpPr txBox="1"/>
          <p:nvPr/>
        </p:nvSpPr>
        <p:spPr>
          <a:xfrm>
            <a:off x="1995857" y="4101431"/>
            <a:ext cx="1689880" cy="300082"/>
          </a:xfrm>
          <a:prstGeom prst="rect">
            <a:avLst/>
          </a:prstGeom>
          <a:noFill/>
          <a:ln cap="flat">
            <a:noFill/>
          </a:ln>
        </p:spPr>
        <p:txBody>
          <a:bodyPr vert="horz" wrap="square" lIns="68580" tIns="34290" rIns="68580" bIns="34290" anchor="t" anchorCtr="0" compatLnSpc="1">
            <a:spAutoFit/>
          </a:bodyPr>
          <a:lstStyle/>
          <a:p>
            <a:pPr algn="ctr" defTabSz="342900">
              <a:defRPr sz="1800" b="0" i="0" u="none" strike="noStrike" kern="0" cap="none" spc="0" baseline="0">
                <a:solidFill>
                  <a:srgbClr val="000000"/>
                </a:solidFill>
                <a:uFillTx/>
              </a:defRPr>
            </a:pPr>
            <a:r>
              <a:rPr lang="lt-LT" sz="1500" b="1" u="sng" dirty="0" err="1">
                <a:solidFill>
                  <a:srgbClr val="000000"/>
                </a:solidFill>
                <a:latin typeface="Corbel"/>
              </a:rPr>
              <a:t>Gaming</a:t>
            </a:r>
            <a:r>
              <a:rPr lang="lt-LT" sz="1500" b="1" u="sng" dirty="0">
                <a:solidFill>
                  <a:srgbClr val="000000"/>
                </a:solidFill>
                <a:latin typeface="Corbel"/>
              </a:rPr>
              <a:t> </a:t>
            </a:r>
            <a:r>
              <a:rPr lang="lt-LT" sz="1500" b="1" u="sng" dirty="0" err="1">
                <a:solidFill>
                  <a:srgbClr val="000000"/>
                </a:solidFill>
                <a:latin typeface="Corbel"/>
              </a:rPr>
              <a:t>systems</a:t>
            </a:r>
            <a:endParaRPr lang="es-ES" sz="1500" b="1" u="sng" dirty="0">
              <a:solidFill>
                <a:srgbClr val="000000"/>
              </a:solidFill>
              <a:latin typeface="Corbel"/>
            </a:endParaRPr>
          </a:p>
        </p:txBody>
      </p:sp>
      <p:sp>
        <p:nvSpPr>
          <p:cNvPr id="8" name="CuadroTexto 11">
            <a:extLst>
              <a:ext uri="{FF2B5EF4-FFF2-40B4-BE49-F238E27FC236}">
                <a16:creationId xmlns:a16="http://schemas.microsoft.com/office/drawing/2014/main" xmlns="" id="{F3F5015F-9E3D-4726-B627-FE712E34B630}"/>
              </a:ext>
            </a:extLst>
          </p:cNvPr>
          <p:cNvSpPr txBox="1"/>
          <p:nvPr/>
        </p:nvSpPr>
        <p:spPr>
          <a:xfrm>
            <a:off x="3827217" y="4039550"/>
            <a:ext cx="1964200" cy="561692"/>
          </a:xfrm>
          <a:prstGeom prst="rect">
            <a:avLst/>
          </a:prstGeom>
          <a:noFill/>
          <a:ln cap="flat">
            <a:noFill/>
          </a:ln>
        </p:spPr>
        <p:txBody>
          <a:bodyPr vert="horz" wrap="square" lIns="68580" tIns="34290" rIns="68580" bIns="34290" anchor="t" anchorCtr="0" compatLnSpc="1">
            <a:spAutoFit/>
          </a:bodyPr>
          <a:lstStyle/>
          <a:p>
            <a:pPr algn="ctr" defTabSz="342900">
              <a:defRPr sz="1800" b="0" i="0" u="none" strike="noStrike" kern="0" cap="none" spc="0" baseline="0">
                <a:solidFill>
                  <a:srgbClr val="000000"/>
                </a:solidFill>
                <a:uFillTx/>
              </a:defRPr>
            </a:pPr>
            <a:r>
              <a:rPr lang="en-US" sz="1600" b="1" u="sng" dirty="0">
                <a:latin typeface="Corbel" panose="020B0503020204020204" pitchFamily="34" charset="0"/>
                <a:cs typeface="Arial" panose="020B0604020202020204" pitchFamily="34" charset="0"/>
              </a:rPr>
              <a:t>Monitors and tracking devices</a:t>
            </a:r>
            <a:endParaRPr lang="es-ES" sz="1500" b="1" u="sng" dirty="0">
              <a:latin typeface="Corbel" panose="020B0503020204020204" pitchFamily="34" charset="0"/>
              <a:cs typeface="Arial" panose="020B0604020202020204" pitchFamily="34" charset="0"/>
            </a:endParaRPr>
          </a:p>
        </p:txBody>
      </p:sp>
      <p:sp>
        <p:nvSpPr>
          <p:cNvPr id="9" name="CuadroTexto 12">
            <a:extLst>
              <a:ext uri="{FF2B5EF4-FFF2-40B4-BE49-F238E27FC236}">
                <a16:creationId xmlns:a16="http://schemas.microsoft.com/office/drawing/2014/main" xmlns="" id="{A63671F6-EEAD-4CA4-A437-300EB9747DAA}"/>
              </a:ext>
            </a:extLst>
          </p:cNvPr>
          <p:cNvSpPr txBox="1"/>
          <p:nvPr/>
        </p:nvSpPr>
        <p:spPr>
          <a:xfrm>
            <a:off x="5592129" y="4180845"/>
            <a:ext cx="2074398" cy="315471"/>
          </a:xfrm>
          <a:prstGeom prst="rect">
            <a:avLst/>
          </a:prstGeom>
          <a:noFill/>
          <a:ln cap="flat">
            <a:noFill/>
          </a:ln>
        </p:spPr>
        <p:txBody>
          <a:bodyPr vert="horz" wrap="square" lIns="68580" tIns="34290" rIns="68580" bIns="34290" anchor="t" anchorCtr="0" compatLnSpc="1">
            <a:spAutoFit/>
          </a:bodyPr>
          <a:lstStyle/>
          <a:p>
            <a:pPr algn="ctr" defTabSz="342900">
              <a:defRPr sz="1800" b="0" i="0" u="none" strike="noStrike" kern="0" cap="none" spc="0" baseline="0">
                <a:solidFill>
                  <a:srgbClr val="000000"/>
                </a:solidFill>
                <a:uFillTx/>
              </a:defRPr>
            </a:pPr>
            <a:r>
              <a:rPr lang="en-US" sz="1600" b="1" u="sng" dirty="0">
                <a:solidFill>
                  <a:srgbClr val="222222"/>
                </a:solidFill>
                <a:latin typeface="Corbel" panose="020B0503020204020204" pitchFamily="34" charset="0"/>
              </a:rPr>
              <a:t>Smart watches</a:t>
            </a:r>
            <a:endParaRPr lang="es-ES" sz="1500" b="1" u="sng" dirty="0">
              <a:solidFill>
                <a:srgbClr val="000000"/>
              </a:solidFill>
              <a:latin typeface="Corbel" panose="020B0503020204020204" pitchFamily="34" charset="0"/>
            </a:endParaRPr>
          </a:p>
        </p:txBody>
      </p:sp>
      <p:pic>
        <p:nvPicPr>
          <p:cNvPr id="10" name="Imagen 13">
            <a:extLst>
              <a:ext uri="{FF2B5EF4-FFF2-40B4-BE49-F238E27FC236}">
                <a16:creationId xmlns:a16="http://schemas.microsoft.com/office/drawing/2014/main" xmlns="" id="{7D93D6AB-1A4B-434F-B22F-B08E7E74FCCD}"/>
              </a:ext>
            </a:extLst>
          </p:cNvPr>
          <p:cNvPicPr>
            <a:picLocks noChangeAspect="1"/>
          </p:cNvPicPr>
          <p:nvPr/>
        </p:nvPicPr>
        <p:blipFill>
          <a:blip r:embed="rId3"/>
          <a:stretch>
            <a:fillRect/>
          </a:stretch>
        </p:blipFill>
        <p:spPr>
          <a:xfrm>
            <a:off x="6123559" y="2528665"/>
            <a:ext cx="1779074" cy="1334306"/>
          </a:xfrm>
          <a:prstGeom prst="rect">
            <a:avLst/>
          </a:prstGeom>
          <a:noFill/>
          <a:ln cap="flat">
            <a:noFill/>
          </a:ln>
        </p:spPr>
      </p:pic>
      <p:pic>
        <p:nvPicPr>
          <p:cNvPr id="11" name="Imagen 15" descr="Imagen que contiene cerca, cortina, puesto, mujer&#10;&#10;Descripción generada automáticamente">
            <a:extLst>
              <a:ext uri="{FF2B5EF4-FFF2-40B4-BE49-F238E27FC236}">
                <a16:creationId xmlns:a16="http://schemas.microsoft.com/office/drawing/2014/main" xmlns="" id="{3F9F69A7-3894-41A8-B954-84D163D00AE6}"/>
              </a:ext>
            </a:extLst>
          </p:cNvPr>
          <p:cNvPicPr>
            <a:picLocks noChangeAspect="1"/>
          </p:cNvPicPr>
          <p:nvPr/>
        </p:nvPicPr>
        <p:blipFill>
          <a:blip r:embed="rId4"/>
          <a:srcRect l="23671"/>
          <a:stretch>
            <a:fillRect/>
          </a:stretch>
        </p:blipFill>
        <p:spPr>
          <a:xfrm>
            <a:off x="2280605" y="2688631"/>
            <a:ext cx="1518704" cy="1119198"/>
          </a:xfrm>
          <a:prstGeom prst="rect">
            <a:avLst/>
          </a:prstGeom>
          <a:noFill/>
          <a:ln cap="flat">
            <a:noFill/>
          </a:ln>
        </p:spPr>
      </p:pic>
      <p:pic>
        <p:nvPicPr>
          <p:cNvPr id="12" name="Imagen 19" descr="Diagrama&#10;&#10;Descripción generada automáticamente">
            <a:hlinkClick r:id="" action="ppaction://noaction"/>
            <a:extLst>
              <a:ext uri="{FF2B5EF4-FFF2-40B4-BE49-F238E27FC236}">
                <a16:creationId xmlns:a16="http://schemas.microsoft.com/office/drawing/2014/main" xmlns="" id="{734424E6-590C-428F-9C65-207EE72EA9F3}"/>
              </a:ext>
            </a:extLst>
          </p:cNvPr>
          <p:cNvPicPr>
            <a:picLocks noChangeAspect="1"/>
          </p:cNvPicPr>
          <p:nvPr/>
        </p:nvPicPr>
        <p:blipFill>
          <a:blip r:embed="rId5"/>
          <a:srcRect t="8058" b="2255"/>
          <a:stretch>
            <a:fillRect/>
          </a:stretch>
        </p:blipFill>
        <p:spPr>
          <a:xfrm>
            <a:off x="4256810" y="2507991"/>
            <a:ext cx="1364234" cy="1413886"/>
          </a:xfrm>
          <a:prstGeom prst="rect">
            <a:avLst/>
          </a:prstGeom>
          <a:noFill/>
          <a:ln cap="flat">
            <a:noFill/>
          </a:ln>
        </p:spPr>
      </p:pic>
      <p:pic>
        <p:nvPicPr>
          <p:cNvPr id="13" name="Imagen 21" descr="Icono&#10;&#10;Descripción generada automáticamente">
            <a:extLst>
              <a:ext uri="{FF2B5EF4-FFF2-40B4-BE49-F238E27FC236}">
                <a16:creationId xmlns:a16="http://schemas.microsoft.com/office/drawing/2014/main" xmlns="" id="{7C751414-5189-4D9A-A2F5-2139C9FB63B5}"/>
              </a:ext>
            </a:extLst>
          </p:cNvPr>
          <p:cNvPicPr>
            <a:picLocks noChangeAspect="1"/>
          </p:cNvPicPr>
          <p:nvPr/>
        </p:nvPicPr>
        <p:blipFill>
          <a:blip r:embed="rId6"/>
          <a:stretch>
            <a:fillRect/>
          </a:stretch>
        </p:blipFill>
        <p:spPr>
          <a:xfrm>
            <a:off x="8633736" y="2645803"/>
            <a:ext cx="1173554" cy="602427"/>
          </a:xfrm>
          <a:prstGeom prst="rect">
            <a:avLst/>
          </a:prstGeom>
          <a:noFill/>
          <a:ln cap="flat">
            <a:noFill/>
          </a:ln>
        </p:spPr>
      </p:pic>
      <p:pic>
        <p:nvPicPr>
          <p:cNvPr id="14" name="Imagen 23" descr="Interfaz de usuario gráfica, Aplicación&#10;&#10;Descripción generada automáticamente">
            <a:extLst>
              <a:ext uri="{FF2B5EF4-FFF2-40B4-BE49-F238E27FC236}">
                <a16:creationId xmlns:a16="http://schemas.microsoft.com/office/drawing/2014/main" xmlns="" id="{F5C7CA66-2E0F-447E-BC8D-0E8E152793C5}"/>
              </a:ext>
            </a:extLst>
          </p:cNvPr>
          <p:cNvPicPr>
            <a:picLocks noChangeAspect="1"/>
          </p:cNvPicPr>
          <p:nvPr/>
        </p:nvPicPr>
        <p:blipFill>
          <a:blip r:embed="rId7"/>
          <a:srcRect t="6228" b="15074"/>
          <a:stretch>
            <a:fillRect/>
          </a:stretch>
        </p:blipFill>
        <p:spPr>
          <a:xfrm>
            <a:off x="8654269" y="3248231"/>
            <a:ext cx="1173554" cy="612405"/>
          </a:xfrm>
          <a:prstGeom prst="rect">
            <a:avLst/>
          </a:prstGeom>
          <a:noFill/>
          <a:ln cap="flat">
            <a:noFill/>
          </a:ln>
        </p:spPr>
      </p:pic>
      <p:pic>
        <p:nvPicPr>
          <p:cNvPr id="15" name="Imagen 25">
            <a:extLst>
              <a:ext uri="{FF2B5EF4-FFF2-40B4-BE49-F238E27FC236}">
                <a16:creationId xmlns:a16="http://schemas.microsoft.com/office/drawing/2014/main" xmlns="" id="{F6CB0899-9373-45CD-B630-C5570277BAED}"/>
              </a:ext>
            </a:extLst>
          </p:cNvPr>
          <p:cNvPicPr>
            <a:picLocks noChangeAspect="1"/>
          </p:cNvPicPr>
          <p:nvPr/>
        </p:nvPicPr>
        <p:blipFill>
          <a:blip r:embed="rId8"/>
          <a:stretch>
            <a:fillRect/>
          </a:stretch>
        </p:blipFill>
        <p:spPr>
          <a:xfrm>
            <a:off x="2028240" y="4513644"/>
            <a:ext cx="1689880" cy="1267413"/>
          </a:xfrm>
          <a:prstGeom prst="rect">
            <a:avLst/>
          </a:prstGeom>
          <a:noFill/>
          <a:ln cap="flat">
            <a:noFill/>
          </a:ln>
        </p:spPr>
      </p:pic>
      <p:pic>
        <p:nvPicPr>
          <p:cNvPr id="16" name="Imagen 29" descr="Mano sosteniendo un celular en la mano&#10;&#10;Descripción generada automáticamente">
            <a:extLst>
              <a:ext uri="{FF2B5EF4-FFF2-40B4-BE49-F238E27FC236}">
                <a16:creationId xmlns:a16="http://schemas.microsoft.com/office/drawing/2014/main" xmlns="" id="{377779DA-62F9-456A-B12B-4AA5A1F604C7}"/>
              </a:ext>
            </a:extLst>
          </p:cNvPr>
          <p:cNvPicPr>
            <a:picLocks noChangeAspect="1"/>
          </p:cNvPicPr>
          <p:nvPr/>
        </p:nvPicPr>
        <p:blipFill>
          <a:blip r:embed="rId9"/>
          <a:stretch>
            <a:fillRect/>
          </a:stretch>
        </p:blipFill>
        <p:spPr>
          <a:xfrm>
            <a:off x="4099412" y="4601242"/>
            <a:ext cx="1521632" cy="1399903"/>
          </a:xfrm>
          <a:prstGeom prst="rect">
            <a:avLst/>
          </a:prstGeom>
          <a:noFill/>
          <a:ln cap="flat">
            <a:noFill/>
          </a:ln>
        </p:spPr>
      </p:pic>
      <p:pic>
        <p:nvPicPr>
          <p:cNvPr id="17" name="Imagen 31">
            <a:extLst>
              <a:ext uri="{FF2B5EF4-FFF2-40B4-BE49-F238E27FC236}">
                <a16:creationId xmlns:a16="http://schemas.microsoft.com/office/drawing/2014/main" xmlns="" id="{BE458006-7B8B-431B-9E8F-87132AB70D3F}"/>
              </a:ext>
            </a:extLst>
          </p:cNvPr>
          <p:cNvPicPr>
            <a:picLocks noChangeAspect="1"/>
          </p:cNvPicPr>
          <p:nvPr/>
        </p:nvPicPr>
        <p:blipFill>
          <a:blip r:embed="rId10"/>
          <a:srcRect t="6521" r="15110" b="1478"/>
          <a:stretch>
            <a:fillRect/>
          </a:stretch>
        </p:blipFill>
        <p:spPr>
          <a:xfrm>
            <a:off x="5692837" y="4632394"/>
            <a:ext cx="1422671" cy="1463229"/>
          </a:xfrm>
          <a:prstGeom prst="rect">
            <a:avLst/>
          </a:prstGeom>
          <a:noFill/>
          <a:ln cap="flat">
            <a:noFill/>
          </a:ln>
        </p:spPr>
      </p:pic>
      <p:sp>
        <p:nvSpPr>
          <p:cNvPr id="18" name="CuadroTexto 32">
            <a:extLst>
              <a:ext uri="{FF2B5EF4-FFF2-40B4-BE49-F238E27FC236}">
                <a16:creationId xmlns:a16="http://schemas.microsoft.com/office/drawing/2014/main" xmlns="" id="{9993C01F-98BC-4D09-AC96-DC0DE7C5ACB6}"/>
              </a:ext>
            </a:extLst>
          </p:cNvPr>
          <p:cNvSpPr txBox="1"/>
          <p:nvPr/>
        </p:nvSpPr>
        <p:spPr>
          <a:xfrm>
            <a:off x="7518673" y="6453337"/>
            <a:ext cx="2433706" cy="276999"/>
          </a:xfrm>
          <a:prstGeom prst="rect">
            <a:avLst/>
          </a:prstGeom>
          <a:noFill/>
          <a:ln cap="flat">
            <a:noFill/>
          </a:ln>
        </p:spPr>
        <p:txBody>
          <a:bodyPr vert="horz" wrap="square" lIns="68580" tIns="34290" rIns="68580" bIns="34290" anchor="t" anchorCtr="0" compatLnSpc="1">
            <a:spAutoFit/>
          </a:bodyPr>
          <a:lstStyle/>
          <a:p>
            <a:pPr defTabSz="342900">
              <a:defRPr sz="1800" b="0" i="0" u="none" strike="noStrike" kern="0" cap="none" spc="0" baseline="0">
                <a:solidFill>
                  <a:srgbClr val="000000"/>
                </a:solidFill>
                <a:uFillTx/>
              </a:defRPr>
            </a:pPr>
            <a:r>
              <a:rPr lang="es-ES" sz="1350" i="1" dirty="0">
                <a:solidFill>
                  <a:srgbClr val="000000"/>
                </a:solidFill>
                <a:latin typeface="Corbel"/>
              </a:rPr>
              <a:t>(</a:t>
            </a:r>
            <a:r>
              <a:rPr lang="es-ES" sz="1350" i="1" dirty="0" err="1">
                <a:solidFill>
                  <a:srgbClr val="000000"/>
                </a:solidFill>
                <a:latin typeface="Corbel"/>
              </a:rPr>
              <a:t>Suriya</a:t>
            </a:r>
            <a:r>
              <a:rPr lang="es-ES" sz="1350" i="1" dirty="0">
                <a:solidFill>
                  <a:srgbClr val="000000"/>
                </a:solidFill>
                <a:latin typeface="Corbel"/>
              </a:rPr>
              <a:t> et al., 2020)</a:t>
            </a:r>
          </a:p>
        </p:txBody>
      </p:sp>
      <p:sp>
        <p:nvSpPr>
          <p:cNvPr id="19" name="CuadroTexto 12">
            <a:extLst>
              <a:ext uri="{FF2B5EF4-FFF2-40B4-BE49-F238E27FC236}">
                <a16:creationId xmlns:a16="http://schemas.microsoft.com/office/drawing/2014/main" xmlns="" id="{2DF6B05B-8BCD-7F5F-2B7A-A48B779B86FB}"/>
              </a:ext>
            </a:extLst>
          </p:cNvPr>
          <p:cNvSpPr txBox="1"/>
          <p:nvPr/>
        </p:nvSpPr>
        <p:spPr>
          <a:xfrm>
            <a:off x="7864715" y="4199622"/>
            <a:ext cx="2074398" cy="530915"/>
          </a:xfrm>
          <a:prstGeom prst="rect">
            <a:avLst/>
          </a:prstGeom>
          <a:noFill/>
          <a:ln cap="flat">
            <a:noFill/>
          </a:ln>
        </p:spPr>
        <p:txBody>
          <a:bodyPr vert="horz" wrap="square" lIns="68580" tIns="34290" rIns="68580" bIns="34290" anchor="t" anchorCtr="0" compatLnSpc="1">
            <a:spAutoFit/>
          </a:bodyPr>
          <a:lstStyle/>
          <a:p>
            <a:pPr algn="ctr" defTabSz="342900">
              <a:defRPr sz="1800" b="0" i="0" u="none" strike="noStrike" kern="0" cap="none" spc="0" baseline="0">
                <a:solidFill>
                  <a:srgbClr val="000000"/>
                </a:solidFill>
                <a:uFillTx/>
              </a:defRPr>
            </a:pPr>
            <a:r>
              <a:rPr lang="es-ES" sz="1500" b="1" u="sng" dirty="0">
                <a:solidFill>
                  <a:srgbClr val="000000"/>
                </a:solidFill>
                <a:latin typeface="Corbel"/>
              </a:rPr>
              <a:t>Virtual and </a:t>
            </a:r>
            <a:r>
              <a:rPr lang="es-ES" sz="1500" b="1" u="sng" dirty="0" err="1">
                <a:solidFill>
                  <a:srgbClr val="000000"/>
                </a:solidFill>
                <a:latin typeface="Corbel"/>
              </a:rPr>
              <a:t>augmented</a:t>
            </a:r>
            <a:r>
              <a:rPr lang="es-ES" sz="1500" b="1" u="sng" dirty="0">
                <a:solidFill>
                  <a:srgbClr val="000000"/>
                </a:solidFill>
                <a:latin typeface="Corbel"/>
              </a:rPr>
              <a:t> </a:t>
            </a:r>
            <a:r>
              <a:rPr lang="es-ES" sz="1500" b="1" u="sng" dirty="0" err="1">
                <a:solidFill>
                  <a:srgbClr val="000000"/>
                </a:solidFill>
                <a:latin typeface="Corbel"/>
              </a:rPr>
              <a:t>reality</a:t>
            </a:r>
            <a:endParaRPr lang="es-ES" sz="1500" b="1" u="sng" dirty="0">
              <a:solidFill>
                <a:srgbClr val="000000"/>
              </a:solidFill>
              <a:latin typeface="Corbel"/>
            </a:endParaRPr>
          </a:p>
        </p:txBody>
      </p:sp>
      <p:pic>
        <p:nvPicPr>
          <p:cNvPr id="20" name="Picture 19" descr="Meet Virtual Reality, Your New Physical Therapist - The New York Times">
            <a:extLst>
              <a:ext uri="{FF2B5EF4-FFF2-40B4-BE49-F238E27FC236}">
                <a16:creationId xmlns:a16="http://schemas.microsoft.com/office/drawing/2014/main" xmlns="" id="{2EC053DE-10C6-DFEE-0BC8-87D6A67531A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47738" y="4727719"/>
            <a:ext cx="1554176" cy="1234995"/>
          </a:xfrm>
          <a:prstGeom prst="rect">
            <a:avLst/>
          </a:prstGeom>
          <a:noFill/>
          <a:ln>
            <a:noFill/>
          </a:ln>
        </p:spPr>
      </p:pic>
      <p:pic>
        <p:nvPicPr>
          <p:cNvPr id="26" name="Picture 25">
            <a:extLst>
              <a:ext uri="{FF2B5EF4-FFF2-40B4-BE49-F238E27FC236}">
                <a16:creationId xmlns:a16="http://schemas.microsoft.com/office/drawing/2014/main" xmlns="" id="{B1B2BB23-B42A-7D82-99FC-2FE96D1D0E90}"/>
              </a:ext>
            </a:extLst>
          </p:cNvPr>
          <p:cNvPicPr>
            <a:picLocks noChangeAspect="1"/>
          </p:cNvPicPr>
          <p:nvPr/>
        </p:nvPicPr>
        <p:blipFill>
          <a:blip r:embed="rId12"/>
          <a:stretch>
            <a:fillRect/>
          </a:stretch>
        </p:blipFill>
        <p:spPr>
          <a:xfrm>
            <a:off x="9111235" y="4701418"/>
            <a:ext cx="1422671" cy="12130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DFDC286-F3B9-89F8-7081-828EFFAE1255}"/>
              </a:ext>
            </a:extLst>
          </p:cNvPr>
          <p:cNvPicPr>
            <a:picLocks noChangeAspect="1"/>
          </p:cNvPicPr>
          <p:nvPr/>
        </p:nvPicPr>
        <p:blipFill rotWithShape="1">
          <a:blip r:embed="rId3"/>
          <a:srcRect t="24537" r="-2" b="16305"/>
          <a:stretch/>
        </p:blipFill>
        <p:spPr>
          <a:xfrm>
            <a:off x="198739" y="171717"/>
            <a:ext cx="5804105" cy="3167426"/>
          </a:xfrm>
          <a:prstGeom prst="rect">
            <a:avLst/>
          </a:prstGeom>
        </p:spPr>
      </p:pic>
      <p:pic>
        <p:nvPicPr>
          <p:cNvPr id="5" name="Picture 4">
            <a:extLst>
              <a:ext uri="{FF2B5EF4-FFF2-40B4-BE49-F238E27FC236}">
                <a16:creationId xmlns:a16="http://schemas.microsoft.com/office/drawing/2014/main" xmlns="" id="{6218B841-A17D-20B6-CFC8-E27A10ACF980}"/>
              </a:ext>
            </a:extLst>
          </p:cNvPr>
          <p:cNvPicPr>
            <a:picLocks noChangeAspect="1"/>
          </p:cNvPicPr>
          <p:nvPr/>
        </p:nvPicPr>
        <p:blipFill rotWithShape="1">
          <a:blip r:embed="rId4"/>
          <a:srcRect r="2" b="18158"/>
          <a:stretch/>
        </p:blipFill>
        <p:spPr>
          <a:xfrm>
            <a:off x="6195373" y="171717"/>
            <a:ext cx="5797883" cy="3167426"/>
          </a:xfrm>
          <a:prstGeom prst="rect">
            <a:avLst/>
          </a:prstGeom>
        </p:spPr>
      </p:pic>
      <p:pic>
        <p:nvPicPr>
          <p:cNvPr id="3" name="Picture 2" descr="VR Based Pilates">
            <a:extLst>
              <a:ext uri="{FF2B5EF4-FFF2-40B4-BE49-F238E27FC236}">
                <a16:creationId xmlns:a16="http://schemas.microsoft.com/office/drawing/2014/main" xmlns="" id="{0E40CE6E-F801-B9B0-96B5-11C246262E00}"/>
              </a:ext>
            </a:extLst>
          </p:cNvPr>
          <p:cNvPicPr>
            <a:picLocks noChangeAspect="1"/>
          </p:cNvPicPr>
          <p:nvPr/>
        </p:nvPicPr>
        <p:blipFill rotWithShape="1">
          <a:blip r:embed="rId5">
            <a:extLst>
              <a:ext uri="{28A0092B-C50C-407E-A947-70E740481C1C}">
                <a14:useLocalDpi xmlns:a14="http://schemas.microsoft.com/office/drawing/2010/main" val="0"/>
              </a:ext>
            </a:extLst>
          </a:blip>
          <a:srcRect t="5994" r="-2" b="21992"/>
          <a:stretch/>
        </p:blipFill>
        <p:spPr bwMode="auto">
          <a:xfrm>
            <a:off x="198739" y="3510858"/>
            <a:ext cx="5804105" cy="2789948"/>
          </a:xfrm>
          <a:prstGeom prst="rect">
            <a:avLst/>
          </a:prstGeom>
          <a:noFill/>
        </p:spPr>
      </p:pic>
      <p:pic>
        <p:nvPicPr>
          <p:cNvPr id="4" name="Picture 2" descr="Technologies 10 00104 g002 550">
            <a:extLst>
              <a:ext uri="{FF2B5EF4-FFF2-40B4-BE49-F238E27FC236}">
                <a16:creationId xmlns:a16="http://schemas.microsoft.com/office/drawing/2014/main" xmlns="" id="{5E7DED55-A0F3-340B-5528-0C01ECA07C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996" r="2" b="22103"/>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53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135DD1-BE8E-0670-9F56-12C1216F9A4D}"/>
              </a:ext>
            </a:extLst>
          </p:cNvPr>
          <p:cNvSpPr>
            <a:spLocks noGrp="1"/>
          </p:cNvSpPr>
          <p:nvPr>
            <p:ph type="title"/>
          </p:nvPr>
        </p:nvSpPr>
        <p:spPr>
          <a:xfrm>
            <a:off x="1048200" y="-188171"/>
            <a:ext cx="10095600" cy="936800"/>
          </a:xfrm>
        </p:spPr>
        <p:txBody>
          <a:bodyPr/>
          <a:lstStyle/>
          <a:p>
            <a:r>
              <a:rPr lang="en-US" sz="2400" b="1" dirty="0">
                <a:solidFill>
                  <a:schemeClr val="accent1">
                    <a:lumMod val="60000"/>
                    <a:lumOff val="40000"/>
                  </a:schemeClr>
                </a:solidFill>
                <a:effectLst>
                  <a:outerShdw blurRad="38100" dist="38100" dir="2700000" algn="tl">
                    <a:srgbClr val="000000">
                      <a:alpha val="43137"/>
                    </a:srgbClr>
                  </a:outerShdw>
                </a:effectLst>
                <a:latin typeface="Segoe UI" panose="020B0502040204020203" pitchFamily="34" charset="0"/>
                <a:ea typeface="Calibri" panose="020F0502020204030204" pitchFamily="34" charset="0"/>
                <a:cs typeface="Times New Roman" panose="02020603050405020304" pitchFamily="18" charset="0"/>
              </a:rPr>
              <a:t>Appropriate smart applications and web platforms in Sports training</a:t>
            </a:r>
            <a:endParaRPr lang="en-US" b="1" dirty="0">
              <a:solidFill>
                <a:schemeClr val="accent1">
                  <a:lumMod val="60000"/>
                  <a:lumOff val="40000"/>
                </a:schemeClr>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xmlns="" id="{2C2B410C-C71C-F306-AF2B-47F36AC4BF83}"/>
              </a:ext>
            </a:extLst>
          </p:cNvPr>
          <p:cNvSpPr>
            <a:spLocks noGrp="1"/>
          </p:cNvSpPr>
          <p:nvPr>
            <p:ph type="body" idx="1"/>
          </p:nvPr>
        </p:nvSpPr>
        <p:spPr>
          <a:xfrm>
            <a:off x="184007" y="748629"/>
            <a:ext cx="5816579" cy="4764800"/>
          </a:xfrm>
        </p:spPr>
        <p:txBody>
          <a:bodyPr/>
          <a:lstStyle/>
          <a:p>
            <a:pPr marL="457189" indent="-457189">
              <a:spcBef>
                <a:spcPts val="0"/>
              </a:spcBef>
              <a:tabLst>
                <a:tab pos="609585" algn="l"/>
              </a:tabLst>
            </a:pPr>
            <a:r>
              <a:rPr lang="en-US" b="1" dirty="0">
                <a:solidFill>
                  <a:srgbClr val="374151"/>
                </a:solidFill>
                <a:latin typeface="Segoe UI" panose="020B0502040204020203" pitchFamily="34" charset="0"/>
                <a:ea typeface="Times New Roman" panose="02020603050405020304" pitchFamily="18" charset="0"/>
              </a:rPr>
              <a:t>Nike Training Club</a:t>
            </a:r>
            <a:r>
              <a:rPr lang="en-US" dirty="0">
                <a:solidFill>
                  <a:srgbClr val="374151"/>
                </a:solidFill>
                <a:latin typeface="Segoe UI" panose="020B0502040204020203" pitchFamily="34" charset="0"/>
                <a:ea typeface="Times New Roman" panose="02020603050405020304" pitchFamily="18" charset="0"/>
              </a:rPr>
              <a:t>: A fitness app that provides users with personalized workout plans, video demonstrations of exercises, and the ability to track their progress.</a:t>
            </a:r>
            <a:endParaRPr lang="en-US" dirty="0">
              <a:latin typeface="Times New Roman" panose="02020603050405020304" pitchFamily="18" charset="0"/>
              <a:ea typeface="Times New Roman" panose="02020603050405020304" pitchFamily="18" charset="0"/>
            </a:endParaRPr>
          </a:p>
          <a:p>
            <a:pPr marL="101597" indent="0">
              <a:buNone/>
            </a:pPr>
            <a:endParaRPr lang="en-US" dirty="0"/>
          </a:p>
        </p:txBody>
      </p:sp>
      <p:sp>
        <p:nvSpPr>
          <p:cNvPr id="4" name="Slide Number Placeholder 3">
            <a:extLst>
              <a:ext uri="{FF2B5EF4-FFF2-40B4-BE49-F238E27FC236}">
                <a16:creationId xmlns:a16="http://schemas.microsoft.com/office/drawing/2014/main" xmlns="" id="{F72147AE-2658-278A-3BAE-4A448ABABA79}"/>
              </a:ext>
            </a:extLst>
          </p:cNvPr>
          <p:cNvSpPr>
            <a:spLocks noGrp="1"/>
          </p:cNvSpPr>
          <p:nvPr>
            <p:ph type="sldNum" idx="12"/>
          </p:nvPr>
        </p:nvSpPr>
        <p:spPr/>
        <p:txBody>
          <a:bodyPr/>
          <a:lstStyle/>
          <a:p>
            <a:fld id="{00000000-1234-1234-1234-123412341234}" type="slidenum">
              <a:rPr lang="en" smtClean="0"/>
              <a:pPr/>
              <a:t>15</a:t>
            </a:fld>
            <a:endParaRPr lang="en"/>
          </a:p>
        </p:txBody>
      </p:sp>
      <p:pic>
        <p:nvPicPr>
          <p:cNvPr id="15362" name="Picture 2" descr="Nike Training Club: Fitness - Apps on Google Play">
            <a:extLst>
              <a:ext uri="{FF2B5EF4-FFF2-40B4-BE49-F238E27FC236}">
                <a16:creationId xmlns:a16="http://schemas.microsoft.com/office/drawing/2014/main" xmlns="" id="{DE52F912-ECE9-8464-7695-DECECAB95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6456"/>
            <a:ext cx="3521544" cy="352154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creenshots of Nike+ Training Club app user interface, showing: (A) The...  | Download Scientific Diagram">
            <a:extLst>
              <a:ext uri="{FF2B5EF4-FFF2-40B4-BE49-F238E27FC236}">
                <a16:creationId xmlns:a16="http://schemas.microsoft.com/office/drawing/2014/main" xmlns="" id="{EAE1D45D-7D8E-B957-91A9-CF41902B0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53" y="801230"/>
            <a:ext cx="5409592" cy="313502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Nike Training Club App. Home Workouts. Nike.com">
            <a:extLst>
              <a:ext uri="{FF2B5EF4-FFF2-40B4-BE49-F238E27FC236}">
                <a16:creationId xmlns:a16="http://schemas.microsoft.com/office/drawing/2014/main" xmlns="" id="{96EA9401-EFCB-3F44-9AC0-1CB06E9649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1383" y="4071926"/>
            <a:ext cx="5409592" cy="270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025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E269D-C7BE-D18C-ACF0-B87E53335149}"/>
              </a:ext>
            </a:extLst>
          </p:cNvPr>
          <p:cNvSpPr>
            <a:spLocks noGrp="1"/>
          </p:cNvSpPr>
          <p:nvPr>
            <p:ph type="title"/>
          </p:nvPr>
        </p:nvSpPr>
        <p:spPr>
          <a:xfrm>
            <a:off x="784698" y="80470"/>
            <a:ext cx="10515600" cy="1325563"/>
          </a:xfrm>
        </p:spPr>
        <p:txBody>
          <a:bodyPr>
            <a:normAutofit/>
          </a:bodyPr>
          <a:lstStyle/>
          <a:p>
            <a:r>
              <a:rPr lang="en-US" b="1" dirty="0">
                <a:effectLst>
                  <a:outerShdw blurRad="38100" dist="38100" dir="2700000" algn="tl">
                    <a:srgbClr val="000000">
                      <a:alpha val="43137"/>
                    </a:srgbClr>
                  </a:outerShdw>
                </a:effectLst>
              </a:rPr>
              <a:t>Embracing Technology</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Innovatively</a:t>
            </a:r>
          </a:p>
        </p:txBody>
      </p:sp>
      <p:sp>
        <p:nvSpPr>
          <p:cNvPr id="3" name="Content Placeholder 2">
            <a:extLst>
              <a:ext uri="{FF2B5EF4-FFF2-40B4-BE49-F238E27FC236}">
                <a16:creationId xmlns:a16="http://schemas.microsoft.com/office/drawing/2014/main" xmlns="" id="{0FBB5FA6-4CE3-E796-9401-05BFE8D1AF25}"/>
              </a:ext>
            </a:extLst>
          </p:cNvPr>
          <p:cNvSpPr>
            <a:spLocks noGrp="1"/>
          </p:cNvSpPr>
          <p:nvPr>
            <p:ph idx="1"/>
          </p:nvPr>
        </p:nvSpPr>
        <p:spPr>
          <a:xfrm>
            <a:off x="716604" y="1427417"/>
            <a:ext cx="10515600" cy="4351338"/>
          </a:xfrm>
        </p:spPr>
        <p:txBody>
          <a:bodyPr/>
          <a:lstStyle/>
          <a:p>
            <a:r>
              <a:rPr lang="en-US" dirty="0"/>
              <a:t>Pedometers and Heart Rate Monitors</a:t>
            </a:r>
          </a:p>
          <a:p>
            <a:r>
              <a:rPr lang="en-US" dirty="0"/>
              <a:t>Health Tracking Technology</a:t>
            </a:r>
          </a:p>
          <a:p>
            <a:r>
              <a:rPr lang="en-US" dirty="0"/>
              <a:t>Mobile App Technology</a:t>
            </a:r>
          </a:p>
          <a:p>
            <a:r>
              <a:rPr lang="en-US" dirty="0"/>
              <a:t>Video-Sharing Websites</a:t>
            </a:r>
          </a:p>
          <a:p>
            <a:r>
              <a:rPr lang="en-US" dirty="0"/>
              <a:t>Gaming Technology</a:t>
            </a:r>
          </a:p>
          <a:p>
            <a:r>
              <a:rPr lang="en-US" dirty="0"/>
              <a:t>Virtual Classrooms</a:t>
            </a:r>
          </a:p>
          <a:p>
            <a:r>
              <a:rPr lang="en-US" dirty="0"/>
              <a:t>Smartwatches</a:t>
            </a:r>
          </a:p>
        </p:txBody>
      </p:sp>
      <p:pic>
        <p:nvPicPr>
          <p:cNvPr id="16386" name="Picture 2" descr="6 Ways to Integrate Technology into Physical Education">
            <a:extLst>
              <a:ext uri="{FF2B5EF4-FFF2-40B4-BE49-F238E27FC236}">
                <a16:creationId xmlns:a16="http://schemas.microsoft.com/office/drawing/2014/main" xmlns="" id="{513B1DFB-D70F-E915-9840-B9F3562D38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9124" y="238326"/>
            <a:ext cx="2684460" cy="13959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E83F4058-3A7E-F6AC-C500-E1B083AFBEAC}"/>
              </a:ext>
            </a:extLst>
          </p:cNvPr>
          <p:cNvPicPr>
            <a:picLocks noChangeAspect="1"/>
          </p:cNvPicPr>
          <p:nvPr/>
        </p:nvPicPr>
        <p:blipFill>
          <a:blip r:embed="rId4"/>
          <a:stretch>
            <a:fillRect/>
          </a:stretch>
        </p:blipFill>
        <p:spPr>
          <a:xfrm>
            <a:off x="6780553" y="203296"/>
            <a:ext cx="1835285" cy="1224121"/>
          </a:xfrm>
          <a:prstGeom prst="rect">
            <a:avLst/>
          </a:prstGeom>
        </p:spPr>
      </p:pic>
      <p:pic>
        <p:nvPicPr>
          <p:cNvPr id="5" name="Picture 4">
            <a:extLst>
              <a:ext uri="{FF2B5EF4-FFF2-40B4-BE49-F238E27FC236}">
                <a16:creationId xmlns:a16="http://schemas.microsoft.com/office/drawing/2014/main" xmlns="" id="{7F519A15-FF8C-C8A6-D136-DF0BA837B8E2}"/>
              </a:ext>
            </a:extLst>
          </p:cNvPr>
          <p:cNvPicPr>
            <a:picLocks noChangeAspect="1"/>
          </p:cNvPicPr>
          <p:nvPr/>
        </p:nvPicPr>
        <p:blipFill>
          <a:blip r:embed="rId5"/>
          <a:stretch>
            <a:fillRect/>
          </a:stretch>
        </p:blipFill>
        <p:spPr>
          <a:xfrm>
            <a:off x="6917614" y="4013138"/>
            <a:ext cx="5019472" cy="2689003"/>
          </a:xfrm>
          <a:prstGeom prst="rect">
            <a:avLst/>
          </a:prstGeom>
        </p:spPr>
      </p:pic>
      <p:pic>
        <p:nvPicPr>
          <p:cNvPr id="6" name="Picture 5">
            <a:extLst>
              <a:ext uri="{FF2B5EF4-FFF2-40B4-BE49-F238E27FC236}">
                <a16:creationId xmlns:a16="http://schemas.microsoft.com/office/drawing/2014/main" xmlns="" id="{6BEBAE4F-C781-A905-5B5E-090865E4D98F}"/>
              </a:ext>
            </a:extLst>
          </p:cNvPr>
          <p:cNvPicPr>
            <a:picLocks noChangeAspect="1"/>
          </p:cNvPicPr>
          <p:nvPr/>
        </p:nvPicPr>
        <p:blipFill>
          <a:blip r:embed="rId6"/>
          <a:stretch>
            <a:fillRect/>
          </a:stretch>
        </p:blipFill>
        <p:spPr>
          <a:xfrm>
            <a:off x="8305967" y="1817487"/>
            <a:ext cx="3577617" cy="2012409"/>
          </a:xfrm>
          <a:prstGeom prst="rect">
            <a:avLst/>
          </a:prstGeom>
        </p:spPr>
      </p:pic>
      <p:pic>
        <p:nvPicPr>
          <p:cNvPr id="16388" name="Picture 4" descr="7 Best Video Hosting Platforms for Online Courses In 2022">
            <a:extLst>
              <a:ext uri="{FF2B5EF4-FFF2-40B4-BE49-F238E27FC236}">
                <a16:creationId xmlns:a16="http://schemas.microsoft.com/office/drawing/2014/main" xmlns="" id="{9E63FFBB-40D4-AC47-22BC-BF369002FF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0844" y="4376329"/>
            <a:ext cx="2713105" cy="223249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Kutest Kids Early Intervention Adds DDR Dance Game - Exergame">
            <a:extLst>
              <a:ext uri="{FF2B5EF4-FFF2-40B4-BE49-F238E27FC236}">
                <a16:creationId xmlns:a16="http://schemas.microsoft.com/office/drawing/2014/main" xmlns="" id="{3AD28266-D2C5-43AF-0303-2837A1D3EB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914" y="5165386"/>
            <a:ext cx="2154673" cy="146776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30+ Virtual Learning Platforms for Distance Learning">
            <a:extLst>
              <a:ext uri="{FF2B5EF4-FFF2-40B4-BE49-F238E27FC236}">
                <a16:creationId xmlns:a16="http://schemas.microsoft.com/office/drawing/2014/main" xmlns="" id="{2201F2A7-A0BB-2AA7-74E0-CA6E9677A34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61793" y="2048007"/>
            <a:ext cx="3244174" cy="187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160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F10F33-E284-58B7-CCEF-75DA16A208F1}"/>
              </a:ext>
            </a:extLst>
          </p:cNvPr>
          <p:cNvPicPr>
            <a:picLocks noChangeAspect="1"/>
          </p:cNvPicPr>
          <p:nvPr/>
        </p:nvPicPr>
        <p:blipFill rotWithShape="1">
          <a:blip r:embed="rId3"/>
          <a:srcRect r="-2" b="3649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8" descr="http://www.playcore.com/images/OC-Traverse.jpg">
            <a:extLst>
              <a:ext uri="{FF2B5EF4-FFF2-40B4-BE49-F238E27FC236}">
                <a16:creationId xmlns:a16="http://schemas.microsoft.com/office/drawing/2014/main" xmlns="" id="{BD6630D0-1ED8-F1D7-5929-2E2F73EAA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92"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C6603049-D271-F91A-736A-08CACF0C7544}"/>
              </a:ext>
            </a:extLst>
          </p:cNvPr>
          <p:cNvSpPr>
            <a:spLocks noGrp="1"/>
          </p:cNvSpPr>
          <p:nvPr>
            <p:ph type="title"/>
          </p:nvPr>
        </p:nvSpPr>
        <p:spPr>
          <a:xfrm>
            <a:off x="302006" y="59246"/>
            <a:ext cx="4832802" cy="1243584"/>
          </a:xfrm>
        </p:spPr>
        <p:txBody>
          <a:bodyPr>
            <a:normAutofit/>
          </a:bodyPr>
          <a:lstStyle/>
          <a:p>
            <a:r>
              <a:rPr lang="en-US" sz="3400" dirty="0">
                <a:latin typeface="Tahoma" panose="020B0604030504040204" pitchFamily="34" charset="0"/>
                <a:ea typeface="Tahoma" panose="020B0604030504040204" pitchFamily="34" charset="0"/>
                <a:cs typeface="Tahoma" panose="020B0604030504040204" pitchFamily="34" charset="0"/>
              </a:rPr>
              <a:t>Index</a:t>
            </a:r>
          </a:p>
        </p:txBody>
      </p:sp>
      <p:sp>
        <p:nvSpPr>
          <p:cNvPr id="5" name="Content Placeholder 4">
            <a:extLst>
              <a:ext uri="{FF2B5EF4-FFF2-40B4-BE49-F238E27FC236}">
                <a16:creationId xmlns:a16="http://schemas.microsoft.com/office/drawing/2014/main" xmlns="" id="{C429DD6B-0B93-AE95-E34F-DAE5E2D37FA4}"/>
              </a:ext>
            </a:extLst>
          </p:cNvPr>
          <p:cNvSpPr>
            <a:spLocks noGrp="1"/>
          </p:cNvSpPr>
          <p:nvPr>
            <p:ph idx="1"/>
          </p:nvPr>
        </p:nvSpPr>
        <p:spPr>
          <a:xfrm>
            <a:off x="249883" y="1225685"/>
            <a:ext cx="5353249" cy="5308465"/>
          </a:xfrm>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Introduction: The Evolution of Education 	and Physical Education </a:t>
            </a:r>
          </a:p>
          <a:p>
            <a:r>
              <a:rPr lang="en-US" dirty="0">
                <a:latin typeface="Tahoma" panose="020B0604030504040204" pitchFamily="34" charset="0"/>
                <a:ea typeface="Tahoma" panose="020B0604030504040204" pitchFamily="34" charset="0"/>
                <a:cs typeface="Tahoma" panose="020B0604030504040204" pitchFamily="34" charset="0"/>
              </a:rPr>
              <a:t>Current Issues in Physical Education</a:t>
            </a:r>
          </a:p>
          <a:p>
            <a:r>
              <a:rPr lang="en-US" dirty="0">
                <a:latin typeface="Tahoma" panose="020B0604030504040204" pitchFamily="34" charset="0"/>
                <a:ea typeface="Tahoma" panose="020B0604030504040204" pitchFamily="34" charset="0"/>
                <a:cs typeface="Tahoma" panose="020B0604030504040204" pitchFamily="34" charset="0"/>
              </a:rPr>
              <a:t>Integrating Technology</a:t>
            </a:r>
          </a:p>
          <a:p>
            <a:r>
              <a:rPr lang="en-US" b="1" kern="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Inclusivity and Accessibility</a:t>
            </a:r>
          </a:p>
          <a:p>
            <a:r>
              <a:rPr lang="en-US" dirty="0">
                <a:latin typeface="Tahoma" panose="020B0604030504040204" pitchFamily="34" charset="0"/>
                <a:ea typeface="Tahoma" panose="020B0604030504040204" pitchFamily="34" charset="0"/>
                <a:cs typeface="Tahoma" panose="020B0604030504040204" pitchFamily="34" charset="0"/>
              </a:rPr>
              <a:t>Budget Constraints and Resource Limitations</a:t>
            </a:r>
          </a:p>
          <a:p>
            <a:r>
              <a:rPr lang="en-US" dirty="0">
                <a:latin typeface="Tahoma" panose="020B0604030504040204" pitchFamily="34" charset="0"/>
                <a:ea typeface="Tahoma" panose="020B0604030504040204" pitchFamily="34" charset="0"/>
                <a:cs typeface="Tahoma" panose="020B0604030504040204" pitchFamily="34" charset="0"/>
              </a:rPr>
              <a:t>Remote Learning Challenges</a:t>
            </a:r>
          </a:p>
          <a:p>
            <a:r>
              <a:rPr lang="en-US" dirty="0">
                <a:latin typeface="Tahoma" panose="020B0604030504040204" pitchFamily="34" charset="0"/>
                <a:ea typeface="Tahoma" panose="020B0604030504040204" pitchFamily="34" charset="0"/>
                <a:cs typeface="Tahoma" panose="020B0604030504040204" pitchFamily="34" charset="0"/>
              </a:rPr>
              <a:t>Promoting Mental Health</a:t>
            </a:r>
          </a:p>
          <a:p>
            <a:r>
              <a:rPr lang="en-US" dirty="0">
                <a:latin typeface="Tahoma" panose="020B0604030504040204" pitchFamily="34" charset="0"/>
                <a:ea typeface="Tahoma" panose="020B0604030504040204" pitchFamily="34" charset="0"/>
                <a:cs typeface="Tahoma" panose="020B0604030504040204" pitchFamily="34" charset="0"/>
              </a:rPr>
              <a:t>Creating indoor and outdoor affordances</a:t>
            </a:r>
          </a:p>
          <a:p>
            <a:r>
              <a:rPr lang="en-US" dirty="0">
                <a:latin typeface="Tahoma" panose="020B0604030504040204" pitchFamily="34" charset="0"/>
                <a:ea typeface="Tahoma" panose="020B0604030504040204" pitchFamily="34" charset="0"/>
                <a:cs typeface="Tahoma" panose="020B0604030504040204" pitchFamily="34" charset="0"/>
              </a:rPr>
              <a:t>Conclusions</a:t>
            </a:r>
          </a:p>
        </p:txBody>
      </p:sp>
    </p:spTree>
    <p:extLst>
      <p:ext uri="{BB962C8B-B14F-4D97-AF65-F5344CB8AC3E}">
        <p14:creationId xmlns:p14="http://schemas.microsoft.com/office/powerpoint/2010/main" val="1835197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80444B-69CB-690A-F5DF-4305C71A25D7}"/>
              </a:ext>
            </a:extLst>
          </p:cNvPr>
          <p:cNvSpPr>
            <a:spLocks noGrp="1"/>
          </p:cNvSpPr>
          <p:nvPr>
            <p:ph type="title"/>
          </p:nvPr>
        </p:nvSpPr>
        <p:spPr>
          <a:xfrm>
            <a:off x="2142773" y="303853"/>
            <a:ext cx="6093151" cy="1325563"/>
          </a:xfrm>
        </p:spPr>
        <p:txBody>
          <a:bodyPr>
            <a:normAutofit/>
          </a:bodyPr>
          <a:lstStyle/>
          <a:p>
            <a:r>
              <a:rPr lang="en-US" b="1" dirty="0">
                <a:solidFill>
                  <a:srgbClr val="FF0000"/>
                </a:solidFill>
                <a:effectLst>
                  <a:outerShdw blurRad="38100" dist="38100" dir="2700000" algn="tl">
                    <a:srgbClr val="000000">
                      <a:alpha val="43137"/>
                    </a:srgbClr>
                  </a:outerShdw>
                </a:effectLst>
              </a:rPr>
              <a:t>Inclusivity and Accessibility</a:t>
            </a:r>
          </a:p>
        </p:txBody>
      </p:sp>
      <p:sp>
        <p:nvSpPr>
          <p:cNvPr id="3" name="Content Placeholder 2">
            <a:extLst>
              <a:ext uri="{FF2B5EF4-FFF2-40B4-BE49-F238E27FC236}">
                <a16:creationId xmlns:a16="http://schemas.microsoft.com/office/drawing/2014/main" xmlns="" id="{E5C56850-FA3D-818C-4867-94E9EC207B60}"/>
              </a:ext>
            </a:extLst>
          </p:cNvPr>
          <p:cNvSpPr>
            <a:spLocks noGrp="1"/>
          </p:cNvSpPr>
          <p:nvPr>
            <p:ph idx="1"/>
          </p:nvPr>
        </p:nvSpPr>
        <p:spPr>
          <a:xfrm>
            <a:off x="351586" y="1865116"/>
            <a:ext cx="5509330" cy="4734202"/>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Broad and Balanced Program</a:t>
            </a:r>
          </a:p>
          <a:p>
            <a:r>
              <a:rPr lang="en-US" dirty="0">
                <a:latin typeface="Tahoma" panose="020B0604030504040204" pitchFamily="34" charset="0"/>
                <a:ea typeface="Tahoma" panose="020B0604030504040204" pitchFamily="34" charset="0"/>
                <a:cs typeface="Tahoma" panose="020B0604030504040204" pitchFamily="34" charset="0"/>
              </a:rPr>
              <a:t>Engaging and Responding to Student Voice</a:t>
            </a:r>
          </a:p>
          <a:p>
            <a:r>
              <a:rPr lang="en-US" dirty="0">
                <a:latin typeface="Tahoma" panose="020B0604030504040204" pitchFamily="34" charset="0"/>
                <a:ea typeface="Tahoma" panose="020B0604030504040204" pitchFamily="34" charset="0"/>
                <a:cs typeface="Tahoma" panose="020B0604030504040204" pitchFamily="34" charset="0"/>
              </a:rPr>
              <a:t>Diverse Assessment Methods</a:t>
            </a:r>
          </a:p>
          <a:p>
            <a:r>
              <a:rPr lang="en-US" dirty="0">
                <a:latin typeface="Tahoma" panose="020B0604030504040204" pitchFamily="34" charset="0"/>
                <a:ea typeface="Tahoma" panose="020B0604030504040204" pitchFamily="34" charset="0"/>
                <a:cs typeface="Tahoma" panose="020B0604030504040204" pitchFamily="34" charset="0"/>
              </a:rPr>
              <a:t>Incorporating Indigenous Perspectives</a:t>
            </a:r>
          </a:p>
          <a:p>
            <a:r>
              <a:rPr lang="en-US" dirty="0">
                <a:latin typeface="Tahoma" panose="020B0604030504040204" pitchFamily="34" charset="0"/>
                <a:ea typeface="Tahoma" panose="020B0604030504040204" pitchFamily="34" charset="0"/>
                <a:cs typeface="Tahoma" panose="020B0604030504040204" pitchFamily="34" charset="0"/>
              </a:rPr>
              <a:t>Critical Discussion on Exclusion</a:t>
            </a:r>
          </a:p>
          <a:p>
            <a:r>
              <a:rPr lang="en-US" dirty="0">
                <a:latin typeface="Tahoma" panose="020B0604030504040204" pitchFamily="34" charset="0"/>
                <a:ea typeface="Tahoma" panose="020B0604030504040204" pitchFamily="34" charset="0"/>
                <a:cs typeface="Tahoma" panose="020B0604030504040204" pitchFamily="34" charset="0"/>
              </a:rPr>
              <a:t>Professional Development Opportunities</a:t>
            </a:r>
          </a:p>
          <a:p>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EA6329BB-BB2F-DD85-75A0-0039696DDB7D}"/>
              </a:ext>
            </a:extLst>
          </p:cNvPr>
          <p:cNvPicPr>
            <a:picLocks noChangeAspect="1"/>
          </p:cNvPicPr>
          <p:nvPr/>
        </p:nvPicPr>
        <p:blipFill>
          <a:blip r:embed="rId3"/>
          <a:stretch>
            <a:fillRect/>
          </a:stretch>
        </p:blipFill>
        <p:spPr>
          <a:xfrm>
            <a:off x="8129529" y="68153"/>
            <a:ext cx="3870788" cy="2322473"/>
          </a:xfrm>
          <a:prstGeom prst="rect">
            <a:avLst/>
          </a:prstGeom>
        </p:spPr>
      </p:pic>
      <p:pic>
        <p:nvPicPr>
          <p:cNvPr id="11266" name="Picture 2" descr="Engaging Student Voice in Developing Approaches to Improve Teaching and  Learning – Gene Abulencia Gabiola">
            <a:extLst>
              <a:ext uri="{FF2B5EF4-FFF2-40B4-BE49-F238E27FC236}">
                <a16:creationId xmlns:a16="http://schemas.microsoft.com/office/drawing/2014/main" xmlns="" id="{0C5F4E27-B76D-FC64-0E99-915367E0BA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9336"/>
            <a:ext cx="2142773" cy="19070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y we differentiated pic 1">
            <a:extLst>
              <a:ext uri="{FF2B5EF4-FFF2-40B4-BE49-F238E27FC236}">
                <a16:creationId xmlns:a16="http://schemas.microsoft.com/office/drawing/2014/main" xmlns="" id="{882C41E4-6C81-08FE-051E-AE5F68FA5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7595" y="2390626"/>
            <a:ext cx="2212722" cy="303442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ncorporating Indigenous perspectives | Primary Connections">
            <a:extLst>
              <a:ext uri="{FF2B5EF4-FFF2-40B4-BE49-F238E27FC236}">
                <a16:creationId xmlns:a16="http://schemas.microsoft.com/office/drawing/2014/main" xmlns="" id="{726F7FF7-57EB-FC21-4E84-A247B1949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2706" y="4451590"/>
            <a:ext cx="3441779" cy="22930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59EAFF8-BDF2-9E1F-A22B-303E8A06C785}"/>
              </a:ext>
            </a:extLst>
          </p:cNvPr>
          <p:cNvPicPr>
            <a:picLocks noChangeAspect="1"/>
          </p:cNvPicPr>
          <p:nvPr/>
        </p:nvPicPr>
        <p:blipFill>
          <a:blip r:embed="rId7"/>
          <a:stretch>
            <a:fillRect/>
          </a:stretch>
        </p:blipFill>
        <p:spPr>
          <a:xfrm>
            <a:off x="6742706" y="2406410"/>
            <a:ext cx="1320764" cy="1873216"/>
          </a:xfrm>
          <a:prstGeom prst="rect">
            <a:avLst/>
          </a:prstGeom>
        </p:spPr>
      </p:pic>
    </p:spTree>
    <p:extLst>
      <p:ext uri="{BB962C8B-B14F-4D97-AF65-F5344CB8AC3E}">
        <p14:creationId xmlns:p14="http://schemas.microsoft.com/office/powerpoint/2010/main" val="151060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80444B-69CB-690A-F5DF-4305C71A25D7}"/>
              </a:ext>
            </a:extLst>
          </p:cNvPr>
          <p:cNvSpPr>
            <a:spLocks noGrp="1"/>
          </p:cNvSpPr>
          <p:nvPr>
            <p:ph type="title"/>
          </p:nvPr>
        </p:nvSpPr>
        <p:spPr>
          <a:xfrm>
            <a:off x="1486894" y="168681"/>
            <a:ext cx="6693371" cy="1325563"/>
          </a:xfrm>
        </p:spPr>
        <p:txBody>
          <a:bodyPr>
            <a:normAutofit/>
          </a:bodyPr>
          <a:lstStyle/>
          <a:p>
            <a:r>
              <a:rPr lang="en-US" b="1" dirty="0">
                <a:solidFill>
                  <a:srgbClr val="FF0000"/>
                </a:solidFill>
                <a:effectLst>
                  <a:outerShdw blurRad="38100" dist="38100" dir="2700000" algn="tl">
                    <a:srgbClr val="000000">
                      <a:alpha val="43137"/>
                    </a:srgbClr>
                  </a:outerShdw>
                </a:effectLst>
              </a:rPr>
              <a:t>Inclusivity and Accessibility</a:t>
            </a:r>
          </a:p>
        </p:txBody>
      </p:sp>
      <p:sp>
        <p:nvSpPr>
          <p:cNvPr id="3" name="Content Placeholder 2">
            <a:extLst>
              <a:ext uri="{FF2B5EF4-FFF2-40B4-BE49-F238E27FC236}">
                <a16:creationId xmlns:a16="http://schemas.microsoft.com/office/drawing/2014/main" xmlns="" id="{E5C56850-FA3D-818C-4867-94E9EC207B60}"/>
              </a:ext>
            </a:extLst>
          </p:cNvPr>
          <p:cNvSpPr>
            <a:spLocks noGrp="1"/>
          </p:cNvSpPr>
          <p:nvPr>
            <p:ph idx="1"/>
          </p:nvPr>
        </p:nvSpPr>
        <p:spPr>
          <a:xfrm>
            <a:off x="299572" y="1809021"/>
            <a:ext cx="5421726" cy="4734202"/>
          </a:xfrm>
        </p:spPr>
        <p:txBody>
          <a:bodyPr>
            <a:normAutofit/>
          </a:bodyPr>
          <a:lstStyle/>
          <a:p>
            <a:pPr marL="0" indent="0">
              <a:buNone/>
            </a:pPr>
            <a:r>
              <a:rPr lang="en-US" sz="3200" dirty="0">
                <a:latin typeface="Tahoma" panose="020B0604030504040204" pitchFamily="34" charset="0"/>
                <a:ea typeface="Tahoma" panose="020B0604030504040204" pitchFamily="34" charset="0"/>
                <a:cs typeface="Tahoma" panose="020B0604030504040204" pitchFamily="34" charset="0"/>
              </a:rPr>
              <a:t>Using the 7 Pillars of Inclusion Framework:</a:t>
            </a:r>
          </a:p>
          <a:p>
            <a:r>
              <a:rPr lang="en-US" sz="2400" b="0" i="0" dirty="0">
                <a:solidFill>
                  <a:srgbClr val="333333"/>
                </a:solidFill>
                <a:effectLst/>
                <a:latin typeface="Open Sans" panose="020B0606030504020204" pitchFamily="34" charset="0"/>
              </a:rPr>
              <a:t>Access</a:t>
            </a:r>
          </a:p>
          <a:p>
            <a:r>
              <a:rPr lang="en-US" sz="2400" b="0" i="0" dirty="0">
                <a:solidFill>
                  <a:srgbClr val="333333"/>
                </a:solidFill>
                <a:effectLst/>
                <a:latin typeface="Open Sans" panose="020B0606030504020204" pitchFamily="34" charset="0"/>
              </a:rPr>
              <a:t>Attitudes</a:t>
            </a:r>
          </a:p>
          <a:p>
            <a:r>
              <a:rPr lang="en-US" sz="2400" b="0" i="0" dirty="0">
                <a:solidFill>
                  <a:srgbClr val="333333"/>
                </a:solidFill>
                <a:effectLst/>
                <a:latin typeface="Open Sans" panose="020B0606030504020204" pitchFamily="34" charset="0"/>
              </a:rPr>
              <a:t>Choice</a:t>
            </a:r>
          </a:p>
          <a:p>
            <a:r>
              <a:rPr lang="en-US" sz="2400" b="0" i="0" dirty="0">
                <a:solidFill>
                  <a:srgbClr val="333333"/>
                </a:solidFill>
                <a:effectLst/>
                <a:latin typeface="Open Sans" panose="020B0606030504020204" pitchFamily="34" charset="0"/>
              </a:rPr>
              <a:t>Partnerships</a:t>
            </a:r>
          </a:p>
          <a:p>
            <a:r>
              <a:rPr lang="en-US" sz="2400" b="0" i="0" dirty="0">
                <a:solidFill>
                  <a:srgbClr val="333333"/>
                </a:solidFill>
                <a:effectLst/>
                <a:latin typeface="Open Sans" panose="020B0606030504020204" pitchFamily="34" charset="0"/>
              </a:rPr>
              <a:t>Communication</a:t>
            </a:r>
          </a:p>
          <a:p>
            <a:r>
              <a:rPr lang="en-US" sz="2400" b="0" i="0" dirty="0">
                <a:solidFill>
                  <a:srgbClr val="333333"/>
                </a:solidFill>
                <a:effectLst/>
                <a:latin typeface="Open Sans" panose="020B0606030504020204" pitchFamily="34" charset="0"/>
              </a:rPr>
              <a:t>Policy</a:t>
            </a:r>
          </a:p>
          <a:p>
            <a:r>
              <a:rPr lang="en-US" sz="2400" b="0" i="0" dirty="0">
                <a:solidFill>
                  <a:srgbClr val="333333"/>
                </a:solidFill>
                <a:effectLst/>
                <a:latin typeface="Open Sans" panose="020B0606030504020204" pitchFamily="34" charset="0"/>
              </a:rPr>
              <a:t>Opportunity</a:t>
            </a:r>
          </a:p>
          <a:p>
            <a:pPr marL="0" indent="0">
              <a:buNone/>
            </a:pP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The 7 Pillars of Inclusion | The Inclusion Club">
            <a:extLst>
              <a:ext uri="{FF2B5EF4-FFF2-40B4-BE49-F238E27FC236}">
                <a16:creationId xmlns:a16="http://schemas.microsoft.com/office/drawing/2014/main" xmlns="" id="{D33EEF36-FF68-5AF4-3231-E01371646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465" y="1228725"/>
            <a:ext cx="5200650" cy="562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866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F10F33-E284-58B7-CCEF-75DA16A208F1}"/>
              </a:ext>
            </a:extLst>
          </p:cNvPr>
          <p:cNvPicPr>
            <a:picLocks noChangeAspect="1"/>
          </p:cNvPicPr>
          <p:nvPr/>
        </p:nvPicPr>
        <p:blipFill rotWithShape="1">
          <a:blip r:embed="rId3"/>
          <a:srcRect r="-2" b="3649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8" descr="http://www.playcore.com/images/OC-Traverse.jpg">
            <a:extLst>
              <a:ext uri="{FF2B5EF4-FFF2-40B4-BE49-F238E27FC236}">
                <a16:creationId xmlns:a16="http://schemas.microsoft.com/office/drawing/2014/main" xmlns="" id="{BD6630D0-1ED8-F1D7-5929-2E2F73EAA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92"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C6603049-D271-F91A-736A-08CACF0C7544}"/>
              </a:ext>
            </a:extLst>
          </p:cNvPr>
          <p:cNvSpPr>
            <a:spLocks noGrp="1"/>
          </p:cNvSpPr>
          <p:nvPr>
            <p:ph type="title"/>
          </p:nvPr>
        </p:nvSpPr>
        <p:spPr>
          <a:xfrm>
            <a:off x="302006" y="59246"/>
            <a:ext cx="4832802" cy="1243584"/>
          </a:xfrm>
        </p:spPr>
        <p:txBody>
          <a:bodyPr>
            <a:normAutofit/>
          </a:bodyPr>
          <a:lstStyle/>
          <a:p>
            <a:r>
              <a:rPr lang="en-US" sz="3400" dirty="0">
                <a:latin typeface="Tahoma" panose="020B0604030504040204" pitchFamily="34" charset="0"/>
                <a:ea typeface="Tahoma" panose="020B0604030504040204" pitchFamily="34" charset="0"/>
                <a:cs typeface="Tahoma" panose="020B0604030504040204" pitchFamily="34" charset="0"/>
              </a:rPr>
              <a:t>Index</a:t>
            </a:r>
          </a:p>
        </p:txBody>
      </p:sp>
      <p:sp>
        <p:nvSpPr>
          <p:cNvPr id="5" name="Content Placeholder 4">
            <a:extLst>
              <a:ext uri="{FF2B5EF4-FFF2-40B4-BE49-F238E27FC236}">
                <a16:creationId xmlns:a16="http://schemas.microsoft.com/office/drawing/2014/main" xmlns="" id="{C429DD6B-0B93-AE95-E34F-DAE5E2D37FA4}"/>
              </a:ext>
            </a:extLst>
          </p:cNvPr>
          <p:cNvSpPr>
            <a:spLocks noGrp="1"/>
          </p:cNvSpPr>
          <p:nvPr>
            <p:ph idx="1"/>
          </p:nvPr>
        </p:nvSpPr>
        <p:spPr>
          <a:xfrm>
            <a:off x="249883" y="1225685"/>
            <a:ext cx="5353249" cy="5308465"/>
          </a:xfrm>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Introduction: The Evolution of Education 	and Physical Education </a:t>
            </a:r>
          </a:p>
          <a:p>
            <a:r>
              <a:rPr lang="en-US" dirty="0">
                <a:latin typeface="Tahoma" panose="020B0604030504040204" pitchFamily="34" charset="0"/>
                <a:ea typeface="Tahoma" panose="020B0604030504040204" pitchFamily="34" charset="0"/>
                <a:cs typeface="Tahoma" panose="020B0604030504040204" pitchFamily="34" charset="0"/>
              </a:rPr>
              <a:t>Current Issues in Physical Education</a:t>
            </a:r>
          </a:p>
          <a:p>
            <a:r>
              <a:rPr lang="en-US" dirty="0">
                <a:latin typeface="Tahoma" panose="020B0604030504040204" pitchFamily="34" charset="0"/>
                <a:ea typeface="Tahoma" panose="020B0604030504040204" pitchFamily="34" charset="0"/>
                <a:cs typeface="Tahoma" panose="020B0604030504040204" pitchFamily="34" charset="0"/>
              </a:rPr>
              <a:t>Integrating Technology</a:t>
            </a:r>
          </a:p>
          <a:p>
            <a:r>
              <a:rPr lang="en-US" kern="0" dirty="0">
                <a:effectLst/>
                <a:latin typeface="Tahoma" panose="020B0604030504040204" pitchFamily="34" charset="0"/>
                <a:ea typeface="Tahoma" panose="020B0604030504040204" pitchFamily="34" charset="0"/>
                <a:cs typeface="Tahoma" panose="020B0604030504040204" pitchFamily="34" charset="0"/>
              </a:rPr>
              <a:t>Inclusivity and Accessibility</a:t>
            </a:r>
          </a:p>
          <a:p>
            <a:r>
              <a:rPr lang="en-US" dirty="0">
                <a:latin typeface="Tahoma" panose="020B0604030504040204" pitchFamily="34" charset="0"/>
                <a:ea typeface="Tahoma" panose="020B0604030504040204" pitchFamily="34" charset="0"/>
                <a:cs typeface="Tahoma" panose="020B0604030504040204" pitchFamily="34" charset="0"/>
              </a:rPr>
              <a:t>Budget Constraints and Resource Limitations</a:t>
            </a:r>
          </a:p>
          <a:p>
            <a:r>
              <a:rPr lang="en-US" dirty="0">
                <a:latin typeface="Tahoma" panose="020B0604030504040204" pitchFamily="34" charset="0"/>
                <a:ea typeface="Tahoma" panose="020B0604030504040204" pitchFamily="34" charset="0"/>
                <a:cs typeface="Tahoma" panose="020B0604030504040204" pitchFamily="34" charset="0"/>
              </a:rPr>
              <a:t>Remote Learning Challenges</a:t>
            </a:r>
          </a:p>
          <a:p>
            <a:r>
              <a:rPr lang="en-US" dirty="0">
                <a:latin typeface="Tahoma" panose="020B0604030504040204" pitchFamily="34" charset="0"/>
                <a:ea typeface="Tahoma" panose="020B0604030504040204" pitchFamily="34" charset="0"/>
                <a:cs typeface="Tahoma" panose="020B0604030504040204" pitchFamily="34" charset="0"/>
              </a:rPr>
              <a:t>Promoting Mental Health</a:t>
            </a:r>
          </a:p>
          <a:p>
            <a:r>
              <a:rPr lang="en-US" dirty="0">
                <a:latin typeface="Tahoma" panose="020B0604030504040204" pitchFamily="34" charset="0"/>
                <a:ea typeface="Tahoma" panose="020B0604030504040204" pitchFamily="34" charset="0"/>
                <a:cs typeface="Tahoma" panose="020B0604030504040204" pitchFamily="34" charset="0"/>
              </a:rPr>
              <a:t>Creating indoor and outdoor affordances</a:t>
            </a:r>
          </a:p>
          <a:p>
            <a:r>
              <a:rPr lang="en-US" dirty="0">
                <a:latin typeface="Tahoma" panose="020B0604030504040204" pitchFamily="34" charset="0"/>
                <a:ea typeface="Tahoma" panose="020B0604030504040204" pitchFamily="34" charset="0"/>
                <a:cs typeface="Tahoma" panose="020B0604030504040204" pitchFamily="34" charset="0"/>
              </a:rPr>
              <a:t>Conclusions</a:t>
            </a:r>
          </a:p>
        </p:txBody>
      </p:sp>
    </p:spTree>
    <p:extLst>
      <p:ext uri="{BB962C8B-B14F-4D97-AF65-F5344CB8AC3E}">
        <p14:creationId xmlns:p14="http://schemas.microsoft.com/office/powerpoint/2010/main" val="1303008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F10F33-E284-58B7-CCEF-75DA16A208F1}"/>
              </a:ext>
            </a:extLst>
          </p:cNvPr>
          <p:cNvPicPr>
            <a:picLocks noChangeAspect="1"/>
          </p:cNvPicPr>
          <p:nvPr/>
        </p:nvPicPr>
        <p:blipFill rotWithShape="1">
          <a:blip r:embed="rId3"/>
          <a:srcRect r="-2" b="3649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8" descr="http://www.playcore.com/images/OC-Traverse.jpg">
            <a:extLst>
              <a:ext uri="{FF2B5EF4-FFF2-40B4-BE49-F238E27FC236}">
                <a16:creationId xmlns:a16="http://schemas.microsoft.com/office/drawing/2014/main" xmlns="" id="{BD6630D0-1ED8-F1D7-5929-2E2F73EAA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92"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C6603049-D271-F91A-736A-08CACF0C7544}"/>
              </a:ext>
            </a:extLst>
          </p:cNvPr>
          <p:cNvSpPr>
            <a:spLocks noGrp="1"/>
          </p:cNvSpPr>
          <p:nvPr>
            <p:ph type="title"/>
          </p:nvPr>
        </p:nvSpPr>
        <p:spPr>
          <a:xfrm>
            <a:off x="302006" y="59246"/>
            <a:ext cx="4832802" cy="1243584"/>
          </a:xfrm>
        </p:spPr>
        <p:txBody>
          <a:bodyPr>
            <a:normAutofit/>
          </a:bodyPr>
          <a:lstStyle/>
          <a:p>
            <a:r>
              <a:rPr lang="en-US" sz="3400" dirty="0">
                <a:latin typeface="Tahoma" panose="020B0604030504040204" pitchFamily="34" charset="0"/>
                <a:ea typeface="Tahoma" panose="020B0604030504040204" pitchFamily="34" charset="0"/>
                <a:cs typeface="Tahoma" panose="020B0604030504040204" pitchFamily="34" charset="0"/>
              </a:rPr>
              <a:t>Index</a:t>
            </a:r>
          </a:p>
        </p:txBody>
      </p:sp>
      <p:sp>
        <p:nvSpPr>
          <p:cNvPr id="5" name="Content Placeholder 4">
            <a:extLst>
              <a:ext uri="{FF2B5EF4-FFF2-40B4-BE49-F238E27FC236}">
                <a16:creationId xmlns:a16="http://schemas.microsoft.com/office/drawing/2014/main" xmlns="" id="{C429DD6B-0B93-AE95-E34F-DAE5E2D37FA4}"/>
              </a:ext>
            </a:extLst>
          </p:cNvPr>
          <p:cNvSpPr>
            <a:spLocks noGrp="1"/>
          </p:cNvSpPr>
          <p:nvPr>
            <p:ph idx="1"/>
          </p:nvPr>
        </p:nvSpPr>
        <p:spPr>
          <a:xfrm>
            <a:off x="249883" y="1225685"/>
            <a:ext cx="5353249" cy="5308465"/>
          </a:xfrm>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Introduction: The Evolution of Education 	and Physical Education </a:t>
            </a:r>
          </a:p>
          <a:p>
            <a:r>
              <a:rPr lang="en-US" dirty="0">
                <a:latin typeface="Tahoma" panose="020B0604030504040204" pitchFamily="34" charset="0"/>
                <a:ea typeface="Tahoma" panose="020B0604030504040204" pitchFamily="34" charset="0"/>
                <a:cs typeface="Tahoma" panose="020B0604030504040204" pitchFamily="34" charset="0"/>
              </a:rPr>
              <a:t>Current Issues in Physical Education</a:t>
            </a:r>
          </a:p>
          <a:p>
            <a:r>
              <a:rPr lang="en-US" dirty="0">
                <a:latin typeface="Tahoma" panose="020B0604030504040204" pitchFamily="34" charset="0"/>
                <a:ea typeface="Tahoma" panose="020B0604030504040204" pitchFamily="34" charset="0"/>
                <a:cs typeface="Tahoma" panose="020B0604030504040204" pitchFamily="34" charset="0"/>
              </a:rPr>
              <a:t>Integrating Technology</a:t>
            </a:r>
          </a:p>
          <a:p>
            <a:r>
              <a:rPr lang="en-US" kern="0" dirty="0">
                <a:latin typeface="Tahoma" panose="020B0604030504040204" pitchFamily="34" charset="0"/>
                <a:ea typeface="Tahoma" panose="020B0604030504040204" pitchFamily="34" charset="0"/>
                <a:cs typeface="Tahoma" panose="020B0604030504040204" pitchFamily="34" charset="0"/>
              </a:rPr>
              <a:t>Inclusivity and Accessibility</a:t>
            </a:r>
          </a:p>
          <a:p>
            <a:r>
              <a:rPr lang="en-US"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Budget Constraints and Resource Limitations</a:t>
            </a:r>
          </a:p>
          <a:p>
            <a:r>
              <a:rPr lang="en-US" dirty="0">
                <a:latin typeface="Tahoma" panose="020B0604030504040204" pitchFamily="34" charset="0"/>
                <a:ea typeface="Tahoma" panose="020B0604030504040204" pitchFamily="34" charset="0"/>
                <a:cs typeface="Tahoma" panose="020B0604030504040204" pitchFamily="34" charset="0"/>
              </a:rPr>
              <a:t>Remote Learning Challenges</a:t>
            </a:r>
          </a:p>
          <a:p>
            <a:r>
              <a:rPr lang="en-US" dirty="0">
                <a:latin typeface="Tahoma" panose="020B0604030504040204" pitchFamily="34" charset="0"/>
                <a:ea typeface="Tahoma" panose="020B0604030504040204" pitchFamily="34" charset="0"/>
                <a:cs typeface="Tahoma" panose="020B0604030504040204" pitchFamily="34" charset="0"/>
              </a:rPr>
              <a:t>Promoting Mental Health</a:t>
            </a:r>
          </a:p>
          <a:p>
            <a:r>
              <a:rPr lang="en-US" dirty="0">
                <a:latin typeface="Tahoma" panose="020B0604030504040204" pitchFamily="34" charset="0"/>
                <a:ea typeface="Tahoma" panose="020B0604030504040204" pitchFamily="34" charset="0"/>
                <a:cs typeface="Tahoma" panose="020B0604030504040204" pitchFamily="34" charset="0"/>
              </a:rPr>
              <a:t>Creating indoor and outdoor affordances</a:t>
            </a:r>
          </a:p>
          <a:p>
            <a:r>
              <a:rPr lang="en-US" dirty="0">
                <a:latin typeface="Tahoma" panose="020B0604030504040204" pitchFamily="34" charset="0"/>
                <a:ea typeface="Tahoma" panose="020B0604030504040204" pitchFamily="34" charset="0"/>
                <a:cs typeface="Tahoma" panose="020B0604030504040204" pitchFamily="34" charset="0"/>
              </a:rPr>
              <a:t>Conclusions</a:t>
            </a:r>
          </a:p>
        </p:txBody>
      </p:sp>
    </p:spTree>
    <p:extLst>
      <p:ext uri="{BB962C8B-B14F-4D97-AF65-F5344CB8AC3E}">
        <p14:creationId xmlns:p14="http://schemas.microsoft.com/office/powerpoint/2010/main" val="3125814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05D82-B81F-4B53-42E0-EA81EBF5386C}"/>
              </a:ext>
            </a:extLst>
          </p:cNvPr>
          <p:cNvSpPr>
            <a:spLocks noGrp="1"/>
          </p:cNvSpPr>
          <p:nvPr>
            <p:ph type="title"/>
          </p:nvPr>
        </p:nvSpPr>
        <p:spPr>
          <a:xfrm>
            <a:off x="453958" y="-177548"/>
            <a:ext cx="8621949" cy="1325563"/>
          </a:xfrm>
        </p:spPr>
        <p:txBody>
          <a:bodyPr>
            <a:normAutofit/>
          </a:bodyPr>
          <a:lstStyle/>
          <a:p>
            <a:pPr algn="ctr"/>
            <a:r>
              <a:rPr lang="en-US" b="1" dirty="0">
                <a:solidFill>
                  <a:srgbClr val="FF0000"/>
                </a:solidFill>
                <a:effectLst>
                  <a:outerShdw blurRad="38100" dist="38100" dir="2700000" algn="tl">
                    <a:srgbClr val="000000">
                      <a:alpha val="43137"/>
                    </a:srgbClr>
                  </a:outerShdw>
                </a:effectLst>
              </a:rPr>
              <a:t>Budget Cuts and Resource Limitations</a:t>
            </a:r>
            <a:endParaRPr lang="en-US" dirty="0"/>
          </a:p>
        </p:txBody>
      </p:sp>
      <p:sp>
        <p:nvSpPr>
          <p:cNvPr id="3" name="Content Placeholder 2">
            <a:extLst>
              <a:ext uri="{FF2B5EF4-FFF2-40B4-BE49-F238E27FC236}">
                <a16:creationId xmlns:a16="http://schemas.microsoft.com/office/drawing/2014/main" xmlns="" id="{E02C536C-3909-CAD6-E779-281117AFA28F}"/>
              </a:ext>
            </a:extLst>
          </p:cNvPr>
          <p:cNvSpPr>
            <a:spLocks noGrp="1"/>
          </p:cNvSpPr>
          <p:nvPr>
            <p:ph idx="1"/>
          </p:nvPr>
        </p:nvSpPr>
        <p:spPr>
          <a:xfrm>
            <a:off x="517187" y="1478755"/>
            <a:ext cx="6977975" cy="5209390"/>
          </a:xfrm>
        </p:spPr>
        <p:txBody>
          <a:bodyPr>
            <a:normAutofit fontScale="92500" lnSpcReduction="10000"/>
          </a:bodyPr>
          <a:lstStyle/>
          <a:p>
            <a:r>
              <a:rPr lang="en-US" sz="2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Problems</a:t>
            </a:r>
            <a:r>
              <a:rPr lang="en-US" sz="2000" dirty="0">
                <a:latin typeface="Tahoma" panose="020B0604030504040204" pitchFamily="34" charset="0"/>
                <a:ea typeface="Tahoma" panose="020B0604030504040204" pitchFamily="34" charset="0"/>
                <a:cs typeface="Tahoma" panose="020B0604030504040204" pitchFamily="34" charset="0"/>
              </a:rPr>
              <a:t>: Many schools face budget cuts that impact PE, leading to larger class sizes, less equipment, and reduced program variety.</a:t>
            </a:r>
          </a:p>
          <a:p>
            <a:r>
              <a:rPr lang="en-US" sz="2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Rising Health Concerns: </a:t>
            </a:r>
            <a:r>
              <a:rPr lang="en-US" sz="2000" dirty="0">
                <a:latin typeface="Tahoma" panose="020B0604030504040204" pitchFamily="34" charset="0"/>
                <a:ea typeface="Tahoma" panose="020B0604030504040204" pitchFamily="34" charset="0"/>
                <a:cs typeface="Tahoma" panose="020B0604030504040204" pitchFamily="34" charset="0"/>
              </a:rPr>
              <a:t>The lack of sufficient physical education in schools is contributing to the growing epidemic of obesity and related health issues among students. Physical activity is crucial for children's physical and mental development. The Center for Disease Control (CDC) recommends that children aged 5-17 get at least 60 minutes of moderate to vigorous physical activity daily. The absence of structured physical education can lead to mental and physical health issues, including heart disease, diabetes, depression, and obesity.</a:t>
            </a:r>
          </a:p>
          <a:p>
            <a:r>
              <a:rPr lang="en-US" sz="2000" b="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Long-Term Economic Impact</a:t>
            </a:r>
            <a:r>
              <a:rPr lang="en-US" sz="2000"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 While budget cuts in physical education might appear to save money in the short term, they can lead to higher healthcare costs in the long run. The United States spends $147 billion annually on obesity-related healthcare costs​​. Thus, cutting PE funding is economically shortsighted, as it contributes to higher future health expenditures</a:t>
            </a:r>
            <a:r>
              <a:rPr lang="en-US" sz="2400"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2400" kern="100" dirty="0">
              <a:effectLst/>
              <a:latin typeface="Tahoma" panose="020B0604030504040204" pitchFamily="34" charset="0"/>
              <a:ea typeface="Tahoma" panose="020B0604030504040204" pitchFamily="34" charset="0"/>
              <a:cs typeface="Tahoma" panose="020B0604030504040204" pitchFamily="34" charset="0"/>
            </a:endParaRPr>
          </a:p>
          <a:p>
            <a:endParaRPr lang="en-US" sz="800" dirty="0"/>
          </a:p>
        </p:txBody>
      </p:sp>
      <p:pic>
        <p:nvPicPr>
          <p:cNvPr id="5" name="Picture 4">
            <a:extLst>
              <a:ext uri="{FF2B5EF4-FFF2-40B4-BE49-F238E27FC236}">
                <a16:creationId xmlns:a16="http://schemas.microsoft.com/office/drawing/2014/main" xmlns="" id="{1D9ECD06-1F4F-903F-7B0D-5F4B1620F113}"/>
              </a:ext>
            </a:extLst>
          </p:cNvPr>
          <p:cNvPicPr>
            <a:picLocks noChangeAspect="1"/>
          </p:cNvPicPr>
          <p:nvPr/>
        </p:nvPicPr>
        <p:blipFill>
          <a:blip r:embed="rId3"/>
          <a:stretch>
            <a:fillRect/>
          </a:stretch>
        </p:blipFill>
        <p:spPr>
          <a:xfrm>
            <a:off x="7318219" y="833233"/>
            <a:ext cx="4607892" cy="2927456"/>
          </a:xfrm>
          <a:prstGeom prst="rect">
            <a:avLst/>
          </a:prstGeom>
        </p:spPr>
      </p:pic>
      <p:pic>
        <p:nvPicPr>
          <p:cNvPr id="7" name="Picture 6">
            <a:extLst>
              <a:ext uri="{FF2B5EF4-FFF2-40B4-BE49-F238E27FC236}">
                <a16:creationId xmlns:a16="http://schemas.microsoft.com/office/drawing/2014/main" xmlns="" id="{35014622-CEF2-771A-3BF5-6BEB8A609A47}"/>
              </a:ext>
            </a:extLst>
          </p:cNvPr>
          <p:cNvPicPr>
            <a:picLocks noChangeAspect="1"/>
          </p:cNvPicPr>
          <p:nvPr/>
        </p:nvPicPr>
        <p:blipFill>
          <a:blip r:embed="rId4"/>
          <a:stretch>
            <a:fillRect/>
          </a:stretch>
        </p:blipFill>
        <p:spPr>
          <a:xfrm>
            <a:off x="7318219" y="3760689"/>
            <a:ext cx="4546082" cy="2965153"/>
          </a:xfrm>
          <a:prstGeom prst="rect">
            <a:avLst/>
          </a:prstGeom>
        </p:spPr>
      </p:pic>
    </p:spTree>
    <p:extLst>
      <p:ext uri="{BB962C8B-B14F-4D97-AF65-F5344CB8AC3E}">
        <p14:creationId xmlns:p14="http://schemas.microsoft.com/office/powerpoint/2010/main" val="482864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05D82-B81F-4B53-42E0-EA81EBF5386C}"/>
              </a:ext>
            </a:extLst>
          </p:cNvPr>
          <p:cNvSpPr>
            <a:spLocks noGrp="1"/>
          </p:cNvSpPr>
          <p:nvPr>
            <p:ph type="title"/>
          </p:nvPr>
        </p:nvSpPr>
        <p:spPr>
          <a:xfrm>
            <a:off x="453958" y="-177548"/>
            <a:ext cx="8621949" cy="1325563"/>
          </a:xfrm>
        </p:spPr>
        <p:txBody>
          <a:bodyPr>
            <a:normAutofit/>
          </a:bodyPr>
          <a:lstStyle/>
          <a:p>
            <a:pPr algn="ctr"/>
            <a:r>
              <a:rPr lang="en-US" b="1" dirty="0">
                <a:solidFill>
                  <a:srgbClr val="FF0000"/>
                </a:solidFill>
                <a:effectLst>
                  <a:outerShdw blurRad="38100" dist="38100" dir="2700000" algn="tl">
                    <a:srgbClr val="000000">
                      <a:alpha val="43137"/>
                    </a:srgbClr>
                  </a:outerShdw>
                </a:effectLst>
              </a:rPr>
              <a:t>Budget Cuts and Resource Limitations</a:t>
            </a:r>
            <a:endParaRPr lang="en-US" dirty="0"/>
          </a:p>
        </p:txBody>
      </p:sp>
      <p:sp>
        <p:nvSpPr>
          <p:cNvPr id="3" name="Content Placeholder 2">
            <a:extLst>
              <a:ext uri="{FF2B5EF4-FFF2-40B4-BE49-F238E27FC236}">
                <a16:creationId xmlns:a16="http://schemas.microsoft.com/office/drawing/2014/main" xmlns="" id="{E02C536C-3909-CAD6-E779-281117AFA28F}"/>
              </a:ext>
            </a:extLst>
          </p:cNvPr>
          <p:cNvSpPr>
            <a:spLocks noGrp="1"/>
          </p:cNvSpPr>
          <p:nvPr>
            <p:ph idx="1"/>
          </p:nvPr>
        </p:nvSpPr>
        <p:spPr>
          <a:xfrm>
            <a:off x="403474" y="1056969"/>
            <a:ext cx="6914745" cy="5985856"/>
          </a:xfrm>
        </p:spPr>
        <p:txBody>
          <a:bodyPr>
            <a:normAutofit fontScale="32500" lnSpcReduction="20000"/>
          </a:bodyPr>
          <a:lstStyle/>
          <a:p>
            <a:r>
              <a:rPr lang="en-US" sz="5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Mental Health and Academic Performance</a:t>
            </a:r>
            <a:r>
              <a:rPr lang="en-US" sz="5500" dirty="0">
                <a:latin typeface="Tahoma" panose="020B0604030504040204" pitchFamily="34" charset="0"/>
                <a:ea typeface="Tahoma" panose="020B0604030504040204" pitchFamily="34" charset="0"/>
                <a:cs typeface="Tahoma" panose="020B0604030504040204" pitchFamily="34" charset="0"/>
              </a:rPr>
              <a:t>: Regular physical activity is known to improve mental health and academic performance. Exercise releases endorphins, which help maintain a positive mood and reduce the risk of depression and suicide in children and young adults. The mental health benefits of exercise are particularly important, given the increasing rates of depression and anxiety among young people.</a:t>
            </a:r>
          </a:p>
          <a:p>
            <a:r>
              <a:rPr lang="en-US" sz="5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Impact on Teaching Quality</a:t>
            </a:r>
            <a:r>
              <a:rPr lang="en-US" sz="5500" dirty="0">
                <a:latin typeface="Tahoma" panose="020B0604030504040204" pitchFamily="34" charset="0"/>
                <a:ea typeface="Tahoma" panose="020B0604030504040204" pitchFamily="34" charset="0"/>
                <a:cs typeface="Tahoma" panose="020B0604030504040204" pitchFamily="34" charset="0"/>
              </a:rPr>
              <a:t>: When PE programs are cut, the burden of providing exercise instruction often falls on classroom teachers, who may lack training in exercise science. This not only diminishes the quality of physical education but also adds to the workload of classroom teachers, potentially affecting the overall quality of education.</a:t>
            </a:r>
          </a:p>
          <a:p>
            <a:r>
              <a:rPr lang="en-US" sz="5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Skill Development and Early Intervention</a:t>
            </a:r>
            <a:r>
              <a:rPr lang="en-US" sz="5500" dirty="0">
                <a:latin typeface="Tahoma" panose="020B0604030504040204" pitchFamily="34" charset="0"/>
                <a:ea typeface="Tahoma" panose="020B0604030504040204" pitchFamily="34" charset="0"/>
                <a:cs typeface="Tahoma" panose="020B0604030504040204" pitchFamily="34" charset="0"/>
              </a:rPr>
              <a:t>: PE teachers, with their specialized training in exercise physiology, kinesiology, and biomechanics, play a crucial role in developing students' motor skills and identifying developmental delays. Their expertise is essential for early intervention in physical development issues, which can be crucial for a child's overall well-being.</a:t>
            </a:r>
          </a:p>
          <a:p>
            <a:r>
              <a:rPr lang="en-US" sz="5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Policy Decisions and Funding Allocation</a:t>
            </a:r>
            <a:r>
              <a:rPr lang="en-US" sz="5500" dirty="0">
                <a:latin typeface="Tahoma" panose="020B0604030504040204" pitchFamily="34" charset="0"/>
                <a:ea typeface="Tahoma" panose="020B0604030504040204" pitchFamily="34" charset="0"/>
                <a:cs typeface="Tahoma" panose="020B0604030504040204" pitchFamily="34" charset="0"/>
              </a:rPr>
              <a:t>: The decision to cut funding for PE often stems from policy decisions that prioritize other areas of education or seek to reduce overall educational expenses. For instance, in North Carolina, budget provisions require reduced class sizes without additional resources, leading to cuts in "enhancement" programs like PE.</a:t>
            </a:r>
          </a:p>
          <a:p>
            <a:endParaRPr lang="en-US" dirty="0"/>
          </a:p>
        </p:txBody>
      </p:sp>
      <p:pic>
        <p:nvPicPr>
          <p:cNvPr id="5" name="Picture 4">
            <a:extLst>
              <a:ext uri="{FF2B5EF4-FFF2-40B4-BE49-F238E27FC236}">
                <a16:creationId xmlns:a16="http://schemas.microsoft.com/office/drawing/2014/main" xmlns="" id="{1D9ECD06-1F4F-903F-7B0D-5F4B1620F113}"/>
              </a:ext>
            </a:extLst>
          </p:cNvPr>
          <p:cNvPicPr>
            <a:picLocks noChangeAspect="1"/>
          </p:cNvPicPr>
          <p:nvPr/>
        </p:nvPicPr>
        <p:blipFill>
          <a:blip r:embed="rId3"/>
          <a:stretch>
            <a:fillRect/>
          </a:stretch>
        </p:blipFill>
        <p:spPr>
          <a:xfrm>
            <a:off x="7318219" y="833233"/>
            <a:ext cx="4607892" cy="2927456"/>
          </a:xfrm>
          <a:prstGeom prst="rect">
            <a:avLst/>
          </a:prstGeom>
        </p:spPr>
      </p:pic>
      <p:pic>
        <p:nvPicPr>
          <p:cNvPr id="7" name="Picture 6">
            <a:extLst>
              <a:ext uri="{FF2B5EF4-FFF2-40B4-BE49-F238E27FC236}">
                <a16:creationId xmlns:a16="http://schemas.microsoft.com/office/drawing/2014/main" xmlns="" id="{35014622-CEF2-771A-3BF5-6BEB8A609A47}"/>
              </a:ext>
            </a:extLst>
          </p:cNvPr>
          <p:cNvPicPr>
            <a:picLocks noChangeAspect="1"/>
          </p:cNvPicPr>
          <p:nvPr/>
        </p:nvPicPr>
        <p:blipFill>
          <a:blip r:embed="rId4"/>
          <a:stretch>
            <a:fillRect/>
          </a:stretch>
        </p:blipFill>
        <p:spPr>
          <a:xfrm>
            <a:off x="7318219" y="3760689"/>
            <a:ext cx="4546082" cy="2965153"/>
          </a:xfrm>
          <a:prstGeom prst="rect">
            <a:avLst/>
          </a:prstGeom>
        </p:spPr>
      </p:pic>
    </p:spTree>
    <p:extLst>
      <p:ext uri="{BB962C8B-B14F-4D97-AF65-F5344CB8AC3E}">
        <p14:creationId xmlns:p14="http://schemas.microsoft.com/office/powerpoint/2010/main" val="2641370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F10F33-E284-58B7-CCEF-75DA16A208F1}"/>
              </a:ext>
            </a:extLst>
          </p:cNvPr>
          <p:cNvPicPr>
            <a:picLocks noChangeAspect="1"/>
          </p:cNvPicPr>
          <p:nvPr/>
        </p:nvPicPr>
        <p:blipFill rotWithShape="1">
          <a:blip r:embed="rId3"/>
          <a:srcRect r="-2" b="3649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8" descr="http://www.playcore.com/images/OC-Traverse.jpg">
            <a:extLst>
              <a:ext uri="{FF2B5EF4-FFF2-40B4-BE49-F238E27FC236}">
                <a16:creationId xmlns:a16="http://schemas.microsoft.com/office/drawing/2014/main" xmlns="" id="{BD6630D0-1ED8-F1D7-5929-2E2F73EAA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92"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C6603049-D271-F91A-736A-08CACF0C7544}"/>
              </a:ext>
            </a:extLst>
          </p:cNvPr>
          <p:cNvSpPr>
            <a:spLocks noGrp="1"/>
          </p:cNvSpPr>
          <p:nvPr>
            <p:ph type="title"/>
          </p:nvPr>
        </p:nvSpPr>
        <p:spPr>
          <a:xfrm>
            <a:off x="302006" y="59246"/>
            <a:ext cx="4832802" cy="1243584"/>
          </a:xfrm>
        </p:spPr>
        <p:txBody>
          <a:bodyPr>
            <a:normAutofit/>
          </a:bodyPr>
          <a:lstStyle/>
          <a:p>
            <a:r>
              <a:rPr lang="en-US" sz="3400" dirty="0">
                <a:latin typeface="Tahoma" panose="020B0604030504040204" pitchFamily="34" charset="0"/>
                <a:ea typeface="Tahoma" panose="020B0604030504040204" pitchFamily="34" charset="0"/>
                <a:cs typeface="Tahoma" panose="020B0604030504040204" pitchFamily="34" charset="0"/>
              </a:rPr>
              <a:t>Index</a:t>
            </a:r>
          </a:p>
        </p:txBody>
      </p:sp>
      <p:sp>
        <p:nvSpPr>
          <p:cNvPr id="5" name="Content Placeholder 4">
            <a:extLst>
              <a:ext uri="{FF2B5EF4-FFF2-40B4-BE49-F238E27FC236}">
                <a16:creationId xmlns:a16="http://schemas.microsoft.com/office/drawing/2014/main" xmlns="" id="{C429DD6B-0B93-AE95-E34F-DAE5E2D37FA4}"/>
              </a:ext>
            </a:extLst>
          </p:cNvPr>
          <p:cNvSpPr>
            <a:spLocks noGrp="1"/>
          </p:cNvSpPr>
          <p:nvPr>
            <p:ph idx="1"/>
          </p:nvPr>
        </p:nvSpPr>
        <p:spPr>
          <a:xfrm>
            <a:off x="249883" y="1225685"/>
            <a:ext cx="5353249" cy="5308465"/>
          </a:xfrm>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Introduction: The Evolution of Education 	and Physical Education </a:t>
            </a:r>
          </a:p>
          <a:p>
            <a:r>
              <a:rPr lang="en-US" dirty="0">
                <a:latin typeface="Tahoma" panose="020B0604030504040204" pitchFamily="34" charset="0"/>
                <a:ea typeface="Tahoma" panose="020B0604030504040204" pitchFamily="34" charset="0"/>
                <a:cs typeface="Tahoma" panose="020B0604030504040204" pitchFamily="34" charset="0"/>
              </a:rPr>
              <a:t>Current Issues in Physical Education</a:t>
            </a:r>
          </a:p>
          <a:p>
            <a:r>
              <a:rPr lang="en-US" dirty="0">
                <a:latin typeface="Tahoma" panose="020B0604030504040204" pitchFamily="34" charset="0"/>
                <a:ea typeface="Tahoma" panose="020B0604030504040204" pitchFamily="34" charset="0"/>
                <a:cs typeface="Tahoma" panose="020B0604030504040204" pitchFamily="34" charset="0"/>
              </a:rPr>
              <a:t>Integrating Technology</a:t>
            </a:r>
          </a:p>
          <a:p>
            <a:r>
              <a:rPr lang="en-US" kern="0" dirty="0">
                <a:latin typeface="Tahoma" panose="020B0604030504040204" pitchFamily="34" charset="0"/>
                <a:ea typeface="Tahoma" panose="020B0604030504040204" pitchFamily="34" charset="0"/>
                <a:cs typeface="Tahoma" panose="020B0604030504040204" pitchFamily="34" charset="0"/>
              </a:rPr>
              <a:t>Inclusivity and Accessibility</a:t>
            </a:r>
          </a:p>
          <a:p>
            <a:r>
              <a:rPr lang="en-US" dirty="0">
                <a:latin typeface="Tahoma" panose="020B0604030504040204" pitchFamily="34" charset="0"/>
                <a:ea typeface="Tahoma" panose="020B0604030504040204" pitchFamily="34" charset="0"/>
                <a:cs typeface="Tahoma" panose="020B0604030504040204" pitchFamily="34" charset="0"/>
              </a:rPr>
              <a:t>Budget Constraints and Resource Limitations</a:t>
            </a:r>
          </a:p>
          <a:p>
            <a:r>
              <a:rPr lang="en-US"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Remote Learning Challenges</a:t>
            </a:r>
          </a:p>
          <a:p>
            <a:r>
              <a:rPr lang="en-US" dirty="0">
                <a:latin typeface="Tahoma" panose="020B0604030504040204" pitchFamily="34" charset="0"/>
                <a:ea typeface="Tahoma" panose="020B0604030504040204" pitchFamily="34" charset="0"/>
                <a:cs typeface="Tahoma" panose="020B0604030504040204" pitchFamily="34" charset="0"/>
              </a:rPr>
              <a:t>Promoting Mental Health</a:t>
            </a:r>
          </a:p>
          <a:p>
            <a:r>
              <a:rPr lang="en-US" dirty="0">
                <a:latin typeface="Tahoma" panose="020B0604030504040204" pitchFamily="34" charset="0"/>
                <a:ea typeface="Tahoma" panose="020B0604030504040204" pitchFamily="34" charset="0"/>
                <a:cs typeface="Tahoma" panose="020B0604030504040204" pitchFamily="34" charset="0"/>
              </a:rPr>
              <a:t>Creating indoor and outdoor affordances</a:t>
            </a:r>
          </a:p>
          <a:p>
            <a:r>
              <a:rPr lang="en-US" dirty="0">
                <a:latin typeface="Tahoma" panose="020B0604030504040204" pitchFamily="34" charset="0"/>
                <a:ea typeface="Tahoma" panose="020B0604030504040204" pitchFamily="34" charset="0"/>
                <a:cs typeface="Tahoma" panose="020B0604030504040204" pitchFamily="34" charset="0"/>
              </a:rPr>
              <a:t>Conclusions</a:t>
            </a:r>
          </a:p>
        </p:txBody>
      </p:sp>
    </p:spTree>
    <p:extLst>
      <p:ext uri="{BB962C8B-B14F-4D97-AF65-F5344CB8AC3E}">
        <p14:creationId xmlns:p14="http://schemas.microsoft.com/office/powerpoint/2010/main" val="2927611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9F0C0-EFF3-86C8-39D3-4ED2A38A1F4F}"/>
              </a:ext>
            </a:extLst>
          </p:cNvPr>
          <p:cNvSpPr>
            <a:spLocks noGrp="1"/>
          </p:cNvSpPr>
          <p:nvPr>
            <p:ph type="title"/>
          </p:nvPr>
        </p:nvSpPr>
        <p:spPr>
          <a:xfrm>
            <a:off x="434502" y="81437"/>
            <a:ext cx="10515600" cy="1325563"/>
          </a:xfrm>
        </p:spPr>
        <p:txBody>
          <a:bodyPr>
            <a:normAutofit/>
          </a:bodyPr>
          <a:lstStyle/>
          <a:p>
            <a:r>
              <a:rPr lang="en-US" b="1" dirty="0">
                <a:solidFill>
                  <a:srgbClr val="FF0000"/>
                </a:solidFill>
                <a:effectLst>
                  <a:outerShdw blurRad="38100" dist="38100" dir="2700000" algn="tl">
                    <a:srgbClr val="000000">
                      <a:alpha val="43137"/>
                    </a:srgbClr>
                  </a:outerShdw>
                </a:effectLst>
              </a:rPr>
              <a:t>Challenges in Remote Learning</a:t>
            </a:r>
            <a:br>
              <a:rPr lang="en-US" b="1" dirty="0">
                <a:solidFill>
                  <a:srgbClr val="FF0000"/>
                </a:solidFill>
                <a:effectLst>
                  <a:outerShdw blurRad="38100" dist="38100" dir="2700000" algn="tl">
                    <a:srgbClr val="000000">
                      <a:alpha val="43137"/>
                    </a:srgbClr>
                  </a:outerShdw>
                </a:effectLst>
              </a:rPr>
            </a:br>
            <a:r>
              <a:rPr lang="en-US" b="1" dirty="0">
                <a:solidFill>
                  <a:srgbClr val="FF0000"/>
                </a:solidFill>
                <a:effectLst>
                  <a:outerShdw blurRad="38100" dist="38100" dir="2700000" algn="tl">
                    <a:srgbClr val="000000">
                      <a:alpha val="43137"/>
                    </a:srgbClr>
                  </a:outerShdw>
                </a:effectLst>
              </a:rPr>
              <a:t> for Physical Education</a:t>
            </a:r>
          </a:p>
        </p:txBody>
      </p:sp>
      <p:sp>
        <p:nvSpPr>
          <p:cNvPr id="3" name="Content Placeholder 2">
            <a:extLst>
              <a:ext uri="{FF2B5EF4-FFF2-40B4-BE49-F238E27FC236}">
                <a16:creationId xmlns:a16="http://schemas.microsoft.com/office/drawing/2014/main" xmlns="" id="{A0193115-B7E4-090C-210D-F7CFF4DE0226}"/>
              </a:ext>
            </a:extLst>
          </p:cNvPr>
          <p:cNvSpPr>
            <a:spLocks noGrp="1"/>
          </p:cNvSpPr>
          <p:nvPr>
            <p:ph idx="1"/>
          </p:nvPr>
        </p:nvSpPr>
        <p:spPr>
          <a:xfrm>
            <a:off x="86377" y="1650527"/>
            <a:ext cx="4949758" cy="4351338"/>
          </a:xfrm>
        </p:spPr>
        <p:txBody>
          <a:bodyPr>
            <a:normAutofit lnSpcReduction="10000"/>
          </a:bodyPr>
          <a:lstStyle/>
          <a:p>
            <a:r>
              <a:rPr lang="en-US" dirty="0"/>
              <a:t>Decreased Physical Activity and Health Outcomes</a:t>
            </a:r>
          </a:p>
          <a:p>
            <a:r>
              <a:rPr lang="en-US" dirty="0"/>
              <a:t>Adapting to Technology</a:t>
            </a:r>
          </a:p>
          <a:p>
            <a:r>
              <a:rPr lang="en-US" dirty="0"/>
              <a:t>Student Engagement and Participation</a:t>
            </a:r>
          </a:p>
          <a:p>
            <a:r>
              <a:rPr lang="en-US" dirty="0"/>
              <a:t>Meeting the Needs of All Students</a:t>
            </a:r>
          </a:p>
          <a:p>
            <a:r>
              <a:rPr lang="en-US" dirty="0"/>
              <a:t>Professional Development (PD) Needs</a:t>
            </a:r>
          </a:p>
          <a:p>
            <a:r>
              <a:rPr lang="en-US" dirty="0"/>
              <a:t>Lack of PE-Specific PD</a:t>
            </a:r>
          </a:p>
        </p:txBody>
      </p:sp>
      <p:pic>
        <p:nvPicPr>
          <p:cNvPr id="14338" name="Picture 2" descr="Nutrients | Free Full-Text | Combatting Sedentary Behaviors by Delivering  Remote Physical Exercise in Children and Adolescents with Obesity in the  COVID-19 Era: A Narrative Review">
            <a:extLst>
              <a:ext uri="{FF2B5EF4-FFF2-40B4-BE49-F238E27FC236}">
                <a16:creationId xmlns:a16="http://schemas.microsoft.com/office/drawing/2014/main" xmlns="" id="{3513931A-46A4-AD76-465A-0CE312D8C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350" y="62601"/>
            <a:ext cx="4347656" cy="2608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C3F4E3A-3758-8A83-F518-EBFE63E13418}"/>
              </a:ext>
            </a:extLst>
          </p:cNvPr>
          <p:cNvPicPr>
            <a:picLocks noChangeAspect="1"/>
          </p:cNvPicPr>
          <p:nvPr/>
        </p:nvPicPr>
        <p:blipFill>
          <a:blip r:embed="rId4"/>
          <a:stretch>
            <a:fillRect/>
          </a:stretch>
        </p:blipFill>
        <p:spPr>
          <a:xfrm>
            <a:off x="4560651" y="2203484"/>
            <a:ext cx="2869878" cy="2266207"/>
          </a:xfrm>
          <a:prstGeom prst="rect">
            <a:avLst/>
          </a:prstGeom>
        </p:spPr>
      </p:pic>
      <p:pic>
        <p:nvPicPr>
          <p:cNvPr id="14340" name="Picture 4" descr="Quality Professional Development Is Important, But There Are Things That  Have To Be In Place Before A Teac… Teacher Development, Teacher Motivation,  Teacher Sites | vlr.eng.br">
            <a:extLst>
              <a:ext uri="{FF2B5EF4-FFF2-40B4-BE49-F238E27FC236}">
                <a16:creationId xmlns:a16="http://schemas.microsoft.com/office/drawing/2014/main" xmlns="" id="{BC71B2EB-27DB-6BA6-2C05-5921D1CD1D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7967" y="3336588"/>
            <a:ext cx="4347656" cy="337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868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5A5270-7872-65AA-6A67-35AC6227438D}"/>
              </a:ext>
            </a:extLst>
          </p:cNvPr>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Practical Examples and Adaptations</a:t>
            </a:r>
          </a:p>
        </p:txBody>
      </p:sp>
      <p:sp>
        <p:nvSpPr>
          <p:cNvPr id="3" name="Content Placeholder 2">
            <a:extLst>
              <a:ext uri="{FF2B5EF4-FFF2-40B4-BE49-F238E27FC236}">
                <a16:creationId xmlns:a16="http://schemas.microsoft.com/office/drawing/2014/main" xmlns="" id="{A616DE62-A230-D976-8A42-874C6D606249}"/>
              </a:ext>
            </a:extLst>
          </p:cNvPr>
          <p:cNvSpPr>
            <a:spLocks noGrp="1"/>
          </p:cNvSpPr>
          <p:nvPr>
            <p:ph idx="1"/>
          </p:nvPr>
        </p:nvSpPr>
        <p:spPr>
          <a:xfrm>
            <a:off x="673443" y="2352847"/>
            <a:ext cx="5723106" cy="4351338"/>
          </a:xfrm>
        </p:spPr>
        <p:txBody>
          <a:bodyPr>
            <a:normAutofit/>
          </a:bodyPr>
          <a:lstStyle/>
          <a:p>
            <a:r>
              <a:rPr lang="en-US" sz="3600" dirty="0"/>
              <a:t>Redefining Lesson Plans</a:t>
            </a:r>
          </a:p>
          <a:p>
            <a:r>
              <a:rPr lang="en-US" sz="3600" dirty="0"/>
              <a:t>Using Household Items</a:t>
            </a:r>
          </a:p>
          <a:p>
            <a:r>
              <a:rPr lang="en-US" sz="3600" dirty="0"/>
              <a:t>Social Media Engagement</a:t>
            </a:r>
          </a:p>
          <a:p>
            <a:r>
              <a:rPr lang="en-US" sz="3600" dirty="0"/>
              <a:t>Blended Learning Approaches</a:t>
            </a:r>
          </a:p>
          <a:p>
            <a:endParaRPr lang="en-US" sz="3600" dirty="0"/>
          </a:p>
        </p:txBody>
      </p:sp>
      <p:pic>
        <p:nvPicPr>
          <p:cNvPr id="4" name="Picture 3">
            <a:extLst>
              <a:ext uri="{FF2B5EF4-FFF2-40B4-BE49-F238E27FC236}">
                <a16:creationId xmlns:a16="http://schemas.microsoft.com/office/drawing/2014/main" xmlns="" id="{31056E6D-972C-087B-A769-32F943676CBF}"/>
              </a:ext>
            </a:extLst>
          </p:cNvPr>
          <p:cNvPicPr>
            <a:picLocks noChangeAspect="1"/>
          </p:cNvPicPr>
          <p:nvPr/>
        </p:nvPicPr>
        <p:blipFill>
          <a:blip r:embed="rId3"/>
          <a:stretch>
            <a:fillRect/>
          </a:stretch>
        </p:blipFill>
        <p:spPr>
          <a:xfrm>
            <a:off x="5861221" y="1173356"/>
            <a:ext cx="6133070" cy="5259108"/>
          </a:xfrm>
          <a:prstGeom prst="rect">
            <a:avLst/>
          </a:prstGeom>
        </p:spPr>
      </p:pic>
    </p:spTree>
    <p:extLst>
      <p:ext uri="{BB962C8B-B14F-4D97-AF65-F5344CB8AC3E}">
        <p14:creationId xmlns:p14="http://schemas.microsoft.com/office/powerpoint/2010/main" val="834641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FCDB42-37D6-935F-A272-AE3819CA555F}"/>
              </a:ext>
            </a:extLst>
          </p:cNvPr>
          <p:cNvSpPr>
            <a:spLocks noGrp="1"/>
          </p:cNvSpPr>
          <p:nvPr>
            <p:ph type="title"/>
          </p:nvPr>
        </p:nvSpPr>
        <p:spPr>
          <a:xfrm>
            <a:off x="647131" y="358301"/>
            <a:ext cx="10515600" cy="1325563"/>
          </a:xfrm>
        </p:spPr>
        <p:txBody>
          <a:bodyPr>
            <a:normAutofit/>
          </a:bodyPr>
          <a:lstStyle/>
          <a:p>
            <a:r>
              <a:rPr lang="en-US"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Promoting Mental Health</a:t>
            </a:r>
            <a:endParaRPr lang="en-US" dirty="0"/>
          </a:p>
        </p:txBody>
      </p:sp>
      <p:sp>
        <p:nvSpPr>
          <p:cNvPr id="3" name="Content Placeholder 2">
            <a:extLst>
              <a:ext uri="{FF2B5EF4-FFF2-40B4-BE49-F238E27FC236}">
                <a16:creationId xmlns:a16="http://schemas.microsoft.com/office/drawing/2014/main" xmlns="" id="{49536650-2D0D-A25F-4D61-08009FD80BE5}"/>
              </a:ext>
            </a:extLst>
          </p:cNvPr>
          <p:cNvSpPr>
            <a:spLocks noGrp="1"/>
          </p:cNvSpPr>
          <p:nvPr>
            <p:ph idx="1"/>
          </p:nvPr>
        </p:nvSpPr>
        <p:spPr>
          <a:xfrm>
            <a:off x="722870" y="2031571"/>
            <a:ext cx="5768546" cy="4351338"/>
          </a:xfrm>
        </p:spPr>
        <p:txBody>
          <a:bodyPr>
            <a:normAutofit/>
          </a:bodyPr>
          <a:lstStyle/>
          <a:p>
            <a:r>
              <a:rPr lang="en-US" sz="3000" dirty="0">
                <a:latin typeface="Tahoma" panose="020B0604030504040204" pitchFamily="34" charset="0"/>
                <a:ea typeface="Tahoma" panose="020B0604030504040204" pitchFamily="34" charset="0"/>
                <a:cs typeface="Tahoma" panose="020B0604030504040204" pitchFamily="34" charset="0"/>
              </a:rPr>
              <a:t>Sound Body Sound Mind Program</a:t>
            </a:r>
          </a:p>
          <a:p>
            <a:r>
              <a:rPr lang="en-US" sz="3000" dirty="0">
                <a:latin typeface="Tahoma" panose="020B0604030504040204" pitchFamily="34" charset="0"/>
                <a:ea typeface="Tahoma" panose="020B0604030504040204" pitchFamily="34" charset="0"/>
                <a:cs typeface="Tahoma" panose="020B0604030504040204" pitchFamily="34" charset="0"/>
              </a:rPr>
              <a:t>Social-Emotional Learning in PE</a:t>
            </a:r>
          </a:p>
          <a:p>
            <a:r>
              <a:rPr lang="en-US" sz="3000" i="0" dirty="0">
                <a:effectLst/>
                <a:latin typeface="Tahoma" panose="020B0604030504040204" pitchFamily="34" charset="0"/>
                <a:ea typeface="Tahoma" panose="020B0604030504040204" pitchFamily="34" charset="0"/>
                <a:cs typeface="Tahoma" panose="020B0604030504040204" pitchFamily="34" charset="0"/>
              </a:rPr>
              <a:t>Emotional Check-ins in PE</a:t>
            </a:r>
          </a:p>
          <a:p>
            <a:r>
              <a:rPr lang="en-US" sz="3000" dirty="0">
                <a:latin typeface="Tahoma" panose="020B0604030504040204" pitchFamily="34" charset="0"/>
                <a:ea typeface="Tahoma" panose="020B0604030504040204" pitchFamily="34" charset="0"/>
                <a:cs typeface="Tahoma" panose="020B0604030504040204" pitchFamily="34" charset="0"/>
              </a:rPr>
              <a:t>Individualized Exercise Plans for Students with Disabilities</a:t>
            </a:r>
          </a:p>
          <a:p>
            <a:r>
              <a:rPr lang="en-US" sz="3000" i="0" dirty="0">
                <a:effectLst/>
                <a:latin typeface="Tahoma" panose="020B0604030504040204" pitchFamily="34" charset="0"/>
                <a:ea typeface="Tahoma" panose="020B0604030504040204" pitchFamily="34" charset="0"/>
                <a:cs typeface="Tahoma" panose="020B0604030504040204" pitchFamily="34" charset="0"/>
              </a:rPr>
              <a:t>Enhancing Accessibility in Underserved Communities</a:t>
            </a:r>
            <a:endParaRPr lang="en-US" sz="30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1026" name="Picture 2" descr="21st century schools: Technology Integration, Student-Centered Learning, Critical Thinking and Problem-Solving, Collaboration and Communication, Global Awareness. Use in picture teenagers or primary schoolchildren and in movement">
            <a:extLst>
              <a:ext uri="{FF2B5EF4-FFF2-40B4-BE49-F238E27FC236}">
                <a16:creationId xmlns:a16="http://schemas.microsoft.com/office/drawing/2014/main" xmlns="" id="{B9D1FF2D-A87A-AE2F-A0E2-7EBB283FD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258" y="1595050"/>
            <a:ext cx="4904649" cy="490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344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755AD-5E26-4783-A85B-C62EFBF314E8}"/>
              </a:ext>
            </a:extLst>
          </p:cNvPr>
          <p:cNvSpPr>
            <a:spLocks noGrp="1"/>
          </p:cNvSpPr>
          <p:nvPr>
            <p:ph type="title"/>
          </p:nvPr>
        </p:nvSpPr>
        <p:spPr>
          <a:xfrm>
            <a:off x="1703512" y="274638"/>
            <a:ext cx="8712968" cy="1143000"/>
          </a:xfrm>
        </p:spPr>
        <p:txBody>
          <a:bodyPr>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The school yard as an arena for increasing student physical activity</a:t>
            </a:r>
            <a:endParaRPr lang="lt-LT"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11868EE1-8876-4CB1-B83C-15B2123E7D9F}"/>
              </a:ext>
            </a:extLst>
          </p:cNvPr>
          <p:cNvSpPr>
            <a:spLocks noGrp="1"/>
          </p:cNvSpPr>
          <p:nvPr>
            <p:ph idx="1"/>
          </p:nvPr>
        </p:nvSpPr>
        <p:spPr>
          <a:xfrm>
            <a:off x="95693" y="1691425"/>
            <a:ext cx="7175530" cy="5544616"/>
          </a:xfrm>
        </p:spPr>
        <p:txBody>
          <a:bodyPr>
            <a:normAutofit/>
          </a:bodyPr>
          <a:lstStyle/>
          <a:p>
            <a:pPr algn="just"/>
            <a:r>
              <a:rPr lang="en-US" sz="1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Central Role of Schools</a:t>
            </a:r>
            <a:r>
              <a:rPr lang="en-US" sz="1800" dirty="0">
                <a:latin typeface="Tahoma" panose="020B0604030504040204" pitchFamily="34" charset="0"/>
                <a:ea typeface="Tahoma" panose="020B0604030504040204" pitchFamily="34" charset="0"/>
                <a:cs typeface="Tahoma" panose="020B0604030504040204" pitchFamily="34" charset="0"/>
              </a:rPr>
              <a:t>: Schools are pivotal in promoting physical activity, offering a range of opportunities like physical education, active breaks, school trips, and recess activities.</a:t>
            </a:r>
          </a:p>
          <a:p>
            <a:pPr algn="just"/>
            <a:r>
              <a:rPr lang="en-US" sz="1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Significant Impact on Daily Activity</a:t>
            </a:r>
            <a:r>
              <a:rPr lang="en-US" sz="1800" dirty="0">
                <a:latin typeface="Tahoma" panose="020B0604030504040204" pitchFamily="34" charset="0"/>
                <a:ea typeface="Tahoma" panose="020B0604030504040204" pitchFamily="34" charset="0"/>
                <a:cs typeface="Tahoma" panose="020B0604030504040204" pitchFamily="34" charset="0"/>
              </a:rPr>
              <a:t>: Activities during school, particularly during breaks, can contribute substantially (5% to 40%) to the recommended daily physical activity for young people.</a:t>
            </a:r>
          </a:p>
          <a:p>
            <a:pPr algn="just"/>
            <a:r>
              <a:rPr lang="en-US" sz="1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Factors Affecting Activity Levels</a:t>
            </a:r>
            <a:r>
              <a:rPr lang="en-US" sz="1800" dirty="0">
                <a:latin typeface="Tahoma" panose="020B0604030504040204" pitchFamily="34" charset="0"/>
                <a:ea typeface="Tahoma" panose="020B0604030504040204" pitchFamily="34" charset="0"/>
                <a:cs typeface="Tahoma" panose="020B0604030504040204" pitchFamily="34" charset="0"/>
              </a:rPr>
              <a:t>: Physical activity during recess is influenced by the schoolyard size, student age and gender, and ethnic differences.</a:t>
            </a:r>
          </a:p>
          <a:p>
            <a:pPr algn="just"/>
            <a:r>
              <a:rPr lang="en-US" sz="1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Benefits of Outdoor Lessons</a:t>
            </a:r>
            <a:r>
              <a:rPr lang="en-US" sz="1800" dirty="0">
                <a:latin typeface="Tahoma" panose="020B0604030504040204" pitchFamily="34" charset="0"/>
                <a:ea typeface="Tahoma" panose="020B0604030504040204" pitchFamily="34" charset="0"/>
                <a:cs typeface="Tahoma" panose="020B0604030504040204" pitchFamily="34" charset="0"/>
              </a:rPr>
              <a:t>: Outdoor lessons in schoolyards have been shown to significantly increase students' physical activity levels.</a:t>
            </a:r>
          </a:p>
          <a:p>
            <a:pPr algn="just"/>
            <a:r>
              <a:rPr lang="en-US" sz="18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Guidelines from Finnish Program</a:t>
            </a:r>
            <a:r>
              <a:rPr lang="en-US" sz="1800" dirty="0">
                <a:latin typeface="Tahoma" panose="020B0604030504040204" pitchFamily="34" charset="0"/>
                <a:ea typeface="Tahoma" panose="020B0604030504040204" pitchFamily="34" charset="0"/>
                <a:cs typeface="Tahoma" panose="020B0604030504040204" pitchFamily="34" charset="0"/>
              </a:rPr>
              <a:t>: The "Finish School on the Move" program in Finland emphasizes reducing sitting time, increasing movement, involving students in planning activities, and enhancing learning through physical activity.</a:t>
            </a:r>
            <a:endParaRPr lang="lt-LT" sz="18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259FB9DB-68F7-42DD-87AF-8ED54D6EBA0A}"/>
              </a:ext>
            </a:extLst>
          </p:cNvPr>
          <p:cNvPicPr>
            <a:picLocks noChangeAspect="1"/>
          </p:cNvPicPr>
          <p:nvPr/>
        </p:nvPicPr>
        <p:blipFill>
          <a:blip r:embed="rId3"/>
          <a:stretch>
            <a:fillRect/>
          </a:stretch>
        </p:blipFill>
        <p:spPr>
          <a:xfrm>
            <a:off x="8579104" y="4770570"/>
            <a:ext cx="2725316" cy="1895872"/>
          </a:xfrm>
          <a:prstGeom prst="rect">
            <a:avLst/>
          </a:prstGeom>
        </p:spPr>
      </p:pic>
      <p:pic>
        <p:nvPicPr>
          <p:cNvPr id="5" name="Picture 4">
            <a:extLst>
              <a:ext uri="{FF2B5EF4-FFF2-40B4-BE49-F238E27FC236}">
                <a16:creationId xmlns:a16="http://schemas.microsoft.com/office/drawing/2014/main" xmlns="" id="{BF9D53DB-6246-47D0-8472-CE2F2EF43AB1}"/>
              </a:ext>
            </a:extLst>
          </p:cNvPr>
          <p:cNvPicPr>
            <a:picLocks noChangeAspect="1"/>
          </p:cNvPicPr>
          <p:nvPr/>
        </p:nvPicPr>
        <p:blipFill>
          <a:blip r:embed="rId4"/>
          <a:stretch>
            <a:fillRect/>
          </a:stretch>
        </p:blipFill>
        <p:spPr>
          <a:xfrm>
            <a:off x="7784522" y="1578058"/>
            <a:ext cx="3367261" cy="2244841"/>
          </a:xfrm>
          <a:prstGeom prst="rect">
            <a:avLst/>
          </a:prstGeom>
        </p:spPr>
      </p:pic>
    </p:spTree>
    <p:extLst>
      <p:ext uri="{BB962C8B-B14F-4D97-AF65-F5344CB8AC3E}">
        <p14:creationId xmlns:p14="http://schemas.microsoft.com/office/powerpoint/2010/main" val="3108259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5253" y="5513456"/>
            <a:ext cx="902747" cy="137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5" name="Slide Number Placeholder 5"/>
          <p:cNvSpPr txBox="1">
            <a:spLocks noGrp="1"/>
          </p:cNvSpPr>
          <p:nvPr/>
        </p:nvSpPr>
        <p:spPr bwMode="auto">
          <a:xfrm>
            <a:off x="10171113" y="6408739"/>
            <a:ext cx="3667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r" eaLnBrk="1" hangingPunct="1">
              <a:spcBef>
                <a:spcPct val="0"/>
              </a:spcBef>
              <a:buClrTx/>
              <a:buSzTx/>
              <a:buFontTx/>
              <a:buNone/>
            </a:pPr>
            <a:fld id="{AB3CA770-9ECB-429F-90B2-1BDB216CC2A5}" type="slidenum">
              <a:rPr lang="lt-LT" altLang="en-US" sz="1000">
                <a:latin typeface="Arial Narrow" pitchFamily="34" charset="0"/>
              </a:rPr>
              <a:pPr algn="r" eaLnBrk="1" hangingPunct="1">
                <a:spcBef>
                  <a:spcPct val="0"/>
                </a:spcBef>
                <a:buClrTx/>
                <a:buSzTx/>
                <a:buFontTx/>
                <a:buNone/>
              </a:pPr>
              <a:t>28</a:t>
            </a:fld>
            <a:endParaRPr lang="lt-LT" altLang="en-US" sz="1000">
              <a:latin typeface="Arial Narrow" pitchFamily="34" charset="0"/>
            </a:endParaRPr>
          </a:p>
        </p:txBody>
      </p:sp>
      <p:sp>
        <p:nvSpPr>
          <p:cNvPr id="56322" name="Rectangle 2"/>
          <p:cNvSpPr>
            <a:spLocks noGrp="1" noChangeArrowheads="1"/>
          </p:cNvSpPr>
          <p:nvPr>
            <p:ph type="body" idx="4294967295"/>
          </p:nvPr>
        </p:nvSpPr>
        <p:spPr>
          <a:xfrm>
            <a:off x="494414" y="4191820"/>
            <a:ext cx="10621926" cy="1797670"/>
          </a:xfrm>
        </p:spPr>
        <p:txBody>
          <a:bodyPr>
            <a:normAutofit fontScale="85000" lnSpcReduction="20000"/>
          </a:bodyPr>
          <a:lstStyle/>
          <a:p>
            <a:pPr lvl="1" algn="just">
              <a:lnSpc>
                <a:spcPct val="90000"/>
              </a:lnSpc>
              <a:buNone/>
              <a:defRPr/>
            </a:pPr>
            <a:r>
              <a:rPr lang="en-US" altLang="en-US" dirty="0">
                <a:latin typeface="Tahoma" panose="020B0604030504040204" pitchFamily="34" charset="0"/>
                <a:ea typeface="Tahoma" panose="020B0604030504040204" pitchFamily="34" charset="0"/>
                <a:cs typeface="Tahoma" panose="020B0604030504040204" pitchFamily="34" charset="0"/>
              </a:rPr>
              <a:t>The aim of this project was to share the good experience of the North-Baltic countries on how the learning environment is adapted to the promotion of physical activity among students.</a:t>
            </a:r>
          </a:p>
          <a:p>
            <a:pPr lvl="1" algn="just">
              <a:lnSpc>
                <a:spcPct val="90000"/>
              </a:lnSpc>
              <a:buNone/>
              <a:defRPr/>
            </a:pPr>
            <a:r>
              <a:rPr lang="en-US" altLang="en-US" dirty="0">
                <a:latin typeface="Tahoma" panose="020B0604030504040204" pitchFamily="34" charset="0"/>
                <a:ea typeface="Tahoma" panose="020B0604030504040204" pitchFamily="34" charset="0"/>
                <a:cs typeface="Tahoma" panose="020B0604030504040204" pitchFamily="34" charset="0"/>
              </a:rPr>
              <a:t>During the project, an assessment of school environments was carried out, recommendations and requirements for schoolyards existing in various countries were compared. Recommendations for local municipalities, ministries and the school community were prepared on the basis of the received analysis.</a:t>
            </a:r>
            <a:endParaRPr lang="lt-LT" altLang="en-US" sz="2200" dirty="0">
              <a:solidFill>
                <a:srgbClr val="A50021"/>
              </a:solidFill>
              <a:latin typeface="Tahoma" panose="020B0604030504040204" pitchFamily="34" charset="0"/>
              <a:ea typeface="Tahoma" panose="020B0604030504040204" pitchFamily="34" charset="0"/>
              <a:cs typeface="Tahoma" panose="020B0604030504040204" pitchFamily="34" charset="0"/>
            </a:endParaRPr>
          </a:p>
        </p:txBody>
      </p:sp>
      <p:sp>
        <p:nvSpPr>
          <p:cNvPr id="8198" name="AutoShape 9" descr="2Q=="/>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en-GB" altLang="en-US" sz="1800">
              <a:latin typeface="Arial Narrow" pitchFamily="34" charset="0"/>
            </a:endParaRPr>
          </a:p>
        </p:txBody>
      </p:sp>
      <p:sp>
        <p:nvSpPr>
          <p:cNvPr id="8199" name="AutoShape 11" descr="2Q=="/>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en-GB" altLang="en-US" sz="1800">
              <a:latin typeface="Arial Narrow" pitchFamily="34" charset="0"/>
            </a:endParaRPr>
          </a:p>
        </p:txBody>
      </p:sp>
      <p:pic>
        <p:nvPicPr>
          <p:cNvPr id="8200" name="Picture 12" descr="atsisiųs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020" y="2375290"/>
            <a:ext cx="2819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 descr="Nordplus Horizont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2592388"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5138" y="1"/>
            <a:ext cx="131286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1992853" y="905266"/>
            <a:ext cx="7772400" cy="1470025"/>
          </a:xfrm>
        </p:spPr>
        <p:txBody>
          <a:bodyPr>
            <a:normAutofit fontScale="90000"/>
          </a:bodyPr>
          <a:lstStyle/>
          <a:p>
            <a:pPr>
              <a:defRPr/>
            </a:pPr>
            <a:r>
              <a:rPr lang="en-US" sz="3600" dirty="0"/>
              <a:t>Nordic Baltic Learning Environments for Movement Affordances </a:t>
            </a:r>
            <a:br>
              <a:rPr lang="en-US" sz="3600" dirty="0"/>
            </a:br>
            <a:r>
              <a:rPr lang="en-US" sz="3200" dirty="0"/>
              <a:t>NPHZ-2017/10130 </a:t>
            </a:r>
          </a:p>
        </p:txBody>
      </p:sp>
      <p:pic>
        <p:nvPicPr>
          <p:cNvPr id="1026" name="Picture 2" descr="http://cdnassets.hw.net/dims4/GG/807323a/2147483647/resize/876x%3E/quality/90/?url=http%3A%2F%2Fcdnassets.hw.net%2F8f%2F18%2Faaeaa0234e1f88282baaf9a65a34%2Fbetsky-affordances-0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6089" y="2775713"/>
            <a:ext cx="2037088" cy="12252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End of Sitt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59640" y="2763137"/>
            <a:ext cx="2095498" cy="12649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izdo rezultatas pagal u&amp;zcaron;klaus&amp;aogon; „physical activity outdo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62508" y="1387551"/>
            <a:ext cx="1805493" cy="120302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203" y="1196975"/>
            <a:ext cx="891099"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lassholder for innhold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546" y="5805264"/>
            <a:ext cx="1385318" cy="1052736"/>
          </a:xfrm>
          <a:prstGeom prst="rect">
            <a:avLst/>
          </a:prstGeom>
        </p:spPr>
      </p:pic>
    </p:spTree>
    <p:extLst>
      <p:ext uri="{BB962C8B-B14F-4D97-AF65-F5344CB8AC3E}">
        <p14:creationId xmlns:p14="http://schemas.microsoft.com/office/powerpoint/2010/main" val="1354251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206098-069B-4951-BCF4-8CC98688B438}"/>
              </a:ext>
            </a:extLst>
          </p:cNvPr>
          <p:cNvSpPr>
            <a:spLocks noGrp="1"/>
          </p:cNvSpPr>
          <p:nvPr>
            <p:ph type="title"/>
          </p:nvPr>
        </p:nvSpPr>
        <p:spPr/>
        <p:txBody>
          <a:bodyPr/>
          <a:lstStyle/>
          <a:p>
            <a:endParaRPr lang="lt-LT"/>
          </a:p>
        </p:txBody>
      </p:sp>
      <p:sp>
        <p:nvSpPr>
          <p:cNvPr id="3" name="Content Placeholder 2">
            <a:extLst>
              <a:ext uri="{FF2B5EF4-FFF2-40B4-BE49-F238E27FC236}">
                <a16:creationId xmlns:a16="http://schemas.microsoft.com/office/drawing/2014/main" xmlns="" id="{D3E54DB7-2DB2-430D-9B52-DE8D6A51D33D}"/>
              </a:ext>
            </a:extLst>
          </p:cNvPr>
          <p:cNvSpPr>
            <a:spLocks noGrp="1"/>
          </p:cNvSpPr>
          <p:nvPr>
            <p:ph idx="1"/>
          </p:nvPr>
        </p:nvSpPr>
        <p:spPr/>
        <p:txBody>
          <a:bodyPr/>
          <a:lstStyle/>
          <a:p>
            <a:endParaRPr lang="lt-LT"/>
          </a:p>
        </p:txBody>
      </p:sp>
      <p:pic>
        <p:nvPicPr>
          <p:cNvPr id="5" name="Picture 4">
            <a:extLst>
              <a:ext uri="{FF2B5EF4-FFF2-40B4-BE49-F238E27FC236}">
                <a16:creationId xmlns:a16="http://schemas.microsoft.com/office/drawing/2014/main" xmlns="" id="{503F6064-8DF8-44D2-85A0-E456DD83EFEF}"/>
              </a:ext>
            </a:extLst>
          </p:cNvPr>
          <p:cNvPicPr>
            <a:picLocks noChangeAspect="1"/>
          </p:cNvPicPr>
          <p:nvPr/>
        </p:nvPicPr>
        <p:blipFill>
          <a:blip r:embed="rId3"/>
          <a:stretch>
            <a:fillRect/>
          </a:stretch>
        </p:blipFill>
        <p:spPr>
          <a:xfrm>
            <a:off x="1524000" y="85725"/>
            <a:ext cx="9144000" cy="6542360"/>
          </a:xfrm>
          <a:prstGeom prst="rect">
            <a:avLst/>
          </a:prstGeom>
        </p:spPr>
      </p:pic>
    </p:spTree>
    <p:extLst>
      <p:ext uri="{BB962C8B-B14F-4D97-AF65-F5344CB8AC3E}">
        <p14:creationId xmlns:p14="http://schemas.microsoft.com/office/powerpoint/2010/main" val="2063887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E5D53-FF7A-F9F8-74A1-745ABF0C94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BC3F8F57-9161-A270-1F72-08A76D86A068}"/>
              </a:ext>
            </a:extLst>
          </p:cNvPr>
          <p:cNvSpPr>
            <a:spLocks noGrp="1"/>
          </p:cNvSpPr>
          <p:nvPr>
            <p:ph idx="1"/>
          </p:nvPr>
        </p:nvSpPr>
        <p:spPr/>
        <p:txBody>
          <a:bodyPr/>
          <a:lstStyle/>
          <a:p>
            <a:endParaRPr lang="en-US"/>
          </a:p>
        </p:txBody>
      </p:sp>
      <p:pic>
        <p:nvPicPr>
          <p:cNvPr id="7170" name="Picture 2" descr="present poster about  Education Evolution. From carving on stone tablets to swiping on tablets, education has come a long way, but students still think homework is set in stone!&#10;">
            <a:extLst>
              <a:ext uri="{FF2B5EF4-FFF2-40B4-BE49-F238E27FC236}">
                <a16:creationId xmlns:a16="http://schemas.microsoft.com/office/drawing/2014/main" xmlns="" id="{22828193-9202-5EBB-6131-FA68A3261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333"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499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00785-5816-89BF-DB75-231EC6E9CBC3}"/>
              </a:ext>
            </a:extLst>
          </p:cNvPr>
          <p:cNvSpPr>
            <a:spLocks noGrp="1"/>
          </p:cNvSpPr>
          <p:nvPr>
            <p:ph type="title"/>
          </p:nvPr>
        </p:nvSpPr>
        <p:spPr>
          <a:xfrm>
            <a:off x="838199" y="205213"/>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Conclusions </a:t>
            </a:r>
          </a:p>
        </p:txBody>
      </p:sp>
      <p:pic>
        <p:nvPicPr>
          <p:cNvPr id="8" name="Content Placeholder 7">
            <a:extLst>
              <a:ext uri="{FF2B5EF4-FFF2-40B4-BE49-F238E27FC236}">
                <a16:creationId xmlns:a16="http://schemas.microsoft.com/office/drawing/2014/main" xmlns="" id="{C8BD4C26-B266-97A0-C17B-8040E334606E}"/>
              </a:ext>
            </a:extLst>
          </p:cNvPr>
          <p:cNvPicPr>
            <a:picLocks noGrp="1" noChangeAspect="1"/>
          </p:cNvPicPr>
          <p:nvPr>
            <p:ph idx="1"/>
          </p:nvPr>
        </p:nvPicPr>
        <p:blipFill>
          <a:blip r:embed="rId3"/>
          <a:stretch>
            <a:fillRect/>
          </a:stretch>
        </p:blipFill>
        <p:spPr>
          <a:xfrm>
            <a:off x="4502711" y="1459392"/>
            <a:ext cx="3186577" cy="2335082"/>
          </a:xfrm>
          <a:prstGeom prst="rect">
            <a:avLst/>
          </a:prstGeom>
        </p:spPr>
      </p:pic>
      <p:pic>
        <p:nvPicPr>
          <p:cNvPr id="4" name="Picture 3">
            <a:extLst>
              <a:ext uri="{FF2B5EF4-FFF2-40B4-BE49-F238E27FC236}">
                <a16:creationId xmlns:a16="http://schemas.microsoft.com/office/drawing/2014/main" xmlns="" id="{DCC87B28-69A3-6FE6-0920-383095BD1364}"/>
              </a:ext>
            </a:extLst>
          </p:cNvPr>
          <p:cNvPicPr>
            <a:picLocks noChangeAspect="1"/>
          </p:cNvPicPr>
          <p:nvPr/>
        </p:nvPicPr>
        <p:blipFill>
          <a:blip r:embed="rId4"/>
          <a:stretch>
            <a:fillRect/>
          </a:stretch>
        </p:blipFill>
        <p:spPr>
          <a:xfrm>
            <a:off x="143766" y="4040515"/>
            <a:ext cx="11680948" cy="2688569"/>
          </a:xfrm>
          <a:prstGeom prst="rect">
            <a:avLst/>
          </a:prstGeom>
        </p:spPr>
      </p:pic>
      <p:pic>
        <p:nvPicPr>
          <p:cNvPr id="5" name="Picture 2" descr="Steps Towards A More Inclusive Physical Education - TeachingTimes">
            <a:extLst>
              <a:ext uri="{FF2B5EF4-FFF2-40B4-BE49-F238E27FC236}">
                <a16:creationId xmlns:a16="http://schemas.microsoft.com/office/drawing/2014/main" xmlns="" id="{F97EBE40-45D1-3EB1-38B7-72BB676EB2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530807" y="428423"/>
            <a:ext cx="2163366" cy="28844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24310F01-3732-E5F5-CBEC-DF9F70962937}"/>
              </a:ext>
            </a:extLst>
          </p:cNvPr>
          <p:cNvPicPr>
            <a:picLocks noChangeAspect="1"/>
          </p:cNvPicPr>
          <p:nvPr/>
        </p:nvPicPr>
        <p:blipFill>
          <a:blip r:embed="rId6"/>
          <a:stretch>
            <a:fillRect/>
          </a:stretch>
        </p:blipFill>
        <p:spPr>
          <a:xfrm>
            <a:off x="-45877" y="1273504"/>
            <a:ext cx="3627434" cy="2706859"/>
          </a:xfrm>
          <a:prstGeom prst="rect">
            <a:avLst/>
          </a:prstGeom>
        </p:spPr>
      </p:pic>
      <p:pic>
        <p:nvPicPr>
          <p:cNvPr id="7" name="Picture 6">
            <a:extLst>
              <a:ext uri="{FF2B5EF4-FFF2-40B4-BE49-F238E27FC236}">
                <a16:creationId xmlns:a16="http://schemas.microsoft.com/office/drawing/2014/main" xmlns="" id="{56241FFC-B465-FA7E-484C-A4527D12221D}"/>
              </a:ext>
            </a:extLst>
          </p:cNvPr>
          <p:cNvPicPr>
            <a:picLocks noChangeAspect="1"/>
          </p:cNvPicPr>
          <p:nvPr/>
        </p:nvPicPr>
        <p:blipFill>
          <a:blip r:embed="rId7"/>
          <a:stretch>
            <a:fillRect/>
          </a:stretch>
        </p:blipFill>
        <p:spPr>
          <a:xfrm>
            <a:off x="2635811" y="3981323"/>
            <a:ext cx="3733800" cy="2671464"/>
          </a:xfrm>
          <a:prstGeom prst="rect">
            <a:avLst/>
          </a:prstGeom>
        </p:spPr>
      </p:pic>
    </p:spTree>
    <p:extLst>
      <p:ext uri="{BB962C8B-B14F-4D97-AF65-F5344CB8AC3E}">
        <p14:creationId xmlns:p14="http://schemas.microsoft.com/office/powerpoint/2010/main" val="1986420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xmlns="" id="{0CFB89AE-637A-0980-FB2D-7193C7FE8401}"/>
              </a:ext>
            </a:extLst>
          </p:cNvPr>
          <p:cNvSpPr>
            <a:spLocks noGrp="1" noChangeArrowheads="1"/>
          </p:cNvSpPr>
          <p:nvPr>
            <p:ph type="title"/>
          </p:nvPr>
        </p:nvSpPr>
        <p:spPr>
          <a:xfrm>
            <a:off x="89569" y="171447"/>
            <a:ext cx="10515600" cy="1325563"/>
          </a:xfrm>
        </p:spPr>
        <p:txBody>
          <a:bodyPr>
            <a:normAutofit/>
          </a:bodyPr>
          <a:lstStyle/>
          <a:p>
            <a:r>
              <a:rPr lang="en-US" altLang="lt-LT" sz="3200" dirty="0"/>
              <a:t>Learner agency: Navigating through</a:t>
            </a:r>
            <a:br>
              <a:rPr lang="en-US" altLang="lt-LT" sz="3200" dirty="0"/>
            </a:br>
            <a:r>
              <a:rPr lang="en-US" altLang="lt-LT" sz="3200" dirty="0"/>
              <a:t> a complex and uncertain world</a:t>
            </a:r>
            <a:endParaRPr lang="lt-LT" altLang="lt-LT" sz="3200" dirty="0"/>
          </a:p>
        </p:txBody>
      </p:sp>
      <p:sp>
        <p:nvSpPr>
          <p:cNvPr id="67587" name="Content Placeholder 2">
            <a:extLst>
              <a:ext uri="{FF2B5EF4-FFF2-40B4-BE49-F238E27FC236}">
                <a16:creationId xmlns:a16="http://schemas.microsoft.com/office/drawing/2014/main" xmlns="" id="{E1F06B70-AF49-463F-44E6-D7A1AE67FD56}"/>
              </a:ext>
            </a:extLst>
          </p:cNvPr>
          <p:cNvSpPr>
            <a:spLocks noGrp="1"/>
          </p:cNvSpPr>
          <p:nvPr>
            <p:ph idx="1"/>
          </p:nvPr>
        </p:nvSpPr>
        <p:spPr/>
        <p:txBody>
          <a:bodyPr/>
          <a:lstStyle/>
          <a:p>
            <a:endParaRPr lang="lt-LT" altLang="lt-LT"/>
          </a:p>
        </p:txBody>
      </p:sp>
      <p:pic>
        <p:nvPicPr>
          <p:cNvPr id="67588" name="Picture 4">
            <a:extLst>
              <a:ext uri="{FF2B5EF4-FFF2-40B4-BE49-F238E27FC236}">
                <a16:creationId xmlns:a16="http://schemas.microsoft.com/office/drawing/2014/main" xmlns="" id="{DB3FDE06-9930-EB7B-3257-771E682E8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7074"/>
            <a:ext cx="882015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5">
            <a:extLst>
              <a:ext uri="{FF2B5EF4-FFF2-40B4-BE49-F238E27FC236}">
                <a16:creationId xmlns:a16="http://schemas.microsoft.com/office/drawing/2014/main" xmlns="" id="{4CDDACDC-F7FE-4988-FA8E-F7B5588FFA13}"/>
              </a:ext>
            </a:extLst>
          </p:cNvPr>
          <p:cNvSpPr txBox="1">
            <a:spLocks noChangeArrowheads="1"/>
          </p:cNvSpPr>
          <p:nvPr/>
        </p:nvSpPr>
        <p:spPr bwMode="auto">
          <a:xfrm>
            <a:off x="716882" y="6140449"/>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lt-LT" sz="1800" dirty="0">
                <a:latin typeface="Tahoma" panose="020B0604030504040204" pitchFamily="34" charset="0"/>
              </a:rPr>
              <a:t>Figure 1. The OECD Learning Framework 2030: Work-in-progress </a:t>
            </a:r>
            <a:endParaRPr lang="lt-LT" altLang="lt-LT" sz="1800" dirty="0">
              <a:latin typeface="Tahoma" panose="020B0604030504040204" pitchFamily="34" charset="0"/>
            </a:endParaRPr>
          </a:p>
        </p:txBody>
      </p:sp>
      <p:pic>
        <p:nvPicPr>
          <p:cNvPr id="3" name="Picture 2">
            <a:extLst>
              <a:ext uri="{FF2B5EF4-FFF2-40B4-BE49-F238E27FC236}">
                <a16:creationId xmlns:a16="http://schemas.microsoft.com/office/drawing/2014/main" xmlns="" id="{4A1457C0-567D-F645-649F-3DE0B3130878}"/>
              </a:ext>
            </a:extLst>
          </p:cNvPr>
          <p:cNvPicPr>
            <a:picLocks noChangeAspect="1"/>
          </p:cNvPicPr>
          <p:nvPr/>
        </p:nvPicPr>
        <p:blipFill>
          <a:blip r:embed="rId4"/>
          <a:stretch>
            <a:fillRect/>
          </a:stretch>
        </p:blipFill>
        <p:spPr>
          <a:xfrm>
            <a:off x="8643385" y="85726"/>
            <a:ext cx="3408246" cy="3408246"/>
          </a:xfrm>
          <a:prstGeom prst="rect">
            <a:avLst/>
          </a:prstGeom>
        </p:spPr>
      </p:pic>
      <p:pic>
        <p:nvPicPr>
          <p:cNvPr id="5" name="Picture 4">
            <a:extLst>
              <a:ext uri="{FF2B5EF4-FFF2-40B4-BE49-F238E27FC236}">
                <a16:creationId xmlns:a16="http://schemas.microsoft.com/office/drawing/2014/main" xmlns="" id="{6594889A-E2A9-A3DE-1AB8-321F9116F8C9}"/>
              </a:ext>
            </a:extLst>
          </p:cNvPr>
          <p:cNvPicPr>
            <a:picLocks noChangeAspect="1"/>
          </p:cNvPicPr>
          <p:nvPr/>
        </p:nvPicPr>
        <p:blipFill>
          <a:blip r:embed="rId5"/>
          <a:stretch>
            <a:fillRect/>
          </a:stretch>
        </p:blipFill>
        <p:spPr>
          <a:xfrm>
            <a:off x="7830249" y="5521452"/>
            <a:ext cx="4310282" cy="13278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14" name="Rectangle 59413">
            <a:extLst>
              <a:ext uri="{FF2B5EF4-FFF2-40B4-BE49-F238E27FC236}">
                <a16:creationId xmlns:a16="http://schemas.microsoft.com/office/drawing/2014/main" xmlns="" id="{6113EC7C-368D-469A-9B5C-F3555B088E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FD91B106-E3E9-BF93-F4A4-BE5CC3A33E96}"/>
              </a:ext>
            </a:extLst>
          </p:cNvPr>
          <p:cNvPicPr>
            <a:picLocks noChangeAspect="1"/>
          </p:cNvPicPr>
          <p:nvPr/>
        </p:nvPicPr>
        <p:blipFill rotWithShape="1">
          <a:blip r:embed="rId3" cstate="print"/>
          <a:srcRect l="10182" r="21639" b="3"/>
          <a:stretch/>
        </p:blipFill>
        <p:spPr>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15362" name="Picture 2">
            <a:extLst>
              <a:ext uri="{FF2B5EF4-FFF2-40B4-BE49-F238E27FC236}">
                <a16:creationId xmlns:a16="http://schemas.microsoft.com/office/drawing/2014/main" xmlns="" id="{F5E99DAD-8061-D922-E709-7228CD5115B3}"/>
              </a:ext>
            </a:extLst>
          </p:cNvPr>
          <p:cNvPicPr>
            <a:picLocks noChangeAspect="1" noChangeArrowheads="1"/>
          </p:cNvPicPr>
          <p:nvPr/>
        </p:nvPicPr>
        <p:blipFill rotWithShape="1">
          <a:blip r:embed="rId4"/>
          <a:srcRect r="25668"/>
          <a:stretch/>
        </p:blipFill>
        <p:spPr bwMode="auto">
          <a:xfrm>
            <a:off x="5314848" y="464683"/>
            <a:ext cx="3241499" cy="335447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sp>
        <p:nvSpPr>
          <p:cNvPr id="59394" name="Title 1">
            <a:extLst>
              <a:ext uri="{FF2B5EF4-FFF2-40B4-BE49-F238E27FC236}">
                <a16:creationId xmlns:a16="http://schemas.microsoft.com/office/drawing/2014/main" xmlns="" id="{701020D2-C84F-2E91-CACB-F21FC5FEBA3C}"/>
              </a:ext>
            </a:extLst>
          </p:cNvPr>
          <p:cNvSpPr>
            <a:spLocks noGrp="1" noChangeArrowheads="1"/>
          </p:cNvSpPr>
          <p:nvPr>
            <p:ph type="title"/>
          </p:nvPr>
        </p:nvSpPr>
        <p:spPr>
          <a:xfrm>
            <a:off x="4498850" y="3819157"/>
            <a:ext cx="6864412" cy="1131215"/>
          </a:xfrm>
        </p:spPr>
        <p:txBody>
          <a:bodyPr vert="horz" lIns="91440" tIns="45720" rIns="91440" bIns="45720" rtlCol="0" anchor="b">
            <a:normAutofit/>
          </a:bodyPr>
          <a:lstStyle/>
          <a:p>
            <a:r>
              <a:rPr lang="en-US" altLang="lt-LT" kern="1200">
                <a:solidFill>
                  <a:schemeClr val="tx1"/>
                </a:solidFill>
                <a:latin typeface="+mj-lt"/>
                <a:ea typeface="+mj-ea"/>
                <a:cs typeface="+mj-cs"/>
              </a:rPr>
              <a:t>21</a:t>
            </a:r>
            <a:r>
              <a:rPr lang="en-US" altLang="lt-LT" kern="1200" baseline="30000">
                <a:solidFill>
                  <a:schemeClr val="tx1"/>
                </a:solidFill>
                <a:latin typeface="+mj-lt"/>
                <a:ea typeface="+mj-ea"/>
                <a:cs typeface="+mj-cs"/>
              </a:rPr>
              <a:t>st</a:t>
            </a:r>
            <a:r>
              <a:rPr lang="en-US" altLang="lt-LT" kern="1200">
                <a:solidFill>
                  <a:schemeClr val="tx1"/>
                </a:solidFill>
                <a:latin typeface="+mj-lt"/>
                <a:ea typeface="+mj-ea"/>
                <a:cs typeface="+mj-cs"/>
              </a:rPr>
              <a:t> century schools</a:t>
            </a:r>
          </a:p>
        </p:txBody>
      </p:sp>
      <p:pic>
        <p:nvPicPr>
          <p:cNvPr id="19" name="Picture 18">
            <a:extLst>
              <a:ext uri="{FF2B5EF4-FFF2-40B4-BE49-F238E27FC236}">
                <a16:creationId xmlns:a16="http://schemas.microsoft.com/office/drawing/2014/main" xmlns="" id="{F8BED72F-76DF-E385-082D-58C5E8D125F3}"/>
              </a:ext>
            </a:extLst>
          </p:cNvPr>
          <p:cNvPicPr>
            <a:picLocks noChangeAspect="1"/>
          </p:cNvPicPr>
          <p:nvPr/>
        </p:nvPicPr>
        <p:blipFill rotWithShape="1">
          <a:blip r:embed="rId5"/>
          <a:srcRect t="15350" r="3" b="3"/>
          <a:stretch/>
        </p:blipFill>
        <p:spPr>
          <a:xfrm>
            <a:off x="480177" y="3"/>
            <a:ext cx="4980517"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p:spPr>
      </p:pic>
      <p:pic>
        <p:nvPicPr>
          <p:cNvPr id="5" name="Picture 4">
            <a:extLst>
              <a:ext uri="{FF2B5EF4-FFF2-40B4-BE49-F238E27FC236}">
                <a16:creationId xmlns:a16="http://schemas.microsoft.com/office/drawing/2014/main" xmlns="" id="{DC80886D-0DAB-F3A8-D1EF-A359C0514A22}"/>
              </a:ext>
            </a:extLst>
          </p:cNvPr>
          <p:cNvPicPr>
            <a:picLocks noChangeAspect="1"/>
          </p:cNvPicPr>
          <p:nvPr/>
        </p:nvPicPr>
        <p:blipFill rotWithShape="1">
          <a:blip r:embed="rId6"/>
          <a:srcRect l="9837" r="22125" b="1"/>
          <a:stretch/>
        </p:blipFill>
        <p:spPr>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2" name="TextBox 1">
            <a:extLst>
              <a:ext uri="{FF2B5EF4-FFF2-40B4-BE49-F238E27FC236}">
                <a16:creationId xmlns:a16="http://schemas.microsoft.com/office/drawing/2014/main" xmlns="" id="{8594221D-15E5-DD35-348D-4BA3D5E3FE5A}"/>
              </a:ext>
            </a:extLst>
          </p:cNvPr>
          <p:cNvSpPr txBox="1"/>
          <p:nvPr/>
        </p:nvSpPr>
        <p:spPr>
          <a:xfrm>
            <a:off x="4498849" y="5000822"/>
            <a:ext cx="6864411" cy="13555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a:pPr>
            <a:r>
              <a:rPr lang="en-US" sz="2000" b="1">
                <a:effectLst>
                  <a:outerShdw blurRad="38100" dist="38100" dir="2700000" algn="tl">
                    <a:srgbClr val="000000">
                      <a:alpha val="43137"/>
                    </a:srgbClr>
                  </a:outerShdw>
                </a:effectLst>
              </a:rPr>
              <a:t>A twenty-first century skill is - </a:t>
            </a:r>
            <a:r>
              <a:rPr lang="en-US" sz="2000"/>
              <a:t>a skill that is considered new and especially important in today's world, often meaning </a:t>
            </a:r>
            <a:r>
              <a:rPr lang="en-US" sz="2000" b="1">
                <a:effectLst>
                  <a:outerShdw blurRad="38100" dist="38100" dir="2700000" algn="tl">
                    <a:srgbClr val="000000">
                      <a:alpha val="43137"/>
                    </a:srgbClr>
                  </a:outerShdw>
                </a:effectLst>
              </a:rPr>
              <a:t>digital communication.</a:t>
            </a:r>
            <a:endParaRPr lang="en-US" sz="2000" b="1"/>
          </a:p>
        </p:txBody>
      </p:sp>
    </p:spTree>
  </p:cSld>
  <p:clrMapOvr>
    <a:masterClrMapping/>
  </p:clrMapOvr>
  <p:transition spd="slow" advTm="20260"/>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78" name="Rectangle 61477">
            <a:extLst>
              <a:ext uri="{FF2B5EF4-FFF2-40B4-BE49-F238E27FC236}">
                <a16:creationId xmlns:a16="http://schemas.microsoft.com/office/drawing/2014/main" xmlns="" id="{CEBA909C-4BF1-43B3-A191-1F6BD1F81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BFED0B76-9DAB-89E6-3D8B-A31283ADF94F}"/>
              </a:ext>
            </a:extLst>
          </p:cNvPr>
          <p:cNvSpPr>
            <a:spLocks noGrp="1"/>
          </p:cNvSpPr>
          <p:nvPr>
            <p:ph type="ctrTitle"/>
          </p:nvPr>
        </p:nvSpPr>
        <p:spPr>
          <a:xfrm>
            <a:off x="831988" y="4072042"/>
            <a:ext cx="6164078" cy="2057045"/>
          </a:xfrm>
        </p:spPr>
        <p:txBody>
          <a:bodyPr anchor="ctr">
            <a:normAutofit/>
          </a:bodyPr>
          <a:lstStyle/>
          <a:p>
            <a:pPr algn="l">
              <a:defRPr/>
            </a:pPr>
            <a:r>
              <a:rPr lang="en-US" altLang="lt-LT" sz="1700" b="1">
                <a:effectLst>
                  <a:outerShdw blurRad="38100" dist="38100" dir="2700000" algn="tl">
                    <a:srgbClr val="C0C0C0"/>
                  </a:outerShdw>
                </a:effectLst>
                <a:latin typeface="Tahoma" panose="020B0604030504040204" pitchFamily="34" charset="0"/>
                <a:cs typeface="Tahoma" panose="020B0604030504040204" pitchFamily="34" charset="0"/>
              </a:rPr>
              <a:t/>
            </a:r>
            <a:br>
              <a:rPr lang="en-US" altLang="lt-LT" sz="1700" b="1">
                <a:effectLst>
                  <a:outerShdw blurRad="38100" dist="38100" dir="2700000" algn="tl">
                    <a:srgbClr val="C0C0C0"/>
                  </a:outerShdw>
                </a:effectLst>
                <a:latin typeface="Tahoma" panose="020B0604030504040204" pitchFamily="34" charset="0"/>
                <a:cs typeface="Tahoma" panose="020B0604030504040204" pitchFamily="34" charset="0"/>
              </a:rPr>
            </a:br>
            <a:r>
              <a:rPr lang="en-US" altLang="lt-LT" sz="1700" b="1">
                <a:effectLst>
                  <a:outerShdw blurRad="38100" dist="38100" dir="2700000" algn="tl">
                    <a:srgbClr val="C0C0C0"/>
                  </a:outerShdw>
                </a:effectLst>
                <a:latin typeface="Tahoma" panose="020B0604030504040204" pitchFamily="34" charset="0"/>
                <a:cs typeface="Tahoma" panose="020B0604030504040204" pitchFamily="34" charset="0"/>
              </a:rPr>
              <a:t>Creativity - </a:t>
            </a:r>
            <a:r>
              <a:rPr lang="en-US" altLang="lt-LT" sz="1700">
                <a:latin typeface="Tahoma" panose="020B0604030504040204" pitchFamily="34" charset="0"/>
                <a:cs typeface="Tahoma" panose="020B0604030504040204" pitchFamily="34" charset="0"/>
              </a:rPr>
              <a:t>is an essential skill for lifelong learning</a:t>
            </a:r>
            <a:r>
              <a:rPr lang="lt-LT" altLang="lt-LT" sz="1700">
                <a:latin typeface="Tahoma" panose="020B0604030504040204" pitchFamily="34" charset="0"/>
                <a:cs typeface="Tahoma" panose="020B0604030504040204" pitchFamily="34" charset="0"/>
              </a:rPr>
              <a:t/>
            </a:r>
            <a:br>
              <a:rPr lang="lt-LT" altLang="lt-LT" sz="1700">
                <a:latin typeface="Tahoma" panose="020B0604030504040204" pitchFamily="34" charset="0"/>
                <a:cs typeface="Tahoma" panose="020B0604030504040204" pitchFamily="34" charset="0"/>
              </a:rPr>
            </a:br>
            <a:r>
              <a:rPr lang="lt-LT" altLang="lt-LT" sz="1700">
                <a:latin typeface="Tahoma" panose="020B0604030504040204" pitchFamily="34" charset="0"/>
                <a:cs typeface="Tahoma" panose="020B0604030504040204" pitchFamily="34" charset="0"/>
              </a:rPr>
              <a:t/>
            </a:r>
            <a:br>
              <a:rPr lang="lt-LT" altLang="lt-LT" sz="1700">
                <a:latin typeface="Tahoma" panose="020B0604030504040204" pitchFamily="34" charset="0"/>
                <a:cs typeface="Tahoma" panose="020B0604030504040204" pitchFamily="34" charset="0"/>
              </a:rPr>
            </a:br>
            <a:r>
              <a:rPr lang="en-US" altLang="lt-LT" sz="1700">
                <a:latin typeface="Tahoma" panose="020B0604030504040204" pitchFamily="34" charset="0"/>
                <a:cs typeface="Tahoma" panose="020B0604030504040204" pitchFamily="34" charset="0"/>
              </a:rPr>
              <a:t/>
            </a:r>
            <a:br>
              <a:rPr lang="en-US" altLang="lt-LT" sz="1700">
                <a:latin typeface="Tahoma" panose="020B0604030504040204" pitchFamily="34" charset="0"/>
                <a:cs typeface="Tahoma" panose="020B0604030504040204" pitchFamily="34" charset="0"/>
              </a:rPr>
            </a:br>
            <a:r>
              <a:rPr lang="en-US" altLang="lt-LT" sz="1700" b="1">
                <a:effectLst>
                  <a:outerShdw blurRad="38100" dist="38100" dir="2700000" algn="tl">
                    <a:srgbClr val="000000">
                      <a:alpha val="43137"/>
                    </a:srgbClr>
                  </a:outerShdw>
                </a:effectLst>
                <a:latin typeface="Tahoma" panose="020B0604030504040204" pitchFamily="34" charset="0"/>
                <a:cs typeface="Tahoma" panose="020B0604030504040204" pitchFamily="34" charset="0"/>
              </a:rPr>
              <a:t>Non-traditionality</a:t>
            </a:r>
            <a:r>
              <a:rPr lang="en-US" altLang="lt-LT" sz="1700">
                <a:latin typeface="Tahoma" panose="020B0604030504040204" pitchFamily="34" charset="0"/>
                <a:cs typeface="Tahoma" panose="020B0604030504040204" pitchFamily="34" charset="0"/>
              </a:rPr>
              <a:t> - is a skill that helps you constantly adapt</a:t>
            </a:r>
            <a:endParaRPr lang="lt-LT" altLang="lt-LT" sz="1700">
              <a:latin typeface="Tahoma" panose="020B0604030504040204" pitchFamily="34" charset="0"/>
              <a:cs typeface="Tahoma" panose="020B0604030504040204" pitchFamily="34" charset="0"/>
            </a:endParaRPr>
          </a:p>
        </p:txBody>
      </p:sp>
      <p:sp>
        <p:nvSpPr>
          <p:cNvPr id="61443" name="Subtitle 4">
            <a:extLst>
              <a:ext uri="{FF2B5EF4-FFF2-40B4-BE49-F238E27FC236}">
                <a16:creationId xmlns:a16="http://schemas.microsoft.com/office/drawing/2014/main" xmlns="" id="{5595DDEF-645C-EFCE-4FC0-5CAB704376E0}"/>
              </a:ext>
            </a:extLst>
          </p:cNvPr>
          <p:cNvSpPr>
            <a:spLocks noGrp="1"/>
          </p:cNvSpPr>
          <p:nvPr>
            <p:ph type="subTitle" idx="1"/>
          </p:nvPr>
        </p:nvSpPr>
        <p:spPr>
          <a:xfrm>
            <a:off x="7188592" y="4072042"/>
            <a:ext cx="4165206" cy="2057044"/>
          </a:xfrm>
        </p:spPr>
        <p:txBody>
          <a:bodyPr anchor="ctr">
            <a:normAutofit/>
          </a:bodyPr>
          <a:lstStyle/>
          <a:p>
            <a:endParaRPr lang="en-US" altLang="lt-LT" sz="2000"/>
          </a:p>
          <a:p>
            <a:r>
              <a:rPr lang="en-US" altLang="lt-LT" sz="2000" b="1">
                <a:effectLst>
                  <a:outerShdw blurRad="38100" dist="38100" dir="2700000" algn="tl">
                    <a:srgbClr val="000000">
                      <a:alpha val="43137"/>
                    </a:srgbClr>
                  </a:outerShdw>
                </a:effectLst>
              </a:rPr>
              <a:t>NB !!!</a:t>
            </a:r>
          </a:p>
          <a:p>
            <a:r>
              <a:rPr lang="en-US" altLang="lt-LT" sz="2000" b="1">
                <a:effectLst>
                  <a:outerShdw blurRad="38100" dist="38100" dir="2700000" algn="tl">
                    <a:srgbClr val="000000">
                      <a:alpha val="43137"/>
                    </a:srgbClr>
                  </a:outerShdw>
                </a:effectLst>
              </a:rPr>
              <a:t>Transferable skills </a:t>
            </a:r>
            <a:r>
              <a:rPr lang="en-US" altLang="lt-LT" sz="2000"/>
              <a:t>– skills which is </a:t>
            </a:r>
            <a:r>
              <a:rPr lang="en-US" altLang="lt-LT" sz="2000" b="1">
                <a:effectLst>
                  <a:outerShdw blurRad="38100" dist="38100" dir="2700000" algn="tl">
                    <a:srgbClr val="000000">
                      <a:alpha val="43137"/>
                    </a:srgbClr>
                  </a:outerShdw>
                </a:effectLst>
              </a:rPr>
              <a:t>relevant</a:t>
            </a:r>
            <a:r>
              <a:rPr lang="en-US" altLang="lt-LT" sz="2000"/>
              <a:t> or essential in 2023, will </a:t>
            </a:r>
            <a:r>
              <a:rPr lang="en-US" altLang="lt-LT" sz="2000" b="1">
                <a:effectLst>
                  <a:outerShdw blurRad="38100" dist="38100" dir="2700000" algn="tl">
                    <a:srgbClr val="000000">
                      <a:alpha val="43137"/>
                    </a:srgbClr>
                  </a:outerShdw>
                </a:effectLst>
              </a:rPr>
              <a:t>necessarily</a:t>
            </a:r>
            <a:r>
              <a:rPr lang="en-US" altLang="lt-LT" sz="2000"/>
              <a:t> be relevant in 2080 given a rapidly changing world.</a:t>
            </a:r>
            <a:endParaRPr lang="lt-LT" altLang="lt-LT" sz="2000"/>
          </a:p>
        </p:txBody>
      </p:sp>
      <p:pic>
        <p:nvPicPr>
          <p:cNvPr id="61444" name="Picture 2">
            <a:extLst>
              <a:ext uri="{FF2B5EF4-FFF2-40B4-BE49-F238E27FC236}">
                <a16:creationId xmlns:a16="http://schemas.microsoft.com/office/drawing/2014/main" xmlns="" id="{B023F7FF-A233-4F65-7D94-0A6E9661D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22" b="13625"/>
          <a:stretch/>
        </p:blipFill>
        <p:spPr bwMode="auto">
          <a:xfrm>
            <a:off x="196704" y="174032"/>
            <a:ext cx="11814054" cy="37262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61443">
                                            <p:txEl>
                                              <p:pRg st="1" end="1"/>
                                            </p:txEl>
                                          </p:spTgt>
                                        </p:tgtEl>
                                        <p:attrNameLst>
                                          <p:attrName>style.visibility</p:attrName>
                                        </p:attrNameLst>
                                      </p:cBhvr>
                                      <p:to>
                                        <p:strVal val="visible"/>
                                      </p:to>
                                    </p:set>
                                    <p:animEffect transition="in" filter="fade">
                                      <p:cBhvr>
                                        <p:cTn id="10" dur="700"/>
                                        <p:tgtEl>
                                          <p:spTgt spid="6144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61443">
                                            <p:txEl>
                                              <p:pRg st="2" end="2"/>
                                            </p:txEl>
                                          </p:spTgt>
                                        </p:tgtEl>
                                        <p:attrNameLst>
                                          <p:attrName>style.visibility</p:attrName>
                                        </p:attrNameLst>
                                      </p:cBhvr>
                                      <p:to>
                                        <p:strVal val="visible"/>
                                      </p:to>
                                    </p:set>
                                    <p:animEffect transition="in" filter="fade">
                                      <p:cBhvr>
                                        <p:cTn id="15" dur="7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144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F10F33-E284-58B7-CCEF-75DA16A208F1}"/>
              </a:ext>
            </a:extLst>
          </p:cNvPr>
          <p:cNvPicPr>
            <a:picLocks noChangeAspect="1"/>
          </p:cNvPicPr>
          <p:nvPr/>
        </p:nvPicPr>
        <p:blipFill rotWithShape="1">
          <a:blip r:embed="rId3"/>
          <a:srcRect r="-2" b="3649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8" descr="http://www.playcore.com/images/OC-Traverse.jpg">
            <a:extLst>
              <a:ext uri="{FF2B5EF4-FFF2-40B4-BE49-F238E27FC236}">
                <a16:creationId xmlns:a16="http://schemas.microsoft.com/office/drawing/2014/main" xmlns="" id="{BD6630D0-1ED8-F1D7-5929-2E2F73EAA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92"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C6603049-D271-F91A-736A-08CACF0C7544}"/>
              </a:ext>
            </a:extLst>
          </p:cNvPr>
          <p:cNvSpPr>
            <a:spLocks noGrp="1"/>
          </p:cNvSpPr>
          <p:nvPr>
            <p:ph type="title"/>
          </p:nvPr>
        </p:nvSpPr>
        <p:spPr>
          <a:xfrm>
            <a:off x="302006" y="59246"/>
            <a:ext cx="4832802" cy="1243584"/>
          </a:xfrm>
        </p:spPr>
        <p:txBody>
          <a:bodyPr>
            <a:normAutofit/>
          </a:bodyPr>
          <a:lstStyle/>
          <a:p>
            <a:r>
              <a:rPr lang="en-US" sz="3400" dirty="0">
                <a:latin typeface="Tahoma" panose="020B0604030504040204" pitchFamily="34" charset="0"/>
                <a:ea typeface="Tahoma" panose="020B0604030504040204" pitchFamily="34" charset="0"/>
                <a:cs typeface="Tahoma" panose="020B0604030504040204" pitchFamily="34" charset="0"/>
              </a:rPr>
              <a:t>Index</a:t>
            </a:r>
          </a:p>
        </p:txBody>
      </p:sp>
      <p:sp>
        <p:nvSpPr>
          <p:cNvPr id="5" name="Content Placeholder 4">
            <a:extLst>
              <a:ext uri="{FF2B5EF4-FFF2-40B4-BE49-F238E27FC236}">
                <a16:creationId xmlns:a16="http://schemas.microsoft.com/office/drawing/2014/main" xmlns="" id="{C429DD6B-0B93-AE95-E34F-DAE5E2D37FA4}"/>
              </a:ext>
            </a:extLst>
          </p:cNvPr>
          <p:cNvSpPr>
            <a:spLocks noGrp="1"/>
          </p:cNvSpPr>
          <p:nvPr>
            <p:ph idx="1"/>
          </p:nvPr>
        </p:nvSpPr>
        <p:spPr>
          <a:xfrm>
            <a:off x="249883" y="1225685"/>
            <a:ext cx="5353249" cy="5308465"/>
          </a:xfrm>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Introduction: The Evolution of Education 	and Physical Education </a:t>
            </a:r>
          </a:p>
          <a:p>
            <a:r>
              <a:rPr lang="en-US"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Current Issues in Physical Education</a:t>
            </a:r>
          </a:p>
          <a:p>
            <a:r>
              <a:rPr lang="en-US" dirty="0">
                <a:latin typeface="Tahoma" panose="020B0604030504040204" pitchFamily="34" charset="0"/>
                <a:ea typeface="Tahoma" panose="020B0604030504040204" pitchFamily="34" charset="0"/>
                <a:cs typeface="Tahoma" panose="020B0604030504040204" pitchFamily="34" charset="0"/>
              </a:rPr>
              <a:t>Integrating Technology</a:t>
            </a:r>
          </a:p>
          <a:p>
            <a:r>
              <a:rPr lang="en-US" kern="0" dirty="0">
                <a:effectLst/>
                <a:latin typeface="Tahoma" panose="020B0604030504040204" pitchFamily="34" charset="0"/>
                <a:ea typeface="Tahoma" panose="020B0604030504040204" pitchFamily="34" charset="0"/>
                <a:cs typeface="Tahoma" panose="020B0604030504040204" pitchFamily="34" charset="0"/>
              </a:rPr>
              <a:t>Inclusivity and Accessibility</a:t>
            </a:r>
          </a:p>
          <a:p>
            <a:r>
              <a:rPr lang="en-US" dirty="0">
                <a:latin typeface="Tahoma" panose="020B0604030504040204" pitchFamily="34" charset="0"/>
                <a:ea typeface="Tahoma" panose="020B0604030504040204" pitchFamily="34" charset="0"/>
                <a:cs typeface="Tahoma" panose="020B0604030504040204" pitchFamily="34" charset="0"/>
              </a:rPr>
              <a:t>Budget Constraints and Resource Limitations</a:t>
            </a:r>
          </a:p>
          <a:p>
            <a:r>
              <a:rPr lang="en-US" dirty="0">
                <a:latin typeface="Tahoma" panose="020B0604030504040204" pitchFamily="34" charset="0"/>
                <a:ea typeface="Tahoma" panose="020B0604030504040204" pitchFamily="34" charset="0"/>
                <a:cs typeface="Tahoma" panose="020B0604030504040204" pitchFamily="34" charset="0"/>
              </a:rPr>
              <a:t>Remote Learning Challenges</a:t>
            </a:r>
          </a:p>
          <a:p>
            <a:r>
              <a:rPr lang="en-US" dirty="0">
                <a:latin typeface="Tahoma" panose="020B0604030504040204" pitchFamily="34" charset="0"/>
                <a:ea typeface="Tahoma" panose="020B0604030504040204" pitchFamily="34" charset="0"/>
                <a:cs typeface="Tahoma" panose="020B0604030504040204" pitchFamily="34" charset="0"/>
              </a:rPr>
              <a:t>Promoting Mental Health</a:t>
            </a:r>
          </a:p>
          <a:p>
            <a:r>
              <a:rPr lang="en-US" dirty="0">
                <a:latin typeface="Tahoma" panose="020B0604030504040204" pitchFamily="34" charset="0"/>
                <a:ea typeface="Tahoma" panose="020B0604030504040204" pitchFamily="34" charset="0"/>
                <a:cs typeface="Tahoma" panose="020B0604030504040204" pitchFamily="34" charset="0"/>
              </a:rPr>
              <a:t>Creating indoor and outdoor affordances</a:t>
            </a:r>
          </a:p>
          <a:p>
            <a:r>
              <a:rPr lang="en-US" dirty="0">
                <a:latin typeface="Tahoma" panose="020B0604030504040204" pitchFamily="34" charset="0"/>
                <a:ea typeface="Tahoma" panose="020B0604030504040204" pitchFamily="34" charset="0"/>
                <a:cs typeface="Tahoma" panose="020B0604030504040204" pitchFamily="34" charset="0"/>
              </a:rPr>
              <a:t>Conclusions</a:t>
            </a:r>
          </a:p>
        </p:txBody>
      </p:sp>
    </p:spTree>
    <p:extLst>
      <p:ext uri="{BB962C8B-B14F-4D97-AF65-F5344CB8AC3E}">
        <p14:creationId xmlns:p14="http://schemas.microsoft.com/office/powerpoint/2010/main" val="3055699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F10F33-E284-58B7-CCEF-75DA16A208F1}"/>
              </a:ext>
            </a:extLst>
          </p:cNvPr>
          <p:cNvPicPr>
            <a:picLocks noChangeAspect="1"/>
          </p:cNvPicPr>
          <p:nvPr/>
        </p:nvPicPr>
        <p:blipFill rotWithShape="1">
          <a:blip r:embed="rId3"/>
          <a:srcRect r="-2" b="3649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8" descr="http://www.playcore.com/images/OC-Traverse.jpg">
            <a:extLst>
              <a:ext uri="{FF2B5EF4-FFF2-40B4-BE49-F238E27FC236}">
                <a16:creationId xmlns:a16="http://schemas.microsoft.com/office/drawing/2014/main" xmlns="" id="{BD6630D0-1ED8-F1D7-5929-2E2F73EAA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92"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C6603049-D271-F91A-736A-08CACF0C7544}"/>
              </a:ext>
            </a:extLst>
          </p:cNvPr>
          <p:cNvSpPr>
            <a:spLocks noGrp="1"/>
          </p:cNvSpPr>
          <p:nvPr>
            <p:ph type="title"/>
          </p:nvPr>
        </p:nvSpPr>
        <p:spPr>
          <a:xfrm>
            <a:off x="302006" y="59246"/>
            <a:ext cx="4832802" cy="1243584"/>
          </a:xfrm>
        </p:spPr>
        <p:txBody>
          <a:bodyPr>
            <a:normAutofit/>
          </a:bodyPr>
          <a:lstStyle/>
          <a:p>
            <a:r>
              <a:rPr lang="en-US" sz="3400" dirty="0">
                <a:latin typeface="Tahoma" panose="020B0604030504040204" pitchFamily="34" charset="0"/>
                <a:ea typeface="Tahoma" panose="020B0604030504040204" pitchFamily="34" charset="0"/>
                <a:cs typeface="Tahoma" panose="020B0604030504040204" pitchFamily="34" charset="0"/>
              </a:rPr>
              <a:t>Index</a:t>
            </a:r>
          </a:p>
        </p:txBody>
      </p:sp>
      <p:sp>
        <p:nvSpPr>
          <p:cNvPr id="5" name="Content Placeholder 4">
            <a:extLst>
              <a:ext uri="{FF2B5EF4-FFF2-40B4-BE49-F238E27FC236}">
                <a16:creationId xmlns:a16="http://schemas.microsoft.com/office/drawing/2014/main" xmlns="" id="{C429DD6B-0B93-AE95-E34F-DAE5E2D37FA4}"/>
              </a:ext>
            </a:extLst>
          </p:cNvPr>
          <p:cNvSpPr>
            <a:spLocks noGrp="1"/>
          </p:cNvSpPr>
          <p:nvPr>
            <p:ph idx="1"/>
          </p:nvPr>
        </p:nvSpPr>
        <p:spPr>
          <a:xfrm>
            <a:off x="249883" y="1225685"/>
            <a:ext cx="5353249" cy="5308465"/>
          </a:xfrm>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Introduction: The Evolution of Education 	and Physical Education </a:t>
            </a:r>
          </a:p>
          <a:p>
            <a:r>
              <a:rPr lang="en-US" dirty="0">
                <a:latin typeface="Tahoma" panose="020B0604030504040204" pitchFamily="34" charset="0"/>
                <a:ea typeface="Tahoma" panose="020B0604030504040204" pitchFamily="34" charset="0"/>
                <a:cs typeface="Tahoma" panose="020B0604030504040204" pitchFamily="34" charset="0"/>
              </a:rPr>
              <a:t>Current Issues in Physical Education</a:t>
            </a:r>
          </a:p>
          <a:p>
            <a:r>
              <a:rPr lang="en-US"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Integrating Technology</a:t>
            </a:r>
          </a:p>
          <a:p>
            <a:r>
              <a:rPr lang="en-US" kern="0" dirty="0">
                <a:effectLst/>
                <a:latin typeface="Tahoma" panose="020B0604030504040204" pitchFamily="34" charset="0"/>
                <a:ea typeface="Tahoma" panose="020B0604030504040204" pitchFamily="34" charset="0"/>
                <a:cs typeface="Tahoma" panose="020B0604030504040204" pitchFamily="34" charset="0"/>
              </a:rPr>
              <a:t>Inclusivity and Accessibility</a:t>
            </a:r>
          </a:p>
          <a:p>
            <a:r>
              <a:rPr lang="en-US" dirty="0">
                <a:latin typeface="Tahoma" panose="020B0604030504040204" pitchFamily="34" charset="0"/>
                <a:ea typeface="Tahoma" panose="020B0604030504040204" pitchFamily="34" charset="0"/>
                <a:cs typeface="Tahoma" panose="020B0604030504040204" pitchFamily="34" charset="0"/>
              </a:rPr>
              <a:t>Budget Constraints and Resource Limitations</a:t>
            </a:r>
          </a:p>
          <a:p>
            <a:r>
              <a:rPr lang="en-US" dirty="0">
                <a:latin typeface="Tahoma" panose="020B0604030504040204" pitchFamily="34" charset="0"/>
                <a:ea typeface="Tahoma" panose="020B0604030504040204" pitchFamily="34" charset="0"/>
                <a:cs typeface="Tahoma" panose="020B0604030504040204" pitchFamily="34" charset="0"/>
              </a:rPr>
              <a:t>Remote Learning Challenges</a:t>
            </a:r>
          </a:p>
          <a:p>
            <a:r>
              <a:rPr lang="en-US" dirty="0">
                <a:latin typeface="Tahoma" panose="020B0604030504040204" pitchFamily="34" charset="0"/>
                <a:ea typeface="Tahoma" panose="020B0604030504040204" pitchFamily="34" charset="0"/>
                <a:cs typeface="Tahoma" panose="020B0604030504040204" pitchFamily="34" charset="0"/>
              </a:rPr>
              <a:t>Promoting Mental Health</a:t>
            </a:r>
          </a:p>
          <a:p>
            <a:r>
              <a:rPr lang="en-US" dirty="0">
                <a:latin typeface="Tahoma" panose="020B0604030504040204" pitchFamily="34" charset="0"/>
                <a:ea typeface="Tahoma" panose="020B0604030504040204" pitchFamily="34" charset="0"/>
                <a:cs typeface="Tahoma" panose="020B0604030504040204" pitchFamily="34" charset="0"/>
              </a:rPr>
              <a:t>Creating indoor and outdoor affordances</a:t>
            </a:r>
          </a:p>
          <a:p>
            <a:r>
              <a:rPr lang="en-US" dirty="0">
                <a:latin typeface="Tahoma" panose="020B0604030504040204" pitchFamily="34" charset="0"/>
                <a:ea typeface="Tahoma" panose="020B0604030504040204" pitchFamily="34" charset="0"/>
                <a:cs typeface="Tahoma" panose="020B0604030504040204" pitchFamily="34" charset="0"/>
              </a:rPr>
              <a:t>Conclusions</a:t>
            </a:r>
          </a:p>
        </p:txBody>
      </p:sp>
    </p:spTree>
    <p:extLst>
      <p:ext uri="{BB962C8B-B14F-4D97-AF65-F5344CB8AC3E}">
        <p14:creationId xmlns:p14="http://schemas.microsoft.com/office/powerpoint/2010/main" val="4225367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16634"/>
            <a:ext cx="9144000" cy="1152127"/>
          </a:xfrm>
          <a:solidFill>
            <a:schemeClr val="tx2">
              <a:lumMod val="20000"/>
              <a:lumOff val="80000"/>
            </a:schemeClr>
          </a:solidFill>
        </p:spPr>
        <p:txBody>
          <a:bodyPr>
            <a:noAutofit/>
          </a:bodyPr>
          <a:lstStyle/>
          <a:p>
            <a:pPr algn="ctr"/>
            <a:r>
              <a:rPr lang="en-US" sz="2700" b="1" dirty="0">
                <a:latin typeface="Times New Roman" panose="02020603050405020304" pitchFamily="18" charset="0"/>
                <a:cs typeface="Times New Roman" panose="02020603050405020304" pitchFamily="18" charset="0"/>
              </a:rPr>
              <a:t>DEVELOPMENT OF TECHNOLOGY ENCOURAGES PHYSICAL INACTIVITY...</a:t>
            </a:r>
          </a:p>
        </p:txBody>
      </p:sp>
      <p:sp>
        <p:nvSpPr>
          <p:cNvPr id="3" name="Slide Number Placeholder 2"/>
          <p:cNvSpPr>
            <a:spLocks noGrp="1"/>
          </p:cNvSpPr>
          <p:nvPr>
            <p:ph type="sldNum" sz="quarter" idx="12"/>
          </p:nvPr>
        </p:nvSpPr>
        <p:spPr/>
        <p:txBody>
          <a:bodyPr/>
          <a:lstStyle/>
          <a:p>
            <a:fld id="{8F69E92C-8FBE-43F4-A8EA-2C5DCADB18CA}" type="slidenum">
              <a:rPr lang="lt-LT" smtClean="0">
                <a:latin typeface="Times New Roman" panose="02020603050405020304" pitchFamily="18" charset="0"/>
                <a:cs typeface="Times New Roman" panose="02020603050405020304" pitchFamily="18" charset="0"/>
              </a:rPr>
              <a:pPr/>
              <a:t>9</a:t>
            </a:fld>
            <a:endParaRPr lang="lt-L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39011" y="1293880"/>
            <a:ext cx="10313977" cy="4575520"/>
          </a:xfrm>
          <a:prstGeom prst="rect">
            <a:avLst/>
          </a:prstGeom>
        </p:spPr>
      </p:pic>
      <p:sp>
        <p:nvSpPr>
          <p:cNvPr id="6" name="Rectangle 5"/>
          <p:cNvSpPr/>
          <p:nvPr/>
        </p:nvSpPr>
        <p:spPr>
          <a:xfrm>
            <a:off x="1559497" y="5821227"/>
            <a:ext cx="9583688" cy="276999"/>
          </a:xfrm>
          <a:prstGeom prst="rect">
            <a:avLst/>
          </a:prstGeom>
        </p:spPr>
        <p:txBody>
          <a:bodyPr wrap="square">
            <a:spAutoFit/>
          </a:bodyPr>
          <a:lstStyle/>
          <a:p>
            <a:r>
              <a:rPr lang="en-US" sz="1200" dirty="0" err="1">
                <a:latin typeface="Times New Roman" panose="02020603050405020304" pitchFamily="18" charset="0"/>
                <a:cs typeface="Times New Roman" panose="02020603050405020304" pitchFamily="18" charset="0"/>
              </a:rPr>
              <a:t>Woessner</a:t>
            </a:r>
            <a:r>
              <a:rPr lang="en-US" sz="1200" dirty="0">
                <a:latin typeface="Times New Roman" panose="02020603050405020304" pitchFamily="18" charset="0"/>
                <a:cs typeface="Times New Roman" panose="02020603050405020304" pitchFamily="18" charset="0"/>
              </a:rPr>
              <a:t> et al. (2021) The Evolution of Technology and Physical Inactivity: The Good, the Bad, and the Way Forward. Front. Public Health 9:655491. </a:t>
            </a:r>
          </a:p>
        </p:txBody>
      </p:sp>
      <p:sp>
        <p:nvSpPr>
          <p:cNvPr id="5" name="TextBox 4">
            <a:extLst>
              <a:ext uri="{FF2B5EF4-FFF2-40B4-BE49-F238E27FC236}">
                <a16:creationId xmlns:a16="http://schemas.microsoft.com/office/drawing/2014/main" xmlns="" id="{AF9FEF33-EBD0-41A9-A5E3-EE53B3C8DCF1}"/>
              </a:ext>
            </a:extLst>
          </p:cNvPr>
          <p:cNvSpPr txBox="1"/>
          <p:nvPr/>
        </p:nvSpPr>
        <p:spPr>
          <a:xfrm>
            <a:off x="1692153" y="6098226"/>
            <a:ext cx="8530594" cy="646331"/>
          </a:xfrm>
          <a:prstGeom prst="rect">
            <a:avLst/>
          </a:prstGeom>
          <a:noFill/>
        </p:spPr>
        <p:txBody>
          <a:bodyPr wrap="square" rtlCol="0">
            <a:spAutoFit/>
          </a:bodyPr>
          <a:lstStyle/>
          <a:p>
            <a:pPr algn="ctr"/>
            <a:r>
              <a:rPr lang="en-US" dirty="0">
                <a:solidFill>
                  <a:srgbClr val="202124"/>
                </a:solidFill>
                <a:latin typeface="arial" panose="020B0604020202020204" pitchFamily="34" charset="0"/>
              </a:rPr>
              <a:t>Increased life expectancy (black line) and trends in overweight and obesity (OW and O, gray line) due to advanced technology and medical treatment</a:t>
            </a:r>
            <a:endParaRPr lang="lt-LT" dirty="0"/>
          </a:p>
        </p:txBody>
      </p:sp>
    </p:spTree>
    <p:extLst>
      <p:ext uri="{BB962C8B-B14F-4D97-AF65-F5344CB8AC3E}">
        <p14:creationId xmlns:p14="http://schemas.microsoft.com/office/powerpoint/2010/main" val="2821426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770</TotalTime>
  <Words>4657</Words>
  <Application>Microsoft Office PowerPoint</Application>
  <PresentationFormat>Произвольный</PresentationFormat>
  <Paragraphs>312</Paragraphs>
  <Slides>30</Slides>
  <Notes>30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Office Theme</vt:lpstr>
      <vt:lpstr>Презентация PowerPoint</vt:lpstr>
      <vt:lpstr>Index</vt:lpstr>
      <vt:lpstr>Презентация PowerPoint</vt:lpstr>
      <vt:lpstr>Learner agency: Navigating through  a complex and uncertain world</vt:lpstr>
      <vt:lpstr>21st century schools</vt:lpstr>
      <vt:lpstr> Creativity - is an essential skill for lifelong learning   Non-traditionality - is a skill that helps you constantly adapt</vt:lpstr>
      <vt:lpstr>Index</vt:lpstr>
      <vt:lpstr>Index</vt:lpstr>
      <vt:lpstr>DEVELOPMENT OF TECHNOLOGY ENCOURAGES PHYSICAL INACTIVITY...</vt:lpstr>
      <vt:lpstr>Technology leads to inactivity, but it can also help you be active!</vt:lpstr>
      <vt:lpstr>ICT APPLICATIONS IN EDUCATION</vt:lpstr>
      <vt:lpstr>Презентация PowerPoint</vt:lpstr>
      <vt:lpstr>Презентация PowerPoint</vt:lpstr>
      <vt:lpstr>Презентация PowerPoint</vt:lpstr>
      <vt:lpstr>Appropriate smart applications and web platforms in Sports training</vt:lpstr>
      <vt:lpstr>Embracing Technology  Innovatively</vt:lpstr>
      <vt:lpstr>Index</vt:lpstr>
      <vt:lpstr>Inclusivity and Accessibility</vt:lpstr>
      <vt:lpstr>Inclusivity and Accessibility</vt:lpstr>
      <vt:lpstr>Index</vt:lpstr>
      <vt:lpstr>Budget Cuts and Resource Limitations</vt:lpstr>
      <vt:lpstr>Budget Cuts and Resource Limitations</vt:lpstr>
      <vt:lpstr>Index</vt:lpstr>
      <vt:lpstr>Challenges in Remote Learning  for Physical Education</vt:lpstr>
      <vt:lpstr>Practical Examples and Adaptations</vt:lpstr>
      <vt:lpstr>Promoting Mental Health</vt:lpstr>
      <vt:lpstr>The school yard as an arena for increasing student physical activity</vt:lpstr>
      <vt:lpstr>Nordic Baltic Learning Environments for Movement Affordances  NPHZ-2017/10130 </vt:lpstr>
      <vt:lpstr>Презентация PowerPoint</vt:lpstr>
      <vt:lpstr>Conclusions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Renata Rutkauskaite</dc:creator>
  <cp:lastModifiedBy>crown682</cp:lastModifiedBy>
  <cp:revision>3</cp:revision>
  <dcterms:created xsi:type="dcterms:W3CDTF">2023-11-20T13:59:08Z</dcterms:created>
  <dcterms:modified xsi:type="dcterms:W3CDTF">2023-12-06T10:51:26Z</dcterms:modified>
</cp:coreProperties>
</file>