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12192000"/>
  <p:notesSz cx="6797675" cy="9926625"/>
  <p:embeddedFontLst>
    <p:embeddedFont>
      <p:font typeface="Quattrocento Sans"/>
      <p:regular r:id="rId16"/>
      <p:bold r:id="rId17"/>
      <p:italic r:id="rId18"/>
      <p:boldItalic r:id="rId19"/>
    </p:embeddedFont>
    <p:embeddedFont>
      <p:font typeface="Arial Black"/>
      <p:regular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1" roundtripDataSignature="AMtx7micm1FuhUY84khq7WEjv8RJo+hC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937ED3E-3CCF-413C-8EB9-800503214474}">
  <a:tblStyle styleId="{A937ED3E-3CCF-413C-8EB9-80050321447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fill>
          <a:solidFill>
            <a:srgbClr val="D0DEEF"/>
          </a:solidFill>
        </a:fill>
      </a:tcStyle>
    </a:band1H>
    <a:band2H>
      <a:tcTxStyle/>
    </a:band2H>
    <a:band1V>
      <a:tcTxStyle/>
      <a:tcStyle>
        <a:fill>
          <a:solidFill>
            <a:srgbClr val="D0DEEF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rialBlack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QuattrocentoSans-bold.fntdata"/><Relationship Id="rId16" Type="http://schemas.openxmlformats.org/officeDocument/2006/relationships/font" Target="fonts/QuattrocentoSans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QuattrocentoSans-boldItalic.fntdata"/><Relationship Id="rId6" Type="http://schemas.openxmlformats.org/officeDocument/2006/relationships/slide" Target="slides/slide1.xml"/><Relationship Id="rId18" Type="http://schemas.openxmlformats.org/officeDocument/2006/relationships/font" Target="fonts/QuattrocentoSans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0443" y="0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20688" y="1241425"/>
            <a:ext cx="595630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8584"/>
            <a:ext cx="2945659" cy="498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:notes"/>
          <p:cNvSpPr/>
          <p:nvPr>
            <p:ph idx="2" type="sldImg"/>
          </p:nvPr>
        </p:nvSpPr>
        <p:spPr>
          <a:xfrm>
            <a:off x="420688" y="1241425"/>
            <a:ext cx="595630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1:notes"/>
          <p:cNvSpPr txBox="1"/>
          <p:nvPr>
            <p:ph idx="1" type="body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:notes"/>
          <p:cNvSpPr txBox="1"/>
          <p:nvPr>
            <p:ph idx="12" type="sldNum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9f11deefcd_1_1:notes"/>
          <p:cNvSpPr/>
          <p:nvPr>
            <p:ph idx="2" type="sldImg"/>
          </p:nvPr>
        </p:nvSpPr>
        <p:spPr>
          <a:xfrm>
            <a:off x="420688" y="1241425"/>
            <a:ext cx="5956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9f11deefcd_1_1:notes"/>
          <p:cNvSpPr txBox="1"/>
          <p:nvPr>
            <p:ph idx="1" type="body"/>
          </p:nvPr>
        </p:nvSpPr>
        <p:spPr>
          <a:xfrm>
            <a:off x="679768" y="4777195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g29f11deefcd_1_1:notes"/>
          <p:cNvSpPr txBox="1"/>
          <p:nvPr>
            <p:ph idx="12" type="sldNum"/>
          </p:nvPr>
        </p:nvSpPr>
        <p:spPr>
          <a:xfrm>
            <a:off x="3850443" y="9428584"/>
            <a:ext cx="2945700" cy="4980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:notes"/>
          <p:cNvSpPr txBox="1"/>
          <p:nvPr>
            <p:ph idx="1" type="body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2:notes"/>
          <p:cNvSpPr/>
          <p:nvPr>
            <p:ph idx="2" type="sldImg"/>
          </p:nvPr>
        </p:nvSpPr>
        <p:spPr>
          <a:xfrm>
            <a:off x="420688" y="1241425"/>
            <a:ext cx="595630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:notes"/>
          <p:cNvSpPr txBox="1"/>
          <p:nvPr>
            <p:ph idx="1" type="body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3:notes"/>
          <p:cNvSpPr/>
          <p:nvPr>
            <p:ph idx="2" type="sldImg"/>
          </p:nvPr>
        </p:nvSpPr>
        <p:spPr>
          <a:xfrm>
            <a:off x="420688" y="1241425"/>
            <a:ext cx="595630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 txBox="1"/>
          <p:nvPr>
            <p:ph idx="1" type="body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4:notes"/>
          <p:cNvSpPr/>
          <p:nvPr>
            <p:ph idx="2" type="sldImg"/>
          </p:nvPr>
        </p:nvSpPr>
        <p:spPr>
          <a:xfrm>
            <a:off x="420688" y="1241425"/>
            <a:ext cx="595630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 txBox="1"/>
          <p:nvPr>
            <p:ph idx="1" type="body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5:notes"/>
          <p:cNvSpPr/>
          <p:nvPr>
            <p:ph idx="2" type="sldImg"/>
          </p:nvPr>
        </p:nvSpPr>
        <p:spPr>
          <a:xfrm>
            <a:off x="420688" y="1241425"/>
            <a:ext cx="595630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:notes"/>
          <p:cNvSpPr txBox="1"/>
          <p:nvPr>
            <p:ph idx="1" type="body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6:notes"/>
          <p:cNvSpPr/>
          <p:nvPr>
            <p:ph idx="2" type="sldImg"/>
          </p:nvPr>
        </p:nvSpPr>
        <p:spPr>
          <a:xfrm>
            <a:off x="420688" y="1241425"/>
            <a:ext cx="595630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:notes"/>
          <p:cNvSpPr txBox="1"/>
          <p:nvPr>
            <p:ph idx="1" type="body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7:notes"/>
          <p:cNvSpPr/>
          <p:nvPr>
            <p:ph idx="2" type="sldImg"/>
          </p:nvPr>
        </p:nvSpPr>
        <p:spPr>
          <a:xfrm>
            <a:off x="420688" y="1241425"/>
            <a:ext cx="595630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:notes"/>
          <p:cNvSpPr txBox="1"/>
          <p:nvPr>
            <p:ph idx="1" type="body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8:notes"/>
          <p:cNvSpPr/>
          <p:nvPr>
            <p:ph idx="2" type="sldImg"/>
          </p:nvPr>
        </p:nvSpPr>
        <p:spPr>
          <a:xfrm>
            <a:off x="420688" y="1241425"/>
            <a:ext cx="595630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9:notes"/>
          <p:cNvSpPr txBox="1"/>
          <p:nvPr>
            <p:ph idx="1" type="body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9:notes"/>
          <p:cNvSpPr/>
          <p:nvPr>
            <p:ph idx="2" type="sldImg"/>
          </p:nvPr>
        </p:nvSpPr>
        <p:spPr>
          <a:xfrm>
            <a:off x="420688" y="1241425"/>
            <a:ext cx="595630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29f11deefcd_0_1857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5" name="Google Shape;15;g29f11deefcd_0_1857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6" name="Google Shape;16;g29f11deefcd_0_185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29f11deefcd_0_1892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0" name="Google Shape;50;g29f11deefcd_0_1892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51" name="Google Shape;51;g29f11deefcd_0_189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29f11deefcd_0_1896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9f11deefcd_0_189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56" name="Google Shape;56;g29f11deefcd_0_189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57" name="Google Shape;57;g29f11deefcd_0_189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g29f11deefcd_0_189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g29f11deefcd_0_189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29f11deefcd_0_1861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g29f11deefcd_0_186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29f11deefcd_0_186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2" name="Google Shape;22;g29f11deefcd_0_1864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23" name="Google Shape;23;g29f11deefcd_0_186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29f11deefcd_0_1868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6" name="Google Shape;26;g29f11deefcd_0_1868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7" name="Google Shape;27;g29f11deefcd_0_1868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8" name="Google Shape;28;g29f11deefcd_0_186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29f11deefcd_0_1873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1" name="Google Shape;31;g29f11deefcd_0_187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29f11deefcd_0_1876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4" name="Google Shape;34;g29f11deefcd_0_1876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5" name="Google Shape;35;g29f11deefcd_0_1876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29f11deefcd_0_1880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38" name="Google Shape;38;g29f11deefcd_0_188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29f11deefcd_0_1883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g29f11deefcd_0_1883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42" name="Google Shape;42;g29f11deefcd_0_1883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3" name="Google Shape;43;g29f11deefcd_0_1883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4" name="Google Shape;44;g29f11deefcd_0_188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29f11deefcd_0_1889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7" name="Google Shape;47;g29f11deefcd_0_188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29f11deefcd_0_1853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Google Shape;11;g29f11deefcd_0_1853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1pPr>
            <a:lvl2pPr indent="-3492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2pPr>
            <a:lvl3pPr indent="-3492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indent="-3492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4pPr>
            <a:lvl5pPr indent="-3492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5pPr>
            <a:lvl6pPr indent="-3492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6pPr>
            <a:lvl7pPr indent="-3492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7pPr>
            <a:lvl8pPr indent="-3492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8pPr>
            <a:lvl9pPr indent="-3492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Google Shape;12;g29f11deefcd_0_185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61528" y="135759"/>
            <a:ext cx="1268943" cy="1308824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"/>
          <p:cNvSpPr/>
          <p:nvPr/>
        </p:nvSpPr>
        <p:spPr>
          <a:xfrm>
            <a:off x="5193861" y="6437711"/>
            <a:ext cx="180427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400" u="none" cap="none" strike="noStrike">
                <a:solidFill>
                  <a:srgbClr val="0F6684"/>
                </a:solidFill>
                <a:latin typeface="Arial"/>
                <a:ea typeface="Arial"/>
                <a:cs typeface="Arial"/>
                <a:sym typeface="Arial"/>
              </a:rPr>
              <a:t>г. Астана, 2023 год</a:t>
            </a:r>
            <a:endParaRPr b="1" i="0" sz="1400" u="none" cap="none" strike="noStrike">
              <a:solidFill>
                <a:srgbClr val="0F668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7" name="Google Shape;67;p1"/>
          <p:cNvGrpSpPr/>
          <p:nvPr/>
        </p:nvGrpSpPr>
        <p:grpSpPr>
          <a:xfrm>
            <a:off x="269125" y="1854525"/>
            <a:ext cx="485775" cy="1856316"/>
            <a:chOff x="949437" y="499361"/>
            <a:chExt cx="485172" cy="1391523"/>
          </a:xfrm>
        </p:grpSpPr>
        <p:sp>
          <p:nvSpPr>
            <p:cNvPr id="68" name="Google Shape;68;p1"/>
            <p:cNvSpPr/>
            <p:nvPr/>
          </p:nvSpPr>
          <p:spPr>
            <a:xfrm>
              <a:off x="949437" y="499361"/>
              <a:ext cx="485172" cy="474419"/>
            </a:xfrm>
            <a:custGeom>
              <a:rect b="b" l="l" r="r" t="t"/>
              <a:pathLst>
                <a:path extrusionOk="0" h="781050" w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F6684"/>
            </a:solidFill>
            <a:ln>
              <a:noFill/>
            </a:ln>
            <a:effectLst>
              <a:outerShdw blurRad="139700" sx="102000" rotWithShape="0" algn="ctr" sy="102000">
                <a:srgbClr val="000000">
                  <a:alpha val="2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1"/>
            <p:cNvSpPr/>
            <p:nvPr/>
          </p:nvSpPr>
          <p:spPr>
            <a:xfrm>
              <a:off x="949437" y="957913"/>
              <a:ext cx="485172" cy="474420"/>
            </a:xfrm>
            <a:custGeom>
              <a:rect b="b" l="l" r="r" t="t"/>
              <a:pathLst>
                <a:path extrusionOk="0" h="781050" w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F6684"/>
            </a:solidFill>
            <a:ln>
              <a:noFill/>
            </a:ln>
            <a:effectLst>
              <a:outerShdw blurRad="139700" sx="102000" rotWithShape="0" algn="ctr" sy="102000">
                <a:srgbClr val="000000">
                  <a:alpha val="2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1"/>
            <p:cNvSpPr/>
            <p:nvPr/>
          </p:nvSpPr>
          <p:spPr>
            <a:xfrm>
              <a:off x="949437" y="1416465"/>
              <a:ext cx="485172" cy="474419"/>
            </a:xfrm>
            <a:custGeom>
              <a:rect b="b" l="l" r="r" t="t"/>
              <a:pathLst>
                <a:path extrusionOk="0" h="781050" w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F6684"/>
            </a:solidFill>
            <a:ln>
              <a:noFill/>
            </a:ln>
            <a:effectLst>
              <a:outerShdw blurRad="139700" sx="102000" rotWithShape="0" algn="ctr" sy="102000">
                <a:srgbClr val="000000">
                  <a:alpha val="2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24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1" name="Google Shape;71;p1"/>
          <p:cNvGrpSpPr/>
          <p:nvPr/>
        </p:nvGrpSpPr>
        <p:grpSpPr>
          <a:xfrm>
            <a:off x="269125" y="11656"/>
            <a:ext cx="485775" cy="1856316"/>
            <a:chOff x="949437" y="499361"/>
            <a:chExt cx="485172" cy="1391523"/>
          </a:xfrm>
        </p:grpSpPr>
        <p:sp>
          <p:nvSpPr>
            <p:cNvPr id="72" name="Google Shape;72;p1"/>
            <p:cNvSpPr/>
            <p:nvPr/>
          </p:nvSpPr>
          <p:spPr>
            <a:xfrm>
              <a:off x="949437" y="499361"/>
              <a:ext cx="485172" cy="474419"/>
            </a:xfrm>
            <a:custGeom>
              <a:rect b="b" l="l" r="r" t="t"/>
              <a:pathLst>
                <a:path extrusionOk="0" h="781050" w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F6684"/>
            </a:solidFill>
            <a:ln>
              <a:noFill/>
            </a:ln>
            <a:effectLst>
              <a:outerShdw blurRad="139700" sx="102000" rotWithShape="0" algn="ctr" sy="102000">
                <a:srgbClr val="000000">
                  <a:alpha val="2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1"/>
            <p:cNvSpPr/>
            <p:nvPr/>
          </p:nvSpPr>
          <p:spPr>
            <a:xfrm>
              <a:off x="949437" y="957913"/>
              <a:ext cx="485172" cy="474420"/>
            </a:xfrm>
            <a:custGeom>
              <a:rect b="b" l="l" r="r" t="t"/>
              <a:pathLst>
                <a:path extrusionOk="0" h="781050" w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F6684"/>
            </a:solidFill>
            <a:ln>
              <a:noFill/>
            </a:ln>
            <a:effectLst>
              <a:outerShdw blurRad="139700" sx="102000" rotWithShape="0" algn="ctr" sy="102000">
                <a:srgbClr val="000000">
                  <a:alpha val="2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949437" y="1416465"/>
              <a:ext cx="485172" cy="474419"/>
            </a:xfrm>
            <a:custGeom>
              <a:rect b="b" l="l" r="r" t="t"/>
              <a:pathLst>
                <a:path extrusionOk="0" h="781050" w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F6684"/>
            </a:solidFill>
            <a:ln>
              <a:noFill/>
            </a:ln>
            <a:effectLst>
              <a:outerShdw blurRad="139700" sx="102000" rotWithShape="0" algn="ctr" sy="102000">
                <a:srgbClr val="000000">
                  <a:alpha val="2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24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5" name="Google Shape;75;p1"/>
          <p:cNvGrpSpPr/>
          <p:nvPr/>
        </p:nvGrpSpPr>
        <p:grpSpPr>
          <a:xfrm>
            <a:off x="269125" y="3708792"/>
            <a:ext cx="485775" cy="1856316"/>
            <a:chOff x="949437" y="499361"/>
            <a:chExt cx="485172" cy="1391523"/>
          </a:xfrm>
        </p:grpSpPr>
        <p:sp>
          <p:nvSpPr>
            <p:cNvPr id="76" name="Google Shape;76;p1"/>
            <p:cNvSpPr/>
            <p:nvPr/>
          </p:nvSpPr>
          <p:spPr>
            <a:xfrm>
              <a:off x="949437" y="499361"/>
              <a:ext cx="485172" cy="474419"/>
            </a:xfrm>
            <a:custGeom>
              <a:rect b="b" l="l" r="r" t="t"/>
              <a:pathLst>
                <a:path extrusionOk="0" h="781050" w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F6684"/>
            </a:solidFill>
            <a:ln>
              <a:noFill/>
            </a:ln>
            <a:effectLst>
              <a:outerShdw blurRad="139700" sx="102000" rotWithShape="0" algn="ctr" sy="102000">
                <a:srgbClr val="000000">
                  <a:alpha val="2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949437" y="957913"/>
              <a:ext cx="485172" cy="474420"/>
            </a:xfrm>
            <a:custGeom>
              <a:rect b="b" l="l" r="r" t="t"/>
              <a:pathLst>
                <a:path extrusionOk="0" h="781050" w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F6684"/>
            </a:solidFill>
            <a:ln>
              <a:noFill/>
            </a:ln>
            <a:effectLst>
              <a:outerShdw blurRad="139700" sx="102000" rotWithShape="0" algn="ctr" sy="102000">
                <a:srgbClr val="000000">
                  <a:alpha val="2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1"/>
            <p:cNvSpPr/>
            <p:nvPr/>
          </p:nvSpPr>
          <p:spPr>
            <a:xfrm>
              <a:off x="949437" y="1416465"/>
              <a:ext cx="485172" cy="474419"/>
            </a:xfrm>
            <a:custGeom>
              <a:rect b="b" l="l" r="r" t="t"/>
              <a:pathLst>
                <a:path extrusionOk="0" h="781050" w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F6684"/>
            </a:solidFill>
            <a:ln>
              <a:noFill/>
            </a:ln>
            <a:effectLst>
              <a:outerShdw blurRad="139700" sx="102000" rotWithShape="0" algn="ctr" sy="102000">
                <a:srgbClr val="000000">
                  <a:alpha val="2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2400" u="none" cap="none" strike="noStrik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9" name="Google Shape;79;p1"/>
          <p:cNvGrpSpPr/>
          <p:nvPr/>
        </p:nvGrpSpPr>
        <p:grpSpPr>
          <a:xfrm>
            <a:off x="269124" y="5582368"/>
            <a:ext cx="485775" cy="1244601"/>
            <a:chOff x="949437" y="499361"/>
            <a:chExt cx="485172" cy="932972"/>
          </a:xfrm>
        </p:grpSpPr>
        <p:sp>
          <p:nvSpPr>
            <p:cNvPr id="80" name="Google Shape;80;p1"/>
            <p:cNvSpPr/>
            <p:nvPr/>
          </p:nvSpPr>
          <p:spPr>
            <a:xfrm>
              <a:off x="949437" y="499361"/>
              <a:ext cx="485172" cy="474419"/>
            </a:xfrm>
            <a:custGeom>
              <a:rect b="b" l="l" r="r" t="t"/>
              <a:pathLst>
                <a:path extrusionOk="0" h="781050" w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F6684"/>
            </a:solidFill>
            <a:ln>
              <a:noFill/>
            </a:ln>
            <a:effectLst>
              <a:outerShdw blurRad="139700" sx="102000" rotWithShape="0" algn="ctr" sy="102000">
                <a:srgbClr val="000000">
                  <a:alpha val="2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81;p1"/>
            <p:cNvSpPr/>
            <p:nvPr/>
          </p:nvSpPr>
          <p:spPr>
            <a:xfrm>
              <a:off x="949437" y="957913"/>
              <a:ext cx="485172" cy="474420"/>
            </a:xfrm>
            <a:custGeom>
              <a:rect b="b" l="l" r="r" t="t"/>
              <a:pathLst>
                <a:path extrusionOk="0" h="781050" w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F6684"/>
            </a:solidFill>
            <a:ln>
              <a:noFill/>
            </a:ln>
            <a:effectLst>
              <a:outerShdw blurRad="139700" sx="102000" rotWithShape="0" algn="ctr" sy="102000">
                <a:srgbClr val="000000">
                  <a:alpha val="2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2" name="Google Shape;82;p1"/>
          <p:cNvSpPr/>
          <p:nvPr/>
        </p:nvSpPr>
        <p:spPr>
          <a:xfrm>
            <a:off x="1668000" y="3002725"/>
            <a:ext cx="9251400" cy="144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МИНИСТЕРСТВО ТУРИЗМА И СПОРТА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800" u="none" cap="none" strike="noStrike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РЕСПУБЛИКИ КАЗАХСТАН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9f11deefcd_1_1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5000">
                <a:solidFill>
                  <a:srgbClr val="1E4E79"/>
                </a:solidFill>
              </a:rPr>
              <a:t>Благодарю за внимание!</a:t>
            </a:r>
            <a:endParaRPr b="1" sz="7100">
              <a:solidFill>
                <a:srgbClr val="1E4E7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"/>
          <p:cNvSpPr txBox="1"/>
          <p:nvPr>
            <p:ph idx="4294967295" type="title"/>
          </p:nvPr>
        </p:nvSpPr>
        <p:spPr>
          <a:xfrm>
            <a:off x="1388200" y="784625"/>
            <a:ext cx="9732600" cy="13137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20386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lang="ru-RU" sz="350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В Казахстане культивируются: </a:t>
            </a:r>
            <a:endParaRPr b="1" sz="3500">
              <a:solidFill>
                <a:srgbClr val="1E4E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"/>
          <p:cNvSpPr txBox="1"/>
          <p:nvPr>
            <p:ph idx="4294967295" type="body"/>
          </p:nvPr>
        </p:nvSpPr>
        <p:spPr>
          <a:xfrm>
            <a:off x="1388200" y="2376450"/>
            <a:ext cx="9732600" cy="3327300"/>
          </a:xfrm>
          <a:prstGeom prst="rect">
            <a:avLst/>
          </a:prstGeom>
          <a:solidFill>
            <a:srgbClr val="DDEAF6"/>
          </a:solidFill>
          <a:ln cap="flat" cmpd="sng" w="28575">
            <a:solidFill>
              <a:srgbClr val="1F4E7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609600" marR="551406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609600" marR="551406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176 видов спорта </a:t>
            </a:r>
            <a:r>
              <a:rPr i="1" lang="ru-RU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(45 летних олимпийских, 13 зимних олимпийских, 28 паралимпийских, 17 сурдлимпийских, 10 национальных, 63 неолимпийских видов спорта)</a:t>
            </a:r>
            <a:r>
              <a:rPr lang="ru-RU" sz="3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 </a:t>
            </a:r>
            <a:r>
              <a:rPr lang="ru-RU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160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"/>
          <p:cNvSpPr txBox="1"/>
          <p:nvPr>
            <p:ph type="title"/>
          </p:nvPr>
        </p:nvSpPr>
        <p:spPr>
          <a:xfrm>
            <a:off x="838200" y="704500"/>
            <a:ext cx="10515600" cy="1325700"/>
          </a:xfrm>
          <a:prstGeom prst="rect">
            <a:avLst/>
          </a:prstGeom>
          <a:solidFill>
            <a:srgbClr val="FFF2CC"/>
          </a:solidFill>
          <a:ln cap="flat" cmpd="sng" w="28575">
            <a:solidFill>
              <a:srgbClr val="20386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ru-RU" sz="320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ПОДГОТОВКА КАДРОВ ОСУЩЕСТВЛЯЕТСЯ:</a:t>
            </a:r>
            <a:endParaRPr b="1" sz="3200">
              <a:solidFill>
                <a:srgbClr val="1E4E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3"/>
          <p:cNvSpPr txBox="1"/>
          <p:nvPr>
            <p:ph idx="1" type="body"/>
          </p:nvPr>
        </p:nvSpPr>
        <p:spPr>
          <a:xfrm>
            <a:off x="838200" y="2188625"/>
            <a:ext cx="10515600" cy="3982800"/>
          </a:xfrm>
          <a:prstGeom prst="rect">
            <a:avLst/>
          </a:prstGeom>
          <a:solidFill>
            <a:srgbClr val="E9EFF7"/>
          </a:solidFill>
          <a:ln cap="flat" cmpd="sng" w="28575">
            <a:solidFill>
              <a:srgbClr val="1F4E7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228600" lvl="0" marL="228600" marR="353584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228600" lvl="0" marL="228600" marR="353584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Подготовку кадров в области физической культуры и спорта осуществляют 4 - республиканские школы-интернаты-колледжи олимпийского резерва (РСШИКОР) и 1 - республиканский колледж спорта (РКС), контингент которых составляет 1825 детей и подростков (РСШИКОР – 1636 чел., РКС – 189 чел.).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228600" lvl="0" marL="228600" marR="353584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На начало 2023-2024 учебного года в республиканские специализированные школы-интернаты для одаренных детей в спорте приняты - 433 детей.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2000"/>
              </a:spcBef>
              <a:spcAft>
                <a:spcPts val="160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"/>
          <p:cNvSpPr txBox="1"/>
          <p:nvPr>
            <p:ph type="title"/>
          </p:nvPr>
        </p:nvSpPr>
        <p:spPr>
          <a:xfrm>
            <a:off x="150900" y="98075"/>
            <a:ext cx="11890200" cy="769500"/>
          </a:xfrm>
          <a:prstGeom prst="rect">
            <a:avLst/>
          </a:prstGeom>
          <a:solidFill>
            <a:srgbClr val="FFF2CC"/>
          </a:solidFill>
          <a:ln cap="flat" cmpd="sng" w="28575">
            <a:solidFill>
              <a:srgbClr val="1E4E7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ru-RU" sz="21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Ежегодно на подготовку кадров с техническим и профессиональным образованием постановлением Правительства Республики Казахстан выделяются </a:t>
            </a:r>
            <a:r>
              <a:rPr b="1" lang="ru-RU" sz="2100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200 грантов</a:t>
            </a:r>
            <a:r>
              <a:rPr lang="ru-RU" sz="21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lang="ru-RU" sz="21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sz="2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0" name="Google Shape;100;p4"/>
          <p:cNvGraphicFramePr/>
          <p:nvPr/>
        </p:nvGraphicFramePr>
        <p:xfrm>
          <a:off x="105647" y="1003382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{A937ED3E-3CCF-413C-8EB9-800503214474}</a:tableStyleId>
              </a:tblPr>
              <a:tblGrid>
                <a:gridCol w="499850"/>
                <a:gridCol w="5418825"/>
                <a:gridCol w="1437000"/>
                <a:gridCol w="2210050"/>
                <a:gridCol w="2414975"/>
              </a:tblGrid>
              <a:tr h="1470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u="none" cap="none" strike="noStrike">
                          <a:solidFill>
                            <a:srgbClr val="203864"/>
                          </a:solidFill>
                        </a:rPr>
                        <a:t>№</a:t>
                      </a:r>
                      <a:endParaRPr sz="2000" u="none" cap="none" strike="noStrike">
                        <a:solidFill>
                          <a:srgbClr val="203864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125" marL="44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>
                          <a:solidFill>
                            <a:srgbClr val="203864"/>
                          </a:solidFill>
                        </a:rPr>
                        <a:t>Нименование организаций образования</a:t>
                      </a:r>
                      <a:endParaRPr sz="1800" u="none" cap="none" strike="noStrike">
                        <a:solidFill>
                          <a:srgbClr val="203864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125" marL="441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>
                          <a:solidFill>
                            <a:srgbClr val="203864"/>
                          </a:solidFill>
                        </a:rPr>
                        <a:t>Общий контингент</a:t>
                      </a:r>
                      <a:endParaRPr sz="1800" u="none" cap="none" strike="noStrike">
                        <a:solidFill>
                          <a:srgbClr val="203864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125" marL="441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>
                          <a:solidFill>
                            <a:srgbClr val="203864"/>
                          </a:solidFill>
                        </a:rPr>
                        <a:t>Количество принятых на 2023-2024 у.г.</a:t>
                      </a:r>
                      <a:endParaRPr sz="1800" u="none" cap="none" strike="noStrike">
                        <a:solidFill>
                          <a:srgbClr val="203864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>
                          <a:solidFill>
                            <a:srgbClr val="203864"/>
                          </a:solidFill>
                        </a:rPr>
                        <a:t>в колледжи по гранту</a:t>
                      </a:r>
                      <a:endParaRPr sz="1800" u="none" cap="none" strike="noStrike">
                        <a:solidFill>
                          <a:srgbClr val="203864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125" marL="44125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>
                          <a:solidFill>
                            <a:srgbClr val="203864"/>
                          </a:solidFill>
                        </a:rPr>
                        <a:t>Количество принятых на 2023-2024 у.г.</a:t>
                      </a:r>
                      <a:endParaRPr sz="1800" u="none" cap="none" strike="noStrike">
                        <a:solidFill>
                          <a:srgbClr val="203864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>
                          <a:solidFill>
                            <a:srgbClr val="203864"/>
                          </a:solidFill>
                        </a:rPr>
                        <a:t> в школы-интернаты</a:t>
                      </a:r>
                      <a:endParaRPr sz="1800" u="none" cap="none" strike="noStrike">
                        <a:solidFill>
                          <a:srgbClr val="203864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125" marL="44125" anchor="ctr">
                    <a:solidFill>
                      <a:srgbClr val="B3C6E7"/>
                    </a:solidFill>
                  </a:tcPr>
                </a:tc>
              </a:tr>
              <a:tr h="1054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</a:rPr>
                        <a:t>1</a:t>
                      </a:r>
                      <a:r>
                        <a:rPr lang="ru-RU" sz="1900" u="none" cap="none" strike="noStrike">
                          <a:highlight>
                            <a:srgbClr val="203864"/>
                          </a:highlight>
                        </a:rPr>
                        <a:t>.</a:t>
                      </a:r>
                      <a:endParaRPr sz="1900" u="none" cap="none" strike="noStrike">
                        <a:highlight>
                          <a:srgbClr val="203864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125" marL="44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РГУ «Республиканская специализированная школа-интернат-колледж олимпийского резерва в микрорайоне «Шанырак» города Алматы»</a:t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125" marL="44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2100" u="none" cap="none" strike="noStrike">
                          <a:solidFill>
                            <a:srgbClr val="203864"/>
                          </a:solidFill>
                        </a:rPr>
                        <a:t>448</a:t>
                      </a:r>
                      <a:endParaRPr b="1" sz="2100" u="none" cap="none" strike="noStrike">
                        <a:solidFill>
                          <a:srgbClr val="203864"/>
                        </a:solidFill>
                      </a:endParaRPr>
                    </a:p>
                  </a:txBody>
                  <a:tcPr marT="0" marB="0" marR="44125" marL="441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2100" u="none" cap="none" strike="noStrike">
                          <a:solidFill>
                            <a:srgbClr val="203864"/>
                          </a:solidFill>
                        </a:rPr>
                        <a:t>20</a:t>
                      </a:r>
                      <a:endParaRPr b="1" sz="2100" u="none" cap="none" strike="noStrike">
                        <a:solidFill>
                          <a:srgbClr val="203864"/>
                        </a:solidFill>
                      </a:endParaRPr>
                    </a:p>
                  </a:txBody>
                  <a:tcPr marT="0" marB="0" marR="44125" marL="441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2100" u="none" cap="none" strike="noStrike">
                          <a:solidFill>
                            <a:srgbClr val="203864"/>
                          </a:solidFill>
                        </a:rPr>
                        <a:t>71</a:t>
                      </a:r>
                      <a:endParaRPr b="1" sz="2100" u="none" cap="none" strike="noStrike">
                        <a:solidFill>
                          <a:srgbClr val="203864"/>
                        </a:solidFill>
                      </a:endParaRPr>
                    </a:p>
                  </a:txBody>
                  <a:tcPr marT="0" marB="0" marR="44125" marL="44125" anchor="ctr"/>
                </a:tc>
              </a:tr>
              <a:tr h="7822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</a:rPr>
                        <a:t>2.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125" marL="44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РГУ «Республиканская школа-интернат-колледж олимпийского резерва в городе Риддер»</a:t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125" marL="44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2100" u="none" cap="none" strike="noStrike">
                          <a:solidFill>
                            <a:srgbClr val="203864"/>
                          </a:solidFill>
                        </a:rPr>
                        <a:t>248</a:t>
                      </a:r>
                      <a:endParaRPr b="1" sz="2100" u="none" cap="none" strike="noStrike">
                        <a:solidFill>
                          <a:srgbClr val="203864"/>
                        </a:solidFill>
                      </a:endParaRPr>
                    </a:p>
                  </a:txBody>
                  <a:tcPr marT="0" marB="0" marR="44125" marL="441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2100" u="none" cap="none" strike="noStrike">
                          <a:solidFill>
                            <a:srgbClr val="203864"/>
                          </a:solidFill>
                        </a:rPr>
                        <a:t>20</a:t>
                      </a:r>
                      <a:endParaRPr b="1" sz="2100" u="none" cap="none" strike="noStrike">
                        <a:solidFill>
                          <a:srgbClr val="203864"/>
                        </a:solidFill>
                      </a:endParaRPr>
                    </a:p>
                  </a:txBody>
                  <a:tcPr marT="0" marB="0" marR="44125" marL="441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2100" u="none" cap="none" strike="noStrike">
                          <a:solidFill>
                            <a:srgbClr val="203864"/>
                          </a:solidFill>
                        </a:rPr>
                        <a:t>54</a:t>
                      </a:r>
                      <a:endParaRPr b="1" sz="2100" u="none" cap="none" strike="noStrike">
                        <a:solidFill>
                          <a:srgbClr val="203864"/>
                        </a:solidFill>
                      </a:endParaRPr>
                    </a:p>
                  </a:txBody>
                  <a:tcPr marT="0" marB="0" marR="44125" marL="44125" anchor="ctr"/>
                </a:tc>
              </a:tr>
              <a:tr h="8843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</a:rPr>
                        <a:t>3.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125" marL="44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РГУ «Республиканская  специализированная школа-интернат–колледж олимпийского резерва  им. Каркен Ахметова»</a:t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125" marL="44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2100" u="none" cap="none" strike="noStrike">
                          <a:solidFill>
                            <a:srgbClr val="203864"/>
                          </a:solidFill>
                        </a:rPr>
                        <a:t>523</a:t>
                      </a:r>
                      <a:endParaRPr b="1" sz="2100" u="none" cap="none" strike="noStrike">
                        <a:solidFill>
                          <a:srgbClr val="203864"/>
                        </a:solidFill>
                      </a:endParaRPr>
                    </a:p>
                  </a:txBody>
                  <a:tcPr marT="0" marB="0" marR="44125" marL="441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2100" u="none" cap="none" strike="noStrike">
                          <a:solidFill>
                            <a:srgbClr val="203864"/>
                          </a:solidFill>
                        </a:rPr>
                        <a:t>40</a:t>
                      </a:r>
                      <a:endParaRPr b="1" sz="2100" u="none" cap="none" strike="noStrike">
                        <a:solidFill>
                          <a:srgbClr val="203864"/>
                        </a:solidFill>
                      </a:endParaRPr>
                    </a:p>
                  </a:txBody>
                  <a:tcPr marT="0" marB="0" marR="44125" marL="441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2100" u="none" cap="none" strike="noStrike">
                          <a:solidFill>
                            <a:srgbClr val="203864"/>
                          </a:solidFill>
                        </a:rPr>
                        <a:t>108</a:t>
                      </a:r>
                      <a:endParaRPr b="1" sz="2100" u="none" cap="none" strike="noStrike">
                        <a:solidFill>
                          <a:srgbClr val="203864"/>
                        </a:solidFill>
                      </a:endParaRPr>
                    </a:p>
                  </a:txBody>
                  <a:tcPr marT="0" marB="0" marR="44125" marL="44125" anchor="ctr"/>
                </a:tc>
              </a:tr>
              <a:tr h="8843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</a:rPr>
                        <a:t>4.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125" marL="44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РГУ «Республиканская  специализированная школа-интернат–колледж олимпийского резерва  им. Х.Мунайтпасова»</a:t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125" marL="44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2100" u="none" cap="none" strike="noStrike">
                          <a:solidFill>
                            <a:srgbClr val="203864"/>
                          </a:solidFill>
                        </a:rPr>
                        <a:t>417</a:t>
                      </a:r>
                      <a:endParaRPr b="1" sz="2100" u="none" cap="none" strike="noStrike">
                        <a:solidFill>
                          <a:srgbClr val="203864"/>
                        </a:solidFill>
                      </a:endParaRPr>
                    </a:p>
                  </a:txBody>
                  <a:tcPr marT="0" marB="0" marR="44125" marL="441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2100" u="none" cap="none" strike="noStrike">
                          <a:solidFill>
                            <a:srgbClr val="203864"/>
                          </a:solidFill>
                        </a:rPr>
                        <a:t>40</a:t>
                      </a:r>
                      <a:endParaRPr b="1" sz="2100" u="none" cap="none" strike="noStrike">
                        <a:solidFill>
                          <a:srgbClr val="203864"/>
                        </a:solidFill>
                      </a:endParaRPr>
                    </a:p>
                  </a:txBody>
                  <a:tcPr marT="0" marB="0" marR="44125" marL="441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2100" u="none" cap="none" strike="noStrike">
                          <a:solidFill>
                            <a:srgbClr val="203864"/>
                          </a:solidFill>
                        </a:rPr>
                        <a:t>60</a:t>
                      </a:r>
                      <a:endParaRPr b="1" sz="2100" u="none" cap="none" strike="noStrike">
                        <a:solidFill>
                          <a:srgbClr val="203864"/>
                        </a:solidFill>
                      </a:endParaRPr>
                    </a:p>
                  </a:txBody>
                  <a:tcPr marT="0" marB="0" marR="44125" marL="44125" anchor="ctr"/>
                </a:tc>
              </a:tr>
              <a:tr h="312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</a:rPr>
                        <a:t>5.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125" marL="44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/>
                        <a:t>РГКП «Республиканский колледж спорта»  </a:t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125" marL="44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2100" u="none" cap="none" strike="noStrike">
                          <a:solidFill>
                            <a:srgbClr val="203864"/>
                          </a:solidFill>
                        </a:rPr>
                        <a:t>189</a:t>
                      </a:r>
                      <a:endParaRPr b="1" sz="2100" u="none" cap="none" strike="noStrike">
                        <a:solidFill>
                          <a:srgbClr val="203864"/>
                        </a:solidFill>
                      </a:endParaRPr>
                    </a:p>
                  </a:txBody>
                  <a:tcPr marT="0" marB="0" marR="44125" marL="441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2100" u="none" cap="none" strike="noStrike">
                          <a:solidFill>
                            <a:srgbClr val="203864"/>
                          </a:solidFill>
                        </a:rPr>
                        <a:t>80</a:t>
                      </a:r>
                      <a:endParaRPr b="1" sz="2100" u="none" cap="none" strike="noStrike">
                        <a:solidFill>
                          <a:srgbClr val="203864"/>
                        </a:solidFill>
                      </a:endParaRPr>
                    </a:p>
                  </a:txBody>
                  <a:tcPr marT="0" marB="0" marR="44125" marL="441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2100" u="none" cap="none" strike="noStrike">
                          <a:solidFill>
                            <a:srgbClr val="203864"/>
                          </a:solidFill>
                        </a:rPr>
                        <a:t>140</a:t>
                      </a:r>
                      <a:endParaRPr b="1" sz="2100" u="none" cap="none" strike="noStrike">
                        <a:solidFill>
                          <a:srgbClr val="203864"/>
                        </a:solidFill>
                      </a:endParaRPr>
                    </a:p>
                  </a:txBody>
                  <a:tcPr marT="0" marB="0" marR="44125" marL="44125" anchor="ctr"/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>
                          <a:solidFill>
                            <a:srgbClr val="203864"/>
                          </a:solidFill>
                        </a:rPr>
                        <a:t> </a:t>
                      </a:r>
                      <a:endParaRPr sz="1800" u="none" cap="none" strike="noStrike">
                        <a:solidFill>
                          <a:srgbClr val="203864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125" marL="44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800" u="none" cap="none" strike="noStrike"/>
                        <a:t>Итого</a:t>
                      </a:r>
                      <a:r>
                        <a:rPr lang="ru-RU" sz="1800" u="none" cap="none" strike="noStrike"/>
                        <a:t>:</a:t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4125" marL="44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2100" u="none" cap="none" strike="noStrike">
                          <a:solidFill>
                            <a:srgbClr val="203864"/>
                          </a:solidFill>
                        </a:rPr>
                        <a:t>1825</a:t>
                      </a:r>
                      <a:endParaRPr b="1" sz="2100" u="none" cap="none" strike="noStrike">
                        <a:solidFill>
                          <a:srgbClr val="203864"/>
                        </a:solidFill>
                      </a:endParaRPr>
                    </a:p>
                  </a:txBody>
                  <a:tcPr marT="0" marB="0" marR="44125" marL="4412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2100" u="none" cap="none" strike="noStrike">
                          <a:solidFill>
                            <a:srgbClr val="203864"/>
                          </a:solidFill>
                        </a:rPr>
                        <a:t>200</a:t>
                      </a:r>
                      <a:endParaRPr b="1" sz="2100" u="none" cap="none" strike="noStrike">
                        <a:solidFill>
                          <a:srgbClr val="203864"/>
                        </a:solidFill>
                      </a:endParaRPr>
                    </a:p>
                  </a:txBody>
                  <a:tcPr marT="0" marB="0" marR="44125" marL="441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2100" u="none" cap="none" strike="noStrike">
                          <a:solidFill>
                            <a:srgbClr val="203864"/>
                          </a:solidFill>
                        </a:rPr>
                        <a:t>433</a:t>
                      </a:r>
                      <a:endParaRPr b="1" sz="2100" u="none" cap="none" strike="noStrike">
                        <a:solidFill>
                          <a:srgbClr val="203864"/>
                        </a:solidFill>
                      </a:endParaRPr>
                    </a:p>
                  </a:txBody>
                  <a:tcPr marT="0" marB="0" marR="44125" marL="441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"/>
          <p:cNvSpPr txBox="1"/>
          <p:nvPr>
            <p:ph type="title"/>
          </p:nvPr>
        </p:nvSpPr>
        <p:spPr>
          <a:xfrm>
            <a:off x="392325" y="490400"/>
            <a:ext cx="11588400" cy="1780500"/>
          </a:xfrm>
          <a:prstGeom prst="rect">
            <a:avLst/>
          </a:prstGeom>
          <a:solidFill>
            <a:srgbClr val="FFF2CC"/>
          </a:solidFill>
          <a:ln cap="flat" cmpd="sng" w="28575">
            <a:solidFill>
              <a:srgbClr val="1E4E7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ru-RU" sz="3100">
                <a:solidFill>
                  <a:srgbClr val="1E4E79"/>
                </a:solidFill>
              </a:rPr>
              <a:t>Кроме того, подготовка педагогических кадров с высшим и послевузовским образованием по специальности «Физическая культура и спорт» осуществляется:</a:t>
            </a:r>
            <a:endParaRPr b="1" sz="3100"/>
          </a:p>
        </p:txBody>
      </p:sp>
      <p:sp>
        <p:nvSpPr>
          <p:cNvPr id="106" name="Google Shape;106;p5"/>
          <p:cNvSpPr txBox="1"/>
          <p:nvPr>
            <p:ph idx="1" type="body"/>
          </p:nvPr>
        </p:nvSpPr>
        <p:spPr>
          <a:xfrm>
            <a:off x="1229750" y="2655675"/>
            <a:ext cx="10373100" cy="3294900"/>
          </a:xfrm>
          <a:prstGeom prst="rect">
            <a:avLst/>
          </a:prstGeom>
          <a:solidFill>
            <a:srgbClr val="DDEAF6"/>
          </a:solidFill>
          <a:ln cap="flat" cmpd="sng" w="28575">
            <a:solidFill>
              <a:srgbClr val="1E4E7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99415" lvl="0" marL="67881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3864"/>
              </a:buClr>
              <a:buSzPts val="2800"/>
              <a:buChar char="●"/>
            </a:pPr>
            <a:r>
              <a:rPr lang="ru-RU" sz="2800">
                <a:solidFill>
                  <a:srgbClr val="203864"/>
                </a:solidFill>
              </a:rPr>
              <a:t> 38 вузами при Министерстве науки и высшего образования РК:</a:t>
            </a:r>
            <a:endParaRPr sz="2800">
              <a:solidFill>
                <a:srgbClr val="203864"/>
              </a:solidFill>
            </a:endParaRPr>
          </a:p>
          <a:p>
            <a:pPr indent="-399415" lvl="0" marL="678815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203864"/>
              </a:buClr>
              <a:buSzPts val="2800"/>
              <a:buChar char="●"/>
            </a:pPr>
            <a:r>
              <a:rPr lang="ru-RU" sz="2800">
                <a:solidFill>
                  <a:srgbClr val="203864"/>
                </a:solidFill>
              </a:rPr>
              <a:t>Казахской академией спорта и туризма:</a:t>
            </a:r>
            <a:endParaRPr sz="2800">
              <a:solidFill>
                <a:srgbClr val="203864"/>
              </a:solidFill>
            </a:endParaRPr>
          </a:p>
          <a:p>
            <a:pPr indent="-399415" lvl="0" marL="678815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203864"/>
              </a:buClr>
              <a:buSzPts val="2800"/>
              <a:buChar char="●"/>
            </a:pPr>
            <a:r>
              <a:rPr lang="ru-RU" sz="2800">
                <a:solidFill>
                  <a:srgbClr val="203864"/>
                </a:solidFill>
              </a:rPr>
              <a:t>Академией физической культуры и массового спорта.</a:t>
            </a:r>
            <a:endParaRPr sz="2800">
              <a:solidFill>
                <a:srgbClr val="203864"/>
              </a:solidFill>
            </a:endParaRPr>
          </a:p>
          <a:p>
            <a:pPr indent="-50800" lvl="0" marL="228600" rtl="0" algn="ctr">
              <a:lnSpc>
                <a:spcPct val="90000"/>
              </a:lnSpc>
              <a:spcBef>
                <a:spcPts val="2000"/>
              </a:spcBef>
              <a:spcAft>
                <a:spcPts val="160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"/>
          <p:cNvSpPr txBox="1"/>
          <p:nvPr>
            <p:ph type="title"/>
          </p:nvPr>
        </p:nvSpPr>
        <p:spPr>
          <a:xfrm>
            <a:off x="301650" y="196150"/>
            <a:ext cx="11588700" cy="1199400"/>
          </a:xfrm>
          <a:prstGeom prst="rect">
            <a:avLst/>
          </a:prstGeom>
          <a:solidFill>
            <a:srgbClr val="FFF2CC"/>
          </a:solidFill>
          <a:ln cap="flat" cmpd="sng" w="28575">
            <a:solidFill>
              <a:srgbClr val="0F66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ru-RU" sz="190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В соответствии с Классификатором направлений подготовки кадров с 2019 года образовательные программы разрабатываются вузами самостоятельно. </a:t>
            </a:r>
            <a:br>
              <a:rPr b="1" lang="ru-RU" sz="190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lang="ru-RU" sz="190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ru-RU" sz="190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В Реестр включены новые образовательные программы: </a:t>
            </a:r>
            <a:endParaRPr sz="1200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2" name="Google Shape;112;p6"/>
          <p:cNvGraphicFramePr/>
          <p:nvPr/>
        </p:nvGraphicFramePr>
        <p:xfrm>
          <a:off x="211242" y="149554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{A937ED3E-3CCF-413C-8EB9-800503214474}</a:tableStyleId>
              </a:tblPr>
              <a:tblGrid>
                <a:gridCol w="729550"/>
                <a:gridCol w="4766875"/>
                <a:gridCol w="6364850"/>
              </a:tblGrid>
              <a:tr h="8098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п.н.</a:t>
                      </a:r>
                      <a:endParaRPr sz="18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7000" marL="57000" anchor="ctr">
                    <a:lnL cap="flat" cmpd="sng" w="12700">
                      <a:solidFill>
                        <a:srgbClr val="DDEAF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Наименование образовательных программ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7000" marL="5700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Наименование высших учебных заведений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7000" marL="57000" anchor="ctr">
                    <a:solidFill>
                      <a:srgbClr val="B3C6E7"/>
                    </a:solidFill>
                  </a:tcPr>
                </a:tc>
              </a:tr>
              <a:tr h="634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</a:t>
                      </a:r>
                      <a:endParaRPr sz="18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7000" marL="57000" anchor="ctr"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«Физическая культура и спортивный менеджмент».</a:t>
                      </a:r>
                      <a:endParaRPr sz="18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7000" marL="57000" anchor="ctr"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Карагандинский экономический университет Казпотребсоюза</a:t>
                      </a:r>
                      <a:endParaRPr sz="18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7000" marL="57000" anchor="ctr">
                    <a:solidFill>
                      <a:srgbClr val="DDEAF6"/>
                    </a:solidFill>
                  </a:tcPr>
                </a:tc>
              </a:tr>
              <a:tr h="97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</a:t>
                      </a:r>
                      <a:endParaRPr sz="18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7000" marL="57000" anchor="ctr"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«Менеджмент спорта». </a:t>
                      </a:r>
                      <a:endParaRPr sz="18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7000" marL="57000" anchor="ctr"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Казахский национальный университет им. аль-Фараби, Казахская академия труда и социальных отношений</a:t>
                      </a:r>
                      <a:endParaRPr sz="18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7000" marL="57000" anchor="ctr">
                    <a:solidFill>
                      <a:srgbClr val="DDEAF6"/>
                    </a:solidFill>
                  </a:tcPr>
                </a:tc>
              </a:tr>
              <a:tr h="974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</a:t>
                      </a:r>
                      <a:endParaRPr sz="18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7000" marL="57000" anchor="ctr"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«Спортивная психология» «Спортивный и оздоровительный фитнес» «Спортивное право».</a:t>
                      </a:r>
                      <a:endParaRPr sz="18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7000" marL="57000" anchor="ctr"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Казахский национальный университет им. аль-Фараби</a:t>
                      </a:r>
                      <a:endParaRPr sz="18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7000" marL="57000" anchor="ctr">
                    <a:solidFill>
                      <a:srgbClr val="DDEAF6"/>
                    </a:solidFill>
                  </a:tcPr>
                </a:tc>
              </a:tr>
              <a:tr h="1314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</a:t>
                      </a:r>
                      <a:endParaRPr sz="18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7000" marL="57000" anchor="ctr"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«Спортивная медицина». </a:t>
                      </a:r>
                      <a:endParaRPr sz="18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7000" marL="57000" anchor="ctr"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Казахский национальный медицинский университет им.                            С.Д. Асфендиярова, Медицинский университет «Астана»</a:t>
                      </a:r>
                      <a:endParaRPr sz="18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7000" marL="57000" anchor="ctr">
                    <a:solidFill>
                      <a:srgbClr val="DDEAF6"/>
                    </a:solidFill>
                  </a:tcPr>
                </a:tc>
              </a:tr>
              <a:tr h="569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</a:t>
                      </a:r>
                      <a:endParaRPr sz="18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7000" marL="57000" anchor="ctr"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«Спортивная журналистика». </a:t>
                      </a:r>
                      <a:endParaRPr sz="18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7000" marL="57000" anchor="ctr"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Евразийский национальный университет им. Л.Н. Гумилева</a:t>
                      </a:r>
                      <a:endParaRPr sz="18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57000" marL="57000" anchor="ctr">
                    <a:solidFill>
                      <a:srgbClr val="DDEA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"/>
          <p:cNvSpPr txBox="1"/>
          <p:nvPr>
            <p:ph type="title"/>
          </p:nvPr>
        </p:nvSpPr>
        <p:spPr>
          <a:xfrm>
            <a:off x="258500" y="218775"/>
            <a:ext cx="11521500" cy="769500"/>
          </a:xfrm>
          <a:prstGeom prst="rect">
            <a:avLst/>
          </a:prstGeom>
          <a:solidFill>
            <a:srgbClr val="FFF2CC"/>
          </a:solidFill>
          <a:ln cap="flat" cmpd="sng" w="28575">
            <a:solidFill>
              <a:srgbClr val="20386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lang="ru-RU" sz="320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Реализуются новые образовательные программы</a:t>
            </a:r>
            <a:endParaRPr b="1" sz="3200">
              <a:solidFill>
                <a:srgbClr val="1E4E79"/>
              </a:solidFill>
            </a:endParaRPr>
          </a:p>
        </p:txBody>
      </p:sp>
      <p:sp>
        <p:nvSpPr>
          <p:cNvPr id="118" name="Google Shape;118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ru-RU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160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graphicFrame>
        <p:nvGraphicFramePr>
          <p:cNvPr id="119" name="Google Shape;119;p7"/>
          <p:cNvGraphicFramePr/>
          <p:nvPr/>
        </p:nvGraphicFramePr>
        <p:xfrm>
          <a:off x="258511" y="110228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{A937ED3E-3CCF-413C-8EB9-800503214474}</a:tableStyleId>
              </a:tblPr>
              <a:tblGrid>
                <a:gridCol w="835925"/>
                <a:gridCol w="4641825"/>
                <a:gridCol w="6043800"/>
              </a:tblGrid>
              <a:tr h="836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100" u="none" cap="none" strike="noStrike">
                          <a:solidFill>
                            <a:srgbClr val="203864"/>
                          </a:solidFill>
                        </a:rPr>
                        <a:t>п.н.</a:t>
                      </a:r>
                      <a:endParaRPr sz="2100" u="none" cap="none" strike="noStrike">
                        <a:solidFill>
                          <a:srgbClr val="203864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3100" marL="63100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u="none" cap="none" strike="noStrike">
                          <a:solidFill>
                            <a:srgbClr val="203864"/>
                          </a:solidFill>
                        </a:rPr>
                        <a:t>Наименование образовательных программ</a:t>
                      </a:r>
                      <a:endParaRPr sz="2000" u="none" cap="none" strike="noStrike">
                        <a:solidFill>
                          <a:srgbClr val="203864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3100" marL="63100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u="none" cap="none" strike="noStrike">
                          <a:solidFill>
                            <a:srgbClr val="203864"/>
                          </a:solidFill>
                        </a:rPr>
                        <a:t>Наименование высших учебных заведений</a:t>
                      </a:r>
                      <a:endParaRPr sz="2000" u="none" cap="none" strike="noStrike">
                        <a:solidFill>
                          <a:srgbClr val="203864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3100" marL="63100" anchor="ctr">
                    <a:solidFill>
                      <a:srgbClr val="B3C6E7"/>
                    </a:solidFill>
                  </a:tcPr>
                </a:tc>
              </a:tr>
              <a:tr h="641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100" u="none" cap="none" strike="noStrike">
                          <a:solidFill>
                            <a:srgbClr val="203864"/>
                          </a:solidFill>
                        </a:rPr>
                        <a:t>1.</a:t>
                      </a:r>
                      <a:endParaRPr sz="2100" u="none" cap="none" strike="noStrike">
                        <a:solidFill>
                          <a:srgbClr val="203864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3100" marL="63100"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</a:rPr>
                        <a:t>«Адаптивная физическая культура и спорт».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3100" marL="63100" anchor="ctr"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</a:rPr>
                        <a:t>Казахская академия спорта и туризма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3100" marL="63100" anchor="ctr">
                    <a:solidFill>
                      <a:srgbClr val="DDEAF6"/>
                    </a:solidFill>
                  </a:tcPr>
                </a:tc>
              </a:tr>
              <a:tr h="651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100" u="none" cap="none" strike="noStrike">
                          <a:solidFill>
                            <a:srgbClr val="203864"/>
                          </a:solidFill>
                        </a:rPr>
                        <a:t>2.</a:t>
                      </a:r>
                      <a:endParaRPr sz="2100" u="none" cap="none" strike="noStrike">
                        <a:solidFill>
                          <a:srgbClr val="203864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3100" marL="63100"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</a:rPr>
                        <a:t>«Физическая культура и спортивный менеджмент»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3100" marL="63100" anchor="ctr"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</a:rPr>
                        <a:t>Карагандинский экономический университет Казпотребсоюза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3100" marL="63100" anchor="ctr">
                    <a:solidFill>
                      <a:srgbClr val="DDEAF6"/>
                    </a:solidFill>
                  </a:tcPr>
                </a:tc>
              </a:tr>
              <a:tr h="972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100" u="none" cap="none" strike="noStrike">
                          <a:solidFill>
                            <a:srgbClr val="203864"/>
                          </a:solidFill>
                        </a:rPr>
                        <a:t>3.</a:t>
                      </a:r>
                      <a:endParaRPr sz="2100" u="none" cap="none" strike="noStrike">
                        <a:solidFill>
                          <a:srgbClr val="203864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3100" marL="63100"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</a:rPr>
                        <a:t>«Менеджмент спорта» 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3100" marL="63100" anchor="ctr"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</a:rPr>
                        <a:t>Казахский национальный университет им. аль-Фараби, Казахская академия труда и социальных отношений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3100" marL="63100" anchor="ctr">
                    <a:solidFill>
                      <a:srgbClr val="DDEAF6"/>
                    </a:solidFill>
                  </a:tcPr>
                </a:tc>
              </a:tr>
              <a:tr h="972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100" u="none" cap="none" strike="noStrike">
                          <a:solidFill>
                            <a:srgbClr val="203864"/>
                          </a:solidFill>
                        </a:rPr>
                        <a:t>4.</a:t>
                      </a:r>
                      <a:endParaRPr sz="2100" u="none" cap="none" strike="noStrike">
                        <a:solidFill>
                          <a:srgbClr val="203864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3100" marL="63100"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</a:rPr>
                        <a:t>«Спортивная психология» «Спортивный и оздоровительный фитнес» «Спортивное право»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3100" marL="63100" anchor="ctr"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</a:rPr>
                        <a:t>Казахский национальный университет им. аль-Фараби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3100" marL="63100" anchor="ctr">
                    <a:solidFill>
                      <a:srgbClr val="DDEAF6"/>
                    </a:solidFill>
                  </a:tcPr>
                </a:tc>
              </a:tr>
              <a:tr h="8917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100" u="none" cap="none" strike="noStrike">
                          <a:solidFill>
                            <a:srgbClr val="203864"/>
                          </a:solidFill>
                        </a:rPr>
                        <a:t>5.</a:t>
                      </a:r>
                      <a:endParaRPr sz="2100" u="none" cap="none" strike="noStrike">
                        <a:solidFill>
                          <a:srgbClr val="203864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3100" marL="63100"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</a:rPr>
                        <a:t>«Спортивная медицина» 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3100" marL="63100" anchor="ctr"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</a:rPr>
                        <a:t>Казахский национальный медицинский университет им.                            С.Д. Асфендиярова, Медицинский университет «Астана»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3100" marL="63100" anchor="ctr">
                    <a:solidFill>
                      <a:srgbClr val="DDEAF6"/>
                    </a:solidFill>
                  </a:tcPr>
                </a:tc>
              </a:tr>
              <a:tr h="651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100" u="none" cap="none" strike="noStrike">
                          <a:solidFill>
                            <a:srgbClr val="203864"/>
                          </a:solidFill>
                        </a:rPr>
                        <a:t>6.</a:t>
                      </a:r>
                      <a:endParaRPr sz="2100" u="none" cap="none" strike="noStrike">
                        <a:solidFill>
                          <a:srgbClr val="203864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3100" marL="63100"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</a:rPr>
                        <a:t>«Спортивная журналистика» 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3100" marL="63100" anchor="ctr"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</a:rPr>
                        <a:t>Евразийский национальный университет им. Л.Н. Гумилева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3100" marL="63100" anchor="ctr">
                    <a:solidFill>
                      <a:srgbClr val="DDEA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"/>
          <p:cNvSpPr txBox="1"/>
          <p:nvPr>
            <p:ph type="title"/>
          </p:nvPr>
        </p:nvSpPr>
        <p:spPr>
          <a:xfrm>
            <a:off x="377850" y="161425"/>
            <a:ext cx="11376600" cy="894900"/>
          </a:xfrm>
          <a:prstGeom prst="rect">
            <a:avLst/>
          </a:prstGeom>
          <a:solidFill>
            <a:srgbClr val="FFF2CC"/>
          </a:solidFill>
          <a:ln cap="flat" cmpd="sng" w="28575">
            <a:solidFill>
              <a:srgbClr val="1E4E7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lang="ru-RU" sz="3000">
                <a:solidFill>
                  <a:srgbClr val="1E4E79"/>
                </a:solidFill>
              </a:rPr>
              <a:t>Реализуются новые образовательные программ</a:t>
            </a:r>
            <a:r>
              <a:rPr b="1" lang="ru-RU" sz="3000">
                <a:solidFill>
                  <a:srgbClr val="1E4E79"/>
                </a:solidFill>
              </a:rPr>
              <a:t>ы</a:t>
            </a:r>
            <a:endParaRPr b="1" sz="2300">
              <a:solidFill>
                <a:srgbClr val="1E4E79"/>
              </a:solidFill>
            </a:endParaRPr>
          </a:p>
        </p:txBody>
      </p:sp>
      <p:graphicFrame>
        <p:nvGraphicFramePr>
          <p:cNvPr id="125" name="Google Shape;125;p8"/>
          <p:cNvGraphicFramePr/>
          <p:nvPr/>
        </p:nvGraphicFramePr>
        <p:xfrm>
          <a:off x="377899" y="1222913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{A937ED3E-3CCF-413C-8EB9-800503214474}</a:tableStyleId>
              </a:tblPr>
              <a:tblGrid>
                <a:gridCol w="825425"/>
                <a:gridCol w="6020975"/>
                <a:gridCol w="4530350"/>
              </a:tblGrid>
              <a:tr h="723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п.н.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Наименование образовательных программ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Наименование высших учебных заведений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solidFill>
                      <a:srgbClr val="B3C6E7"/>
                    </a:solidFill>
                  </a:tcPr>
                </a:tc>
              </a:tr>
              <a:tr h="723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«Учитель физической культуры и тренер по видам спорта»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solidFill>
                      <a:srgbClr val="DDEAF6"/>
                    </a:solidFill>
                  </a:tcPr>
                </a:tc>
                <a:tc row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Академия физической культуры и массового спорта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solidFill>
                      <a:srgbClr val="DDEAF6"/>
                    </a:solidFill>
                  </a:tcPr>
                </a:tc>
              </a:tr>
              <a:tr h="651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«Педагог - тренер по Qazaq kuresi»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solidFill>
                      <a:srgbClr val="DDEAF6"/>
                    </a:solidFill>
                  </a:tcPr>
                </a:tc>
                <a:tc vMerge="1"/>
              </a:tr>
              <a:tr h="723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«Педагог - тренер по настольным видам спорта (шахматы)»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solidFill>
                      <a:srgbClr val="DDEAF6"/>
                    </a:solidFill>
                  </a:tcPr>
                </a:tc>
                <a:tc vMerge="1"/>
              </a:tr>
              <a:tr h="1343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«Подготовка учителя физической культуры и инструктора-методиста по массовой физкультурно-оздоровительной работе»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solidFill>
                      <a:srgbClr val="DDEAF6"/>
                    </a:solidFill>
                  </a:tcPr>
                </a:tc>
                <a:tc vMerge="1"/>
              </a:tr>
              <a:tr h="1343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900" u="none" cap="none" strike="noStrike">
                          <a:solidFill>
                            <a:srgbClr val="20386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«Подготовка учителя физической культуры и тренера по национальным видам спорта, спортивным играм»</a:t>
                      </a:r>
                      <a:endParaRPr sz="1900" u="none" cap="none" strike="noStrike">
                        <a:solidFill>
                          <a:srgbClr val="203864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 anchor="ctr">
                    <a:solidFill>
                      <a:srgbClr val="DDEAF6"/>
                    </a:solidFill>
                  </a:tcPr>
                </a:tc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9"/>
          <p:cNvSpPr/>
          <p:nvPr/>
        </p:nvSpPr>
        <p:spPr>
          <a:xfrm>
            <a:off x="215625" y="135624"/>
            <a:ext cx="11824200" cy="495300"/>
          </a:xfrm>
          <a:prstGeom prst="rect">
            <a:avLst/>
          </a:prstGeom>
          <a:solidFill>
            <a:srgbClr val="FFF2CC"/>
          </a:solidFill>
          <a:ln cap="flat" cmpd="sng" w="28575">
            <a:solidFill>
              <a:srgbClr val="1E4E7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300" u="none" cap="none" strike="noStrike">
                <a:solidFill>
                  <a:srgbClr val="1E4E79"/>
                </a:solidFill>
              </a:rPr>
              <a:t>ПРИНЯТЫЕ МЕРЫ ПО РАЗВИТИЮ ФИЗИЧЕСКОЙ КУЛЬТУРЫ И СПОРТА</a:t>
            </a:r>
            <a:endParaRPr b="1">
              <a:solidFill>
                <a:srgbClr val="1E4E79"/>
              </a:solidFill>
            </a:endParaRPr>
          </a:p>
        </p:txBody>
      </p:sp>
      <p:sp>
        <p:nvSpPr>
          <p:cNvPr id="131" name="Google Shape;131;p9"/>
          <p:cNvSpPr txBox="1"/>
          <p:nvPr/>
        </p:nvSpPr>
        <p:spPr>
          <a:xfrm>
            <a:off x="1132018" y="893608"/>
            <a:ext cx="10533000" cy="59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A64C0E"/>
              </a:buClr>
              <a:buSzPts val="1800"/>
              <a:buFont typeface="Noto Sans Symbols"/>
              <a:buChar char="▪"/>
            </a:pPr>
            <a:r>
              <a:rPr i="0" lang="ru-RU" sz="2000" u="none" cap="none" strike="noStrike">
                <a:solidFill>
                  <a:srgbClr val="2D2D2D"/>
                </a:solidFill>
              </a:rPr>
              <a:t>Министерством туризма и спорта РК </a:t>
            </a:r>
            <a:r>
              <a:rPr i="0" lang="ru-RU" sz="2000" u="none" cap="none" strike="noStrike">
                <a:solidFill>
                  <a:srgbClr val="000000"/>
                </a:solidFill>
              </a:rPr>
              <a:t>внесены законодательные изменения, направленные на:  - предоставление грантов талантливым детям</a:t>
            </a:r>
            <a:br>
              <a:rPr b="1" i="0" lang="ru-RU" sz="1800" u="none" cap="none" strike="noStrike">
                <a:solidFill>
                  <a:srgbClr val="1F4E79"/>
                </a:solidFill>
              </a:rPr>
            </a:br>
            <a:endParaRPr b="1" i="0" sz="1800" u="none" cap="none" strike="noStrike">
              <a:solidFill>
                <a:srgbClr val="1F4E79"/>
              </a:solidFill>
            </a:endParaRPr>
          </a:p>
          <a:p>
            <a:pPr indent="-298450" lvl="0" marL="285750" marR="0" rtl="0" algn="just">
              <a:lnSpc>
                <a:spcPct val="107000"/>
              </a:lnSpc>
              <a:spcBef>
                <a:spcPts val="2400"/>
              </a:spcBef>
              <a:spcAft>
                <a:spcPts val="0"/>
              </a:spcAft>
              <a:buClr>
                <a:srgbClr val="A64C0E"/>
              </a:buClr>
              <a:buSzPts val="2000"/>
              <a:buFont typeface="Noto Sans Symbols"/>
              <a:buChar char="▪"/>
            </a:pPr>
            <a:r>
              <a:rPr i="0" lang="ru-RU" sz="2000" u="none" cap="none" strike="noStrike">
                <a:solidFill>
                  <a:schemeClr val="dk1"/>
                </a:solidFill>
              </a:rPr>
              <a:t>Согласно статье 26 Закона Республики Казахстан «Об образовании»  </a:t>
            </a:r>
            <a:r>
              <a:rPr b="1" i="0" lang="ru-RU" sz="2000" u="none" cap="none" strike="noStrike">
                <a:solidFill>
                  <a:schemeClr val="dk1"/>
                </a:solidFill>
              </a:rPr>
              <a:t>п</a:t>
            </a:r>
            <a:r>
              <a:rPr b="1" i="0" lang="ru-RU" sz="2000" u="none" cap="none" strike="noStrike">
                <a:solidFill>
                  <a:srgbClr val="000000"/>
                </a:solidFill>
              </a:rPr>
              <a:t>обедители и призеры</a:t>
            </a:r>
            <a:r>
              <a:rPr i="0" lang="ru-RU" sz="2000" u="none" cap="none" strike="noStrike">
                <a:solidFill>
                  <a:srgbClr val="000000"/>
                </a:solidFill>
              </a:rPr>
              <a:t> международных  спортивных соревнований </a:t>
            </a:r>
            <a:r>
              <a:rPr i="1" lang="ru-RU" sz="2000" u="none" cap="none" strike="noStrike">
                <a:solidFill>
                  <a:srgbClr val="000000"/>
                </a:solidFill>
              </a:rPr>
              <a:t>(награжденные дипломами первой, второй и третьей степени)</a:t>
            </a:r>
            <a:r>
              <a:rPr i="0" lang="ru-RU" sz="2000" u="none" cap="none" strike="noStrike">
                <a:solidFill>
                  <a:srgbClr val="000000"/>
                </a:solidFill>
              </a:rPr>
              <a:t> </a:t>
            </a:r>
            <a:r>
              <a:rPr b="1" i="0" lang="ru-RU" sz="2000" u="none" cap="none" strike="noStrike">
                <a:solidFill>
                  <a:srgbClr val="000000"/>
                </a:solidFill>
              </a:rPr>
              <a:t>последних трех лет</a:t>
            </a:r>
            <a:r>
              <a:rPr i="0" lang="ru-RU" sz="2000" u="none" cap="none" strike="noStrike">
                <a:solidFill>
                  <a:srgbClr val="000000"/>
                </a:solidFill>
              </a:rPr>
              <a:t> по перечню, утвержденному уполномоченным органом в области образования, </a:t>
            </a:r>
            <a:r>
              <a:rPr b="1" i="0" lang="ru-RU" sz="2000" u="none" cap="none" strike="noStrike">
                <a:solidFill>
                  <a:srgbClr val="000000"/>
                </a:solidFill>
              </a:rPr>
              <a:t>зачисляются с присуждением образовательного гранта</a:t>
            </a:r>
            <a:r>
              <a:rPr i="0" lang="ru-RU" sz="2000" u="none" cap="none" strike="noStrike">
                <a:solidFill>
                  <a:srgbClr val="000000"/>
                </a:solidFill>
              </a:rPr>
              <a:t> </a:t>
            </a:r>
            <a:endParaRPr sz="1600"/>
          </a:p>
          <a:p>
            <a:pPr indent="-298450" lvl="0" marL="285750" marR="0" rtl="0" algn="just">
              <a:lnSpc>
                <a:spcPct val="107000"/>
              </a:lnSpc>
              <a:spcBef>
                <a:spcPts val="2400"/>
              </a:spcBef>
              <a:spcAft>
                <a:spcPts val="0"/>
              </a:spcAft>
              <a:buClr>
                <a:srgbClr val="A64C0E"/>
              </a:buClr>
              <a:buSzPts val="2000"/>
              <a:buFont typeface="Noto Sans Symbols"/>
              <a:buChar char="▪"/>
            </a:pPr>
            <a:r>
              <a:rPr i="0" lang="ru-RU" sz="2000" u="none" cap="none" strike="noStrike">
                <a:solidFill>
                  <a:schemeClr val="dk1"/>
                </a:solidFill>
              </a:rPr>
              <a:t>принят совместный приказ с </a:t>
            </a:r>
            <a:r>
              <a:rPr i="0" lang="ru-RU" sz="2000" u="none" cap="none" strike="noStrike">
                <a:solidFill>
                  <a:srgbClr val="000000"/>
                </a:solidFill>
              </a:rPr>
              <a:t>Министерством просвещения Республики Казахстан от 15 июля 2022 года № 326, где  утвержден  перечень Международных спортивных соревнований, по которым </a:t>
            </a:r>
            <a:r>
              <a:rPr b="1" i="0" lang="ru-RU" sz="2000" u="none" cap="none" strike="noStrike">
                <a:solidFill>
                  <a:srgbClr val="000000"/>
                </a:solidFill>
              </a:rPr>
              <a:t>победители и призеры</a:t>
            </a:r>
            <a:r>
              <a:rPr i="0" lang="ru-RU" sz="2000" u="none" cap="none" strike="noStrike">
                <a:solidFill>
                  <a:srgbClr val="000000"/>
                </a:solidFill>
              </a:rPr>
              <a:t> </a:t>
            </a:r>
            <a:r>
              <a:rPr i="1" lang="ru-RU" sz="2000" u="none" cap="none" strike="noStrike">
                <a:solidFill>
                  <a:srgbClr val="000000"/>
                </a:solidFill>
              </a:rPr>
              <a:t>(награжденные дипломами первой, второй и третьей степени)</a:t>
            </a:r>
            <a:r>
              <a:rPr i="0" lang="ru-RU" sz="2000" u="none" cap="none" strike="noStrike">
                <a:solidFill>
                  <a:srgbClr val="000000"/>
                </a:solidFill>
              </a:rPr>
              <a:t> </a:t>
            </a:r>
            <a:r>
              <a:rPr b="1" i="0" lang="ru-RU" sz="2000" u="none" cap="none" strike="noStrike">
                <a:solidFill>
                  <a:srgbClr val="000000"/>
                </a:solidFill>
              </a:rPr>
              <a:t>последних трех лет зачисляются с присуждением образовательного гранта</a:t>
            </a:r>
            <a:endParaRPr sz="1600"/>
          </a:p>
          <a:p>
            <a:pPr indent="-298450" lvl="0" marL="285750" marR="0" rtl="0" algn="just">
              <a:lnSpc>
                <a:spcPct val="107000"/>
              </a:lnSpc>
              <a:spcBef>
                <a:spcPts val="2400"/>
              </a:spcBef>
              <a:spcAft>
                <a:spcPts val="0"/>
              </a:spcAft>
              <a:buClr>
                <a:srgbClr val="A64C0E"/>
              </a:buClr>
              <a:buSzPts val="2000"/>
              <a:buFont typeface="Noto Sans Symbols"/>
              <a:buChar char="▪"/>
            </a:pPr>
            <a:r>
              <a:rPr b="1" i="0" lang="ru-RU" sz="2000" u="none" cap="none" strike="noStrike">
                <a:solidFill>
                  <a:srgbClr val="000000"/>
                </a:solidFill>
              </a:rPr>
              <a:t> </a:t>
            </a:r>
            <a:r>
              <a:rPr i="0" lang="ru-RU" sz="1800" u="none" cap="none" strike="noStrike">
                <a:solidFill>
                  <a:schemeClr val="dk1"/>
                </a:solidFill>
              </a:rPr>
              <a:t>  </a:t>
            </a:r>
            <a:r>
              <a:rPr i="0" lang="ru-RU" sz="2000" u="none" cap="none" strike="noStrike">
                <a:solidFill>
                  <a:schemeClr val="dk1"/>
                </a:solidFill>
              </a:rPr>
              <a:t>в 2023 году на 100% выросла заработная плата тренеров-преподавателей спортивных школ, спортивных школ-интернатов, колледжей.</a:t>
            </a:r>
            <a:r>
              <a:rPr i="0" lang="ru-RU" sz="1700" u="none" cap="none" strike="noStrike">
                <a:solidFill>
                  <a:schemeClr val="dk1"/>
                </a:solidFill>
              </a:rPr>
              <a:t>  </a:t>
            </a:r>
            <a:endParaRPr sz="1500"/>
          </a:p>
        </p:txBody>
      </p:sp>
      <p:sp>
        <p:nvSpPr>
          <p:cNvPr id="132" name="Google Shape;132;p9"/>
          <p:cNvSpPr/>
          <p:nvPr/>
        </p:nvSpPr>
        <p:spPr>
          <a:xfrm>
            <a:off x="11846763" y="6471892"/>
            <a:ext cx="313853" cy="330451"/>
          </a:xfrm>
          <a:prstGeom prst="homePlate">
            <a:avLst>
              <a:gd fmla="val 21154" name="adj"/>
            </a:avLst>
          </a:prstGeom>
          <a:solidFill>
            <a:srgbClr val="DDEAF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203864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cxnSp>
        <p:nvCxnSpPr>
          <p:cNvPr id="133" name="Google Shape;133;p9"/>
          <p:cNvCxnSpPr/>
          <p:nvPr/>
        </p:nvCxnSpPr>
        <p:spPr>
          <a:xfrm>
            <a:off x="78325" y="1868067"/>
            <a:ext cx="12192000" cy="0"/>
          </a:xfrm>
          <a:prstGeom prst="straightConnector1">
            <a:avLst/>
          </a:prstGeom>
          <a:noFill/>
          <a:ln cap="flat" cmpd="sng" w="19050">
            <a:solidFill>
              <a:srgbClr val="B3C6E7"/>
            </a:solidFill>
            <a:prstDash val="dot"/>
            <a:miter lim="800000"/>
            <a:headEnd len="sm" w="sm" type="none"/>
            <a:tailEnd len="sm" w="sm" type="none"/>
          </a:ln>
        </p:spPr>
      </p:cxnSp>
      <p:grpSp>
        <p:nvGrpSpPr>
          <p:cNvPr id="134" name="Google Shape;134;p9"/>
          <p:cNvGrpSpPr/>
          <p:nvPr/>
        </p:nvGrpSpPr>
        <p:grpSpPr>
          <a:xfrm>
            <a:off x="374379" y="950712"/>
            <a:ext cx="828000" cy="828000"/>
            <a:chOff x="171235" y="831370"/>
            <a:chExt cx="828000" cy="828000"/>
          </a:xfrm>
        </p:grpSpPr>
        <p:sp>
          <p:nvSpPr>
            <p:cNvPr id="135" name="Google Shape;135;p9"/>
            <p:cNvSpPr/>
            <p:nvPr/>
          </p:nvSpPr>
          <p:spPr>
            <a:xfrm>
              <a:off x="171235" y="831370"/>
              <a:ext cx="828000" cy="828000"/>
            </a:xfrm>
            <a:prstGeom prst="ellipse">
              <a:avLst/>
            </a:prstGeom>
            <a:solidFill>
              <a:srgbClr val="FBE4D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400" u="none" cap="none" strike="noStrike">
                <a:solidFill>
                  <a:srgbClr val="1E4E79"/>
                </a:solidFill>
                <a:latin typeface="Arial Black"/>
                <a:ea typeface="Arial Black"/>
                <a:cs typeface="Arial Black"/>
                <a:sym typeface="Arial Black"/>
              </a:endParaRPr>
            </a:p>
          </p:txBody>
        </p:sp>
        <p:pic>
          <p:nvPicPr>
            <p:cNvPr descr="photo" id="136" name="Google Shape;136;p9"/>
            <p:cNvPicPr preferRelativeResize="0"/>
            <p:nvPr/>
          </p:nvPicPr>
          <p:blipFill rotWithShape="1">
            <a:blip r:embed="rId3">
              <a:alphaModFix/>
            </a:blip>
            <a:srcRect b="62296" l="18988" r="64734" t="19960"/>
            <a:stretch/>
          </p:blipFill>
          <p:spPr>
            <a:xfrm>
              <a:off x="190874" y="937520"/>
              <a:ext cx="721036" cy="589460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37" name="Google Shape;137;p9"/>
          <p:cNvCxnSpPr/>
          <p:nvPr/>
        </p:nvCxnSpPr>
        <p:spPr>
          <a:xfrm>
            <a:off x="78325" y="3872292"/>
            <a:ext cx="12192000" cy="0"/>
          </a:xfrm>
          <a:prstGeom prst="straightConnector1">
            <a:avLst/>
          </a:prstGeom>
          <a:noFill/>
          <a:ln cap="flat" cmpd="sng" w="19050">
            <a:solidFill>
              <a:srgbClr val="B3C6E7"/>
            </a:solidFill>
            <a:prstDash val="dot"/>
            <a:miter lim="800000"/>
            <a:headEnd len="sm" w="sm" type="none"/>
            <a:tailEnd len="sm" w="sm" type="none"/>
          </a:ln>
        </p:spPr>
      </p:cxnSp>
      <p:cxnSp>
        <p:nvCxnSpPr>
          <p:cNvPr id="138" name="Google Shape;138;p9"/>
          <p:cNvCxnSpPr/>
          <p:nvPr/>
        </p:nvCxnSpPr>
        <p:spPr>
          <a:xfrm flipH="1" rot="10800000">
            <a:off x="-132830" y="5809293"/>
            <a:ext cx="12521100" cy="9600"/>
          </a:xfrm>
          <a:prstGeom prst="straightConnector1">
            <a:avLst/>
          </a:prstGeom>
          <a:noFill/>
          <a:ln cap="flat" cmpd="sng" w="19050">
            <a:solidFill>
              <a:srgbClr val="B3C6E7"/>
            </a:solidFill>
            <a:prstDash val="dot"/>
            <a:miter lim="800000"/>
            <a:headEnd len="sm" w="sm" type="none"/>
            <a:tailEnd len="sm" w="sm" type="none"/>
          </a:ln>
        </p:spPr>
      </p:cxnSp>
      <p:sp>
        <p:nvSpPr>
          <p:cNvPr id="139" name="Google Shape;139;p9"/>
          <p:cNvSpPr/>
          <p:nvPr/>
        </p:nvSpPr>
        <p:spPr>
          <a:xfrm>
            <a:off x="399679" y="5910704"/>
            <a:ext cx="828000" cy="828000"/>
          </a:xfrm>
          <a:prstGeom prst="ellipse">
            <a:avLst/>
          </a:prstGeom>
          <a:solidFill>
            <a:srgbClr val="E1EF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 cap="none" strike="noStrike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140" name="Google Shape;140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0737" y="6095462"/>
            <a:ext cx="495300" cy="4953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9"/>
          <p:cNvSpPr/>
          <p:nvPr/>
        </p:nvSpPr>
        <p:spPr>
          <a:xfrm>
            <a:off x="374385" y="2524502"/>
            <a:ext cx="828000" cy="828000"/>
          </a:xfrm>
          <a:prstGeom prst="ellipse">
            <a:avLst/>
          </a:prstGeom>
          <a:solidFill>
            <a:srgbClr val="FBE4D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 cap="none" strike="noStrike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142" name="Google Shape;142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8157" y="2717535"/>
            <a:ext cx="480455" cy="480455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9"/>
          <p:cNvSpPr/>
          <p:nvPr/>
        </p:nvSpPr>
        <p:spPr>
          <a:xfrm>
            <a:off x="399679" y="4309986"/>
            <a:ext cx="828000" cy="828000"/>
          </a:xfrm>
          <a:prstGeom prst="ellipse">
            <a:avLst/>
          </a:prstGeom>
          <a:solidFill>
            <a:srgbClr val="FBE4D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 cap="none" strike="noStrike">
              <a:solidFill>
                <a:srgbClr val="1E4E7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144" name="Google Shape;144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80355" y="4455913"/>
            <a:ext cx="480455" cy="4804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2022-01-17T12:41:12Z</dcterms:created>
  <dc:creator>Муратхан Кабулов</dc:creator>
</cp:coreProperties>
</file>