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81" r:id="rId4"/>
    <p:sldId id="282" r:id="rId5"/>
    <p:sldId id="283" r:id="rId6"/>
    <p:sldId id="284" r:id="rId7"/>
    <p:sldId id="269" r:id="rId8"/>
    <p:sldId id="297" r:id="rId9"/>
    <p:sldId id="285" r:id="rId10"/>
    <p:sldId id="286" r:id="rId11"/>
    <p:sldId id="287" r:id="rId12"/>
    <p:sldId id="288" r:id="rId13"/>
    <p:sldId id="290" r:id="rId14"/>
    <p:sldId id="292" r:id="rId15"/>
    <p:sldId id="304" r:id="rId16"/>
    <p:sldId id="303" r:id="rId17"/>
    <p:sldId id="295" r:id="rId18"/>
    <p:sldId id="301" r:id="rId19"/>
    <p:sldId id="30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94660"/>
  </p:normalViewPr>
  <p:slideViewPr>
    <p:cSldViewPr>
      <p:cViewPr>
        <p:scale>
          <a:sx n="100" d="100"/>
          <a:sy n="100" d="100"/>
        </p:scale>
        <p:origin x="-2220" y="-4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902707367058569E-2"/>
          <c:y val="4.4534920939760622E-2"/>
          <c:w val="0.60031873584295048"/>
          <c:h val="0.85152038921963991"/>
        </c:manualLayout>
      </c:layout>
      <c:barChart>
        <c:barDir val="col"/>
        <c:grouping val="clustered"/>
        <c:varyColors val="0"/>
        <c:ser>
          <c:idx val="0"/>
          <c:order val="0"/>
          <c:tx>
            <c:strRef>
              <c:f>Лист2!$J$17</c:f>
              <c:strCache>
                <c:ptCount val="1"/>
                <c:pt idx="0">
                  <c:v>Всего ВУЗов в РК</c:v>
                </c:pt>
              </c:strCache>
            </c:strRef>
          </c:tx>
          <c:invertIfNegative val="0"/>
          <c:dLbls>
            <c:txPr>
              <a:bodyPr/>
              <a:lstStyle/>
              <a:p>
                <a:pPr>
                  <a:defRPr sz="1200" b="1"/>
                </a:pPr>
                <a:endParaRPr lang="ru-RU"/>
              </a:p>
            </c:txPr>
            <c:showLegendKey val="0"/>
            <c:showVal val="1"/>
            <c:showCatName val="0"/>
            <c:showSerName val="0"/>
            <c:showPercent val="0"/>
            <c:showBubbleSize val="0"/>
            <c:showLeaderLines val="0"/>
          </c:dLbls>
          <c:cat>
            <c:strRef>
              <c:f>Лист2!$K$16:$L$16</c:f>
              <c:strCache>
                <c:ptCount val="2"/>
                <c:pt idx="0">
                  <c:v>кол-во</c:v>
                </c:pt>
                <c:pt idx="1">
                  <c:v>процент </c:v>
                </c:pt>
              </c:strCache>
            </c:strRef>
          </c:cat>
          <c:val>
            <c:numRef>
              <c:f>Лист2!$K$17:$L$17</c:f>
              <c:numCache>
                <c:formatCode>General</c:formatCode>
                <c:ptCount val="2"/>
                <c:pt idx="0">
                  <c:v>104</c:v>
                </c:pt>
                <c:pt idx="1">
                  <c:v>100</c:v>
                </c:pt>
              </c:numCache>
            </c:numRef>
          </c:val>
        </c:ser>
        <c:ser>
          <c:idx val="1"/>
          <c:order val="1"/>
          <c:tx>
            <c:strRef>
              <c:f>Лист2!$J$18</c:f>
              <c:strCache>
                <c:ptCount val="1"/>
                <c:pt idx="0">
                  <c:v>Вузы ведущие подготовку кадров по ГОП «Подготовка учителей физической культуры»</c:v>
                </c:pt>
              </c:strCache>
            </c:strRef>
          </c:tx>
          <c:invertIfNegative val="0"/>
          <c:dLbls>
            <c:txPr>
              <a:bodyPr/>
              <a:lstStyle/>
              <a:p>
                <a:pPr>
                  <a:defRPr sz="1200" b="1"/>
                </a:pPr>
                <a:endParaRPr lang="ru-RU"/>
              </a:p>
            </c:txPr>
            <c:showLegendKey val="0"/>
            <c:showVal val="1"/>
            <c:showCatName val="0"/>
            <c:showSerName val="0"/>
            <c:showPercent val="0"/>
            <c:showBubbleSize val="0"/>
            <c:showLeaderLines val="0"/>
          </c:dLbls>
          <c:cat>
            <c:strRef>
              <c:f>Лист2!$K$16:$L$16</c:f>
              <c:strCache>
                <c:ptCount val="2"/>
                <c:pt idx="0">
                  <c:v>кол-во</c:v>
                </c:pt>
                <c:pt idx="1">
                  <c:v>процент </c:v>
                </c:pt>
              </c:strCache>
            </c:strRef>
          </c:cat>
          <c:val>
            <c:numRef>
              <c:f>Лист2!$K$18:$L$18</c:f>
              <c:numCache>
                <c:formatCode>General</c:formatCode>
                <c:ptCount val="2"/>
                <c:pt idx="0">
                  <c:v>43</c:v>
                </c:pt>
                <c:pt idx="1">
                  <c:v>41</c:v>
                </c:pt>
              </c:numCache>
            </c:numRef>
          </c:val>
        </c:ser>
        <c:dLbls>
          <c:showLegendKey val="0"/>
          <c:showVal val="0"/>
          <c:showCatName val="0"/>
          <c:showSerName val="0"/>
          <c:showPercent val="0"/>
          <c:showBubbleSize val="0"/>
        </c:dLbls>
        <c:gapWidth val="150"/>
        <c:axId val="105020416"/>
        <c:axId val="77543616"/>
      </c:barChart>
      <c:catAx>
        <c:axId val="105020416"/>
        <c:scaling>
          <c:orientation val="minMax"/>
        </c:scaling>
        <c:delete val="0"/>
        <c:axPos val="b"/>
        <c:majorTickMark val="out"/>
        <c:minorTickMark val="none"/>
        <c:tickLblPos val="nextTo"/>
        <c:txPr>
          <a:bodyPr/>
          <a:lstStyle/>
          <a:p>
            <a:pPr>
              <a:defRPr sz="1200" b="1"/>
            </a:pPr>
            <a:endParaRPr lang="ru-RU"/>
          </a:p>
        </c:txPr>
        <c:crossAx val="77543616"/>
        <c:crosses val="autoZero"/>
        <c:auto val="1"/>
        <c:lblAlgn val="ctr"/>
        <c:lblOffset val="100"/>
        <c:noMultiLvlLbl val="0"/>
      </c:catAx>
      <c:valAx>
        <c:axId val="77543616"/>
        <c:scaling>
          <c:orientation val="minMax"/>
        </c:scaling>
        <c:delete val="0"/>
        <c:axPos val="l"/>
        <c:majorGridlines/>
        <c:numFmt formatCode="General" sourceLinked="1"/>
        <c:majorTickMark val="out"/>
        <c:minorTickMark val="none"/>
        <c:tickLblPos val="nextTo"/>
        <c:txPr>
          <a:bodyPr/>
          <a:lstStyle/>
          <a:p>
            <a:pPr>
              <a:defRPr sz="1200" b="1"/>
            </a:pPr>
            <a:endParaRPr lang="ru-RU"/>
          </a:p>
        </c:txPr>
        <c:crossAx val="105020416"/>
        <c:crosses val="autoZero"/>
        <c:crossBetween val="between"/>
      </c:valAx>
    </c:plotArea>
    <c:legend>
      <c:legendPos val="r"/>
      <c:layout>
        <c:manualLayout>
          <c:xMode val="edge"/>
          <c:yMode val="edge"/>
          <c:x val="0.70961870348398282"/>
          <c:y val="0.10548250574369265"/>
          <c:w val="0.27668266637903166"/>
          <c:h val="0.82516839866561398"/>
        </c:manualLayout>
      </c:layout>
      <c:overlay val="0"/>
      <c:txPr>
        <a:bodyPr/>
        <a:lstStyle/>
        <a:p>
          <a:pPr>
            <a:defRPr sz="1100" b="1"/>
          </a:pPr>
          <a:endParaRPr lang="ru-RU"/>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066373336629592E-2"/>
          <c:y val="2.6340729331261924E-2"/>
          <c:w val="0.71667638003704259"/>
          <c:h val="0.83500471378683061"/>
        </c:manualLayout>
      </c:layout>
      <c:barChart>
        <c:barDir val="col"/>
        <c:grouping val="clustered"/>
        <c:varyColors val="0"/>
        <c:ser>
          <c:idx val="0"/>
          <c:order val="0"/>
          <c:tx>
            <c:strRef>
              <c:f>Лист1!$O$8</c:f>
              <c:strCache>
                <c:ptCount val="1"/>
                <c:pt idx="0">
                  <c:v>кол-во вузов</c:v>
                </c:pt>
              </c:strCache>
            </c:strRef>
          </c:tx>
          <c:invertIfNegative val="0"/>
          <c:dLbls>
            <c:txPr>
              <a:bodyPr/>
              <a:lstStyle/>
              <a:p>
                <a:pPr>
                  <a:defRPr sz="1200" b="1">
                    <a:solidFill>
                      <a:srgbClr val="FF0000"/>
                    </a:solidFill>
                  </a:defRPr>
                </a:pPr>
                <a:endParaRPr lang="ru-RU"/>
              </a:p>
            </c:txPr>
            <c:showLegendKey val="0"/>
            <c:showVal val="1"/>
            <c:showCatName val="0"/>
            <c:showSerName val="0"/>
            <c:showPercent val="0"/>
            <c:showBubbleSize val="0"/>
            <c:showLeaderLines val="0"/>
          </c:dLbls>
          <c:cat>
            <c:strRef>
              <c:f>Лист1!$N$9:$N$12</c:f>
              <c:strCache>
                <c:ptCount val="4"/>
                <c:pt idx="0">
                  <c:v>всего вузов</c:v>
                </c:pt>
                <c:pt idx="1">
                  <c:v>вузы осуществляющие подготовку в бакалавриате </c:v>
                </c:pt>
                <c:pt idx="2">
                  <c:v>вузы осуществляющие подготовку в магистратуре</c:v>
                </c:pt>
                <c:pt idx="3">
                  <c:v>вузы осуществляющие подготовку в докторантуре</c:v>
                </c:pt>
              </c:strCache>
            </c:strRef>
          </c:cat>
          <c:val>
            <c:numRef>
              <c:f>Лист1!$O$9:$O$12</c:f>
              <c:numCache>
                <c:formatCode>General</c:formatCode>
                <c:ptCount val="4"/>
                <c:pt idx="0">
                  <c:v>43</c:v>
                </c:pt>
                <c:pt idx="1">
                  <c:v>43</c:v>
                </c:pt>
                <c:pt idx="2">
                  <c:v>17</c:v>
                </c:pt>
                <c:pt idx="3">
                  <c:v>3</c:v>
                </c:pt>
              </c:numCache>
            </c:numRef>
          </c:val>
        </c:ser>
        <c:ser>
          <c:idx val="1"/>
          <c:order val="1"/>
          <c:tx>
            <c:strRef>
              <c:f>Лист1!$P$8</c:f>
              <c:strCache>
                <c:ptCount val="1"/>
                <c:pt idx="0">
                  <c:v>кол-во образовательных программ</c:v>
                </c:pt>
              </c:strCache>
            </c:strRef>
          </c:tx>
          <c:invertIfNegative val="0"/>
          <c:dLbls>
            <c:txPr>
              <a:bodyPr/>
              <a:lstStyle/>
              <a:p>
                <a:pPr>
                  <a:defRPr sz="1200" b="1">
                    <a:solidFill>
                      <a:schemeClr val="tx2">
                        <a:lumMod val="60000"/>
                        <a:lumOff val="40000"/>
                      </a:schemeClr>
                    </a:solidFill>
                  </a:defRPr>
                </a:pPr>
                <a:endParaRPr lang="ru-RU"/>
              </a:p>
            </c:txPr>
            <c:showLegendKey val="0"/>
            <c:showVal val="1"/>
            <c:showCatName val="0"/>
            <c:showSerName val="0"/>
            <c:showPercent val="0"/>
            <c:showBubbleSize val="0"/>
            <c:showLeaderLines val="0"/>
          </c:dLbls>
          <c:cat>
            <c:strRef>
              <c:f>Лист1!$N$9:$N$12</c:f>
              <c:strCache>
                <c:ptCount val="4"/>
                <c:pt idx="0">
                  <c:v>всего вузов</c:v>
                </c:pt>
                <c:pt idx="1">
                  <c:v>вузы осуществляющие подготовку в бакалавриате </c:v>
                </c:pt>
                <c:pt idx="2">
                  <c:v>вузы осуществляющие подготовку в магистратуре</c:v>
                </c:pt>
                <c:pt idx="3">
                  <c:v>вузы осуществляющие подготовку в докторантуре</c:v>
                </c:pt>
              </c:strCache>
            </c:strRef>
          </c:cat>
          <c:val>
            <c:numRef>
              <c:f>Лист1!$P$9:$P$12</c:f>
              <c:numCache>
                <c:formatCode>General</c:formatCode>
                <c:ptCount val="4"/>
                <c:pt idx="0">
                  <c:v>86</c:v>
                </c:pt>
                <c:pt idx="1">
                  <c:v>66</c:v>
                </c:pt>
                <c:pt idx="2">
                  <c:v>17</c:v>
                </c:pt>
                <c:pt idx="3">
                  <c:v>3</c:v>
                </c:pt>
              </c:numCache>
            </c:numRef>
          </c:val>
        </c:ser>
        <c:ser>
          <c:idx val="2"/>
          <c:order val="2"/>
          <c:tx>
            <c:strRef>
              <c:f>Лист1!$Q$8</c:f>
              <c:strCache>
                <c:ptCount val="1"/>
                <c:pt idx="0">
                  <c:v>доля ОП по вузам в %</c:v>
                </c:pt>
              </c:strCache>
            </c:strRef>
          </c:tx>
          <c:invertIfNegative val="0"/>
          <c:dLbls>
            <c:txPr>
              <a:bodyPr/>
              <a:lstStyle/>
              <a:p>
                <a:pPr>
                  <a:defRPr sz="1200" b="1">
                    <a:solidFill>
                      <a:srgbClr val="00B050"/>
                    </a:solidFill>
                  </a:defRPr>
                </a:pPr>
                <a:endParaRPr lang="ru-RU"/>
              </a:p>
            </c:txPr>
            <c:showLegendKey val="0"/>
            <c:showVal val="1"/>
            <c:showCatName val="0"/>
            <c:showSerName val="0"/>
            <c:showPercent val="0"/>
            <c:showBubbleSize val="0"/>
            <c:showLeaderLines val="0"/>
          </c:dLbls>
          <c:cat>
            <c:strRef>
              <c:f>Лист1!$N$9:$N$12</c:f>
              <c:strCache>
                <c:ptCount val="4"/>
                <c:pt idx="0">
                  <c:v>всего вузов</c:v>
                </c:pt>
                <c:pt idx="1">
                  <c:v>вузы осуществляющие подготовку в бакалавриате </c:v>
                </c:pt>
                <c:pt idx="2">
                  <c:v>вузы осуществляющие подготовку в магистратуре</c:v>
                </c:pt>
                <c:pt idx="3">
                  <c:v>вузы осуществляющие подготовку в докторантуре</c:v>
                </c:pt>
              </c:strCache>
            </c:strRef>
          </c:cat>
          <c:val>
            <c:numRef>
              <c:f>Лист1!$Q$9:$Q$12</c:f>
              <c:numCache>
                <c:formatCode>General</c:formatCode>
                <c:ptCount val="4"/>
                <c:pt idx="0">
                  <c:v>100</c:v>
                </c:pt>
                <c:pt idx="1">
                  <c:v>76.7</c:v>
                </c:pt>
                <c:pt idx="2">
                  <c:v>19.8</c:v>
                </c:pt>
                <c:pt idx="3">
                  <c:v>3.5</c:v>
                </c:pt>
              </c:numCache>
            </c:numRef>
          </c:val>
        </c:ser>
        <c:dLbls>
          <c:showLegendKey val="0"/>
          <c:showVal val="0"/>
          <c:showCatName val="0"/>
          <c:showSerName val="0"/>
          <c:showPercent val="0"/>
          <c:showBubbleSize val="0"/>
        </c:dLbls>
        <c:gapWidth val="150"/>
        <c:axId val="58783232"/>
        <c:axId val="55737088"/>
      </c:barChart>
      <c:catAx>
        <c:axId val="58783232"/>
        <c:scaling>
          <c:orientation val="minMax"/>
        </c:scaling>
        <c:delete val="0"/>
        <c:axPos val="b"/>
        <c:majorTickMark val="out"/>
        <c:minorTickMark val="none"/>
        <c:tickLblPos val="nextTo"/>
        <c:txPr>
          <a:bodyPr/>
          <a:lstStyle/>
          <a:p>
            <a:pPr>
              <a:defRPr sz="1050" b="1"/>
            </a:pPr>
            <a:endParaRPr lang="ru-RU"/>
          </a:p>
        </c:txPr>
        <c:crossAx val="55737088"/>
        <c:crosses val="autoZero"/>
        <c:auto val="1"/>
        <c:lblAlgn val="ctr"/>
        <c:lblOffset val="100"/>
        <c:noMultiLvlLbl val="0"/>
      </c:catAx>
      <c:valAx>
        <c:axId val="55737088"/>
        <c:scaling>
          <c:orientation val="minMax"/>
        </c:scaling>
        <c:delete val="0"/>
        <c:axPos val="l"/>
        <c:majorGridlines/>
        <c:numFmt formatCode="General" sourceLinked="1"/>
        <c:majorTickMark val="out"/>
        <c:minorTickMark val="none"/>
        <c:tickLblPos val="nextTo"/>
        <c:txPr>
          <a:bodyPr/>
          <a:lstStyle/>
          <a:p>
            <a:pPr>
              <a:defRPr sz="1100" b="1"/>
            </a:pPr>
            <a:endParaRPr lang="ru-RU"/>
          </a:p>
        </c:txPr>
        <c:crossAx val="58783232"/>
        <c:crosses val="autoZero"/>
        <c:crossBetween val="between"/>
      </c:valAx>
    </c:plotArea>
    <c:legend>
      <c:legendPos val="r"/>
      <c:layout>
        <c:manualLayout>
          <c:xMode val="edge"/>
          <c:yMode val="edge"/>
          <c:x val="0.76907221210751375"/>
          <c:y val="0.1354707811607867"/>
          <c:w val="0.22457858074972886"/>
          <c:h val="0.25913151243952826"/>
        </c:manualLayout>
      </c:layout>
      <c:overlay val="0"/>
      <c:txPr>
        <a:bodyPr/>
        <a:lstStyle/>
        <a:p>
          <a:pPr>
            <a:defRPr sz="1100" b="1"/>
          </a:pPr>
          <a:endParaRPr lang="ru-RU"/>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view3D>
      <c:rotX val="15"/>
      <c:rotY val="10"/>
      <c:rAngAx val="0"/>
      <c:perspective val="30"/>
    </c:view3D>
    <c:floor>
      <c:thickness val="0"/>
    </c:floor>
    <c:sideWall>
      <c:thickness val="0"/>
    </c:sideWall>
    <c:backWall>
      <c:thickness val="0"/>
    </c:backWall>
    <c:plotArea>
      <c:layout>
        <c:manualLayout>
          <c:layoutTarget val="inner"/>
          <c:xMode val="edge"/>
          <c:yMode val="edge"/>
          <c:x val="0.1375961875733277"/>
          <c:y val="2.0278571850778866E-2"/>
          <c:w val="0.83987437054239222"/>
          <c:h val="0.56776607086383069"/>
        </c:manualLayout>
      </c:layout>
      <c:bar3DChart>
        <c:barDir val="col"/>
        <c:grouping val="clustered"/>
        <c:varyColors val="0"/>
        <c:ser>
          <c:idx val="0"/>
          <c:order val="0"/>
          <c:invertIfNegative val="0"/>
          <c:dLbls>
            <c:txPr>
              <a:bodyPr/>
              <a:lstStyle/>
              <a:p>
                <a:pPr>
                  <a:defRPr sz="1200" b="1">
                    <a:solidFill>
                      <a:srgbClr val="FF0000"/>
                    </a:solidFill>
                  </a:defRPr>
                </a:pPr>
                <a:endParaRPr lang="ru-RU"/>
              </a:p>
            </c:txPr>
            <c:showLegendKey val="0"/>
            <c:showVal val="1"/>
            <c:showCatName val="0"/>
            <c:showSerName val="0"/>
            <c:showPercent val="0"/>
            <c:showBubbleSize val="0"/>
            <c:showLeaderLines val="0"/>
          </c:dLbls>
          <c:cat>
            <c:strRef>
              <c:f>Лист2!$K$59:$K$75</c:f>
              <c:strCache>
                <c:ptCount val="17"/>
                <c:pt idx="0">
                  <c:v>Средний возраст ППС по ГОП</c:v>
                </c:pt>
                <c:pt idx="1">
                  <c:v>Академия физической культуры и массового спорта</c:v>
                </c:pt>
                <c:pt idx="2">
                  <c:v>Актюбинский региональный университет имени К.Жубанова</c:v>
                </c:pt>
                <c:pt idx="3">
                  <c:v>Атырауский университет имени Х.Досмухамедова</c:v>
                </c:pt>
                <c:pt idx="4">
                  <c:v>Евразийский национальный университет им. Л.Н.Гумилева</c:v>
                </c:pt>
                <c:pt idx="5">
                  <c:v>Жезказганский университет им. О.А.Байконурова</c:v>
                </c:pt>
                <c:pt idx="6">
                  <c:v>Западно-Казахстанский университет имени Махамбета Утемисова</c:v>
                </c:pt>
                <c:pt idx="7">
                  <c:v>Казахская академия спорта и туризма</c:v>
                </c:pt>
                <c:pt idx="8">
                  <c:v>Карагандинский университет имени академика Е.А.Букетова</c:v>
                </c:pt>
                <c:pt idx="9">
                  <c:v>Кокшетауский университет имени Абая Мырзахметова</c:v>
                </c:pt>
                <c:pt idx="10">
                  <c:v>Кокшетауский университет имени Ш. Уалиханова</c:v>
                </c:pt>
                <c:pt idx="11">
                  <c:v>Костанайский региональный университет имени А. Байтурсынова</c:v>
                </c:pt>
                <c:pt idx="12">
                  <c:v>Международный университет туризма и гостеприимства</c:v>
                </c:pt>
                <c:pt idx="13">
                  <c:v>Павлодарский педагогический университет имени Әлкея Марғұлана</c:v>
                </c:pt>
                <c:pt idx="14">
                  <c:v>Центрально-Азиатский Инновационный Университет</c:v>
                </c:pt>
                <c:pt idx="15">
                  <c:v>Южно-Казахстанский государственный педагогический университет</c:v>
                </c:pt>
                <c:pt idx="16">
                  <c:v>Казахский национальный женский педагогический университет</c:v>
                </c:pt>
              </c:strCache>
            </c:strRef>
          </c:cat>
          <c:val>
            <c:numRef>
              <c:f>Лист2!$L$59:$L$75</c:f>
              <c:numCache>
                <c:formatCode>General</c:formatCode>
                <c:ptCount val="17"/>
                <c:pt idx="0">
                  <c:v>48.9</c:v>
                </c:pt>
                <c:pt idx="1">
                  <c:v>43</c:v>
                </c:pt>
                <c:pt idx="2">
                  <c:v>45</c:v>
                </c:pt>
                <c:pt idx="3">
                  <c:v>46</c:v>
                </c:pt>
                <c:pt idx="4">
                  <c:v>50</c:v>
                </c:pt>
                <c:pt idx="5">
                  <c:v>53</c:v>
                </c:pt>
                <c:pt idx="6">
                  <c:v>52</c:v>
                </c:pt>
                <c:pt idx="7">
                  <c:v>53</c:v>
                </c:pt>
                <c:pt idx="8">
                  <c:v>43</c:v>
                </c:pt>
                <c:pt idx="9">
                  <c:v>56</c:v>
                </c:pt>
                <c:pt idx="10">
                  <c:v>52</c:v>
                </c:pt>
                <c:pt idx="11">
                  <c:v>43</c:v>
                </c:pt>
                <c:pt idx="12">
                  <c:v>44</c:v>
                </c:pt>
                <c:pt idx="13">
                  <c:v>48</c:v>
                </c:pt>
                <c:pt idx="14">
                  <c:v>45</c:v>
                </c:pt>
                <c:pt idx="15">
                  <c:v>52</c:v>
                </c:pt>
                <c:pt idx="16">
                  <c:v>52</c:v>
                </c:pt>
              </c:numCache>
            </c:numRef>
          </c:val>
        </c:ser>
        <c:dLbls>
          <c:showLegendKey val="0"/>
          <c:showVal val="0"/>
          <c:showCatName val="0"/>
          <c:showSerName val="0"/>
          <c:showPercent val="0"/>
          <c:showBubbleSize val="0"/>
        </c:dLbls>
        <c:gapWidth val="150"/>
        <c:shape val="box"/>
        <c:axId val="129327104"/>
        <c:axId val="77591616"/>
        <c:axId val="0"/>
      </c:bar3DChart>
      <c:catAx>
        <c:axId val="129327104"/>
        <c:scaling>
          <c:orientation val="minMax"/>
        </c:scaling>
        <c:delete val="0"/>
        <c:axPos val="b"/>
        <c:majorTickMark val="out"/>
        <c:minorTickMark val="none"/>
        <c:tickLblPos val="nextTo"/>
        <c:txPr>
          <a:bodyPr/>
          <a:lstStyle/>
          <a:p>
            <a:pPr>
              <a:defRPr sz="900" b="1"/>
            </a:pPr>
            <a:endParaRPr lang="ru-RU"/>
          </a:p>
        </c:txPr>
        <c:crossAx val="77591616"/>
        <c:crosses val="autoZero"/>
        <c:auto val="1"/>
        <c:lblAlgn val="ctr"/>
        <c:lblOffset val="100"/>
        <c:noMultiLvlLbl val="0"/>
      </c:catAx>
      <c:valAx>
        <c:axId val="77591616"/>
        <c:scaling>
          <c:orientation val="minMax"/>
        </c:scaling>
        <c:delete val="0"/>
        <c:axPos val="l"/>
        <c:majorGridlines/>
        <c:numFmt formatCode="General" sourceLinked="1"/>
        <c:majorTickMark val="out"/>
        <c:minorTickMark val="none"/>
        <c:tickLblPos val="nextTo"/>
        <c:txPr>
          <a:bodyPr/>
          <a:lstStyle/>
          <a:p>
            <a:pPr>
              <a:defRPr sz="1100" b="1"/>
            </a:pPr>
            <a:endParaRPr lang="ru-RU"/>
          </a:p>
        </c:txPr>
        <c:crossAx val="129327104"/>
        <c:crosses val="autoZero"/>
        <c:crossBetween val="between"/>
      </c:valAx>
    </c:plotArea>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29.11.2023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56793"/>
            <a:ext cx="7772400" cy="2043658"/>
          </a:xfrm>
        </p:spPr>
        <p:txBody>
          <a:bodyPr>
            <a:normAutofit fontScale="90000"/>
          </a:bodyPr>
          <a:lstStyle/>
          <a:p>
            <a:r>
              <a:rPr lang="ru-RU" b="1" dirty="0" smtClean="0">
                <a:solidFill>
                  <a:schemeClr val="tx2">
                    <a:lumMod val="75000"/>
                  </a:schemeClr>
                </a:solidFill>
              </a:rPr>
              <a:t>Аналитический обзор подготовки кадров</a:t>
            </a:r>
            <a:r>
              <a:rPr lang="ru-RU" dirty="0" smtClean="0">
                <a:solidFill>
                  <a:schemeClr val="tx2">
                    <a:lumMod val="75000"/>
                  </a:schemeClr>
                </a:solidFill>
              </a:rPr>
              <a:t/>
            </a:r>
            <a:br>
              <a:rPr lang="ru-RU" dirty="0" smtClean="0">
                <a:solidFill>
                  <a:schemeClr val="tx2">
                    <a:lumMod val="75000"/>
                  </a:schemeClr>
                </a:solidFill>
              </a:rPr>
            </a:br>
            <a:r>
              <a:rPr lang="ru-RU" b="1" dirty="0" smtClean="0">
                <a:solidFill>
                  <a:schemeClr val="tx2">
                    <a:lumMod val="75000"/>
                  </a:schemeClr>
                </a:solidFill>
              </a:rPr>
              <a:t>по физической культуре и спорту</a:t>
            </a:r>
            <a:r>
              <a:rPr lang="ru-RU" dirty="0" smtClean="0">
                <a:solidFill>
                  <a:schemeClr val="tx2">
                    <a:lumMod val="75000"/>
                  </a:schemeClr>
                </a:solidFill>
              </a:rPr>
              <a:t/>
            </a:r>
            <a:br>
              <a:rPr lang="ru-RU" dirty="0" smtClean="0">
                <a:solidFill>
                  <a:schemeClr val="tx2">
                    <a:lumMod val="75000"/>
                  </a:schemeClr>
                </a:solidFill>
              </a:rPr>
            </a:br>
            <a:endParaRPr lang="ru-RU" dirty="0">
              <a:solidFill>
                <a:schemeClr val="tx2">
                  <a:lumMod val="75000"/>
                </a:schemeClr>
              </a:solidFill>
            </a:endParaRPr>
          </a:p>
        </p:txBody>
      </p:sp>
      <p:sp>
        <p:nvSpPr>
          <p:cNvPr id="3" name="Подзаголовок 2"/>
          <p:cNvSpPr>
            <a:spLocks noGrp="1"/>
          </p:cNvSpPr>
          <p:nvPr>
            <p:ph type="subTitle" idx="1"/>
          </p:nvPr>
        </p:nvSpPr>
        <p:spPr>
          <a:xfrm>
            <a:off x="3707904" y="4437112"/>
            <a:ext cx="4680520" cy="1752600"/>
          </a:xfrm>
        </p:spPr>
        <p:txBody>
          <a:bodyPr>
            <a:noAutofit/>
          </a:bodyPr>
          <a:lstStyle/>
          <a:p>
            <a:pPr algn="l"/>
            <a:r>
              <a:rPr lang="kk-KZ" sz="2400" b="1" dirty="0" smtClean="0">
                <a:solidFill>
                  <a:schemeClr val="tx2">
                    <a:lumMod val="75000"/>
                  </a:schemeClr>
                </a:solidFill>
                <a:latin typeface="Times New Roman" panose="02020603050405020304" pitchFamily="18" charset="0"/>
                <a:cs typeface="Times New Roman" panose="02020603050405020304" pitchFamily="18" charset="0"/>
              </a:rPr>
              <a:t>Нурмуханбетова </a:t>
            </a:r>
            <a:r>
              <a:rPr lang="kk-KZ" sz="2400" b="1" dirty="0" smtClean="0">
                <a:solidFill>
                  <a:schemeClr val="tx2">
                    <a:lumMod val="75000"/>
                  </a:schemeClr>
                </a:solidFill>
                <a:latin typeface="Times New Roman" panose="02020603050405020304" pitchFamily="18" charset="0"/>
                <a:cs typeface="Times New Roman" panose="02020603050405020304" pitchFamily="18" charset="0"/>
              </a:rPr>
              <a:t>Д.К</a:t>
            </a:r>
            <a:r>
              <a:rPr lang="kk-KZ" sz="2400" b="1" dirty="0" smtClean="0">
                <a:solidFill>
                  <a:schemeClr val="tx2">
                    <a:lumMod val="75000"/>
                  </a:schemeClr>
                </a:solidFill>
                <a:latin typeface="Times New Roman" panose="02020603050405020304" pitchFamily="18" charset="0"/>
                <a:cs typeface="Times New Roman" panose="02020603050405020304" pitchFamily="18" charset="0"/>
              </a:rPr>
              <a:t>., </a:t>
            </a:r>
          </a:p>
          <a:p>
            <a:pPr algn="l"/>
            <a:r>
              <a:rPr lang="kk-KZ" sz="2000" dirty="0" smtClean="0">
                <a:solidFill>
                  <a:schemeClr val="tx2">
                    <a:lumMod val="75000"/>
                  </a:schemeClr>
                </a:solidFill>
                <a:latin typeface="Times New Roman" panose="02020603050405020304" pitchFamily="18" charset="0"/>
                <a:cs typeface="Times New Roman" panose="02020603050405020304" pitchFamily="18" charset="0"/>
              </a:rPr>
              <a:t>к.п.н., доцент, проректор по УМР КазАСТ, зам. председателя УМО-ГУП по ГОП «</a:t>
            </a:r>
            <a:r>
              <a:rPr lang="ru-RU" sz="2000" dirty="0">
                <a:solidFill>
                  <a:schemeClr val="tx2">
                    <a:lumMod val="75000"/>
                  </a:schemeClr>
                </a:solidFill>
                <a:latin typeface="Times New Roman" panose="02020603050405020304" pitchFamily="18" charset="0"/>
                <a:ea typeface="Calibri"/>
                <a:cs typeface="Times New Roman" panose="02020603050405020304" pitchFamily="18" charset="0"/>
              </a:rPr>
              <a:t>Подготовка учителей физической культуры</a:t>
            </a:r>
            <a:r>
              <a:rPr lang="kk-KZ" sz="2000" dirty="0" smtClean="0">
                <a:solidFill>
                  <a:schemeClr val="tx2">
                    <a:lumMod val="75000"/>
                  </a:schemeClr>
                </a:solidFill>
                <a:latin typeface="Times New Roman" panose="02020603050405020304" pitchFamily="18" charset="0"/>
                <a:cs typeface="Times New Roman" panose="02020603050405020304" pitchFamily="18" charset="0"/>
              </a:rPr>
              <a:t>» </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1138532"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279756"/>
            <a:ext cx="7416824" cy="658642"/>
          </a:xfrm>
          <a:prstGeom prst="rect">
            <a:avLst/>
          </a:prstGeom>
        </p:spPr>
        <p:txBody>
          <a:bodyPr wrap="square">
            <a:spAutoFit/>
          </a:bodyPr>
          <a:lstStyle/>
          <a:p>
            <a:pPr indent="449580" algn="ctr">
              <a:lnSpc>
                <a:spcPct val="115000"/>
              </a:lnSpc>
              <a:spcAft>
                <a:spcPts val="0"/>
              </a:spcAft>
            </a:pPr>
            <a:r>
              <a:rPr lang="ru-RU" sz="1600" b="1" dirty="0" smtClean="0">
                <a:solidFill>
                  <a:schemeClr val="accent1"/>
                </a:solidFill>
                <a:latin typeface="Times New Roman"/>
                <a:ea typeface="Calibri"/>
                <a:cs typeface="Times New Roman"/>
              </a:rPr>
              <a:t>КРАТКИЙ АНАЛИЗ ПОДГОТОВКИ КАДРОВ ДЛЯ СФЕРЫ ФИЗИЧЕСКОЙ КУЛЬТУРЫ И СПОРТА В ЗАРУБЕЖНЫХ ВУЗАХ: </a:t>
            </a:r>
            <a:endParaRPr lang="ru-RU" sz="1200" b="1" dirty="0">
              <a:solidFill>
                <a:schemeClr val="accent1"/>
              </a:solidFill>
              <a:ea typeface="Calibri"/>
              <a:cs typeface="Times New Roman"/>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342" y="147414"/>
            <a:ext cx="10175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07975" y="1340768"/>
            <a:ext cx="6240083" cy="997966"/>
          </a:xfrm>
          <a:prstGeom prst="rect">
            <a:avLst/>
          </a:prstGeom>
        </p:spPr>
        <p:txBody>
          <a:bodyPr wrap="square">
            <a:spAutoFit/>
          </a:bodyPr>
          <a:lstStyle/>
          <a:p>
            <a:pPr indent="450215" algn="just">
              <a:lnSpc>
                <a:spcPct val="115000"/>
              </a:lnSpc>
              <a:spcAft>
                <a:spcPts val="0"/>
              </a:spcAft>
            </a:pPr>
            <a:r>
              <a:rPr lang="ru-RU" sz="1300" b="1" dirty="0">
                <a:latin typeface="Times New Roman"/>
                <a:ea typeface="Calibri"/>
                <a:cs typeface="Times New Roman"/>
              </a:rPr>
              <a:t>3. Университет Сен-Мартена (США). </a:t>
            </a:r>
            <a:r>
              <a:rPr lang="ru-RU" sz="1300" dirty="0">
                <a:latin typeface="Times New Roman"/>
                <a:ea typeface="Calibri"/>
                <a:cs typeface="Times New Roman"/>
              </a:rPr>
              <a:t>Бакалавр наук в области физических упражнений. Популярные курсы: администратор очного отделения легкой атлетики, биомеханика, введение в спортивную медицину, психология и философия </a:t>
            </a:r>
            <a:r>
              <a:rPr lang="ru-RU" sz="1300" dirty="0" err="1">
                <a:latin typeface="Times New Roman"/>
                <a:ea typeface="Calibri"/>
                <a:cs typeface="Times New Roman"/>
              </a:rPr>
              <a:t>коучинга</a:t>
            </a:r>
            <a:r>
              <a:rPr lang="ru-RU" sz="1300" dirty="0">
                <a:latin typeface="Times New Roman"/>
                <a:ea typeface="Calibri"/>
                <a:cs typeface="Times New Roman"/>
              </a:rPr>
              <a:t>, школьное санитарное просвещение.</a:t>
            </a:r>
            <a:endParaRPr lang="ru-RU" sz="1300" dirty="0">
              <a:ea typeface="Calibri"/>
              <a:cs typeface="Times New Roman"/>
            </a:endParaRPr>
          </a:p>
        </p:txBody>
      </p:sp>
      <p:sp>
        <p:nvSpPr>
          <p:cNvPr id="3" name="AutoShape 2" descr="Saint Martin's Universit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440061"/>
            <a:ext cx="2349144" cy="576064"/>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586106" y="2338734"/>
            <a:ext cx="6325445" cy="3068532"/>
          </a:xfrm>
          <a:prstGeom prst="rect">
            <a:avLst/>
          </a:prstGeom>
        </p:spPr>
        <p:txBody>
          <a:bodyPr wrap="square">
            <a:spAutoFit/>
          </a:bodyPr>
          <a:lstStyle/>
          <a:p>
            <a:pPr indent="450215" algn="just">
              <a:lnSpc>
                <a:spcPct val="115000"/>
              </a:lnSpc>
              <a:spcAft>
                <a:spcPts val="0"/>
              </a:spcAft>
            </a:pPr>
            <a:r>
              <a:rPr lang="ru-RU" sz="1300" b="1" dirty="0">
                <a:latin typeface="Times New Roman"/>
                <a:ea typeface="Calibri"/>
                <a:cs typeface="Times New Roman"/>
              </a:rPr>
              <a:t>4. Университет </a:t>
            </a:r>
            <a:r>
              <a:rPr lang="ru-RU" sz="1300" b="1" dirty="0" err="1">
                <a:latin typeface="Times New Roman"/>
                <a:ea typeface="Calibri"/>
                <a:cs typeface="Times New Roman"/>
              </a:rPr>
              <a:t>Халич</a:t>
            </a:r>
            <a:r>
              <a:rPr lang="ru-RU" sz="1300" b="1" dirty="0">
                <a:latin typeface="Times New Roman"/>
                <a:ea typeface="Calibri"/>
                <a:cs typeface="Times New Roman"/>
              </a:rPr>
              <a:t> (г. Стамбул, Турция).</a:t>
            </a:r>
            <a:r>
              <a:rPr lang="ru-RU" sz="1300" dirty="0">
                <a:latin typeface="Times New Roman"/>
                <a:ea typeface="Calibri"/>
                <a:cs typeface="Times New Roman"/>
              </a:rPr>
              <a:t> Университет является ведущим базовым университетом Турции. Готовит учителей по физической культуре и спорту по программам:</a:t>
            </a:r>
            <a:r>
              <a:rPr lang="ru-RU" sz="1300" dirty="0">
                <a:ea typeface="Calibri"/>
                <a:cs typeface="Times New Roman"/>
              </a:rPr>
              <a:t> </a:t>
            </a:r>
            <a:r>
              <a:rPr lang="ru-RU" sz="1300" dirty="0">
                <a:latin typeface="Times New Roman"/>
                <a:ea typeface="Calibri"/>
                <a:cs typeface="Times New Roman"/>
              </a:rPr>
              <a:t>наука о тренировках, физиология физических упражнений, </a:t>
            </a:r>
            <a:r>
              <a:rPr lang="ru-RU" sz="1300" dirty="0" err="1">
                <a:latin typeface="Times New Roman"/>
                <a:ea typeface="Calibri"/>
                <a:cs typeface="Times New Roman"/>
              </a:rPr>
              <a:t>кинезиология</a:t>
            </a:r>
            <a:r>
              <a:rPr lang="ru-RU" sz="1300" dirty="0">
                <a:latin typeface="Times New Roman"/>
                <a:ea typeface="Calibri"/>
                <a:cs typeface="Times New Roman"/>
              </a:rPr>
              <a:t>, спортивная психология, статистика, техническое образование, тактическое развитие видов спорта и планирование </a:t>
            </a:r>
            <a:r>
              <a:rPr lang="ru-RU" sz="1300" dirty="0" err="1">
                <a:latin typeface="Times New Roman"/>
                <a:ea typeface="Calibri"/>
                <a:cs typeface="Times New Roman"/>
              </a:rPr>
              <a:t>результатов.Также</a:t>
            </a:r>
            <a:r>
              <a:rPr lang="ru-RU" sz="1300" dirty="0">
                <a:latin typeface="Times New Roman"/>
                <a:ea typeface="Calibri"/>
                <a:cs typeface="Times New Roman"/>
              </a:rPr>
              <a:t> готовит высококачественных спортивных менеджеров по программам: организация и управление спортивными организациями и командами, государственными или частными учреждениями и организациями, маркетинг, коммуникация, спортивное право, управление объектами, управление человеческими ресурсами и организационное лидерство; Ведет тренерскую подготовку обучающихся по основным видам спорта: легкая атлетика, бадминтон, баскетбол, футбол, гандбол, настольный теннис, теннис, волейбол, плавание, стрельба из лука. Также готовит специалистов по специальности «Менеджер в сфере отдыха».</a:t>
            </a:r>
            <a:endParaRPr lang="ru-RU" sz="1300" dirty="0">
              <a:ea typeface="Calibri"/>
              <a:cs typeface="Times New Roman"/>
            </a:endParaRPr>
          </a:p>
        </p:txBody>
      </p:sp>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342" y="2708920"/>
            <a:ext cx="2189432" cy="1080120"/>
          </a:xfrm>
          <a:prstGeom prst="rect">
            <a:avLst/>
          </a:prstGeom>
          <a:solidFill>
            <a:schemeClr val="bg2">
              <a:lumMod val="50000"/>
            </a:schemeClr>
          </a:solidFill>
          <a:ln>
            <a:solidFill>
              <a:schemeClr val="accent6"/>
            </a:solidFill>
          </a:ln>
          <a:effectLst/>
        </p:spPr>
      </p:pic>
      <p:sp>
        <p:nvSpPr>
          <p:cNvPr id="9" name="Прямоугольник 8"/>
          <p:cNvSpPr/>
          <p:nvPr/>
        </p:nvSpPr>
        <p:spPr>
          <a:xfrm>
            <a:off x="460375" y="5407266"/>
            <a:ext cx="6199858" cy="1292662"/>
          </a:xfrm>
          <a:prstGeom prst="rect">
            <a:avLst/>
          </a:prstGeom>
        </p:spPr>
        <p:txBody>
          <a:bodyPr wrap="square">
            <a:spAutoFit/>
          </a:bodyPr>
          <a:lstStyle/>
          <a:p>
            <a:pPr algn="just"/>
            <a:r>
              <a:rPr lang="ru-RU" sz="1300" b="1" dirty="0">
                <a:latin typeface="Times New Roman"/>
                <a:ea typeface="Calibri"/>
              </a:rPr>
              <a:t>5. Университет Гази (г. Анкара, Турция). </a:t>
            </a:r>
            <a:r>
              <a:rPr lang="ru-RU" sz="1300" dirty="0">
                <a:latin typeface="Times New Roman"/>
                <a:ea typeface="Calibri"/>
              </a:rPr>
              <a:t>На базе университета существует «Факультет спортивных наук», где можно получить степень бакалавра, магистра и доктора </a:t>
            </a:r>
            <a:r>
              <a:rPr lang="en-US" sz="1300" dirty="0">
                <a:latin typeface="Times New Roman"/>
                <a:ea typeface="Calibri"/>
              </a:rPr>
              <a:t>PhD</a:t>
            </a:r>
            <a:r>
              <a:rPr lang="ru-RU" sz="1300" dirty="0">
                <a:latin typeface="Times New Roman"/>
                <a:ea typeface="Calibri"/>
              </a:rPr>
              <a:t>. Факультет спортивных наук готовит учителей по физическому воспитанию, тренеров по игровым видам спорта и индивидуальным видам спорта (олимпийским и неолимпийским),  спортивных менеджеров. А также готовят специалистов в области рекреации. </a:t>
            </a:r>
            <a:endParaRPr lang="ru-RU" sz="1300" dirty="0"/>
          </a:p>
        </p:txBody>
      </p:sp>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5301208"/>
            <a:ext cx="1530350" cy="1212850"/>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58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279756"/>
            <a:ext cx="7416824" cy="658642"/>
          </a:xfrm>
          <a:prstGeom prst="rect">
            <a:avLst/>
          </a:prstGeom>
        </p:spPr>
        <p:txBody>
          <a:bodyPr wrap="square">
            <a:spAutoFit/>
          </a:bodyPr>
          <a:lstStyle/>
          <a:p>
            <a:pPr indent="449580" algn="ctr">
              <a:lnSpc>
                <a:spcPct val="115000"/>
              </a:lnSpc>
              <a:spcAft>
                <a:spcPts val="0"/>
              </a:spcAft>
            </a:pPr>
            <a:r>
              <a:rPr lang="ru-RU" sz="1600" b="1" dirty="0" smtClean="0">
                <a:solidFill>
                  <a:schemeClr val="accent1"/>
                </a:solidFill>
                <a:latin typeface="Times New Roman"/>
                <a:ea typeface="Calibri"/>
                <a:cs typeface="Times New Roman"/>
              </a:rPr>
              <a:t>КРАТКИЙ АНАЛИЗ ПОДГОТОВКИ КАДРОВ ДЛЯ СФЕРЫ ФИЗИЧЕСКОЙ КУЛЬТУРЫ И СПОРТА В ЗАРУБЕЖНЫХ ВУЗАХ: </a:t>
            </a:r>
            <a:endParaRPr lang="ru-RU" sz="1200" b="1" dirty="0">
              <a:solidFill>
                <a:schemeClr val="accent1"/>
              </a:solidFill>
              <a:ea typeface="Calibri"/>
              <a:cs typeface="Times New Roman"/>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342" y="147414"/>
            <a:ext cx="10175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Saint Martin's Universit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374342" y="1340768"/>
            <a:ext cx="5997858" cy="1083374"/>
          </a:xfrm>
          <a:prstGeom prst="rect">
            <a:avLst/>
          </a:prstGeom>
        </p:spPr>
        <p:txBody>
          <a:bodyPr wrap="square">
            <a:spAutoFit/>
          </a:bodyPr>
          <a:lstStyle/>
          <a:p>
            <a:pPr indent="449580" algn="just">
              <a:lnSpc>
                <a:spcPct val="115000"/>
              </a:lnSpc>
              <a:spcAft>
                <a:spcPts val="0"/>
              </a:spcAft>
            </a:pPr>
            <a:r>
              <a:rPr lang="ru-RU" sz="1400" b="1" dirty="0">
                <a:latin typeface="Times New Roman"/>
                <a:ea typeface="Calibri"/>
                <a:cs typeface="Times New Roman"/>
              </a:rPr>
              <a:t>6. Университет Линкольна (Великобритания). </a:t>
            </a:r>
            <a:r>
              <a:rPr lang="ru-RU" sz="1400" dirty="0">
                <a:latin typeface="Times New Roman"/>
                <a:ea typeface="Calibri"/>
                <a:cs typeface="Times New Roman"/>
              </a:rPr>
              <a:t>Бакалавр физическое воспитание и спорт.</a:t>
            </a:r>
            <a:r>
              <a:rPr lang="ru-RU" sz="1400" dirty="0">
                <a:solidFill>
                  <a:srgbClr val="434F66"/>
                </a:solidFill>
                <a:latin typeface="__Open_Sans_Fallback_ba2f21"/>
                <a:ea typeface="Calibri"/>
                <a:cs typeface="Times New Roman"/>
              </a:rPr>
              <a:t> </a:t>
            </a:r>
            <a:r>
              <a:rPr lang="ru-RU" sz="1400" dirty="0">
                <a:latin typeface="Times New Roman"/>
                <a:ea typeface="Calibri"/>
                <a:cs typeface="Times New Roman"/>
              </a:rPr>
              <a:t>Программа одобрена Сертифицированным институтом управления спортом и физической активностью (CIMSPA) для работы с детьми.</a:t>
            </a:r>
            <a:endParaRPr lang="ru-RU" sz="1400" dirty="0">
              <a:ea typeface="Calibri"/>
              <a:cs typeface="Times New Roman"/>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4819" y="1510980"/>
            <a:ext cx="2532893" cy="6938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904751" y="2492896"/>
            <a:ext cx="6048672" cy="1563185"/>
          </a:xfrm>
          <a:prstGeom prst="rect">
            <a:avLst/>
          </a:prstGeom>
        </p:spPr>
        <p:txBody>
          <a:bodyPr wrap="square">
            <a:spAutoFit/>
          </a:bodyPr>
          <a:lstStyle/>
          <a:p>
            <a:pPr indent="450215" algn="just">
              <a:lnSpc>
                <a:spcPct val="115000"/>
              </a:lnSpc>
              <a:spcAft>
                <a:spcPts val="0"/>
              </a:spcAft>
            </a:pPr>
            <a:r>
              <a:rPr lang="ru-RU" sz="1400" b="1" dirty="0">
                <a:latin typeface="Times New Roman"/>
                <a:ea typeface="Calibri"/>
                <a:cs typeface="Times New Roman"/>
              </a:rPr>
              <a:t>7. Университет Ковентри (г. Ковентри, Великобритания). </a:t>
            </a:r>
            <a:r>
              <a:rPr lang="ru-RU" sz="1400" dirty="0">
                <a:latin typeface="Times New Roman"/>
                <a:ea typeface="Calibri"/>
                <a:cs typeface="Times New Roman"/>
              </a:rPr>
              <a:t>Работает в нескольких направлениях и приглашает студентов на учебу по программам </a:t>
            </a:r>
            <a:r>
              <a:rPr lang="ru-RU" sz="1400" dirty="0" err="1">
                <a:latin typeface="Times New Roman"/>
                <a:ea typeface="Calibri"/>
                <a:cs typeface="Times New Roman"/>
              </a:rPr>
              <a:t>бакалавриата</a:t>
            </a:r>
            <a:r>
              <a:rPr lang="ru-RU" sz="1400" dirty="0">
                <a:latin typeface="Times New Roman"/>
                <a:ea typeface="Calibri"/>
                <a:cs typeface="Times New Roman"/>
              </a:rPr>
              <a:t>, магистратуры и докторантуры</a:t>
            </a:r>
            <a:r>
              <a:rPr lang="ru-RU" sz="1400" dirty="0" smtClean="0">
                <a:latin typeface="Times New Roman"/>
                <a:ea typeface="Calibri"/>
                <a:cs typeface="Times New Roman"/>
              </a:rPr>
              <a:t>. Готовит </a:t>
            </a:r>
            <a:r>
              <a:rPr lang="ru-RU" sz="1400" dirty="0">
                <a:latin typeface="Times New Roman"/>
                <a:ea typeface="Calibri"/>
                <a:cs typeface="Times New Roman"/>
              </a:rPr>
              <a:t>спортивных тренеров, специалистов в области «Наука о спорте и физических упражнениях», специалистов в области «Спортивные показатели и тренерская деятельность», «Спортивный менеджмент».</a:t>
            </a:r>
            <a:endParaRPr lang="ru-RU" sz="1100" dirty="0">
              <a:ea typeface="Calibri"/>
              <a:cs typeface="Times New Roman"/>
            </a:endParaRPr>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2844499"/>
            <a:ext cx="2636185" cy="8599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307975" y="4221088"/>
            <a:ext cx="6037288" cy="2074414"/>
          </a:xfrm>
          <a:prstGeom prst="rect">
            <a:avLst/>
          </a:prstGeom>
        </p:spPr>
        <p:txBody>
          <a:bodyPr wrap="square">
            <a:spAutoFit/>
          </a:bodyPr>
          <a:lstStyle/>
          <a:p>
            <a:pPr indent="449580" algn="just">
              <a:lnSpc>
                <a:spcPct val="115000"/>
              </a:lnSpc>
              <a:spcAft>
                <a:spcPts val="0"/>
              </a:spcAft>
            </a:pPr>
            <a:r>
              <a:rPr lang="ru-RU" sz="1400" b="1" dirty="0">
                <a:latin typeface="Times New Roman"/>
                <a:ea typeface="Calibri"/>
                <a:cs typeface="Times New Roman"/>
              </a:rPr>
              <a:t>8. Национальный исследовательский Нижегородский государственный университет им. Н.И. Лобачевского (г. Нижний Новгород, РФ</a:t>
            </a:r>
            <a:r>
              <a:rPr lang="ru-RU" sz="1400" b="1" dirty="0" smtClean="0">
                <a:latin typeface="Times New Roman"/>
                <a:ea typeface="Calibri"/>
                <a:cs typeface="Times New Roman"/>
              </a:rPr>
              <a:t>). </a:t>
            </a:r>
            <a:r>
              <a:rPr lang="ru-RU" sz="1400" dirty="0" smtClean="0">
                <a:latin typeface="Times New Roman"/>
                <a:ea typeface="Calibri"/>
                <a:cs typeface="Times New Roman"/>
              </a:rPr>
              <a:t>Факультет </a:t>
            </a:r>
            <a:r>
              <a:rPr lang="ru-RU" sz="1400" dirty="0">
                <a:latin typeface="Times New Roman"/>
                <a:ea typeface="Calibri"/>
                <a:cs typeface="Times New Roman"/>
              </a:rPr>
              <a:t>физической культуры и спорта (</a:t>
            </a:r>
            <a:r>
              <a:rPr lang="ru-RU" sz="1400" dirty="0" err="1">
                <a:latin typeface="Times New Roman"/>
                <a:ea typeface="Calibri"/>
                <a:cs typeface="Times New Roman"/>
              </a:rPr>
              <a:t>бакалавриат</a:t>
            </a:r>
            <a:r>
              <a:rPr lang="ru-RU" sz="1400" dirty="0">
                <a:latin typeface="Times New Roman"/>
                <a:ea typeface="Calibri"/>
                <a:cs typeface="Times New Roman"/>
              </a:rPr>
              <a:t>, магистратура, </a:t>
            </a:r>
            <a:r>
              <a:rPr lang="ru-RU" sz="1400" dirty="0" err="1">
                <a:latin typeface="Times New Roman"/>
                <a:ea typeface="Calibri"/>
                <a:cs typeface="Times New Roman"/>
              </a:rPr>
              <a:t>аспитантура</a:t>
            </a:r>
            <a:r>
              <a:rPr lang="ru-RU" sz="1400" dirty="0">
                <a:latin typeface="Times New Roman"/>
                <a:ea typeface="Calibri"/>
                <a:cs typeface="Times New Roman"/>
              </a:rPr>
              <a:t>)</a:t>
            </a:r>
            <a:r>
              <a:rPr lang="ru-RU" sz="1400" dirty="0">
                <a:ea typeface="Calibri"/>
                <a:cs typeface="Times New Roman"/>
              </a:rPr>
              <a:t> </a:t>
            </a:r>
            <a:r>
              <a:rPr lang="ru-RU" sz="1400" dirty="0">
                <a:latin typeface="Times New Roman"/>
                <a:ea typeface="Calibri"/>
                <a:cs typeface="Times New Roman"/>
              </a:rPr>
              <a:t>готовит учителей физической культуры, тренеров по различным видам спорта (баскетбол, волейбол, легкая атлетика, водные виды спорта, тяжелая атлетика, шахматы и т.д.) и специалистов-управленцев по специализации «Менеджмент в области физической культуры и спорта».  </a:t>
            </a:r>
            <a:endParaRPr lang="ru-RU" sz="1400" dirty="0">
              <a:ea typeface="Calibri"/>
              <a:cs typeface="Times New Roman"/>
            </a:endParaRPr>
          </a:p>
        </p:txBody>
      </p:sp>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6485" y="4708612"/>
            <a:ext cx="2400267" cy="576064"/>
          </a:xfrm>
          <a:prstGeom prst="rect">
            <a:avLst/>
          </a:prstGeom>
          <a:solidFill>
            <a:schemeClr val="tx2"/>
          </a:solidFill>
          <a:ln>
            <a:noFill/>
          </a:ln>
          <a:effectLst/>
        </p:spPr>
      </p:pic>
    </p:spTree>
    <p:extLst>
      <p:ext uri="{BB962C8B-B14F-4D97-AF65-F5344CB8AC3E}">
        <p14:creationId xmlns:p14="http://schemas.microsoft.com/office/powerpoint/2010/main" val="2266137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279756"/>
            <a:ext cx="7416824" cy="658642"/>
          </a:xfrm>
          <a:prstGeom prst="rect">
            <a:avLst/>
          </a:prstGeom>
        </p:spPr>
        <p:txBody>
          <a:bodyPr wrap="square">
            <a:spAutoFit/>
          </a:bodyPr>
          <a:lstStyle/>
          <a:p>
            <a:pPr indent="449580" algn="ctr">
              <a:lnSpc>
                <a:spcPct val="115000"/>
              </a:lnSpc>
              <a:spcAft>
                <a:spcPts val="0"/>
              </a:spcAft>
            </a:pPr>
            <a:r>
              <a:rPr lang="ru-RU" sz="1600" b="1" dirty="0" smtClean="0">
                <a:solidFill>
                  <a:schemeClr val="accent1"/>
                </a:solidFill>
                <a:latin typeface="Times New Roman"/>
                <a:ea typeface="Calibri"/>
                <a:cs typeface="Times New Roman"/>
              </a:rPr>
              <a:t>КРАТКИЙ АНАЛИЗ ПОДГОТОВКИ КАДРОВ ДЛЯ СФЕРЫ ФИЗИЧЕСКОЙ КУЛЬТУРЫ И СПОРТА В ЗАРУБЕЖНЫХ ВУЗАХ: </a:t>
            </a:r>
            <a:endParaRPr lang="ru-RU" sz="1200" b="1" dirty="0">
              <a:solidFill>
                <a:schemeClr val="accent1"/>
              </a:solidFill>
              <a:ea typeface="Calibri"/>
              <a:cs typeface="Times New Roman"/>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342" y="147414"/>
            <a:ext cx="10175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Saint Martin's Universit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395494" y="1340768"/>
            <a:ext cx="6192730" cy="3758721"/>
          </a:xfrm>
          <a:prstGeom prst="rect">
            <a:avLst/>
          </a:prstGeom>
        </p:spPr>
        <p:txBody>
          <a:bodyPr wrap="square">
            <a:spAutoFit/>
          </a:bodyPr>
          <a:lstStyle/>
          <a:p>
            <a:pPr indent="450215" algn="just">
              <a:lnSpc>
                <a:spcPct val="115000"/>
              </a:lnSpc>
              <a:spcAft>
                <a:spcPts val="0"/>
              </a:spcAft>
            </a:pPr>
            <a:r>
              <a:rPr lang="ru-RU" sz="1300" b="1" dirty="0">
                <a:latin typeface="Times New Roman"/>
                <a:ea typeface="Calibri"/>
                <a:cs typeface="Times New Roman"/>
              </a:rPr>
              <a:t>9. Национальный государственный университет физической культуры, спорта и здоровья им. </a:t>
            </a:r>
            <a:r>
              <a:rPr lang="ru-RU" sz="1300" b="1" dirty="0" err="1">
                <a:latin typeface="Times New Roman"/>
                <a:ea typeface="Calibri"/>
                <a:cs typeface="Times New Roman"/>
              </a:rPr>
              <a:t>П.Ф.Лесгафта</a:t>
            </a:r>
            <a:r>
              <a:rPr lang="ru-RU" sz="1300" b="1" dirty="0">
                <a:latin typeface="Times New Roman"/>
                <a:ea typeface="Calibri"/>
                <a:cs typeface="Times New Roman"/>
              </a:rPr>
              <a:t> (г. Санкт-Петербург, РФ). </a:t>
            </a:r>
            <a:r>
              <a:rPr lang="ru-RU" sz="1300" dirty="0">
                <a:latin typeface="Times New Roman"/>
                <a:ea typeface="Calibri"/>
                <a:cs typeface="Times New Roman"/>
              </a:rPr>
              <a:t>Имеет следующие факультеты: Факультет физкультурного образования (</a:t>
            </a:r>
            <a:r>
              <a:rPr lang="ru-RU" sz="1300" dirty="0" err="1">
                <a:latin typeface="Times New Roman"/>
                <a:ea typeface="Calibri"/>
                <a:cs typeface="Times New Roman"/>
              </a:rPr>
              <a:t>бакалавриат</a:t>
            </a:r>
            <a:r>
              <a:rPr lang="ru-RU" sz="1300" dirty="0">
                <a:latin typeface="Times New Roman"/>
                <a:ea typeface="Calibri"/>
                <a:cs typeface="Times New Roman"/>
              </a:rPr>
              <a:t>, магистратура, аспирантура). На факультете проходят обучение студенты очной формы следующих направлений и профилей:</a:t>
            </a:r>
            <a:r>
              <a:rPr lang="ru-RU" sz="1300" dirty="0">
                <a:ea typeface="Calibri"/>
                <a:cs typeface="Times New Roman"/>
              </a:rPr>
              <a:t> </a:t>
            </a:r>
            <a:r>
              <a:rPr lang="ru-RU" sz="1300" dirty="0">
                <a:latin typeface="Times New Roman"/>
                <a:ea typeface="Calibri"/>
                <a:cs typeface="Times New Roman"/>
              </a:rPr>
              <a:t>Педагогическое образование, Психолого-педагогическое образование, Профессиональное образование в сфере физической культуры и спорта, Психологическое сопровождение физической культуры и спорта, Спорт и система подготовки спортсменов в избранном виде спорта (атлетизм, биатлон, бокс, борьба, велосипедный спорт, гимнастика, гребной спорт, керлинг, компьютерный спорт, легкая атлетика, лыжный спорт, неолимпийские виды спорта, парусный спорт, плавание, </a:t>
            </a:r>
            <a:r>
              <a:rPr lang="ru-RU" sz="1300" dirty="0" err="1">
                <a:latin typeface="Times New Roman"/>
                <a:ea typeface="Calibri"/>
                <a:cs typeface="Times New Roman"/>
              </a:rPr>
              <a:t>полиатлон</a:t>
            </a:r>
            <a:r>
              <a:rPr lang="ru-RU" sz="1300" dirty="0">
                <a:latin typeface="Times New Roman"/>
                <a:ea typeface="Calibri"/>
                <a:cs typeface="Times New Roman"/>
              </a:rPr>
              <a:t>, скалолазание, футбол, хоккей</a:t>
            </a:r>
            <a:r>
              <a:rPr lang="ru-RU" sz="1300" dirty="0" smtClean="0">
                <a:latin typeface="Times New Roman"/>
                <a:ea typeface="Calibri"/>
                <a:cs typeface="Times New Roman"/>
              </a:rPr>
              <a:t>). Факультет </a:t>
            </a:r>
            <a:r>
              <a:rPr lang="ru-RU" sz="1300" dirty="0">
                <a:latin typeface="Times New Roman"/>
                <a:ea typeface="Calibri"/>
                <a:cs typeface="Times New Roman"/>
              </a:rPr>
              <a:t>образовательных технологий адаптивной физической культуры (</a:t>
            </a:r>
            <a:r>
              <a:rPr lang="ru-RU" sz="1300" dirty="0" err="1">
                <a:latin typeface="Times New Roman"/>
                <a:ea typeface="Calibri"/>
                <a:cs typeface="Times New Roman"/>
              </a:rPr>
              <a:t>бакалавриат</a:t>
            </a:r>
            <a:r>
              <a:rPr lang="ru-RU" sz="1300" dirty="0">
                <a:latin typeface="Times New Roman"/>
                <a:ea typeface="Calibri"/>
                <a:cs typeface="Times New Roman"/>
              </a:rPr>
              <a:t>, магистратура). Готовит специалистов и учителей. Профили </a:t>
            </a:r>
            <a:r>
              <a:rPr lang="ru-RU" sz="1300" dirty="0" err="1">
                <a:latin typeface="Times New Roman"/>
                <a:ea typeface="Calibri"/>
                <a:cs typeface="Times New Roman"/>
              </a:rPr>
              <a:t>бакалавриата</a:t>
            </a:r>
            <a:r>
              <a:rPr lang="ru-RU" sz="1300" dirty="0">
                <a:latin typeface="Times New Roman"/>
                <a:ea typeface="Calibri"/>
                <a:cs typeface="Times New Roman"/>
              </a:rPr>
              <a:t>: Адаптивное физическое воспитание, Лечебная физическая культура, Адаптивный спорт, Физическая реабилитации, Гидрореабилитация, Физическая культура и спорт в профилактике негативных социальных явлений.</a:t>
            </a:r>
            <a:endParaRPr lang="ru-RU" sz="1300" dirty="0">
              <a:ea typeface="Calibri"/>
              <a:cs typeface="Times New Roman"/>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4303" y="1556792"/>
            <a:ext cx="2553011" cy="9361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3347864" y="5229200"/>
            <a:ext cx="5400600" cy="835613"/>
          </a:xfrm>
          <a:prstGeom prst="rect">
            <a:avLst/>
          </a:prstGeom>
        </p:spPr>
        <p:txBody>
          <a:bodyPr wrap="square">
            <a:spAutoFit/>
          </a:bodyPr>
          <a:lstStyle/>
          <a:p>
            <a:pPr indent="449580" algn="just">
              <a:lnSpc>
                <a:spcPct val="115000"/>
              </a:lnSpc>
              <a:spcAft>
                <a:spcPts val="0"/>
              </a:spcAft>
            </a:pPr>
            <a:r>
              <a:rPr lang="ru-RU" sz="1400" b="1" dirty="0">
                <a:latin typeface="Times New Roman"/>
                <a:ea typeface="Calibri"/>
                <a:cs typeface="Times New Roman"/>
              </a:rPr>
              <a:t>10. Корейский национальный спортивный университет (г. Сеул)</a:t>
            </a:r>
            <a:r>
              <a:rPr lang="ru-RU" sz="1400" b="1" dirty="0">
                <a:ea typeface="Calibri"/>
                <a:cs typeface="Times New Roman"/>
              </a:rPr>
              <a:t> </a:t>
            </a:r>
            <a:r>
              <a:rPr lang="ru-RU" sz="1400" dirty="0">
                <a:latin typeface="Times New Roman"/>
                <a:ea typeface="Calibri"/>
                <a:cs typeface="Times New Roman"/>
              </a:rPr>
              <a:t>(</a:t>
            </a:r>
            <a:r>
              <a:rPr lang="ru-RU" sz="1400" dirty="0" err="1">
                <a:latin typeface="Times New Roman"/>
                <a:ea typeface="Calibri"/>
                <a:cs typeface="Times New Roman"/>
              </a:rPr>
              <a:t>бакалавриат</a:t>
            </a:r>
            <a:r>
              <a:rPr lang="ru-RU" sz="1400" dirty="0">
                <a:latin typeface="Times New Roman"/>
                <a:ea typeface="Calibri"/>
                <a:cs typeface="Times New Roman"/>
              </a:rPr>
              <a:t>, магистратура, докторантура). Готовит учителей физкультуры в средних школах и тренеров по 24 видам спорта.</a:t>
            </a:r>
            <a:endParaRPr lang="ru-RU" sz="1400" dirty="0">
              <a:ea typeface="Calibri"/>
              <a:cs typeface="Times New Roman"/>
            </a:endParaRPr>
          </a:p>
        </p:txBody>
      </p:sp>
      <p:pic>
        <p:nvPicPr>
          <p:cNvPr id="14" name="Рисунок 13"/>
          <p:cNvPicPr/>
          <p:nvPr/>
        </p:nvPicPr>
        <p:blipFill rotWithShape="1">
          <a:blip r:embed="rId4" cstate="print"/>
          <a:srcRect l="15804" t="12143" r="70402" b="81190"/>
          <a:stretch/>
        </p:blipFill>
        <p:spPr bwMode="auto">
          <a:xfrm>
            <a:off x="413649" y="5239419"/>
            <a:ext cx="2978238" cy="936104"/>
          </a:xfrm>
          <a:prstGeom prst="rect">
            <a:avLst/>
          </a:prstGeom>
          <a:ln>
            <a:solidFill>
              <a:schemeClr val="accent6"/>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2917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235352"/>
            <a:ext cx="7416824" cy="941796"/>
          </a:xfrm>
          <a:prstGeom prst="rect">
            <a:avLst/>
          </a:prstGeom>
        </p:spPr>
        <p:txBody>
          <a:bodyPr wrap="square">
            <a:spAutoFit/>
          </a:bodyPr>
          <a:lstStyle/>
          <a:p>
            <a:pPr indent="449580" algn="just">
              <a:lnSpc>
                <a:spcPct val="115000"/>
              </a:lnSpc>
              <a:spcAft>
                <a:spcPts val="0"/>
              </a:spcAft>
            </a:pPr>
            <a:r>
              <a:rPr lang="ru-RU" sz="1600" b="1" dirty="0" smtClean="0">
                <a:solidFill>
                  <a:schemeClr val="accent1"/>
                </a:solidFill>
                <a:latin typeface="Times New Roman"/>
                <a:ea typeface="Calibri"/>
                <a:cs typeface="Times New Roman"/>
              </a:rPr>
              <a:t>АНАЛИЗ МЕЖДУНАРОДНОГО ОПЫТА ПО ОБРАЗОВАТЕЛЬНЫМ ПРОГРАММАМ НАПРАВЛЕНИЯ ПОДГОТОВКИ «ФИЗИЧЕСКАЯ КУЛЬТУРА И СПОРТ»</a:t>
            </a:r>
            <a:endParaRPr lang="ru-RU" sz="1200" b="1" dirty="0">
              <a:solidFill>
                <a:schemeClr val="accent1"/>
              </a:solidFill>
              <a:ea typeface="Calibri"/>
              <a:cs typeface="Times New Roman"/>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341" y="209422"/>
            <a:ext cx="10175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82250" y="1338321"/>
            <a:ext cx="8410229" cy="658642"/>
          </a:xfrm>
          <a:prstGeom prst="rect">
            <a:avLst/>
          </a:prstGeom>
        </p:spPr>
        <p:txBody>
          <a:bodyPr wrap="square">
            <a:spAutoFit/>
          </a:bodyPr>
          <a:lstStyle/>
          <a:p>
            <a:pPr indent="449580" algn="just">
              <a:lnSpc>
                <a:spcPct val="115000"/>
              </a:lnSpc>
              <a:spcAft>
                <a:spcPts val="0"/>
              </a:spcAft>
            </a:pPr>
            <a:r>
              <a:rPr lang="ru-RU" sz="1600" b="1" dirty="0">
                <a:latin typeface="Times New Roman"/>
                <a:ea typeface="Calibri"/>
                <a:cs typeface="Times New Roman"/>
              </a:rPr>
              <a:t>Вузы Казахстана опыт зарубежных высших учебных заведений, осуществляют через следующие виды деятельности:</a:t>
            </a:r>
            <a:endParaRPr lang="ru-RU" sz="1200" b="1" dirty="0">
              <a:ea typeface="Calibri"/>
              <a:cs typeface="Times New Roman"/>
            </a:endParaRPr>
          </a:p>
        </p:txBody>
      </p:sp>
      <p:sp>
        <p:nvSpPr>
          <p:cNvPr id="7" name="Прямоугольник 6"/>
          <p:cNvSpPr/>
          <p:nvPr/>
        </p:nvSpPr>
        <p:spPr>
          <a:xfrm>
            <a:off x="482251" y="2204864"/>
            <a:ext cx="8194206" cy="2714013"/>
          </a:xfrm>
          <a:prstGeom prst="rect">
            <a:avLst/>
          </a:prstGeom>
        </p:spPr>
        <p:txBody>
          <a:bodyPr wrap="square">
            <a:spAutoFit/>
          </a:bodyPr>
          <a:lstStyle/>
          <a:p>
            <a:pPr marL="342900" lvl="0" indent="-342900" algn="just">
              <a:lnSpc>
                <a:spcPct val="107000"/>
              </a:lnSpc>
              <a:spcAft>
                <a:spcPts val="0"/>
              </a:spcAft>
              <a:buSzPts val="1400"/>
              <a:buFont typeface="Times New Roman"/>
              <a:buAutoNum type="arabicPeriod"/>
            </a:pPr>
            <a:r>
              <a:rPr lang="ru-RU" sz="1600" dirty="0">
                <a:latin typeface="Times New Roman"/>
                <a:ea typeface="Calibri"/>
                <a:cs typeface="Times New Roman"/>
              </a:rPr>
              <a:t>По инициативе </a:t>
            </a:r>
            <a:r>
              <a:rPr lang="ru-RU" sz="1600" dirty="0" err="1">
                <a:latin typeface="Times New Roman"/>
                <a:ea typeface="Calibri"/>
                <a:cs typeface="Times New Roman"/>
              </a:rPr>
              <a:t>КазАСТ</a:t>
            </a:r>
            <a:r>
              <a:rPr lang="ru-RU" sz="1600" dirty="0">
                <a:latin typeface="Times New Roman"/>
                <a:ea typeface="Calibri"/>
                <a:cs typeface="Times New Roman"/>
              </a:rPr>
              <a:t> в 2009 году была создана Международная ассоциация университетов физической культуры и спорта, которая сегодня объединяет в своих рядах более 60-ти ведущих спортивных университетов стран мирового сообщества.</a:t>
            </a:r>
            <a:r>
              <a:rPr lang="ru-RU" sz="1600" dirty="0">
                <a:ea typeface="Calibri"/>
                <a:cs typeface="Times New Roman"/>
              </a:rPr>
              <a:t> </a:t>
            </a:r>
          </a:p>
          <a:p>
            <a:pPr marL="342900" lvl="0" indent="-342900" algn="just">
              <a:lnSpc>
                <a:spcPct val="107000"/>
              </a:lnSpc>
              <a:spcAft>
                <a:spcPts val="0"/>
              </a:spcAft>
              <a:buSzPts val="1400"/>
              <a:buFont typeface="Times New Roman"/>
              <a:buAutoNum type="arabicPeriod"/>
            </a:pPr>
            <a:r>
              <a:rPr lang="ru-RU" sz="1600" dirty="0">
                <a:latin typeface="Times New Roman"/>
                <a:ea typeface="Calibri"/>
                <a:cs typeface="Times New Roman"/>
              </a:rPr>
              <a:t>В процессе участия в проекте </a:t>
            </a:r>
            <a:r>
              <a:rPr lang="ru-RU" sz="1600" dirty="0" err="1">
                <a:latin typeface="Times New Roman"/>
                <a:ea typeface="Calibri"/>
                <a:cs typeface="Times New Roman"/>
              </a:rPr>
              <a:t>МНиВО</a:t>
            </a:r>
            <a:r>
              <a:rPr lang="ru-RU" sz="1600" dirty="0">
                <a:latin typeface="Times New Roman"/>
                <a:ea typeface="Calibri"/>
                <a:cs typeface="Times New Roman"/>
              </a:rPr>
              <a:t> РК в рамках проекта Всемирного банка «Усиление потенциала педагогического образования» совместно с университетом прикладных наук ХАМЕ (Финляндия) разработана инновационная образовательная программа «Физическая культура и спорт» с присвоением квалификации «учитель ФК, тренер-преподаватель по ИВС» (ППУ, СКУ им. </a:t>
            </a:r>
            <a:r>
              <a:rPr lang="ru-RU" sz="1600" dirty="0" err="1">
                <a:latin typeface="Times New Roman"/>
                <a:ea typeface="Calibri"/>
                <a:cs typeface="Times New Roman"/>
              </a:rPr>
              <a:t>Козываева</a:t>
            </a:r>
            <a:r>
              <a:rPr lang="ru-RU" sz="1600" dirty="0">
                <a:latin typeface="Times New Roman"/>
                <a:ea typeface="Calibri"/>
                <a:cs typeface="Times New Roman"/>
              </a:rPr>
              <a:t>, </a:t>
            </a:r>
            <a:r>
              <a:rPr lang="ru-RU" sz="1600" dirty="0" err="1">
                <a:latin typeface="Times New Roman"/>
                <a:ea typeface="Calibri"/>
                <a:cs typeface="Times New Roman"/>
              </a:rPr>
              <a:t>КарУ</a:t>
            </a:r>
            <a:r>
              <a:rPr lang="ru-RU" sz="1600" dirty="0">
                <a:latin typeface="Times New Roman"/>
                <a:ea typeface="Calibri"/>
                <a:cs typeface="Times New Roman"/>
              </a:rPr>
              <a:t> </a:t>
            </a:r>
            <a:r>
              <a:rPr lang="ru-RU" sz="1600" dirty="0" err="1">
                <a:latin typeface="Times New Roman"/>
                <a:ea typeface="Calibri"/>
                <a:cs typeface="Times New Roman"/>
              </a:rPr>
              <a:t>им.Букетова</a:t>
            </a:r>
            <a:r>
              <a:rPr lang="ru-RU" sz="1600" dirty="0">
                <a:latin typeface="Times New Roman"/>
                <a:ea typeface="Calibri"/>
                <a:cs typeface="Times New Roman"/>
              </a:rPr>
              <a:t>). </a:t>
            </a:r>
            <a:endParaRPr lang="ru-RU" sz="1600" dirty="0">
              <a:ea typeface="Calibri"/>
              <a:cs typeface="Times New Roman"/>
            </a:endParaRPr>
          </a:p>
          <a:p>
            <a:pPr marL="342900" lvl="0" indent="-342900" algn="just">
              <a:lnSpc>
                <a:spcPct val="107000"/>
              </a:lnSpc>
              <a:spcAft>
                <a:spcPts val="0"/>
              </a:spcAft>
              <a:buSzPts val="1400"/>
              <a:buFont typeface="Times New Roman"/>
              <a:buAutoNum type="arabicPeriod"/>
            </a:pPr>
            <a:r>
              <a:rPr lang="ru-RU" sz="1600" dirty="0">
                <a:latin typeface="Times New Roman"/>
                <a:ea typeface="Calibri"/>
                <a:cs typeface="Times New Roman"/>
              </a:rPr>
              <a:t>Одним из главных направлений изучения опыта зарубежных вузов являются двухсторонние сотрудничества с зарубежными вузами. </a:t>
            </a:r>
            <a:endParaRPr lang="ru-RU" sz="1600" dirty="0">
              <a:ea typeface="Calibri"/>
              <a:cs typeface="Times New Roman"/>
            </a:endParaRPr>
          </a:p>
        </p:txBody>
      </p:sp>
    </p:spTree>
    <p:extLst>
      <p:ext uri="{BB962C8B-B14F-4D97-AF65-F5344CB8AC3E}">
        <p14:creationId xmlns:p14="http://schemas.microsoft.com/office/powerpoint/2010/main" val="191865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10175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475656" y="235352"/>
            <a:ext cx="7416824" cy="941796"/>
          </a:xfrm>
          <a:prstGeom prst="rect">
            <a:avLst/>
          </a:prstGeom>
        </p:spPr>
        <p:txBody>
          <a:bodyPr wrap="square">
            <a:spAutoFit/>
          </a:bodyPr>
          <a:lstStyle/>
          <a:p>
            <a:pPr indent="449580" algn="just">
              <a:lnSpc>
                <a:spcPct val="115000"/>
              </a:lnSpc>
              <a:spcAft>
                <a:spcPts val="0"/>
              </a:spcAft>
            </a:pPr>
            <a:r>
              <a:rPr lang="ru-RU" sz="1600" b="1" dirty="0" smtClean="0">
                <a:solidFill>
                  <a:schemeClr val="accent1"/>
                </a:solidFill>
                <a:latin typeface="Times New Roman"/>
                <a:ea typeface="Calibri"/>
                <a:cs typeface="Times New Roman"/>
              </a:rPr>
              <a:t>АНАЛИЗ ДЕЯТЕЛЬНОСТИ УМО-ГУП ПО НАПРАВЛЕНИЮ ПОДГОТОВКИ КАДРОВ ПО ГОП  «ФИЗИЧЕСКАЯ КУЛЬТУРА И СПОРТ» ЗА 2022-2023 УЧЕБНЫЙ ГОД</a:t>
            </a:r>
            <a:endParaRPr lang="ru-RU" sz="1200" b="1" dirty="0">
              <a:solidFill>
                <a:schemeClr val="accent1"/>
              </a:solidFill>
              <a:ea typeface="Calibri"/>
              <a:cs typeface="Times New Roman"/>
            </a:endParaRPr>
          </a:p>
        </p:txBody>
      </p:sp>
      <p:sp>
        <p:nvSpPr>
          <p:cNvPr id="2" name="Прямоугольник 1"/>
          <p:cNvSpPr/>
          <p:nvPr/>
        </p:nvSpPr>
        <p:spPr>
          <a:xfrm>
            <a:off x="625810" y="1412776"/>
            <a:ext cx="8261362" cy="3773341"/>
          </a:xfrm>
          <a:prstGeom prst="rect">
            <a:avLst/>
          </a:prstGeom>
        </p:spPr>
        <p:txBody>
          <a:bodyPr wrap="square">
            <a:spAutoFit/>
          </a:bodyPr>
          <a:lstStyle/>
          <a:p>
            <a:pPr indent="450215" algn="just">
              <a:lnSpc>
                <a:spcPct val="115000"/>
              </a:lnSpc>
              <a:spcAft>
                <a:spcPts val="0"/>
              </a:spcAft>
            </a:pPr>
            <a:r>
              <a:rPr lang="ru-RU" sz="1600" b="1" i="1" dirty="0">
                <a:latin typeface="Times New Roman"/>
                <a:ea typeface="Calibri"/>
                <a:cs typeface="Times New Roman"/>
              </a:rPr>
              <a:t>Анализ привлечения</a:t>
            </a:r>
            <a:r>
              <a:rPr lang="ru-RU" sz="1600" b="1" dirty="0">
                <a:latin typeface="Times New Roman"/>
                <a:ea typeface="Calibri"/>
                <a:cs typeface="Times New Roman"/>
              </a:rPr>
              <a:t> </a:t>
            </a:r>
            <a:r>
              <a:rPr lang="ru-RU" sz="1600" b="1" i="1" dirty="0">
                <a:latin typeface="Times New Roman"/>
                <a:ea typeface="Calibri"/>
                <a:cs typeface="Times New Roman"/>
              </a:rPr>
              <a:t>работодателей (</a:t>
            </a:r>
            <a:r>
              <a:rPr lang="ru-RU" sz="1600" b="1" i="1" dirty="0" err="1">
                <a:latin typeface="Times New Roman"/>
                <a:ea typeface="Calibri"/>
                <a:cs typeface="Times New Roman"/>
              </a:rPr>
              <a:t>стейкхолдеров</a:t>
            </a:r>
            <a:r>
              <a:rPr lang="ru-RU" sz="1600" b="1" i="1" dirty="0">
                <a:latin typeface="Times New Roman"/>
                <a:ea typeface="Calibri"/>
                <a:cs typeface="Times New Roman"/>
              </a:rPr>
              <a:t>) в вузах, осуществляющих подготовку кадров для сферы физической культуры и спорта</a:t>
            </a:r>
            <a:endParaRPr lang="ru-RU" sz="1600" b="1" dirty="0">
              <a:ea typeface="Calibri"/>
              <a:cs typeface="Times New Roman"/>
            </a:endParaRPr>
          </a:p>
          <a:p>
            <a:pPr indent="450215" algn="just">
              <a:lnSpc>
                <a:spcPct val="115000"/>
              </a:lnSpc>
              <a:spcAft>
                <a:spcPts val="0"/>
              </a:spcAft>
            </a:pPr>
            <a:endParaRPr lang="ru-RU" sz="1600" dirty="0" smtClean="0">
              <a:latin typeface="Times New Roman"/>
              <a:ea typeface="Calibri"/>
              <a:cs typeface="Times New Roman"/>
            </a:endParaRPr>
          </a:p>
          <a:p>
            <a:pPr indent="450215" algn="just">
              <a:lnSpc>
                <a:spcPct val="115000"/>
              </a:lnSpc>
              <a:spcAft>
                <a:spcPts val="0"/>
              </a:spcAft>
            </a:pPr>
            <a:r>
              <a:rPr lang="ru-RU" sz="1600" dirty="0" smtClean="0">
                <a:latin typeface="Times New Roman"/>
                <a:ea typeface="Calibri"/>
                <a:cs typeface="Times New Roman"/>
              </a:rPr>
              <a:t>Вузы </a:t>
            </a:r>
            <a:r>
              <a:rPr lang="ru-RU" sz="1600" dirty="0">
                <a:latin typeface="Times New Roman"/>
                <a:ea typeface="Calibri"/>
                <a:cs typeface="Times New Roman"/>
              </a:rPr>
              <a:t>ежегодно актуализируют свои образовательные программы. Работодатели (</a:t>
            </a:r>
            <a:r>
              <a:rPr lang="ru-RU" sz="1600" dirty="0" err="1">
                <a:latin typeface="Times New Roman"/>
                <a:ea typeface="Calibri"/>
                <a:cs typeface="Times New Roman"/>
              </a:rPr>
              <a:t>стейкхолдеры</a:t>
            </a:r>
            <a:r>
              <a:rPr lang="ru-RU" sz="1600" dirty="0">
                <a:latin typeface="Times New Roman"/>
                <a:ea typeface="Calibri"/>
                <a:cs typeface="Times New Roman"/>
              </a:rPr>
              <a:t>) привлекаются на всех этапах разработки и обновления образовательных программ (разработка РО, подбор дисциплин, рецензирование и согласование ОП, </a:t>
            </a:r>
            <a:r>
              <a:rPr lang="ru-RU" sz="1600" dirty="0" err="1">
                <a:latin typeface="Times New Roman"/>
                <a:ea typeface="Calibri"/>
                <a:cs typeface="Times New Roman"/>
              </a:rPr>
              <a:t>КЭДов</a:t>
            </a:r>
            <a:r>
              <a:rPr lang="ru-RU" sz="1600" dirty="0">
                <a:latin typeface="Times New Roman"/>
                <a:ea typeface="Calibri"/>
                <a:cs typeface="Times New Roman"/>
              </a:rPr>
              <a:t>). Кроме того, они привлекаются в качестве преподавателей, представителей баз профессиональных практик, рецензентов </a:t>
            </a:r>
            <a:r>
              <a:rPr lang="ru-RU" sz="1600" dirty="0" err="1">
                <a:latin typeface="Times New Roman"/>
                <a:ea typeface="Calibri"/>
                <a:cs typeface="Times New Roman"/>
              </a:rPr>
              <a:t>силлабусов</a:t>
            </a:r>
            <a:r>
              <a:rPr lang="ru-RU" sz="1600" dirty="0">
                <a:latin typeface="Times New Roman"/>
                <a:ea typeface="Calibri"/>
                <a:cs typeface="Times New Roman"/>
              </a:rPr>
              <a:t>, дипломных работ, председателей итоговой аттестационной комиссии. </a:t>
            </a:r>
            <a:r>
              <a:rPr lang="kk-KZ" sz="1600" dirty="0">
                <a:latin typeface="Times New Roman"/>
                <a:ea typeface="Calibri"/>
                <a:cs typeface="Times New Roman"/>
              </a:rPr>
              <a:t> Анализ привлечения работодателей показал, что </a:t>
            </a:r>
            <a:r>
              <a:rPr lang="ru-RU" sz="1600" dirty="0">
                <a:latin typeface="Times New Roman"/>
                <a:ea typeface="Calibri"/>
                <a:cs typeface="Times New Roman"/>
              </a:rPr>
              <a:t>педагогические вузы в основном привлекают опытных учителей физической культуры с НИШ, общеобразовательных школ, профильные вузы кроме работников образования, приглашают представителей спортивных организаций: федераций по видам спорта, спортивных школ и колледжей, центров олимпийской подготовки, спортивных команд и т.д.</a:t>
            </a:r>
            <a:endParaRPr lang="ru-RU" sz="1600" dirty="0">
              <a:ea typeface="Calibri"/>
              <a:cs typeface="Times New Roman"/>
            </a:endParaRPr>
          </a:p>
        </p:txBody>
      </p:sp>
    </p:spTree>
    <p:extLst>
      <p:ext uri="{BB962C8B-B14F-4D97-AF65-F5344CB8AC3E}">
        <p14:creationId xmlns:p14="http://schemas.microsoft.com/office/powerpoint/2010/main" val="2947742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10175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475656" y="235352"/>
            <a:ext cx="7416824" cy="941796"/>
          </a:xfrm>
          <a:prstGeom prst="rect">
            <a:avLst/>
          </a:prstGeom>
        </p:spPr>
        <p:txBody>
          <a:bodyPr wrap="square">
            <a:spAutoFit/>
          </a:bodyPr>
          <a:lstStyle/>
          <a:p>
            <a:pPr indent="449580" algn="just">
              <a:lnSpc>
                <a:spcPct val="115000"/>
              </a:lnSpc>
              <a:spcAft>
                <a:spcPts val="0"/>
              </a:spcAft>
            </a:pPr>
            <a:r>
              <a:rPr lang="ru-RU" sz="1600" b="1" dirty="0" smtClean="0">
                <a:solidFill>
                  <a:schemeClr val="accent1"/>
                </a:solidFill>
                <a:latin typeface="Times New Roman"/>
                <a:ea typeface="Calibri"/>
                <a:cs typeface="Times New Roman"/>
              </a:rPr>
              <a:t>АНАЛИЗ ДЕЯТЕЛЬНОСТИ УМО-ГУП ПО НАПРАВЛЕНИЮ ПОДГОТОВКИ КАДРОВ ПО ГОП  «ФИЗИЧЕСКАЯ КУЛЬТУРА И СПОРТ» ЗА 2022-2023 УЧЕБНЫЙ ГОД</a:t>
            </a:r>
            <a:endParaRPr lang="ru-RU" sz="1200" b="1" dirty="0">
              <a:solidFill>
                <a:schemeClr val="accent1"/>
              </a:solidFill>
              <a:ea typeface="Calibri"/>
              <a:cs typeface="Times New Roman"/>
            </a:endParaRPr>
          </a:p>
        </p:txBody>
      </p:sp>
      <p:sp>
        <p:nvSpPr>
          <p:cNvPr id="3" name="Прямоугольник 2"/>
          <p:cNvSpPr/>
          <p:nvPr/>
        </p:nvSpPr>
        <p:spPr>
          <a:xfrm>
            <a:off x="683567" y="1556792"/>
            <a:ext cx="7916143" cy="4233467"/>
          </a:xfrm>
          <a:prstGeom prst="rect">
            <a:avLst/>
          </a:prstGeom>
        </p:spPr>
        <p:txBody>
          <a:bodyPr wrap="square">
            <a:spAutoFit/>
          </a:bodyPr>
          <a:lstStyle/>
          <a:p>
            <a:pPr indent="450215" algn="just">
              <a:lnSpc>
                <a:spcPct val="115000"/>
              </a:lnSpc>
              <a:spcAft>
                <a:spcPts val="0"/>
              </a:spcAft>
            </a:pPr>
            <a:r>
              <a:rPr lang="kk-KZ" b="1" i="1" dirty="0">
                <a:latin typeface="Times New Roman"/>
                <a:ea typeface="Calibri"/>
                <a:cs typeface="Times New Roman"/>
              </a:rPr>
              <a:t>Планируемые инновационные ОП</a:t>
            </a:r>
            <a:endParaRPr lang="ru-RU" sz="1600" b="1" dirty="0">
              <a:ea typeface="Calibri"/>
              <a:cs typeface="Times New Roman"/>
            </a:endParaRPr>
          </a:p>
          <a:p>
            <a:pPr indent="450215" algn="just">
              <a:lnSpc>
                <a:spcPct val="115000"/>
              </a:lnSpc>
              <a:spcAft>
                <a:spcPts val="0"/>
              </a:spcAft>
            </a:pPr>
            <a:r>
              <a:rPr lang="ru-RU" dirty="0">
                <a:latin typeface="Times New Roman"/>
                <a:ea typeface="Calibri"/>
                <a:cs typeface="Times New Roman"/>
              </a:rPr>
              <a:t>Академия физической культуры и массового</a:t>
            </a:r>
            <a:r>
              <a:rPr lang="ru-RU" dirty="0">
                <a:solidFill>
                  <a:srgbClr val="FF0000"/>
                </a:solidFill>
                <a:latin typeface="Times New Roman"/>
                <a:ea typeface="Calibri"/>
                <a:cs typeface="Times New Roman"/>
              </a:rPr>
              <a:t> </a:t>
            </a:r>
            <a:r>
              <a:rPr lang="ru-RU" dirty="0">
                <a:latin typeface="Times New Roman"/>
                <a:ea typeface="Calibri"/>
                <a:cs typeface="Times New Roman"/>
              </a:rPr>
              <a:t>спорта планирует в зимний период произвести набор на новую ОП </a:t>
            </a:r>
            <a:r>
              <a:rPr lang="kk-KZ" dirty="0">
                <a:latin typeface="Times New Roman"/>
                <a:ea typeface="Calibri"/>
                <a:cs typeface="Times New Roman"/>
              </a:rPr>
              <a:t>7М04102 «Спортивный менеджмент» в направлении подготовки 7M041 «Бизнес и управление». Кроме того, вузом планируется разработка программы по МВА на уровне магистратуры. </a:t>
            </a:r>
            <a:endParaRPr lang="ru-RU" sz="1600" dirty="0">
              <a:ea typeface="Calibri"/>
              <a:cs typeface="Times New Roman"/>
            </a:endParaRPr>
          </a:p>
          <a:p>
            <a:pPr indent="450215" algn="just">
              <a:lnSpc>
                <a:spcPct val="115000"/>
              </a:lnSpc>
              <a:spcAft>
                <a:spcPts val="0"/>
              </a:spcAft>
            </a:pPr>
            <a:r>
              <a:rPr lang="kk-KZ" dirty="0">
                <a:latin typeface="Times New Roman"/>
                <a:ea typeface="Calibri"/>
                <a:cs typeface="Times New Roman"/>
              </a:rPr>
              <a:t>Казахская академия спорта и туризма планирует разработать ОП «Фитнес» по</a:t>
            </a:r>
            <a:r>
              <a:rPr lang="ru-RU" dirty="0">
                <a:latin typeface="Times New Roman"/>
                <a:ea typeface="Calibri"/>
                <a:cs typeface="Times New Roman"/>
              </a:rPr>
              <a:t> направлению подготовки 6В115 «Спорт»,  области образования 6В11 «Услуги». Также планируется разработка с зарубежными и отечественными вузами-партнерами совместных программ по спортивному менеджменту, спортивной психологии.</a:t>
            </a:r>
            <a:endParaRPr lang="ru-RU" sz="1600" dirty="0">
              <a:ea typeface="Calibri"/>
              <a:cs typeface="Times New Roman"/>
            </a:endParaRPr>
          </a:p>
          <a:p>
            <a:pPr indent="450215" algn="just">
              <a:lnSpc>
                <a:spcPct val="115000"/>
              </a:lnSpc>
              <a:spcAft>
                <a:spcPts val="0"/>
              </a:spcAft>
            </a:pPr>
            <a:r>
              <a:rPr lang="ru-RU" dirty="0">
                <a:latin typeface="Times New Roman"/>
                <a:ea typeface="Calibri"/>
                <a:cs typeface="Times New Roman"/>
              </a:rPr>
              <a:t>Также планируется разработка с зарубежными и отечественными вузами-партнерами совместных программ по спортивному менеджменту, спортивной психологии.</a:t>
            </a:r>
            <a:endParaRPr lang="ru-RU" sz="1600" dirty="0">
              <a:ea typeface="Calibri"/>
              <a:cs typeface="Times New Roman"/>
            </a:endParaRPr>
          </a:p>
        </p:txBody>
      </p:sp>
    </p:spTree>
    <p:extLst>
      <p:ext uri="{BB962C8B-B14F-4D97-AF65-F5344CB8AC3E}">
        <p14:creationId xmlns:p14="http://schemas.microsoft.com/office/powerpoint/2010/main" val="91233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10175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475656" y="235352"/>
            <a:ext cx="7416824" cy="941796"/>
          </a:xfrm>
          <a:prstGeom prst="rect">
            <a:avLst/>
          </a:prstGeom>
        </p:spPr>
        <p:txBody>
          <a:bodyPr wrap="square">
            <a:spAutoFit/>
          </a:bodyPr>
          <a:lstStyle/>
          <a:p>
            <a:pPr indent="449580" algn="just">
              <a:lnSpc>
                <a:spcPct val="115000"/>
              </a:lnSpc>
              <a:spcAft>
                <a:spcPts val="0"/>
              </a:spcAft>
            </a:pPr>
            <a:r>
              <a:rPr lang="ru-RU" sz="1600" b="1" dirty="0" smtClean="0">
                <a:solidFill>
                  <a:schemeClr val="accent1"/>
                </a:solidFill>
                <a:latin typeface="Times New Roman"/>
                <a:ea typeface="Calibri"/>
                <a:cs typeface="Times New Roman"/>
              </a:rPr>
              <a:t>АНАЛИЗ ДЕЯТЕЛЬНОСТИ УМО-ГУП ПО НАПРАВЛЕНИЮ ПОДГОТОВКИ КАДРОВ ПО ГОП  «ФИЗИЧЕСКАЯ КУЛЬТУРА И СПОРТ» ЗА 2022-2023 УЧЕБНЫЙ ГОД</a:t>
            </a:r>
            <a:endParaRPr lang="ru-RU" sz="1200" b="1" dirty="0">
              <a:solidFill>
                <a:schemeClr val="accent1"/>
              </a:solidFill>
              <a:ea typeface="Calibri"/>
              <a:cs typeface="Times New Roman"/>
            </a:endParaRPr>
          </a:p>
        </p:txBody>
      </p:sp>
      <p:sp>
        <p:nvSpPr>
          <p:cNvPr id="3" name="Прямоугольник 2"/>
          <p:cNvSpPr/>
          <p:nvPr/>
        </p:nvSpPr>
        <p:spPr>
          <a:xfrm>
            <a:off x="395536" y="1412776"/>
            <a:ext cx="8208912" cy="2923877"/>
          </a:xfrm>
          <a:prstGeom prst="rect">
            <a:avLst/>
          </a:prstGeom>
        </p:spPr>
        <p:txBody>
          <a:bodyPr wrap="square">
            <a:spAutoFit/>
          </a:bodyPr>
          <a:lstStyle/>
          <a:p>
            <a:pPr algn="just">
              <a:lnSpc>
                <a:spcPct val="115000"/>
              </a:lnSpc>
              <a:spcAft>
                <a:spcPts val="0"/>
              </a:spcAft>
            </a:pPr>
            <a:r>
              <a:rPr lang="ru-RU" sz="1600" b="1" i="1" dirty="0">
                <a:latin typeface="Times New Roman" panose="02020603050405020304" pitchFamily="18" charset="0"/>
                <a:ea typeface="Calibri"/>
                <a:cs typeface="Times New Roman" panose="02020603050405020304" pitchFamily="18" charset="0"/>
              </a:rPr>
              <a:t>Анализ трудоустройства по ОП по группе образовательных программ «Подготовка учителей физической культуры</a:t>
            </a:r>
            <a:r>
              <a:rPr lang="ru-RU" sz="1600" b="1" i="1" dirty="0" smtClean="0">
                <a:latin typeface="Times New Roman" panose="02020603050405020304" pitchFamily="18" charset="0"/>
                <a:ea typeface="Calibri"/>
                <a:cs typeface="Times New Roman" panose="02020603050405020304" pitchFamily="18" charset="0"/>
              </a:rPr>
              <a:t>»</a:t>
            </a:r>
          </a:p>
          <a:p>
            <a:pPr algn="just">
              <a:lnSpc>
                <a:spcPct val="115000"/>
              </a:lnSpc>
              <a:spcAft>
                <a:spcPts val="0"/>
              </a:spcAft>
            </a:pPr>
            <a:endParaRPr lang="ru-RU" sz="1600" b="1" dirty="0">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ru-RU" sz="1600" dirty="0" smtClean="0">
                <a:latin typeface="Times New Roman" panose="02020603050405020304" pitchFamily="18" charset="0"/>
                <a:ea typeface="Calibri"/>
                <a:cs typeface="Times New Roman" panose="02020603050405020304" pitchFamily="18" charset="0"/>
              </a:rPr>
              <a:t>Ежегодно </a:t>
            </a:r>
            <a:r>
              <a:rPr lang="ru-RU" sz="1600" dirty="0">
                <a:latin typeface="Times New Roman" panose="02020603050405020304" pitchFamily="18" charset="0"/>
                <a:ea typeface="Calibri"/>
                <a:cs typeface="Times New Roman" panose="02020603050405020304" pitchFamily="18" charset="0"/>
              </a:rPr>
              <a:t>НПА "</a:t>
            </a:r>
            <a:r>
              <a:rPr lang="ru-RU" sz="1600" dirty="0" err="1">
                <a:latin typeface="Times New Roman" panose="02020603050405020304" pitchFamily="18" charset="0"/>
                <a:ea typeface="Calibri"/>
                <a:cs typeface="Times New Roman" panose="02020603050405020304" pitchFamily="18" charset="0"/>
              </a:rPr>
              <a:t>Атамекен</a:t>
            </a:r>
            <a:r>
              <a:rPr lang="ru-RU" sz="1600" dirty="0">
                <a:latin typeface="Times New Roman" panose="02020603050405020304" pitchFamily="18" charset="0"/>
                <a:ea typeface="Calibri"/>
                <a:cs typeface="Times New Roman" panose="02020603050405020304" pitchFamily="18" charset="0"/>
              </a:rPr>
              <a:t>" проводит рейтинг образовательных программ ВУЗов Казахстана. Одним из ключевых показателей является трудоустройство выпускников. Анализ итогов рейтинга 2022 года показал, что по ГОП B005 - Подготовка учителей физической культуры участвовали 35 вузов. Общий средний показатель трудоустройства составляет  82</a:t>
            </a:r>
            <a:r>
              <a:rPr lang="ru-RU" sz="1600" dirty="0" smtClean="0">
                <a:latin typeface="Times New Roman" panose="02020603050405020304" pitchFamily="18" charset="0"/>
                <a:ea typeface="Calibri"/>
                <a:cs typeface="Times New Roman" panose="02020603050405020304" pitchFamily="18" charset="0"/>
              </a:rPr>
              <a:t>%. </a:t>
            </a:r>
          </a:p>
          <a:p>
            <a:pPr algn="just">
              <a:lnSpc>
                <a:spcPct val="115000"/>
              </a:lnSpc>
              <a:spcAft>
                <a:spcPts val="0"/>
              </a:spcAft>
            </a:pPr>
            <a:r>
              <a:rPr lang="ru-RU" sz="1600" dirty="0" smtClean="0">
                <a:latin typeface="Times New Roman" panose="02020603050405020304" pitchFamily="18" charset="0"/>
                <a:ea typeface="Calibri"/>
                <a:cs typeface="Times New Roman" panose="02020603050405020304" pitchFamily="18" charset="0"/>
              </a:rPr>
              <a:t>Необходимо </a:t>
            </a:r>
            <a:r>
              <a:rPr lang="ru-RU" sz="1600" dirty="0">
                <a:latin typeface="Times New Roman" panose="02020603050405020304" pitchFamily="18" charset="0"/>
                <a:ea typeface="Calibri"/>
                <a:cs typeface="Times New Roman" panose="02020603050405020304" pitchFamily="18" charset="0"/>
              </a:rPr>
              <a:t>отметить, что </a:t>
            </a:r>
            <a:r>
              <a:rPr lang="ru-RU" sz="1600" dirty="0" smtClean="0">
                <a:latin typeface="Times New Roman" panose="02020603050405020304" pitchFamily="18" charset="0"/>
                <a:ea typeface="Calibri"/>
                <a:cs typeface="Times New Roman" panose="02020603050405020304" pitchFamily="18" charset="0"/>
              </a:rPr>
              <a:t>данной показатель является </a:t>
            </a:r>
            <a:r>
              <a:rPr lang="ru-RU" sz="1600" dirty="0">
                <a:latin typeface="Times New Roman" panose="02020603050405020304" pitchFamily="18" charset="0"/>
                <a:ea typeface="Calibri"/>
                <a:cs typeface="Times New Roman" panose="02020603050405020304" pitchFamily="18" charset="0"/>
              </a:rPr>
              <a:t>одним из высоких в </a:t>
            </a:r>
            <a:r>
              <a:rPr lang="ru-RU" sz="1600" dirty="0" smtClean="0">
                <a:latin typeface="Times New Roman" panose="02020603050405020304" pitchFamily="18" charset="0"/>
                <a:ea typeface="Calibri"/>
                <a:cs typeface="Times New Roman" panose="02020603050405020304" pitchFamily="18" charset="0"/>
              </a:rPr>
              <a:t>РК по сравнению </a:t>
            </a:r>
            <a:r>
              <a:rPr lang="ru-RU" sz="1600" dirty="0">
                <a:latin typeface="Times New Roman" panose="02020603050405020304" pitchFamily="18" charset="0"/>
                <a:ea typeface="Calibri"/>
                <a:cs typeface="Times New Roman" panose="02020603050405020304" pitchFamily="18" charset="0"/>
              </a:rPr>
              <a:t>с другими </a:t>
            </a:r>
            <a:r>
              <a:rPr lang="ru-RU" sz="1600" dirty="0" smtClean="0">
                <a:latin typeface="Times New Roman" panose="02020603050405020304" pitchFamily="18" charset="0"/>
                <a:ea typeface="Calibri"/>
                <a:cs typeface="Times New Roman" panose="02020603050405020304" pitchFamily="18" charset="0"/>
              </a:rPr>
              <a:t>направлениями  подготовки.</a:t>
            </a:r>
            <a:endParaRPr lang="ru-RU" sz="16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052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10175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475656" y="235352"/>
            <a:ext cx="7416824" cy="941796"/>
          </a:xfrm>
          <a:prstGeom prst="rect">
            <a:avLst/>
          </a:prstGeom>
        </p:spPr>
        <p:txBody>
          <a:bodyPr wrap="square">
            <a:spAutoFit/>
          </a:bodyPr>
          <a:lstStyle/>
          <a:p>
            <a:pPr indent="449580" algn="just">
              <a:lnSpc>
                <a:spcPct val="115000"/>
              </a:lnSpc>
              <a:spcAft>
                <a:spcPts val="0"/>
              </a:spcAft>
            </a:pPr>
            <a:r>
              <a:rPr lang="ru-RU" sz="1600" b="1" dirty="0" smtClean="0">
                <a:solidFill>
                  <a:schemeClr val="accent1"/>
                </a:solidFill>
                <a:latin typeface="Times New Roman"/>
                <a:ea typeface="Calibri"/>
                <a:cs typeface="Times New Roman"/>
              </a:rPr>
              <a:t>АНАЛИЗ ДЕЯТЕЛЬНОСТИ УМО-ГУП ПО НАПРАВЛЕНИЮ ПОДГОТОВКИ КАДРОВ ПО ГОП  «ФИЗИЧЕСКАЯ КУЛЬТУРА И СПОРТ» ЗА 2022-2023 УЧЕБНЫЙ ГОД</a:t>
            </a:r>
            <a:endParaRPr lang="ru-RU" sz="1200" b="1" dirty="0">
              <a:solidFill>
                <a:schemeClr val="accent1"/>
              </a:solidFill>
              <a:ea typeface="Calibri"/>
              <a:cs typeface="Times New Roman"/>
            </a:endParaRPr>
          </a:p>
        </p:txBody>
      </p:sp>
      <p:sp>
        <p:nvSpPr>
          <p:cNvPr id="3" name="Прямоугольник 2"/>
          <p:cNvSpPr/>
          <p:nvPr/>
        </p:nvSpPr>
        <p:spPr>
          <a:xfrm>
            <a:off x="6372200" y="1343553"/>
            <a:ext cx="2520280" cy="4056495"/>
          </a:xfrm>
          <a:prstGeom prst="rect">
            <a:avLst/>
          </a:prstGeom>
        </p:spPr>
        <p:txBody>
          <a:bodyPr wrap="square">
            <a:spAutoFit/>
          </a:bodyPr>
          <a:lstStyle/>
          <a:p>
            <a:pPr algn="just">
              <a:lnSpc>
                <a:spcPct val="115000"/>
              </a:lnSpc>
              <a:spcAft>
                <a:spcPts val="0"/>
              </a:spcAft>
            </a:pPr>
            <a:r>
              <a:rPr lang="ru-RU" sz="1400" b="1" i="1" dirty="0">
                <a:latin typeface="Times New Roman"/>
                <a:ea typeface="Calibri"/>
                <a:cs typeface="Times New Roman"/>
              </a:rPr>
              <a:t>Анализ </a:t>
            </a:r>
            <a:r>
              <a:rPr lang="ru-RU" sz="1400" b="1" i="1" dirty="0" smtClean="0">
                <a:latin typeface="Times New Roman"/>
                <a:ea typeface="Calibri"/>
                <a:cs typeface="Times New Roman"/>
              </a:rPr>
              <a:t>качества ППС в вузах РК</a:t>
            </a:r>
            <a:endParaRPr lang="ru-RU" sz="1400" b="1" dirty="0">
              <a:ea typeface="Calibri"/>
              <a:cs typeface="Times New Roman"/>
            </a:endParaRPr>
          </a:p>
          <a:p>
            <a:pPr algn="just">
              <a:lnSpc>
                <a:spcPct val="115000"/>
              </a:lnSpc>
              <a:spcAft>
                <a:spcPts val="0"/>
              </a:spcAft>
            </a:pPr>
            <a:r>
              <a:rPr lang="ru-RU" sz="1400" dirty="0">
                <a:latin typeface="Times New Roman"/>
                <a:ea typeface="Calibri"/>
              </a:rPr>
              <a:t>Анализ кадрового состав</a:t>
            </a:r>
            <a:r>
              <a:rPr lang="kk-KZ" sz="1400" dirty="0">
                <a:latin typeface="Times New Roman"/>
                <a:ea typeface="Calibri"/>
              </a:rPr>
              <a:t>а</a:t>
            </a:r>
            <a:r>
              <a:rPr lang="ru-RU" sz="1400" dirty="0">
                <a:latin typeface="Times New Roman"/>
                <a:ea typeface="Calibri"/>
              </a:rPr>
              <a:t> показал, что многие вузы </a:t>
            </a:r>
            <a:r>
              <a:rPr lang="ru-RU" sz="1400" dirty="0" err="1">
                <a:latin typeface="Times New Roman"/>
                <a:ea typeface="Calibri"/>
              </a:rPr>
              <a:t>остепененность</a:t>
            </a:r>
            <a:r>
              <a:rPr lang="ru-RU" sz="1400" dirty="0">
                <a:latin typeface="Times New Roman"/>
                <a:ea typeface="Calibri"/>
              </a:rPr>
              <a:t> обеспечивают за счет ППС цикла ООД, БД по дисциплинам педагогики и психологии. Многие вузы привлекают к  преподаванию специалистов</a:t>
            </a:r>
            <a:r>
              <a:rPr lang="kk-KZ" sz="1400" dirty="0">
                <a:latin typeface="Times New Roman"/>
                <a:ea typeface="Calibri"/>
              </a:rPr>
              <a:t>-</a:t>
            </a:r>
            <a:r>
              <a:rPr lang="ru-RU" sz="1400" dirty="0">
                <a:latin typeface="Times New Roman"/>
                <a:ea typeface="Calibri"/>
              </a:rPr>
              <a:t>практиков, имеющих звание заслуженный тренер Республики Казахстан (ЗТ РК</a:t>
            </a:r>
            <a:r>
              <a:rPr lang="ru-RU" sz="1400" dirty="0" smtClean="0">
                <a:latin typeface="Times New Roman"/>
                <a:ea typeface="Calibri"/>
              </a:rPr>
              <a:t>)</a:t>
            </a:r>
          </a:p>
          <a:p>
            <a:pPr algn="just">
              <a:lnSpc>
                <a:spcPct val="115000"/>
              </a:lnSpc>
              <a:spcAft>
                <a:spcPts val="0"/>
              </a:spcAft>
            </a:pPr>
            <a:r>
              <a:rPr lang="ru-RU" sz="1400" dirty="0" smtClean="0">
                <a:latin typeface="Times New Roman"/>
                <a:ea typeface="Calibri"/>
                <a:cs typeface="Times New Roman"/>
              </a:rPr>
              <a:t>Средняя </a:t>
            </a:r>
            <a:r>
              <a:rPr lang="ru-RU" sz="1400" dirty="0" err="1" smtClean="0">
                <a:latin typeface="Times New Roman"/>
                <a:ea typeface="Calibri"/>
                <a:cs typeface="Times New Roman"/>
              </a:rPr>
              <a:t>остепененность</a:t>
            </a:r>
            <a:r>
              <a:rPr lang="ru-RU" sz="1400" dirty="0" smtClean="0">
                <a:latin typeface="Times New Roman"/>
                <a:ea typeface="Calibri"/>
                <a:cs typeface="Times New Roman"/>
              </a:rPr>
              <a:t> по ВУЗам РК </a:t>
            </a:r>
            <a:r>
              <a:rPr lang="ru-RU" sz="1400" b="1" dirty="0" smtClean="0">
                <a:latin typeface="Times New Roman"/>
                <a:ea typeface="Calibri"/>
                <a:cs typeface="Times New Roman"/>
              </a:rPr>
              <a:t>составляет -  51,2%</a:t>
            </a:r>
            <a:endParaRPr lang="ru-RU" sz="1400" b="1" dirty="0">
              <a:ea typeface="Calibri"/>
              <a:cs typeface="Times New Roman"/>
            </a:endParaRPr>
          </a:p>
        </p:txBody>
      </p:sp>
      <p:graphicFrame>
        <p:nvGraphicFramePr>
          <p:cNvPr id="9" name="Диаграмма 8"/>
          <p:cNvGraphicFramePr>
            <a:graphicFrameLocks/>
          </p:cNvGraphicFramePr>
          <p:nvPr>
            <p:extLst>
              <p:ext uri="{D42A27DB-BD31-4B8C-83A1-F6EECF244321}">
                <p14:modId xmlns:p14="http://schemas.microsoft.com/office/powerpoint/2010/main" val="1879642264"/>
              </p:ext>
            </p:extLst>
          </p:nvPr>
        </p:nvGraphicFramePr>
        <p:xfrm>
          <a:off x="107504" y="1353220"/>
          <a:ext cx="6192688" cy="5316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6836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10175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547664" y="217900"/>
            <a:ext cx="7056784" cy="1324978"/>
          </a:xfrm>
          <a:prstGeom prst="rect">
            <a:avLst/>
          </a:prstGeom>
        </p:spPr>
        <p:txBody>
          <a:bodyPr wrap="square">
            <a:spAutoFit/>
          </a:bodyPr>
          <a:lstStyle/>
          <a:p>
            <a:pPr indent="450215" algn="ctr">
              <a:lnSpc>
                <a:spcPct val="115000"/>
              </a:lnSpc>
              <a:spcAft>
                <a:spcPts val="0"/>
              </a:spcAft>
            </a:pPr>
            <a:r>
              <a:rPr lang="ru-RU" b="1" dirty="0" smtClean="0">
                <a:solidFill>
                  <a:schemeClr val="tx2">
                    <a:lumMod val="60000"/>
                    <a:lumOff val="40000"/>
                  </a:schemeClr>
                </a:solidFill>
                <a:latin typeface="Times New Roman"/>
                <a:ea typeface="Calibri"/>
              </a:rPr>
              <a:t>ДЛЯ ПОВЫШЕНИЯ КАЧЕСТВА ПОДГОТОВКИ КАДРОВ В СФЕРЕ ФИЗИЧЕСКОЙ КУЛЬТУРЫ И СПОРТА </a:t>
            </a:r>
            <a:r>
              <a:rPr lang="ru-RU" b="1" dirty="0" smtClean="0">
                <a:solidFill>
                  <a:schemeClr val="tx2">
                    <a:lumMod val="60000"/>
                    <a:lumOff val="40000"/>
                  </a:schemeClr>
                </a:solidFill>
                <a:latin typeface="Times New Roman"/>
                <a:ea typeface="Calibri"/>
                <a:cs typeface="Times New Roman"/>
              </a:rPr>
              <a:t>НЕОБХОДИМО:</a:t>
            </a:r>
            <a:endParaRPr lang="ru-RU" sz="1600" b="1" dirty="0" smtClean="0">
              <a:solidFill>
                <a:schemeClr val="tx2">
                  <a:lumMod val="60000"/>
                  <a:lumOff val="40000"/>
                </a:schemeClr>
              </a:solidFill>
              <a:ea typeface="Calibri"/>
              <a:cs typeface="Times New Roman"/>
            </a:endParaRPr>
          </a:p>
          <a:p>
            <a:pPr algn="ctr"/>
            <a:endParaRPr lang="ru-RU" b="1" dirty="0">
              <a:solidFill>
                <a:schemeClr val="tx2">
                  <a:lumMod val="60000"/>
                  <a:lumOff val="40000"/>
                </a:schemeClr>
              </a:solidFill>
            </a:endParaRPr>
          </a:p>
        </p:txBody>
      </p:sp>
      <p:sp>
        <p:nvSpPr>
          <p:cNvPr id="5" name="Прямоугольник 4"/>
          <p:cNvSpPr/>
          <p:nvPr/>
        </p:nvSpPr>
        <p:spPr>
          <a:xfrm>
            <a:off x="467544" y="1320004"/>
            <a:ext cx="8424936" cy="4604850"/>
          </a:xfrm>
          <a:prstGeom prst="rect">
            <a:avLst/>
          </a:prstGeom>
        </p:spPr>
        <p:txBody>
          <a:bodyPr wrap="square">
            <a:spAutoFit/>
          </a:bodyPr>
          <a:lstStyle/>
          <a:p>
            <a:pPr indent="450215" algn="just">
              <a:lnSpc>
                <a:spcPct val="115000"/>
              </a:lnSpc>
              <a:spcAft>
                <a:spcPts val="0"/>
              </a:spcAft>
            </a:pPr>
            <a:r>
              <a:rPr lang="ru-RU" sz="1600" b="1" dirty="0">
                <a:latin typeface="Times New Roman"/>
                <a:ea typeface="Calibri"/>
                <a:cs typeface="Times New Roman"/>
              </a:rPr>
              <a:t>Вузам, осуществляющим подготовку кадров для данной сферы:</a:t>
            </a:r>
            <a:endParaRPr lang="ru-RU" sz="1600" b="1" dirty="0">
              <a:ea typeface="Calibri"/>
              <a:cs typeface="Times New Roman"/>
            </a:endParaRPr>
          </a:p>
          <a:p>
            <a:pPr indent="450215" algn="just">
              <a:lnSpc>
                <a:spcPct val="115000"/>
              </a:lnSpc>
              <a:spcAft>
                <a:spcPts val="0"/>
              </a:spcAft>
            </a:pPr>
            <a:r>
              <a:rPr lang="ru-RU" sz="1600" dirty="0">
                <a:latin typeface="Times New Roman"/>
                <a:ea typeface="Calibri"/>
                <a:cs typeface="Times New Roman"/>
              </a:rPr>
              <a:t>-  при разработке и реализации образовательных программ учитывать опыт зарубежных вузов;</a:t>
            </a:r>
            <a:endParaRPr lang="ru-RU" sz="1600" dirty="0">
              <a:ea typeface="Calibri"/>
              <a:cs typeface="Times New Roman"/>
            </a:endParaRPr>
          </a:p>
          <a:p>
            <a:pPr indent="450215" algn="just">
              <a:lnSpc>
                <a:spcPct val="115000"/>
              </a:lnSpc>
              <a:spcAft>
                <a:spcPts val="0"/>
              </a:spcAft>
            </a:pPr>
            <a:r>
              <a:rPr lang="ru-RU" sz="1600" dirty="0">
                <a:latin typeface="Times New Roman"/>
                <a:ea typeface="Calibri"/>
                <a:cs typeface="Times New Roman"/>
              </a:rPr>
              <a:t>- разрабатывать совместные программы с зарубежными вузами по направлению подготовки;</a:t>
            </a:r>
            <a:endParaRPr lang="ru-RU" sz="1600" dirty="0">
              <a:ea typeface="Calibri"/>
              <a:cs typeface="Times New Roman"/>
            </a:endParaRPr>
          </a:p>
          <a:p>
            <a:pPr indent="450215" algn="just">
              <a:lnSpc>
                <a:spcPct val="115000"/>
              </a:lnSpc>
              <a:spcAft>
                <a:spcPts val="0"/>
              </a:spcAft>
            </a:pPr>
            <a:r>
              <a:rPr lang="ru-RU" sz="1600" dirty="0">
                <a:latin typeface="Times New Roman"/>
                <a:ea typeface="Calibri"/>
                <a:cs typeface="Times New Roman"/>
              </a:rPr>
              <a:t>- разрабатывать инновационные образовательные программы с учетом потребностей рынка труда;</a:t>
            </a:r>
            <a:endParaRPr lang="ru-RU" sz="1600" dirty="0">
              <a:ea typeface="Calibri"/>
              <a:cs typeface="Times New Roman"/>
            </a:endParaRPr>
          </a:p>
          <a:p>
            <a:pPr indent="450215" algn="just">
              <a:lnSpc>
                <a:spcPct val="115000"/>
              </a:lnSpc>
              <a:spcAft>
                <a:spcPts val="0"/>
              </a:spcAft>
            </a:pPr>
            <a:r>
              <a:rPr lang="ru-RU" sz="1600" dirty="0">
                <a:latin typeface="Times New Roman"/>
                <a:ea typeface="Calibri"/>
                <a:cs typeface="Times New Roman"/>
              </a:rPr>
              <a:t>- привлекать к преподавательской деятельности квалифицированных специалистов по физической культуре и спорту;</a:t>
            </a:r>
            <a:endParaRPr lang="ru-RU" sz="1600" dirty="0">
              <a:ea typeface="Calibri"/>
              <a:cs typeface="Times New Roman"/>
            </a:endParaRPr>
          </a:p>
          <a:p>
            <a:pPr indent="450215" algn="just">
              <a:lnSpc>
                <a:spcPct val="115000"/>
              </a:lnSpc>
              <a:spcAft>
                <a:spcPts val="0"/>
              </a:spcAft>
            </a:pPr>
            <a:r>
              <a:rPr lang="ru-RU" sz="1600" dirty="0">
                <a:latin typeface="Times New Roman"/>
                <a:ea typeface="Calibri"/>
                <a:cs typeface="Times New Roman"/>
              </a:rPr>
              <a:t>- разрабатывать и реализовывать научно-исследовательские проекты с внедрением результатов в образовательный процесс и практику;</a:t>
            </a:r>
            <a:endParaRPr lang="ru-RU" sz="1600" dirty="0">
              <a:ea typeface="Calibri"/>
              <a:cs typeface="Times New Roman"/>
            </a:endParaRPr>
          </a:p>
          <a:p>
            <a:pPr indent="450215" algn="just">
              <a:lnSpc>
                <a:spcPct val="115000"/>
              </a:lnSpc>
              <a:spcAft>
                <a:spcPts val="0"/>
              </a:spcAft>
            </a:pPr>
            <a:r>
              <a:rPr lang="ru-RU" sz="1600" dirty="0">
                <a:latin typeface="Times New Roman"/>
                <a:ea typeface="Calibri"/>
                <a:cs typeface="Times New Roman"/>
              </a:rPr>
              <a:t>- инициировать участие ППС вузов к разработке учебников, учебно-методических пособий, рекомендации для учителей ФК, тренеров по видам спорта;</a:t>
            </a:r>
            <a:endParaRPr lang="ru-RU" sz="1600" dirty="0">
              <a:ea typeface="Calibri"/>
              <a:cs typeface="Times New Roman"/>
            </a:endParaRPr>
          </a:p>
          <a:p>
            <a:pPr indent="450215" algn="just">
              <a:lnSpc>
                <a:spcPct val="115000"/>
              </a:lnSpc>
              <a:spcAft>
                <a:spcPts val="0"/>
              </a:spcAft>
            </a:pPr>
            <a:r>
              <a:rPr lang="ru-RU" sz="1600" dirty="0">
                <a:latin typeface="Times New Roman"/>
                <a:ea typeface="Calibri"/>
                <a:cs typeface="Times New Roman"/>
              </a:rPr>
              <a:t>- организовывать курсы повышения квалификации по базовым и профильным дисциплинам образовательных программ в </a:t>
            </a:r>
            <a:r>
              <a:rPr lang="ru-RU" sz="1600" dirty="0" err="1">
                <a:latin typeface="Times New Roman"/>
                <a:ea typeface="Calibri"/>
                <a:cs typeface="Times New Roman"/>
              </a:rPr>
              <a:t>коллаборации</a:t>
            </a:r>
            <a:r>
              <a:rPr lang="ru-RU" sz="1600" dirty="0">
                <a:latin typeface="Times New Roman"/>
                <a:ea typeface="Calibri"/>
                <a:cs typeface="Times New Roman"/>
              </a:rPr>
              <a:t> с зарубежными специалистами и </a:t>
            </a:r>
            <a:r>
              <a:rPr lang="ru-RU" sz="1600" dirty="0" err="1">
                <a:latin typeface="Times New Roman"/>
                <a:ea typeface="Calibri"/>
                <a:cs typeface="Times New Roman"/>
              </a:rPr>
              <a:t>стейкхолдерами</a:t>
            </a:r>
            <a:r>
              <a:rPr lang="ru-RU" sz="1600" dirty="0">
                <a:latin typeface="Times New Roman"/>
                <a:ea typeface="Calibri"/>
                <a:cs typeface="Times New Roman"/>
              </a:rPr>
              <a:t>.</a:t>
            </a:r>
            <a:endParaRPr lang="ru-RU" sz="1600" dirty="0">
              <a:ea typeface="Calibri"/>
              <a:cs typeface="Times New Roman"/>
            </a:endParaRPr>
          </a:p>
        </p:txBody>
      </p:sp>
    </p:spTree>
    <p:extLst>
      <p:ext uri="{BB962C8B-B14F-4D97-AF65-F5344CB8AC3E}">
        <p14:creationId xmlns:p14="http://schemas.microsoft.com/office/powerpoint/2010/main" val="1413000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10175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547664" y="217900"/>
            <a:ext cx="7056784" cy="1324978"/>
          </a:xfrm>
          <a:prstGeom prst="rect">
            <a:avLst/>
          </a:prstGeom>
        </p:spPr>
        <p:txBody>
          <a:bodyPr wrap="square">
            <a:spAutoFit/>
          </a:bodyPr>
          <a:lstStyle/>
          <a:p>
            <a:pPr indent="450215" algn="ctr">
              <a:lnSpc>
                <a:spcPct val="115000"/>
              </a:lnSpc>
              <a:spcAft>
                <a:spcPts val="0"/>
              </a:spcAft>
            </a:pPr>
            <a:r>
              <a:rPr lang="ru-RU" b="1" dirty="0" smtClean="0">
                <a:solidFill>
                  <a:schemeClr val="tx2">
                    <a:lumMod val="60000"/>
                    <a:lumOff val="40000"/>
                  </a:schemeClr>
                </a:solidFill>
                <a:latin typeface="Times New Roman"/>
                <a:ea typeface="Calibri"/>
              </a:rPr>
              <a:t>ДЛЯ ПОВЫШЕНИЯ КАЧЕСТВА ПОДГОТОВКИ КАДРОВ В СФЕРЕ ФИЗИЧЕСКОЙ КУЛЬТУРЫ И СПОРТА </a:t>
            </a:r>
            <a:r>
              <a:rPr lang="ru-RU" b="1" dirty="0" smtClean="0">
                <a:solidFill>
                  <a:schemeClr val="tx2">
                    <a:lumMod val="60000"/>
                    <a:lumOff val="40000"/>
                  </a:schemeClr>
                </a:solidFill>
                <a:latin typeface="Times New Roman"/>
                <a:ea typeface="Calibri"/>
                <a:cs typeface="Times New Roman"/>
              </a:rPr>
              <a:t>НЕОБХОДИМО:</a:t>
            </a:r>
            <a:endParaRPr lang="ru-RU" sz="1600" b="1" dirty="0" smtClean="0">
              <a:solidFill>
                <a:schemeClr val="tx2">
                  <a:lumMod val="60000"/>
                  <a:lumOff val="40000"/>
                </a:schemeClr>
              </a:solidFill>
              <a:ea typeface="Calibri"/>
              <a:cs typeface="Times New Roman"/>
            </a:endParaRPr>
          </a:p>
          <a:p>
            <a:pPr algn="ctr"/>
            <a:endParaRPr lang="ru-RU" b="1" dirty="0">
              <a:solidFill>
                <a:schemeClr val="tx2">
                  <a:lumMod val="60000"/>
                  <a:lumOff val="40000"/>
                </a:schemeClr>
              </a:solidFill>
            </a:endParaRPr>
          </a:p>
        </p:txBody>
      </p:sp>
      <p:sp>
        <p:nvSpPr>
          <p:cNvPr id="2" name="Прямоугольник 1"/>
          <p:cNvSpPr/>
          <p:nvPr/>
        </p:nvSpPr>
        <p:spPr>
          <a:xfrm>
            <a:off x="467544" y="1349919"/>
            <a:ext cx="8424936" cy="5514458"/>
          </a:xfrm>
          <a:prstGeom prst="rect">
            <a:avLst/>
          </a:prstGeom>
        </p:spPr>
        <p:txBody>
          <a:bodyPr wrap="square">
            <a:spAutoFit/>
          </a:bodyPr>
          <a:lstStyle/>
          <a:p>
            <a:pPr indent="450215" algn="just">
              <a:lnSpc>
                <a:spcPct val="115000"/>
              </a:lnSpc>
              <a:spcAft>
                <a:spcPts val="0"/>
              </a:spcAft>
            </a:pPr>
            <a:r>
              <a:rPr lang="ru-RU" sz="1400" b="1" dirty="0">
                <a:latin typeface="Times New Roman"/>
                <a:ea typeface="Calibri"/>
                <a:cs typeface="Times New Roman"/>
              </a:rPr>
              <a:t>УМО по ГОП «Подготовка учителей ФК»:</a:t>
            </a:r>
            <a:endParaRPr lang="ru-RU" sz="1400" b="1" dirty="0">
              <a:ea typeface="Calibri"/>
              <a:cs typeface="Times New Roman"/>
            </a:endParaRPr>
          </a:p>
          <a:p>
            <a:pPr indent="450215" algn="just">
              <a:lnSpc>
                <a:spcPct val="115000"/>
              </a:lnSpc>
              <a:spcAft>
                <a:spcPts val="0"/>
              </a:spcAft>
            </a:pPr>
            <a:r>
              <a:rPr lang="ru-RU" sz="1400" dirty="0">
                <a:latin typeface="Times New Roman"/>
                <a:ea typeface="Calibri"/>
                <a:cs typeface="Times New Roman"/>
              </a:rPr>
              <a:t>- на постоянной основе проводить мониторинг и анализ подготовки кадров по направлению подготовки;</a:t>
            </a:r>
            <a:endParaRPr lang="ru-RU" sz="1400" dirty="0">
              <a:ea typeface="Calibri"/>
              <a:cs typeface="Times New Roman"/>
            </a:endParaRPr>
          </a:p>
          <a:p>
            <a:pPr indent="450215" algn="just">
              <a:lnSpc>
                <a:spcPct val="115000"/>
              </a:lnSpc>
              <a:spcAft>
                <a:spcPts val="0"/>
              </a:spcAft>
            </a:pPr>
            <a:r>
              <a:rPr lang="ru-RU" sz="1400" dirty="0">
                <a:latin typeface="Times New Roman"/>
                <a:ea typeface="Calibri"/>
                <a:cs typeface="Times New Roman"/>
              </a:rPr>
              <a:t>- ходатайствовать перед МНВО РК об увеличении количества выделяемых образовательных грантов на подготовку докторов </a:t>
            </a:r>
            <a:r>
              <a:rPr lang="ru-RU" sz="1400" dirty="0" err="1">
                <a:latin typeface="Times New Roman"/>
                <a:ea typeface="Calibri"/>
                <a:cs typeface="Times New Roman"/>
              </a:rPr>
              <a:t>PhD</a:t>
            </a:r>
            <a:r>
              <a:rPr lang="ru-RU" sz="1400" dirty="0">
                <a:latin typeface="Times New Roman"/>
                <a:ea typeface="Calibri"/>
                <a:cs typeface="Times New Roman"/>
              </a:rPr>
              <a:t>;</a:t>
            </a:r>
            <a:endParaRPr lang="ru-RU" sz="1400" dirty="0">
              <a:ea typeface="Calibri"/>
              <a:cs typeface="Times New Roman"/>
            </a:endParaRPr>
          </a:p>
          <a:p>
            <a:pPr indent="450215" algn="just">
              <a:lnSpc>
                <a:spcPct val="115000"/>
              </a:lnSpc>
              <a:spcAft>
                <a:spcPts val="0"/>
              </a:spcAft>
            </a:pPr>
            <a:r>
              <a:rPr lang="ru-RU" sz="1400" dirty="0">
                <a:latin typeface="Times New Roman"/>
                <a:ea typeface="Calibri"/>
                <a:cs typeface="Times New Roman"/>
              </a:rPr>
              <a:t>- с целью обеспечения качества подготовки тренерских кадров ходатайствовать об увеличении количества государственных образовательных грантов по сокращенной форме обучения по ГОП B005 - Подготовка учителей физической культуры;</a:t>
            </a:r>
            <a:endParaRPr lang="ru-RU" sz="1400" dirty="0">
              <a:ea typeface="Calibri"/>
              <a:cs typeface="Times New Roman"/>
            </a:endParaRPr>
          </a:p>
          <a:p>
            <a:pPr indent="450215" algn="just">
              <a:lnSpc>
                <a:spcPct val="115000"/>
              </a:lnSpc>
              <a:spcAft>
                <a:spcPts val="0"/>
              </a:spcAft>
            </a:pPr>
            <a:r>
              <a:rPr lang="ru-RU" sz="1400" dirty="0">
                <a:latin typeface="Times New Roman"/>
                <a:ea typeface="Calibri"/>
                <a:cs typeface="Times New Roman"/>
              </a:rPr>
              <a:t>-  для поддержки талантливой молодежи в спорте ходатайствовать перед МНВО РК о предоставлении преимущественного право на зачисление в состав обучающихся по государственному образовательному заказу победителям и призерам международных и спортивных соревнований (награжденные дипломами первой, второй и третьей степени) последних трех лет, перечень которых определяется уполномоченным органом в области образования; </a:t>
            </a:r>
            <a:endParaRPr lang="ru-RU" sz="1400" dirty="0">
              <a:ea typeface="Calibri"/>
              <a:cs typeface="Times New Roman"/>
            </a:endParaRPr>
          </a:p>
          <a:p>
            <a:pPr indent="450215" algn="just">
              <a:lnSpc>
                <a:spcPct val="115000"/>
              </a:lnSpc>
              <a:spcAft>
                <a:spcPts val="0"/>
              </a:spcAft>
            </a:pPr>
            <a:r>
              <a:rPr lang="ru-RU" sz="1400" dirty="0">
                <a:latin typeface="Times New Roman"/>
                <a:ea typeface="Calibri"/>
                <a:cs typeface="Times New Roman"/>
              </a:rPr>
              <a:t>-  инициировать внесение изменений в приказ МНВО РК (№ 403, 11.08. 2023 г.) «Правила направления специалиста на работу, возмещения расходов, понесенных за счет бюджетных средств, предоставления права самостоятельного трудоустройства, освобождения от обязанности или прекращения обязанности по отработке гражданами Республики Казахстан, обучавшимися на основе государственного образовательного заказа»;</a:t>
            </a:r>
            <a:endParaRPr lang="ru-RU" sz="1400" dirty="0">
              <a:ea typeface="Calibri"/>
              <a:cs typeface="Times New Roman"/>
            </a:endParaRPr>
          </a:p>
          <a:p>
            <a:pPr indent="449580" algn="just">
              <a:lnSpc>
                <a:spcPct val="115000"/>
              </a:lnSpc>
              <a:spcAft>
                <a:spcPts val="0"/>
              </a:spcAft>
            </a:pPr>
            <a:r>
              <a:rPr lang="ru-RU" sz="1400" dirty="0">
                <a:latin typeface="Times New Roman"/>
                <a:ea typeface="Calibri"/>
                <a:cs typeface="Times New Roman"/>
              </a:rPr>
              <a:t>- ходатайствовать перед МНВО РК о выделении </a:t>
            </a:r>
            <a:r>
              <a:rPr lang="kk-KZ" sz="1400" dirty="0">
                <a:latin typeface="Times New Roman"/>
                <a:ea typeface="Calibri"/>
                <a:cs typeface="Times New Roman"/>
              </a:rPr>
              <a:t>государственного заказа на подготовку кадров на ГОП «Спорт»; </a:t>
            </a:r>
            <a:endParaRPr lang="ru-RU" sz="1400" dirty="0">
              <a:ea typeface="Calibri"/>
              <a:cs typeface="Times New Roman"/>
            </a:endParaRPr>
          </a:p>
          <a:p>
            <a:pPr indent="450215" algn="just">
              <a:lnSpc>
                <a:spcPct val="115000"/>
              </a:lnSpc>
              <a:spcAft>
                <a:spcPts val="0"/>
              </a:spcAft>
            </a:pPr>
            <a:r>
              <a:rPr lang="ru-RU" sz="1400" dirty="0">
                <a:latin typeface="Times New Roman"/>
                <a:ea typeface="Calibri"/>
                <a:cs typeface="Times New Roman"/>
              </a:rPr>
              <a:t>-    определить базовые вузы по подготовке тренерских кадров.       </a:t>
            </a:r>
            <a:endParaRPr lang="ru-RU" sz="1400" dirty="0">
              <a:ea typeface="Calibri"/>
              <a:cs typeface="Times New Roman"/>
            </a:endParaRPr>
          </a:p>
          <a:p>
            <a:pPr marL="457200" indent="450215" algn="just">
              <a:lnSpc>
                <a:spcPct val="107000"/>
              </a:lnSpc>
              <a:spcAft>
                <a:spcPts val="0"/>
              </a:spcAft>
            </a:pPr>
            <a:r>
              <a:rPr lang="ru-RU" sz="1400" dirty="0">
                <a:latin typeface="Times New Roman"/>
                <a:ea typeface="Calibri"/>
                <a:cs typeface="Times New Roman"/>
              </a:rPr>
              <a:t>     </a:t>
            </a:r>
            <a:endParaRPr lang="ru-RU" sz="1400" dirty="0">
              <a:ea typeface="Calibri"/>
              <a:cs typeface="Times New Roman"/>
            </a:endParaRPr>
          </a:p>
        </p:txBody>
      </p:sp>
    </p:spTree>
    <p:extLst>
      <p:ext uri="{BB962C8B-B14F-4D97-AF65-F5344CB8AC3E}">
        <p14:creationId xmlns:p14="http://schemas.microsoft.com/office/powerpoint/2010/main" val="57308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203" y="163378"/>
            <a:ext cx="1020445" cy="1123950"/>
          </a:xfrm>
          <a:prstGeom prst="rect">
            <a:avLst/>
          </a:prstGeom>
          <a:noFill/>
          <a:ln>
            <a:noFill/>
          </a:ln>
        </p:spPr>
      </p:pic>
      <p:sp>
        <p:nvSpPr>
          <p:cNvPr id="7" name="Прямоугольник 6"/>
          <p:cNvSpPr/>
          <p:nvPr/>
        </p:nvSpPr>
        <p:spPr>
          <a:xfrm>
            <a:off x="209654" y="1402194"/>
            <a:ext cx="4146322" cy="4799775"/>
          </a:xfrm>
          <a:prstGeom prst="rect">
            <a:avLst/>
          </a:prstGeom>
        </p:spPr>
        <p:txBody>
          <a:bodyPr wrap="square">
            <a:spAutoFit/>
          </a:bodyPr>
          <a:lstStyle/>
          <a:p>
            <a:pPr indent="449580" algn="just">
              <a:lnSpc>
                <a:spcPct val="115000"/>
              </a:lnSpc>
            </a:pPr>
            <a:r>
              <a:rPr lang="ru-RU" sz="1400" dirty="0">
                <a:solidFill>
                  <a:prstClr val="black"/>
                </a:solidFill>
                <a:latin typeface="Times New Roman"/>
                <a:ea typeface="Calibri"/>
                <a:cs typeface="Times New Roman"/>
              </a:rPr>
              <a:t>В настоящее время в соответствии Классификатором направлений подготовки кадров с высшим и послевузовским образованием (18.10.2018г.) подготовка кадров по физической культуре и спорту ведется в рамках группы образовательных программ (ГОП) «Подготовка учителей физической культуры». </a:t>
            </a:r>
            <a:endParaRPr lang="ru-RU" sz="1400" dirty="0">
              <a:solidFill>
                <a:prstClr val="black"/>
              </a:solidFill>
              <a:ea typeface="Calibri"/>
              <a:cs typeface="Times New Roman"/>
            </a:endParaRPr>
          </a:p>
          <a:p>
            <a:pPr indent="449580" algn="just">
              <a:lnSpc>
                <a:spcPct val="115000"/>
              </a:lnSpc>
            </a:pPr>
            <a:r>
              <a:rPr lang="ru-RU" sz="1400" dirty="0">
                <a:solidFill>
                  <a:prstClr val="black"/>
                </a:solidFill>
                <a:latin typeface="Times New Roman"/>
                <a:ea typeface="Calibri"/>
                <a:cs typeface="Times New Roman"/>
              </a:rPr>
              <a:t>В Казахстане </a:t>
            </a:r>
            <a:r>
              <a:rPr lang="ru-RU" sz="1400" dirty="0" smtClean="0">
                <a:solidFill>
                  <a:prstClr val="black"/>
                </a:solidFill>
                <a:latin typeface="Times New Roman"/>
                <a:ea typeface="Calibri"/>
                <a:cs typeface="Times New Roman"/>
              </a:rPr>
              <a:t>43 высших учебных </a:t>
            </a:r>
            <a:r>
              <a:rPr lang="ru-RU" sz="1400" dirty="0">
                <a:solidFill>
                  <a:prstClr val="black"/>
                </a:solidFill>
                <a:latin typeface="Times New Roman"/>
                <a:ea typeface="Calibri"/>
                <a:cs typeface="Times New Roman"/>
              </a:rPr>
              <a:t>заведения осуществляют подготовку по данному направлению. Подготовка кадров охватывают три направления: </a:t>
            </a:r>
            <a:endParaRPr lang="ru-RU" sz="1400" dirty="0">
              <a:solidFill>
                <a:prstClr val="black"/>
              </a:solidFill>
              <a:ea typeface="Calibri"/>
              <a:cs typeface="Times New Roman"/>
            </a:endParaRPr>
          </a:p>
          <a:p>
            <a:pPr indent="449580" algn="just">
              <a:lnSpc>
                <a:spcPct val="115000"/>
              </a:lnSpc>
            </a:pPr>
            <a:r>
              <a:rPr lang="ru-RU" sz="1400" dirty="0">
                <a:solidFill>
                  <a:prstClr val="black"/>
                </a:solidFill>
                <a:latin typeface="Times New Roman"/>
                <a:ea typeface="Calibri"/>
                <a:cs typeface="Times New Roman"/>
              </a:rPr>
              <a:t>- образование (подготовка учителей физической культуры),</a:t>
            </a:r>
            <a:endParaRPr lang="ru-RU" sz="1400" dirty="0">
              <a:solidFill>
                <a:prstClr val="black"/>
              </a:solidFill>
              <a:ea typeface="Calibri"/>
              <a:cs typeface="Times New Roman"/>
            </a:endParaRPr>
          </a:p>
          <a:p>
            <a:pPr indent="449580" algn="just">
              <a:lnSpc>
                <a:spcPct val="115000"/>
              </a:lnSpc>
            </a:pPr>
            <a:r>
              <a:rPr lang="ru-RU" sz="1400" dirty="0">
                <a:solidFill>
                  <a:prstClr val="black"/>
                </a:solidFill>
                <a:latin typeface="Times New Roman"/>
                <a:ea typeface="Calibri"/>
                <a:cs typeface="Times New Roman"/>
              </a:rPr>
              <a:t>- спорт (подготовка тренеров по видам спорта, в том числе по адаптивной физической культуре и спорту (</a:t>
            </a:r>
            <a:r>
              <a:rPr lang="ru-RU" sz="1400" dirty="0" err="1">
                <a:solidFill>
                  <a:prstClr val="black"/>
                </a:solidFill>
                <a:latin typeface="Times New Roman"/>
                <a:ea typeface="Calibri"/>
                <a:cs typeface="Times New Roman"/>
              </a:rPr>
              <a:t>АФКиС</a:t>
            </a:r>
            <a:r>
              <a:rPr lang="ru-RU" sz="1400" dirty="0">
                <a:solidFill>
                  <a:prstClr val="black"/>
                </a:solidFill>
                <a:latin typeface="Times New Roman"/>
                <a:ea typeface="Calibri"/>
                <a:cs typeface="Times New Roman"/>
              </a:rPr>
              <a:t>)), </a:t>
            </a:r>
            <a:endParaRPr lang="ru-RU" sz="1400" dirty="0">
              <a:solidFill>
                <a:prstClr val="black"/>
              </a:solidFill>
              <a:ea typeface="Calibri"/>
              <a:cs typeface="Times New Roman"/>
            </a:endParaRPr>
          </a:p>
          <a:p>
            <a:pPr indent="449580" algn="just">
              <a:lnSpc>
                <a:spcPct val="115000"/>
              </a:lnSpc>
            </a:pPr>
            <a:r>
              <a:rPr lang="ru-RU" sz="1400" dirty="0">
                <a:solidFill>
                  <a:prstClr val="black"/>
                </a:solidFill>
                <a:latin typeface="Times New Roman"/>
                <a:ea typeface="Calibri"/>
                <a:cs typeface="Times New Roman"/>
              </a:rPr>
              <a:t>- фитнес - индустрия (подготовка инструкторов по фитнессу, оздоровительной физической культуре и спорту, рекреации).</a:t>
            </a:r>
            <a:endParaRPr lang="ru-RU" sz="1400" dirty="0">
              <a:solidFill>
                <a:prstClr val="black"/>
              </a:solidFill>
              <a:ea typeface="Calibri"/>
              <a:cs typeface="Times New Roman"/>
            </a:endParaRPr>
          </a:p>
        </p:txBody>
      </p:sp>
      <p:sp>
        <p:nvSpPr>
          <p:cNvPr id="6" name="Прямоугольник 5"/>
          <p:cNvSpPr/>
          <p:nvPr/>
        </p:nvSpPr>
        <p:spPr>
          <a:xfrm>
            <a:off x="1475656" y="235352"/>
            <a:ext cx="7416824" cy="941796"/>
          </a:xfrm>
          <a:prstGeom prst="rect">
            <a:avLst/>
          </a:prstGeom>
        </p:spPr>
        <p:txBody>
          <a:bodyPr wrap="square">
            <a:spAutoFit/>
          </a:bodyPr>
          <a:lstStyle/>
          <a:p>
            <a:pPr indent="449580" algn="just">
              <a:lnSpc>
                <a:spcPct val="115000"/>
              </a:lnSpc>
              <a:spcAft>
                <a:spcPts val="0"/>
              </a:spcAft>
            </a:pPr>
            <a:r>
              <a:rPr lang="ru-RU" sz="1600" b="1" dirty="0" smtClean="0">
                <a:solidFill>
                  <a:schemeClr val="accent1"/>
                </a:solidFill>
                <a:latin typeface="Times New Roman"/>
                <a:ea typeface="Calibri"/>
                <a:cs typeface="Times New Roman"/>
              </a:rPr>
              <a:t>АНАЛИЗ ДЕЯТЕЛЬНОСТИ УМО-ГУП ПО НАПРАВЛЕНИЮ ПОДГОТОВКИ КАДРОВ ПО ГОП  «ФИЗИЧЕСКАЯ КУЛЬТУРА И СПОРТ» ЗА 2022-2023 УЧЕБНЫЙ ГОД</a:t>
            </a:r>
            <a:endParaRPr lang="ru-RU" sz="1200" b="1" dirty="0">
              <a:solidFill>
                <a:schemeClr val="accent1"/>
              </a:solidFill>
              <a:ea typeface="Calibri"/>
              <a:cs typeface="Times New Roman"/>
            </a:endParaRPr>
          </a:p>
        </p:txBody>
      </p:sp>
      <p:graphicFrame>
        <p:nvGraphicFramePr>
          <p:cNvPr id="8" name="Диаграмма 7"/>
          <p:cNvGraphicFramePr>
            <a:graphicFrameLocks/>
          </p:cNvGraphicFramePr>
          <p:nvPr>
            <p:extLst>
              <p:ext uri="{D42A27DB-BD31-4B8C-83A1-F6EECF244321}">
                <p14:modId xmlns:p14="http://schemas.microsoft.com/office/powerpoint/2010/main" val="1492261268"/>
              </p:ext>
            </p:extLst>
          </p:nvPr>
        </p:nvGraphicFramePr>
        <p:xfrm>
          <a:off x="4572000" y="1484784"/>
          <a:ext cx="4176464" cy="47816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574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403" y="83329"/>
            <a:ext cx="897230" cy="971927"/>
          </a:xfrm>
          <a:prstGeom prst="rect">
            <a:avLst/>
          </a:prstGeom>
          <a:noFill/>
          <a:ln>
            <a:noFill/>
          </a:ln>
        </p:spPr>
      </p:pic>
      <p:sp>
        <p:nvSpPr>
          <p:cNvPr id="6" name="Прямоугольник 5"/>
          <p:cNvSpPr/>
          <p:nvPr/>
        </p:nvSpPr>
        <p:spPr>
          <a:xfrm>
            <a:off x="1403648" y="103021"/>
            <a:ext cx="7416824" cy="819904"/>
          </a:xfrm>
          <a:prstGeom prst="rect">
            <a:avLst/>
          </a:prstGeom>
        </p:spPr>
        <p:txBody>
          <a:bodyPr wrap="square">
            <a:spAutoFit/>
          </a:bodyPr>
          <a:lstStyle/>
          <a:p>
            <a:pPr indent="449580" algn="just">
              <a:lnSpc>
                <a:spcPct val="115000"/>
              </a:lnSpc>
            </a:pPr>
            <a:r>
              <a:rPr lang="ru-RU" sz="1400" b="1" dirty="0" smtClean="0">
                <a:solidFill>
                  <a:srgbClr val="4F81BD"/>
                </a:solidFill>
                <a:latin typeface="Times New Roman"/>
                <a:ea typeface="Calibri"/>
                <a:cs typeface="Times New Roman"/>
              </a:rPr>
              <a:t>ПЕРЕЧЕНЬ ОБРАЗОВАТЕЛЬНЫХ ПРОГРАММ И ВУЗОВ ОСУЩЕСТВЛЯЮЩИХ ПОДГОТОВКУ КАДРОВ В СФЕРЕ ФИЗИЧЕСКОЙ КУЛЬТУРЫ И СПОРТА</a:t>
            </a:r>
            <a:endParaRPr lang="ru-RU" sz="1100" b="1" dirty="0">
              <a:solidFill>
                <a:srgbClr val="4F81BD"/>
              </a:solidFill>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612999553"/>
              </p:ext>
            </p:extLst>
          </p:nvPr>
        </p:nvGraphicFramePr>
        <p:xfrm>
          <a:off x="179512" y="1055256"/>
          <a:ext cx="8856985" cy="5635005"/>
        </p:xfrm>
        <a:graphic>
          <a:graphicData uri="http://schemas.openxmlformats.org/drawingml/2006/table">
            <a:tbl>
              <a:tblPr/>
              <a:tblGrid>
                <a:gridCol w="249258"/>
                <a:gridCol w="4121074"/>
                <a:gridCol w="4486653"/>
              </a:tblGrid>
              <a:tr h="97384">
                <a:tc>
                  <a:txBody>
                    <a:bodyPr/>
                    <a:lstStyle/>
                    <a:p>
                      <a:pPr algn="l" fontAlgn="t"/>
                      <a:r>
                        <a:rPr lang="ru-RU" sz="1000" b="1" i="0" u="none" strike="noStrike" dirty="0">
                          <a:solidFill>
                            <a:srgbClr val="000000"/>
                          </a:solidFill>
                          <a:effectLst/>
                          <a:latin typeface="Times New Roman"/>
                        </a:rPr>
                        <a:t>№</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r>
                        <a:rPr lang="ru-RU" sz="1000" b="1" i="0" u="none" strike="noStrike" dirty="0">
                          <a:solidFill>
                            <a:srgbClr val="000000"/>
                          </a:solidFill>
                          <a:effectLst/>
                          <a:latin typeface="Times New Roman"/>
                        </a:rPr>
                        <a:t>Название ОП</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r>
                        <a:rPr lang="ru-RU" sz="1000" b="1" i="0" u="none" strike="noStrike">
                          <a:solidFill>
                            <a:srgbClr val="292B2C"/>
                          </a:solidFill>
                          <a:effectLst/>
                          <a:latin typeface="Times New Roman"/>
                        </a:rPr>
                        <a:t>ВУЗ</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56283">
                <a:tc gridSpan="3">
                  <a:txBody>
                    <a:bodyPr/>
                    <a:lstStyle/>
                    <a:p>
                      <a:pPr algn="l" fontAlgn="t"/>
                      <a:r>
                        <a:rPr lang="ru-RU" sz="1000" b="1" i="0" u="none" strike="noStrike" dirty="0">
                          <a:solidFill>
                            <a:srgbClr val="000000"/>
                          </a:solidFill>
                          <a:effectLst/>
                          <a:latin typeface="Times New Roman"/>
                        </a:rPr>
                        <a:t>Бакалавр ОП</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ru-RU"/>
                    </a:p>
                  </a:txBody>
                  <a:tcPr/>
                </a:tc>
                <a:tc hMerge="1">
                  <a:txBody>
                    <a:bodyPr/>
                    <a:lstStyle/>
                    <a:p>
                      <a:endParaRPr lang="ru-RU"/>
                    </a:p>
                  </a:txBody>
                  <a:tcPr/>
                </a:tc>
              </a:tr>
              <a:tr h="110883">
                <a:tc>
                  <a:txBody>
                    <a:bodyPr/>
                    <a:lstStyle/>
                    <a:p>
                      <a:pPr algn="l" fontAlgn="t"/>
                      <a:r>
                        <a:rPr lang="ru-RU" sz="1000" b="0" i="0" u="none" strike="noStrike">
                          <a:solidFill>
                            <a:srgbClr val="000000"/>
                          </a:solidFill>
                          <a:effectLst/>
                          <a:latin typeface="Times New Roman"/>
                        </a:rPr>
                        <a:t>1</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6B01404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292B2C"/>
                          </a:solidFill>
                          <a:effectLst/>
                          <a:latin typeface="Times New Roman"/>
                        </a:rPr>
                        <a:t>Alikhan Bokeikhan University</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1050">
                <a:tc>
                  <a:txBody>
                    <a:bodyPr/>
                    <a:lstStyle/>
                    <a:p>
                      <a:pPr algn="l" fontAlgn="t"/>
                      <a:r>
                        <a:rPr lang="ru-RU" sz="1000" b="0" i="0" u="none" strike="noStrike">
                          <a:solidFill>
                            <a:srgbClr val="000000"/>
                          </a:solidFill>
                          <a:effectLst/>
                          <a:latin typeface="Times New Roman"/>
                        </a:rPr>
                        <a:t>2</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6B01401 Подготовка учителя физической культуры и тренера по национальным видам спорта, спортивным играм</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dirty="0">
                          <a:solidFill>
                            <a:srgbClr val="292B2C"/>
                          </a:solidFill>
                          <a:effectLst/>
                          <a:latin typeface="Times New Roman"/>
                        </a:rPr>
                        <a:t>Академия физической культуры и массового спорта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914">
                <a:tc>
                  <a:txBody>
                    <a:bodyPr/>
                    <a:lstStyle/>
                    <a:p>
                      <a:pPr algn="l" fontAlgn="t"/>
                      <a:r>
                        <a:rPr lang="ru-RU" sz="1000" b="0" i="0" u="none" strike="noStrike">
                          <a:solidFill>
                            <a:srgbClr val="000000"/>
                          </a:solidFill>
                          <a:effectLst/>
                          <a:latin typeface="Times New Roman"/>
                        </a:rPr>
                        <a:t>3</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6B01405 Учитель физической культуры и тренер по видам спорта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dirty="0">
                          <a:solidFill>
                            <a:srgbClr val="292B2C"/>
                          </a:solidFill>
                          <a:effectLst/>
                          <a:latin typeface="Times New Roman"/>
                        </a:rPr>
                        <a:t>Академия физической культуры и массового спорта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871">
                <a:tc>
                  <a:txBody>
                    <a:bodyPr/>
                    <a:lstStyle/>
                    <a:p>
                      <a:pPr algn="l" fontAlgn="t"/>
                      <a:r>
                        <a:rPr lang="ru-RU" sz="1000" b="0" i="0" u="none" strike="noStrike">
                          <a:solidFill>
                            <a:srgbClr val="000000"/>
                          </a:solidFill>
                          <a:effectLst/>
                          <a:latin typeface="Times New Roman"/>
                        </a:rPr>
                        <a:t>4</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6B01402 Подготовка учителя физической культуры и инструктора-методиста по массовой физкультурно-оздоровительной работе</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dirty="0">
                          <a:solidFill>
                            <a:srgbClr val="292B2C"/>
                          </a:solidFill>
                          <a:effectLst/>
                          <a:latin typeface="Times New Roman"/>
                        </a:rPr>
                        <a:t>Академия физической культуры и массового спорта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241">
                <a:tc>
                  <a:txBody>
                    <a:bodyPr/>
                    <a:lstStyle/>
                    <a:p>
                      <a:pPr algn="l" fontAlgn="t"/>
                      <a:r>
                        <a:rPr lang="ru-RU" sz="1000" b="0" i="0" u="none" strike="noStrike">
                          <a:solidFill>
                            <a:srgbClr val="000000"/>
                          </a:solidFill>
                          <a:effectLst/>
                          <a:latin typeface="Times New Roman"/>
                        </a:rPr>
                        <a:t>5</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6B01404 Педагог - тренер по </a:t>
                      </a:r>
                      <a:r>
                        <a:rPr lang="ru-RU" sz="1000" b="0" i="0" u="none" strike="noStrike" dirty="0" err="1">
                          <a:solidFill>
                            <a:srgbClr val="292B2C"/>
                          </a:solidFill>
                          <a:effectLst/>
                          <a:latin typeface="Times New Roman"/>
                        </a:rPr>
                        <a:t>Qazaq</a:t>
                      </a:r>
                      <a:r>
                        <a:rPr lang="ru-RU" sz="1000" b="0" i="0" u="none" strike="noStrike" dirty="0">
                          <a:solidFill>
                            <a:srgbClr val="292B2C"/>
                          </a:solidFill>
                          <a:effectLst/>
                          <a:latin typeface="Times New Roman"/>
                        </a:rPr>
                        <a:t> </a:t>
                      </a:r>
                      <a:r>
                        <a:rPr lang="ru-RU" sz="1000" b="0" i="0" u="none" strike="noStrike" dirty="0" err="1">
                          <a:solidFill>
                            <a:srgbClr val="292B2C"/>
                          </a:solidFill>
                          <a:effectLst/>
                          <a:latin typeface="Times New Roman"/>
                        </a:rPr>
                        <a:t>kuresi</a:t>
                      </a:r>
                      <a:endParaRPr lang="ru-RU" sz="1000" b="0" i="0" u="none" strike="noStrike" dirty="0">
                        <a:solidFill>
                          <a:srgbClr val="292B2C"/>
                        </a:solidFill>
                        <a:effectLst/>
                        <a:latin typeface="Times New Roman"/>
                      </a:endParaRP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dirty="0">
                          <a:solidFill>
                            <a:srgbClr val="292B2C"/>
                          </a:solidFill>
                          <a:effectLst/>
                          <a:latin typeface="Times New Roman"/>
                        </a:rPr>
                        <a:t>Академия физической культуры и массового спорта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735">
                <a:tc>
                  <a:txBody>
                    <a:bodyPr/>
                    <a:lstStyle/>
                    <a:p>
                      <a:pPr algn="l" fontAlgn="t"/>
                      <a:r>
                        <a:rPr lang="ru-RU" sz="1000" b="0" i="0" u="none" strike="noStrike">
                          <a:solidFill>
                            <a:srgbClr val="000000"/>
                          </a:solidFill>
                          <a:effectLst/>
                          <a:latin typeface="Times New Roman"/>
                        </a:rPr>
                        <a:t>6</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6B01403 Педагог - тренер по настольным видам спорта (шахматы)</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a:solidFill>
                            <a:srgbClr val="292B2C"/>
                          </a:solidFill>
                          <a:effectLst/>
                          <a:latin typeface="Times New Roman"/>
                        </a:rPr>
                        <a:t>Академия физической культуры и массового спорта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198">
                <a:tc>
                  <a:txBody>
                    <a:bodyPr/>
                    <a:lstStyle/>
                    <a:p>
                      <a:pPr algn="l" fontAlgn="t"/>
                      <a:r>
                        <a:rPr lang="ru-RU" sz="1000" b="0" i="0" u="none" strike="noStrike">
                          <a:solidFill>
                            <a:srgbClr val="000000"/>
                          </a:solidFill>
                          <a:effectLst/>
                          <a:latin typeface="Times New Roman"/>
                        </a:rPr>
                        <a:t>7</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6B01404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a:solidFill>
                            <a:srgbClr val="292B2C"/>
                          </a:solidFill>
                          <a:effectLst/>
                          <a:latin typeface="Times New Roman"/>
                        </a:rPr>
                        <a:t>Актюбинский региональный университет имени К.Жубанова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420">
                <a:tc>
                  <a:txBody>
                    <a:bodyPr/>
                    <a:lstStyle/>
                    <a:p>
                      <a:pPr algn="l" fontAlgn="t"/>
                      <a:r>
                        <a:rPr lang="ru-RU" sz="1000" b="0" i="0" u="none" strike="noStrike">
                          <a:solidFill>
                            <a:srgbClr val="000000"/>
                          </a:solidFill>
                          <a:effectLst/>
                          <a:latin typeface="Times New Roman"/>
                        </a:rPr>
                        <a:t>8</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292B2C"/>
                          </a:solidFill>
                          <a:effectLst/>
                          <a:latin typeface="Times New Roman"/>
                        </a:rPr>
                        <a:t>6B01401 Подготовка учителей физической культуры</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dirty="0" err="1">
                          <a:solidFill>
                            <a:srgbClr val="292B2C"/>
                          </a:solidFill>
                          <a:effectLst/>
                          <a:latin typeface="Times New Roman"/>
                        </a:rPr>
                        <a:t>Алматинский</a:t>
                      </a:r>
                      <a:r>
                        <a:rPr lang="ru-RU" sz="1000" b="0" i="0" u="none" strike="noStrike" dirty="0">
                          <a:solidFill>
                            <a:srgbClr val="292B2C"/>
                          </a:solidFill>
                          <a:effectLst/>
                          <a:latin typeface="Times New Roman"/>
                        </a:rPr>
                        <a:t> гуманитарно-экономический университет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735">
                <a:tc>
                  <a:txBody>
                    <a:bodyPr/>
                    <a:lstStyle/>
                    <a:p>
                      <a:pPr algn="l" fontAlgn="t"/>
                      <a:r>
                        <a:rPr lang="ru-RU" sz="1000" b="0" i="0" u="none" strike="noStrike">
                          <a:solidFill>
                            <a:srgbClr val="000000"/>
                          </a:solidFill>
                          <a:effectLst/>
                          <a:latin typeface="Times New Roman"/>
                        </a:rPr>
                        <a:t>9</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6B01403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a:solidFill>
                            <a:srgbClr val="292B2C"/>
                          </a:solidFill>
                          <a:effectLst/>
                          <a:latin typeface="Times New Roman"/>
                        </a:rPr>
                        <a:t>Аркалыкский педагогический институт имени И.Алтынсарина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377">
                <a:tc>
                  <a:txBody>
                    <a:bodyPr/>
                    <a:lstStyle/>
                    <a:p>
                      <a:pPr algn="l" fontAlgn="t"/>
                      <a:r>
                        <a:rPr lang="ru-RU" sz="1000" b="0" i="0" u="none" strike="noStrike">
                          <a:solidFill>
                            <a:srgbClr val="000000"/>
                          </a:solidFill>
                          <a:effectLst/>
                          <a:latin typeface="Times New Roman"/>
                        </a:rPr>
                        <a:t>10</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6B01401 Учитель физической культуры и тренер по избранному виду спорта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err="1">
                          <a:solidFill>
                            <a:srgbClr val="292B2C"/>
                          </a:solidFill>
                          <a:effectLst/>
                          <a:latin typeface="Times New Roman"/>
                        </a:rPr>
                        <a:t>Атырауский</a:t>
                      </a:r>
                      <a:r>
                        <a:rPr lang="ru-RU" sz="1000" b="0" i="0" u="none" strike="noStrike" dirty="0">
                          <a:solidFill>
                            <a:srgbClr val="292B2C"/>
                          </a:solidFill>
                          <a:effectLst/>
                          <a:latin typeface="Times New Roman"/>
                        </a:rPr>
                        <a:t> университет имени </a:t>
                      </a:r>
                      <a:r>
                        <a:rPr lang="ru-RU" sz="1000" b="0" i="0" u="none" strike="noStrike" dirty="0" err="1">
                          <a:solidFill>
                            <a:srgbClr val="292B2C"/>
                          </a:solidFill>
                          <a:effectLst/>
                          <a:latin typeface="Times New Roman"/>
                        </a:rPr>
                        <a:t>Х.Досмухамедова</a:t>
                      </a:r>
                      <a:endParaRPr lang="ru-RU" sz="1000" b="0" i="0" u="none" strike="noStrike" dirty="0">
                        <a:solidFill>
                          <a:srgbClr val="292B2C"/>
                        </a:solidFill>
                        <a:effectLst/>
                        <a:latin typeface="Times New Roman"/>
                      </a:endParaRP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778">
                <a:tc>
                  <a:txBody>
                    <a:bodyPr/>
                    <a:lstStyle/>
                    <a:p>
                      <a:pPr algn="l" fontAlgn="t"/>
                      <a:r>
                        <a:rPr lang="ru-RU" sz="1000" b="0" i="0" u="none" strike="noStrike">
                          <a:solidFill>
                            <a:srgbClr val="000000"/>
                          </a:solidFill>
                          <a:effectLst/>
                          <a:latin typeface="Times New Roman"/>
                        </a:rPr>
                        <a:t>11</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6B01421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dirty="0" err="1">
                          <a:solidFill>
                            <a:srgbClr val="292B2C"/>
                          </a:solidFill>
                          <a:effectLst/>
                          <a:latin typeface="Times New Roman"/>
                        </a:rPr>
                        <a:t>Баишев</a:t>
                      </a:r>
                      <a:r>
                        <a:rPr lang="ru-RU" sz="1000" b="0" i="0" u="none" strike="noStrike" dirty="0">
                          <a:solidFill>
                            <a:srgbClr val="292B2C"/>
                          </a:solidFill>
                          <a:effectLst/>
                          <a:latin typeface="Times New Roman"/>
                        </a:rPr>
                        <a:t> Университет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914">
                <a:tc>
                  <a:txBody>
                    <a:bodyPr/>
                    <a:lstStyle/>
                    <a:p>
                      <a:pPr algn="l" fontAlgn="t"/>
                      <a:r>
                        <a:rPr lang="ru-RU" sz="1000" b="0" i="0" u="none" strike="noStrike">
                          <a:solidFill>
                            <a:srgbClr val="000000"/>
                          </a:solidFill>
                          <a:effectLst/>
                          <a:latin typeface="Times New Roman"/>
                        </a:rPr>
                        <a:t>12</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292B2C"/>
                          </a:solidFill>
                          <a:effectLst/>
                          <a:latin typeface="Times New Roman"/>
                        </a:rPr>
                        <a:t>6B01406 Физическая культура и начальная военная подготовка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a:solidFill>
                            <a:srgbClr val="292B2C"/>
                          </a:solidFill>
                          <a:effectLst/>
                          <a:latin typeface="Times New Roman"/>
                        </a:rPr>
                        <a:t>Восточно-Казахстанский университет имени Сарсена Аманжолова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914">
                <a:tc>
                  <a:txBody>
                    <a:bodyPr/>
                    <a:lstStyle/>
                    <a:p>
                      <a:pPr algn="l" fontAlgn="t"/>
                      <a:r>
                        <a:rPr lang="ru-RU" sz="1000" b="0" i="0" u="none" strike="noStrike">
                          <a:solidFill>
                            <a:srgbClr val="000000"/>
                          </a:solidFill>
                          <a:effectLst/>
                          <a:latin typeface="Times New Roman"/>
                        </a:rPr>
                        <a:t>13</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6B01401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dirty="0">
                          <a:solidFill>
                            <a:srgbClr val="292B2C"/>
                          </a:solidFill>
                          <a:effectLst/>
                          <a:latin typeface="Times New Roman"/>
                        </a:rPr>
                        <a:t>Восточно-Казахстанский университет имени </a:t>
                      </a:r>
                      <a:r>
                        <a:rPr lang="ru-RU" sz="1000" b="0" i="0" u="none" strike="noStrike" dirty="0" err="1">
                          <a:solidFill>
                            <a:srgbClr val="292B2C"/>
                          </a:solidFill>
                          <a:effectLst/>
                          <a:latin typeface="Times New Roman"/>
                        </a:rPr>
                        <a:t>Сарсена</a:t>
                      </a:r>
                      <a:r>
                        <a:rPr lang="ru-RU" sz="1000" b="0" i="0" u="none" strike="noStrike" dirty="0">
                          <a:solidFill>
                            <a:srgbClr val="292B2C"/>
                          </a:solidFill>
                          <a:effectLst/>
                          <a:latin typeface="Times New Roman"/>
                        </a:rPr>
                        <a:t> </a:t>
                      </a:r>
                      <a:r>
                        <a:rPr lang="ru-RU" sz="1000" b="0" i="0" u="none" strike="noStrike" dirty="0" err="1">
                          <a:solidFill>
                            <a:srgbClr val="292B2C"/>
                          </a:solidFill>
                          <a:effectLst/>
                          <a:latin typeface="Times New Roman"/>
                        </a:rPr>
                        <a:t>Аманжолова</a:t>
                      </a:r>
                      <a:endParaRPr lang="ru-RU" sz="1000" b="0" i="0" u="none" strike="noStrike" dirty="0">
                        <a:solidFill>
                          <a:srgbClr val="292B2C"/>
                        </a:solidFill>
                        <a:effectLst/>
                        <a:latin typeface="Times New Roman"/>
                      </a:endParaRP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241">
                <a:tc>
                  <a:txBody>
                    <a:bodyPr/>
                    <a:lstStyle/>
                    <a:p>
                      <a:pPr algn="l" fontAlgn="t"/>
                      <a:r>
                        <a:rPr lang="ru-RU" sz="1000" b="0" i="0" u="none" strike="noStrike">
                          <a:solidFill>
                            <a:srgbClr val="000000"/>
                          </a:solidFill>
                          <a:effectLst/>
                          <a:latin typeface="Times New Roman"/>
                        </a:rPr>
                        <a:t>14</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6B01408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a:solidFill>
                            <a:srgbClr val="292B2C"/>
                          </a:solidFill>
                          <a:effectLst/>
                          <a:latin typeface="Times New Roman"/>
                        </a:rPr>
                        <a:t>Евразийский национальный университет им. Л.Н.Гумилева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272">
                <a:tc>
                  <a:txBody>
                    <a:bodyPr/>
                    <a:lstStyle/>
                    <a:p>
                      <a:pPr algn="l" fontAlgn="t"/>
                      <a:r>
                        <a:rPr lang="ru-RU" sz="1000" b="0" i="0" u="none" strike="noStrike">
                          <a:solidFill>
                            <a:srgbClr val="000000"/>
                          </a:solidFill>
                          <a:effectLst/>
                          <a:latin typeface="Times New Roman"/>
                        </a:rPr>
                        <a:t>15</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292B2C"/>
                          </a:solidFill>
                          <a:effectLst/>
                          <a:latin typeface="Times New Roman"/>
                        </a:rPr>
                        <a:t>6B01407 </a:t>
                      </a:r>
                      <a:r>
                        <a:rPr lang="ru-RU" sz="1000" b="0" i="0" u="none" strike="noStrike" dirty="0">
                          <a:solidFill>
                            <a:srgbClr val="292B2C"/>
                          </a:solidFill>
                          <a:effectLst/>
                          <a:latin typeface="Times New Roman"/>
                        </a:rPr>
                        <a:t>Тренер по футболу</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292B2C"/>
                          </a:solidFill>
                          <a:effectLst/>
                          <a:latin typeface="Times New Roman"/>
                        </a:rPr>
                        <a:t>Евразийский национальный университет им. Л.Н.Гумилева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420">
                <a:tc>
                  <a:txBody>
                    <a:bodyPr/>
                    <a:lstStyle/>
                    <a:p>
                      <a:pPr algn="l" fontAlgn="t"/>
                      <a:r>
                        <a:rPr lang="ru-RU" sz="1000" b="0" i="0" u="none" strike="noStrike">
                          <a:solidFill>
                            <a:srgbClr val="000000"/>
                          </a:solidFill>
                          <a:effectLst/>
                          <a:latin typeface="Times New Roman"/>
                        </a:rPr>
                        <a:t>16</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6B01402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dirty="0" err="1">
                          <a:solidFill>
                            <a:srgbClr val="292B2C"/>
                          </a:solidFill>
                          <a:effectLst/>
                          <a:latin typeface="Times New Roman"/>
                        </a:rPr>
                        <a:t>Жезказганский</a:t>
                      </a:r>
                      <a:r>
                        <a:rPr lang="ru-RU" sz="1000" b="0" i="0" u="none" strike="noStrike" dirty="0">
                          <a:solidFill>
                            <a:srgbClr val="292B2C"/>
                          </a:solidFill>
                          <a:effectLst/>
                          <a:latin typeface="Times New Roman"/>
                        </a:rPr>
                        <a:t> университет им. </a:t>
                      </a:r>
                      <a:r>
                        <a:rPr lang="ru-RU" sz="1000" b="0" i="0" u="none" strike="noStrike" dirty="0" err="1">
                          <a:solidFill>
                            <a:srgbClr val="292B2C"/>
                          </a:solidFill>
                          <a:effectLst/>
                          <a:latin typeface="Times New Roman"/>
                        </a:rPr>
                        <a:t>О.А.Байконурова</a:t>
                      </a:r>
                      <a:endParaRPr lang="ru-RU" sz="1000" b="0" i="0" u="none" strike="noStrike" dirty="0">
                        <a:solidFill>
                          <a:srgbClr val="292B2C"/>
                        </a:solidFill>
                        <a:effectLst/>
                        <a:latin typeface="Times New Roman"/>
                      </a:endParaRP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883">
                <a:tc>
                  <a:txBody>
                    <a:bodyPr/>
                    <a:lstStyle/>
                    <a:p>
                      <a:pPr algn="l" fontAlgn="t"/>
                      <a:r>
                        <a:rPr lang="ru-RU" sz="1000" b="0" i="0" u="none" strike="noStrike">
                          <a:solidFill>
                            <a:srgbClr val="000000"/>
                          </a:solidFill>
                          <a:effectLst/>
                          <a:latin typeface="Times New Roman"/>
                        </a:rPr>
                        <a:t>17</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6В01402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a:solidFill>
                            <a:srgbClr val="292B2C"/>
                          </a:solidFill>
                          <a:effectLst/>
                          <a:latin typeface="Times New Roman"/>
                        </a:rPr>
                        <a:t>Жетысуский университет имени Ильяса Жансугурова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914">
                <a:tc>
                  <a:txBody>
                    <a:bodyPr/>
                    <a:lstStyle/>
                    <a:p>
                      <a:pPr algn="l" fontAlgn="t"/>
                      <a:r>
                        <a:rPr lang="ru-RU" sz="1000" b="0" i="0" u="none" strike="noStrike">
                          <a:solidFill>
                            <a:srgbClr val="000000"/>
                          </a:solidFill>
                          <a:effectLst/>
                          <a:latin typeface="Times New Roman"/>
                        </a:rPr>
                        <a:t>18</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6B01405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dirty="0">
                          <a:solidFill>
                            <a:srgbClr val="292B2C"/>
                          </a:solidFill>
                          <a:effectLst/>
                          <a:latin typeface="Times New Roman"/>
                        </a:rPr>
                        <a:t>Западно-Казахстанский аграрно-технический университет им. </a:t>
                      </a:r>
                      <a:r>
                        <a:rPr lang="ru-RU" sz="1000" b="0" i="0" u="none" strike="noStrike" dirty="0" err="1">
                          <a:solidFill>
                            <a:srgbClr val="292B2C"/>
                          </a:solidFill>
                          <a:effectLst/>
                          <a:latin typeface="Times New Roman"/>
                        </a:rPr>
                        <a:t>Жангир</a:t>
                      </a:r>
                      <a:r>
                        <a:rPr lang="ru-RU" sz="1000" b="0" i="0" u="none" strike="noStrike" dirty="0">
                          <a:solidFill>
                            <a:srgbClr val="292B2C"/>
                          </a:solidFill>
                          <a:effectLst/>
                          <a:latin typeface="Times New Roman"/>
                        </a:rPr>
                        <a:t> хана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914">
                <a:tc>
                  <a:txBody>
                    <a:bodyPr/>
                    <a:lstStyle/>
                    <a:p>
                      <a:pPr algn="l" fontAlgn="t"/>
                      <a:r>
                        <a:rPr lang="ru-RU" sz="1000" b="0" i="0" u="none" strike="noStrike">
                          <a:solidFill>
                            <a:srgbClr val="000000"/>
                          </a:solidFill>
                          <a:effectLst/>
                          <a:latin typeface="Times New Roman"/>
                        </a:rPr>
                        <a:t>19</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6B01401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a:solidFill>
                            <a:srgbClr val="292B2C"/>
                          </a:solidFill>
                          <a:effectLst/>
                          <a:latin typeface="Times New Roman"/>
                        </a:rPr>
                        <a:t>Западно-Казахстанский инновационно-технологический университет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914">
                <a:tc>
                  <a:txBody>
                    <a:bodyPr/>
                    <a:lstStyle/>
                    <a:p>
                      <a:pPr algn="l" fontAlgn="t"/>
                      <a:r>
                        <a:rPr lang="ru-RU" sz="1000" b="0" i="0" u="none" strike="noStrike">
                          <a:solidFill>
                            <a:srgbClr val="000000"/>
                          </a:solidFill>
                          <a:effectLst/>
                          <a:latin typeface="Times New Roman"/>
                        </a:rPr>
                        <a:t>20</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292B2C"/>
                          </a:solidFill>
                          <a:effectLst/>
                          <a:latin typeface="Times New Roman"/>
                        </a:rPr>
                        <a:t>6B01402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a:solidFill>
                            <a:srgbClr val="292B2C"/>
                          </a:solidFill>
                          <a:effectLst/>
                          <a:latin typeface="Times New Roman"/>
                        </a:rPr>
                        <a:t>Западно-Казахстанский университет имени Махамбета Утемисова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241">
                <a:tc>
                  <a:txBody>
                    <a:bodyPr/>
                    <a:lstStyle/>
                    <a:p>
                      <a:pPr algn="l" fontAlgn="t"/>
                      <a:r>
                        <a:rPr lang="ru-RU" sz="1000" b="0" i="0" u="none" strike="noStrike">
                          <a:solidFill>
                            <a:srgbClr val="000000"/>
                          </a:solidFill>
                          <a:effectLst/>
                          <a:latin typeface="Times New Roman"/>
                        </a:rPr>
                        <a:t>21</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6B01403 Адаптивная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a:solidFill>
                            <a:srgbClr val="292B2C"/>
                          </a:solidFill>
                          <a:effectLst/>
                          <a:latin typeface="Times New Roman"/>
                        </a:rPr>
                        <a:t>Казахская академия спорта и туризма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599">
                <a:tc>
                  <a:txBody>
                    <a:bodyPr/>
                    <a:lstStyle/>
                    <a:p>
                      <a:pPr algn="l" fontAlgn="t"/>
                      <a:r>
                        <a:rPr lang="ru-RU" sz="1000" b="0" i="0" u="none" strike="noStrike">
                          <a:solidFill>
                            <a:srgbClr val="000000"/>
                          </a:solidFill>
                          <a:effectLst/>
                          <a:latin typeface="Times New Roman"/>
                        </a:rPr>
                        <a:t>22</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6B01401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a:solidFill>
                            <a:srgbClr val="292B2C"/>
                          </a:solidFill>
                          <a:effectLst/>
                          <a:latin typeface="Times New Roman"/>
                        </a:rPr>
                        <a:t>Казахская академия спорта и туризма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957">
                <a:tc>
                  <a:txBody>
                    <a:bodyPr/>
                    <a:lstStyle/>
                    <a:p>
                      <a:pPr algn="l" fontAlgn="t"/>
                      <a:r>
                        <a:rPr lang="ru-RU" sz="1000" b="0" i="0" u="none" strike="noStrike">
                          <a:solidFill>
                            <a:srgbClr val="000000"/>
                          </a:solidFill>
                          <a:effectLst/>
                          <a:latin typeface="Times New Roman"/>
                        </a:rPr>
                        <a:t>23</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292B2C"/>
                          </a:solidFill>
                          <a:effectLst/>
                          <a:latin typeface="Times New Roman"/>
                        </a:rPr>
                        <a:t>6B01404 </a:t>
                      </a:r>
                      <a:r>
                        <a:rPr lang="ru-RU" sz="1000" b="0" i="0" u="none" strike="noStrike" dirty="0">
                          <a:solidFill>
                            <a:srgbClr val="292B2C"/>
                          </a:solidFill>
                          <a:effectLst/>
                          <a:latin typeface="Times New Roman"/>
                        </a:rPr>
                        <a:t>Фитнес и рекреация</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dirty="0">
                          <a:solidFill>
                            <a:srgbClr val="292B2C"/>
                          </a:solidFill>
                          <a:effectLst/>
                          <a:latin typeface="Times New Roman"/>
                        </a:rPr>
                        <a:t>Казахская академия спорта и туризма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735">
                <a:tc>
                  <a:txBody>
                    <a:bodyPr/>
                    <a:lstStyle/>
                    <a:p>
                      <a:pPr algn="l" fontAlgn="t"/>
                      <a:r>
                        <a:rPr lang="ru-RU" sz="1000" b="0" i="0" u="none" strike="noStrike">
                          <a:solidFill>
                            <a:srgbClr val="000000"/>
                          </a:solidFill>
                          <a:effectLst/>
                          <a:latin typeface="Times New Roman"/>
                        </a:rPr>
                        <a:t>24</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292B2C"/>
                          </a:solidFill>
                          <a:effectLst/>
                          <a:latin typeface="Times New Roman"/>
                        </a:rPr>
                        <a:t>6B01401 Начальная военная подготовка–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dirty="0">
                          <a:solidFill>
                            <a:srgbClr val="292B2C"/>
                          </a:solidFill>
                          <a:effectLst/>
                          <a:latin typeface="Times New Roman"/>
                        </a:rPr>
                        <a:t>Казахский Национальный педагогический университет имени Абая</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914">
                <a:tc>
                  <a:txBody>
                    <a:bodyPr/>
                    <a:lstStyle/>
                    <a:p>
                      <a:pPr algn="l" fontAlgn="t"/>
                      <a:r>
                        <a:rPr lang="ru-RU" sz="1000" b="0" i="0" u="none" strike="noStrike">
                          <a:solidFill>
                            <a:srgbClr val="000000"/>
                          </a:solidFill>
                          <a:effectLst/>
                          <a:latin typeface="Times New Roman"/>
                        </a:rPr>
                        <a:t>25</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6B01413 Физическая культура и спорт-Начальная военная подготовка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dirty="0">
                          <a:solidFill>
                            <a:srgbClr val="292B2C"/>
                          </a:solidFill>
                          <a:effectLst/>
                          <a:latin typeface="Times New Roman"/>
                        </a:rPr>
                        <a:t>Казахский Национальный педагогический университет имени Абая</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914">
                <a:tc>
                  <a:txBody>
                    <a:bodyPr/>
                    <a:lstStyle/>
                    <a:p>
                      <a:pPr algn="l" fontAlgn="t"/>
                      <a:r>
                        <a:rPr lang="ru-RU" sz="1000" b="0" i="0" u="none" strike="noStrike">
                          <a:solidFill>
                            <a:srgbClr val="000000"/>
                          </a:solidFill>
                          <a:effectLst/>
                          <a:latin typeface="Times New Roman"/>
                        </a:rPr>
                        <a:t>26</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6B01404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dirty="0">
                          <a:solidFill>
                            <a:srgbClr val="292B2C"/>
                          </a:solidFill>
                          <a:effectLst/>
                          <a:latin typeface="Times New Roman"/>
                        </a:rPr>
                        <a:t>Казахский Национальный педагогический университет имени Абая</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420">
                <a:tc>
                  <a:txBody>
                    <a:bodyPr/>
                    <a:lstStyle/>
                    <a:p>
                      <a:pPr algn="l" fontAlgn="t"/>
                      <a:r>
                        <a:rPr lang="ru-RU" sz="1000" b="0" i="0" u="none" strike="noStrike">
                          <a:solidFill>
                            <a:srgbClr val="000000"/>
                          </a:solidFill>
                          <a:effectLst/>
                          <a:latin typeface="Times New Roman"/>
                        </a:rPr>
                        <a:t>27</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6B01401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dirty="0">
                          <a:solidFill>
                            <a:srgbClr val="292B2C"/>
                          </a:solidFill>
                          <a:effectLst/>
                          <a:latin typeface="Times New Roman"/>
                        </a:rPr>
                        <a:t>Казахский национальный университет </a:t>
                      </a:r>
                      <a:r>
                        <a:rPr lang="ru-RU" sz="1000" b="0" i="0" u="none" strike="noStrike" dirty="0" err="1">
                          <a:solidFill>
                            <a:srgbClr val="292B2C"/>
                          </a:solidFill>
                          <a:effectLst/>
                          <a:latin typeface="Times New Roman"/>
                        </a:rPr>
                        <a:t>им.аль-Фараби</a:t>
                      </a:r>
                      <a:endParaRPr lang="ru-RU" sz="1000" b="0" i="0" u="none" strike="noStrike" dirty="0">
                        <a:solidFill>
                          <a:srgbClr val="292B2C"/>
                        </a:solidFill>
                        <a:effectLst/>
                        <a:latin typeface="Times New Roman"/>
                      </a:endParaRP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420">
                <a:tc>
                  <a:txBody>
                    <a:bodyPr/>
                    <a:lstStyle/>
                    <a:p>
                      <a:pPr algn="l" fontAlgn="t"/>
                      <a:r>
                        <a:rPr lang="ru-RU" sz="1000" b="0" i="0" u="none" strike="noStrike">
                          <a:solidFill>
                            <a:srgbClr val="000000"/>
                          </a:solidFill>
                          <a:effectLst/>
                          <a:latin typeface="Times New Roman"/>
                        </a:rPr>
                        <a:t>28</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6B01401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a:solidFill>
                            <a:srgbClr val="292B2C"/>
                          </a:solidFill>
                          <a:effectLst/>
                          <a:latin typeface="Times New Roman"/>
                        </a:rPr>
                        <a:t>Казахстанско-Американский свободный университет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377">
                <a:tc>
                  <a:txBody>
                    <a:bodyPr/>
                    <a:lstStyle/>
                    <a:p>
                      <a:pPr algn="l" fontAlgn="t"/>
                      <a:r>
                        <a:rPr lang="ru-RU" sz="1000" b="0" i="0" u="none" strike="noStrike">
                          <a:solidFill>
                            <a:srgbClr val="000000"/>
                          </a:solidFill>
                          <a:effectLst/>
                          <a:latin typeface="Times New Roman"/>
                        </a:rPr>
                        <a:t>29</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6B01403 Физическая культура и спорт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000" b="0" i="0" u="none" strike="noStrike">
                          <a:solidFill>
                            <a:srgbClr val="292B2C"/>
                          </a:solidFill>
                          <a:effectLst/>
                          <a:latin typeface="Times New Roman"/>
                        </a:rPr>
                        <a:t>Карагандинский университет имени академика Е.А.Букетова</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735">
                <a:tc>
                  <a:txBody>
                    <a:bodyPr/>
                    <a:lstStyle/>
                    <a:p>
                      <a:pPr algn="l" fontAlgn="t"/>
                      <a:r>
                        <a:rPr lang="ru-RU" sz="1000" b="0" i="0" u="none" strike="noStrike">
                          <a:solidFill>
                            <a:srgbClr val="000000"/>
                          </a:solidFill>
                          <a:effectLst/>
                          <a:latin typeface="Times New Roman"/>
                        </a:rPr>
                        <a:t>30</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dirty="0">
                          <a:solidFill>
                            <a:srgbClr val="292B2C"/>
                          </a:solidFill>
                          <a:effectLst/>
                          <a:latin typeface="Times New Roman"/>
                        </a:rPr>
                        <a:t>6B01402 Физическая культура и спортивный менеджмент</a:t>
                      </a: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ru-RU" sz="1000" b="0" i="0" u="none" strike="noStrike" dirty="0">
                          <a:solidFill>
                            <a:srgbClr val="292B2C"/>
                          </a:solidFill>
                          <a:effectLst/>
                          <a:latin typeface="Times New Roman"/>
                        </a:rPr>
                        <a:t>Карагандинский университет </a:t>
                      </a:r>
                      <a:r>
                        <a:rPr lang="ru-RU" sz="1000" b="0" i="0" u="none" strike="noStrike" dirty="0" err="1">
                          <a:solidFill>
                            <a:srgbClr val="292B2C"/>
                          </a:solidFill>
                          <a:effectLst/>
                          <a:latin typeface="Times New Roman"/>
                        </a:rPr>
                        <a:t>Казпотребсоюза</a:t>
                      </a:r>
                      <a:endParaRPr lang="ru-RU" sz="1000" b="0" i="0" u="none" strike="noStrike" dirty="0">
                        <a:solidFill>
                          <a:srgbClr val="292B2C"/>
                        </a:solidFill>
                        <a:effectLst/>
                        <a:latin typeface="Times New Roman"/>
                      </a:endParaRPr>
                    </a:p>
                  </a:txBody>
                  <a:tcPr marL="4821" marR="4821" marT="4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3402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403" y="83329"/>
            <a:ext cx="969238" cy="971927"/>
          </a:xfrm>
          <a:prstGeom prst="rect">
            <a:avLst/>
          </a:prstGeom>
          <a:noFill/>
          <a:ln>
            <a:noFill/>
          </a:ln>
        </p:spPr>
      </p:pic>
      <p:sp>
        <p:nvSpPr>
          <p:cNvPr id="6" name="Прямоугольник 5"/>
          <p:cNvSpPr/>
          <p:nvPr/>
        </p:nvSpPr>
        <p:spPr>
          <a:xfrm>
            <a:off x="1469387" y="85768"/>
            <a:ext cx="7416824" cy="819904"/>
          </a:xfrm>
          <a:prstGeom prst="rect">
            <a:avLst/>
          </a:prstGeom>
        </p:spPr>
        <p:txBody>
          <a:bodyPr wrap="square">
            <a:spAutoFit/>
          </a:bodyPr>
          <a:lstStyle/>
          <a:p>
            <a:pPr indent="449580" algn="just">
              <a:lnSpc>
                <a:spcPct val="115000"/>
              </a:lnSpc>
            </a:pPr>
            <a:r>
              <a:rPr lang="ru-RU" sz="1400" b="1" dirty="0" smtClean="0">
                <a:solidFill>
                  <a:srgbClr val="4F81BD"/>
                </a:solidFill>
                <a:latin typeface="Times New Roman"/>
                <a:ea typeface="Calibri"/>
                <a:cs typeface="Times New Roman"/>
              </a:rPr>
              <a:t>ПЕРЕЧЕНЬ ОБРАЗОВАТЕЛЬНЫХ ПРОГРАММ И ВУЗОВ ОСУЩЕСТВЛЯЮЩИХ ПОДГОТОВКУ КАДРОВ В СФЕРЕ ФИЗИЧЕСКОЙ КУЛЬТУРЫ И СПОРТА</a:t>
            </a:r>
            <a:endParaRPr lang="ru-RU" sz="1100" b="1" dirty="0">
              <a:solidFill>
                <a:srgbClr val="4F81BD"/>
              </a:solidFill>
              <a:ea typeface="Calibri"/>
              <a:cs typeface="Times New Roman"/>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628072679"/>
              </p:ext>
            </p:extLst>
          </p:nvPr>
        </p:nvGraphicFramePr>
        <p:xfrm>
          <a:off x="179512" y="1055256"/>
          <a:ext cx="8856983" cy="5672282"/>
        </p:xfrm>
        <a:graphic>
          <a:graphicData uri="http://schemas.openxmlformats.org/drawingml/2006/table">
            <a:tbl>
              <a:tblPr/>
              <a:tblGrid>
                <a:gridCol w="249257"/>
                <a:gridCol w="3836227"/>
                <a:gridCol w="4771499"/>
              </a:tblGrid>
              <a:tr h="97906">
                <a:tc>
                  <a:txBody>
                    <a:bodyPr/>
                    <a:lstStyle/>
                    <a:p>
                      <a:pPr algn="l" fontAlgn="t"/>
                      <a:r>
                        <a:rPr lang="ru-RU" sz="1000" b="1" i="0" u="none" strike="noStrike" dirty="0">
                          <a:solidFill>
                            <a:srgbClr val="000000"/>
                          </a:solidFill>
                          <a:effectLst/>
                          <a:latin typeface="Times New Roman"/>
                        </a:rPr>
                        <a:t>№</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r>
                        <a:rPr lang="ru-RU" sz="1000" b="1" i="0" u="none" strike="noStrike" dirty="0">
                          <a:solidFill>
                            <a:srgbClr val="000000"/>
                          </a:solidFill>
                          <a:effectLst/>
                          <a:latin typeface="Times New Roman"/>
                        </a:rPr>
                        <a:t>Название ОП</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t"/>
                      <a:r>
                        <a:rPr lang="ru-RU" sz="1000" b="1" i="0" u="none" strike="noStrike" dirty="0">
                          <a:solidFill>
                            <a:srgbClr val="292B2C"/>
                          </a:solidFill>
                          <a:effectLst/>
                          <a:latin typeface="Times New Roman"/>
                        </a:rPr>
                        <a:t>ВУЗ</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90151">
                <a:tc gridSpan="3">
                  <a:txBody>
                    <a:bodyPr/>
                    <a:lstStyle/>
                    <a:p>
                      <a:pPr algn="l" fontAlgn="t"/>
                      <a:r>
                        <a:rPr lang="ru-RU" sz="1000" b="1" i="0" u="none" strike="noStrike" dirty="0">
                          <a:solidFill>
                            <a:srgbClr val="000000"/>
                          </a:solidFill>
                          <a:effectLst/>
                          <a:latin typeface="Times New Roman"/>
                        </a:rPr>
                        <a:t>Бакалавр ОП</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ru-RU"/>
                    </a:p>
                  </a:txBody>
                  <a:tcPr/>
                </a:tc>
                <a:tc hMerge="1">
                  <a:txBody>
                    <a:bodyPr/>
                    <a:lstStyle/>
                    <a:p>
                      <a:endParaRPr lang="ru-RU"/>
                    </a:p>
                  </a:txBody>
                  <a:tcPr/>
                </a:tc>
              </a:tr>
              <a:tr h="164792">
                <a:tc>
                  <a:txBody>
                    <a:bodyPr/>
                    <a:lstStyle/>
                    <a:p>
                      <a:pPr algn="l" fontAlgn="t"/>
                      <a:r>
                        <a:rPr lang="ru-RU" sz="950" b="0" i="0" u="none" strike="noStrike" dirty="0">
                          <a:solidFill>
                            <a:srgbClr val="000000"/>
                          </a:solidFill>
                          <a:effectLst/>
                          <a:latin typeface="Times New Roman"/>
                        </a:rPr>
                        <a:t>31</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dirty="0">
                          <a:solidFill>
                            <a:srgbClr val="292B2C"/>
                          </a:solidFill>
                          <a:effectLst/>
                          <a:latin typeface="Times New Roman"/>
                        </a:rPr>
                        <a:t>6B01401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a:solidFill>
                            <a:srgbClr val="292B2C"/>
                          </a:solidFill>
                          <a:effectLst/>
                          <a:latin typeface="Times New Roman"/>
                        </a:rPr>
                        <a:t>Каспийский университет технологий и инжиниринга имени Ш. </a:t>
                      </a:r>
                      <a:r>
                        <a:rPr lang="ru-RU" sz="950" b="0" i="0" u="none" strike="noStrike" dirty="0" err="1">
                          <a:solidFill>
                            <a:srgbClr val="292B2C"/>
                          </a:solidFill>
                          <a:effectLst/>
                          <a:latin typeface="Times New Roman"/>
                        </a:rPr>
                        <a:t>Есенова</a:t>
                      </a:r>
                      <a:endParaRPr lang="ru-RU" sz="950" b="0" i="0" u="none" strike="noStrike" dirty="0">
                        <a:solidFill>
                          <a:srgbClr val="292B2C"/>
                        </a:solidFill>
                        <a:effectLst/>
                        <a:latin typeface="Times New Roman"/>
                      </a:endParaRP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792">
                <a:tc>
                  <a:txBody>
                    <a:bodyPr/>
                    <a:lstStyle/>
                    <a:p>
                      <a:pPr algn="l" fontAlgn="t"/>
                      <a:r>
                        <a:rPr lang="ru-RU" sz="950" b="0" i="0" u="none" strike="noStrike">
                          <a:solidFill>
                            <a:srgbClr val="000000"/>
                          </a:solidFill>
                          <a:effectLst/>
                          <a:latin typeface="Times New Roman"/>
                        </a:rPr>
                        <a:t>32</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dirty="0">
                          <a:solidFill>
                            <a:srgbClr val="292B2C"/>
                          </a:solidFill>
                          <a:effectLst/>
                          <a:latin typeface="Times New Roman"/>
                        </a:rPr>
                        <a:t>6B01402 Физическая культура и начальная военно-технологическая подготовка</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a:solidFill>
                            <a:srgbClr val="292B2C"/>
                          </a:solidFill>
                          <a:effectLst/>
                          <a:latin typeface="Times New Roman"/>
                        </a:rPr>
                        <a:t>Каспийский университет технологий и инжиниринга имени Ш. Есенова</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630">
                <a:tc>
                  <a:txBody>
                    <a:bodyPr/>
                    <a:lstStyle/>
                    <a:p>
                      <a:pPr algn="l" fontAlgn="t"/>
                      <a:r>
                        <a:rPr lang="ru-RU" sz="950" b="0" i="0" u="none" strike="noStrike">
                          <a:solidFill>
                            <a:srgbClr val="000000"/>
                          </a:solidFill>
                          <a:effectLst/>
                          <a:latin typeface="Times New Roman"/>
                        </a:rPr>
                        <a:t>33</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dirty="0">
                          <a:solidFill>
                            <a:srgbClr val="292B2C"/>
                          </a:solidFill>
                          <a:effectLst/>
                          <a:latin typeface="Times New Roman"/>
                        </a:rPr>
                        <a:t>6B01405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a:solidFill>
                            <a:srgbClr val="292B2C"/>
                          </a:solidFill>
                          <a:effectLst/>
                          <a:latin typeface="Times New Roman"/>
                        </a:rPr>
                        <a:t>Кокшетауский университет имени Абая Мырзахметова</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630">
                <a:tc>
                  <a:txBody>
                    <a:bodyPr/>
                    <a:lstStyle/>
                    <a:p>
                      <a:pPr algn="l" fontAlgn="t"/>
                      <a:r>
                        <a:rPr lang="ru-RU" sz="950" b="0" i="0" u="none" strike="noStrike">
                          <a:solidFill>
                            <a:srgbClr val="000000"/>
                          </a:solidFill>
                          <a:effectLst/>
                          <a:latin typeface="Times New Roman"/>
                        </a:rPr>
                        <a:t>34</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dirty="0">
                          <a:solidFill>
                            <a:srgbClr val="292B2C"/>
                          </a:solidFill>
                          <a:effectLst/>
                          <a:latin typeface="Times New Roman"/>
                        </a:rPr>
                        <a:t>6B01403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a:solidFill>
                            <a:srgbClr val="292B2C"/>
                          </a:solidFill>
                          <a:effectLst/>
                          <a:latin typeface="Times New Roman"/>
                        </a:rPr>
                        <a:t>Кокшетауский университет имени Ш. Уалиханова</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792">
                <a:tc>
                  <a:txBody>
                    <a:bodyPr/>
                    <a:lstStyle/>
                    <a:p>
                      <a:pPr algn="l" fontAlgn="t"/>
                      <a:r>
                        <a:rPr lang="ru-RU" sz="950" b="0" i="0" u="none" strike="noStrike">
                          <a:solidFill>
                            <a:srgbClr val="000000"/>
                          </a:solidFill>
                          <a:effectLst/>
                          <a:latin typeface="Times New Roman"/>
                        </a:rPr>
                        <a:t>35</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dirty="0">
                          <a:solidFill>
                            <a:srgbClr val="292B2C"/>
                          </a:solidFill>
                          <a:effectLst/>
                          <a:latin typeface="Times New Roman"/>
                        </a:rPr>
                        <a:t>6B01401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a:solidFill>
                            <a:srgbClr val="292B2C"/>
                          </a:solidFill>
                          <a:effectLst/>
                          <a:latin typeface="Times New Roman"/>
                        </a:rPr>
                        <a:t>Костанайский региональный университет имени А. Байтурсынова</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792">
                <a:tc>
                  <a:txBody>
                    <a:bodyPr/>
                    <a:lstStyle/>
                    <a:p>
                      <a:pPr algn="l" fontAlgn="t"/>
                      <a:r>
                        <a:rPr lang="ru-RU" sz="950" b="0" i="0" u="none" strike="noStrike">
                          <a:solidFill>
                            <a:srgbClr val="000000"/>
                          </a:solidFill>
                          <a:effectLst/>
                          <a:latin typeface="Times New Roman"/>
                        </a:rPr>
                        <a:t>36</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dirty="0">
                          <a:solidFill>
                            <a:srgbClr val="292B2C"/>
                          </a:solidFill>
                          <a:effectLst/>
                          <a:latin typeface="Times New Roman"/>
                        </a:rPr>
                        <a:t>6B01405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err="1">
                          <a:solidFill>
                            <a:srgbClr val="292B2C"/>
                          </a:solidFill>
                          <a:effectLst/>
                          <a:latin typeface="Times New Roman"/>
                        </a:rPr>
                        <a:t>Костанайский</a:t>
                      </a:r>
                      <a:r>
                        <a:rPr lang="ru-RU" sz="950" b="0" i="0" u="none" strike="noStrike" dirty="0">
                          <a:solidFill>
                            <a:srgbClr val="292B2C"/>
                          </a:solidFill>
                          <a:effectLst/>
                          <a:latin typeface="Times New Roman"/>
                        </a:rPr>
                        <a:t> социально-технический университет имени академика </a:t>
                      </a:r>
                      <a:r>
                        <a:rPr lang="ru-RU" sz="950" b="0" i="0" u="none" strike="noStrike" dirty="0" err="1">
                          <a:solidFill>
                            <a:srgbClr val="292B2C"/>
                          </a:solidFill>
                          <a:effectLst/>
                          <a:latin typeface="Times New Roman"/>
                        </a:rPr>
                        <a:t>Зулкарнай</a:t>
                      </a:r>
                      <a:r>
                        <a:rPr lang="ru-RU" sz="950" b="0" i="0" u="none" strike="noStrike" dirty="0">
                          <a:solidFill>
                            <a:srgbClr val="292B2C"/>
                          </a:solidFill>
                          <a:effectLst/>
                          <a:latin typeface="Times New Roman"/>
                        </a:rPr>
                        <a:t> </a:t>
                      </a:r>
                      <a:r>
                        <a:rPr lang="ru-RU" sz="950" b="0" i="0" u="none" strike="noStrike" dirty="0" err="1">
                          <a:solidFill>
                            <a:srgbClr val="292B2C"/>
                          </a:solidFill>
                          <a:effectLst/>
                          <a:latin typeface="Times New Roman"/>
                        </a:rPr>
                        <a:t>Алдамжар</a:t>
                      </a:r>
                      <a:endParaRPr lang="ru-RU" sz="950" b="0" i="0" u="none" strike="noStrike" dirty="0">
                        <a:solidFill>
                          <a:srgbClr val="292B2C"/>
                        </a:solidFill>
                        <a:effectLst/>
                        <a:latin typeface="Times New Roman"/>
                      </a:endParaRP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783">
                <a:tc>
                  <a:txBody>
                    <a:bodyPr/>
                    <a:lstStyle/>
                    <a:p>
                      <a:pPr algn="l" fontAlgn="t"/>
                      <a:r>
                        <a:rPr lang="ru-RU" sz="950" b="0" i="0" u="none" strike="noStrike">
                          <a:solidFill>
                            <a:srgbClr val="000000"/>
                          </a:solidFill>
                          <a:effectLst/>
                          <a:latin typeface="Times New Roman"/>
                        </a:rPr>
                        <a:t>37</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6B01407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a:solidFill>
                            <a:srgbClr val="292B2C"/>
                          </a:solidFill>
                          <a:effectLst/>
                          <a:latin typeface="Times New Roman"/>
                        </a:rPr>
                        <a:t>Кызылординский открытый университет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243">
                <a:tc>
                  <a:txBody>
                    <a:bodyPr/>
                    <a:lstStyle/>
                    <a:p>
                      <a:pPr algn="l" fontAlgn="t"/>
                      <a:r>
                        <a:rPr lang="ru-RU" sz="950" b="0" i="0" u="none" strike="noStrike">
                          <a:solidFill>
                            <a:srgbClr val="000000"/>
                          </a:solidFill>
                          <a:effectLst/>
                          <a:latin typeface="Times New Roman"/>
                        </a:rPr>
                        <a:t>38</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50" b="0" i="0" u="none" strike="noStrike" dirty="0">
                          <a:solidFill>
                            <a:srgbClr val="292B2C"/>
                          </a:solidFill>
                          <a:effectLst/>
                          <a:latin typeface="Times New Roman"/>
                        </a:rPr>
                        <a:t>6B01404</a:t>
                      </a:r>
                      <a:r>
                        <a:rPr lang="ru-RU" sz="950" b="0" i="0" u="none" strike="noStrike" dirty="0">
                          <a:solidFill>
                            <a:srgbClr val="292B2C"/>
                          </a:solidFill>
                          <a:effectLst/>
                          <a:latin typeface="Times New Roman"/>
                        </a:rPr>
                        <a:t>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err="1">
                          <a:solidFill>
                            <a:srgbClr val="292B2C"/>
                          </a:solidFill>
                          <a:effectLst/>
                          <a:latin typeface="Times New Roman"/>
                        </a:rPr>
                        <a:t>Кызылординский</a:t>
                      </a:r>
                      <a:r>
                        <a:rPr lang="ru-RU" sz="950" b="0" i="0" u="none" strike="noStrike" dirty="0">
                          <a:solidFill>
                            <a:srgbClr val="292B2C"/>
                          </a:solidFill>
                          <a:effectLst/>
                          <a:latin typeface="Times New Roman"/>
                        </a:rPr>
                        <a:t> университет «</a:t>
                      </a:r>
                      <a:r>
                        <a:rPr lang="ru-RU" sz="950" b="0" i="0" u="none" strike="noStrike" dirty="0" err="1">
                          <a:solidFill>
                            <a:srgbClr val="292B2C"/>
                          </a:solidFill>
                          <a:effectLst/>
                          <a:latin typeface="Times New Roman"/>
                        </a:rPr>
                        <a:t>Болашак</a:t>
                      </a:r>
                      <a:r>
                        <a:rPr lang="ru-RU" sz="950" b="0" i="0" u="none" strike="noStrike" dirty="0">
                          <a:solidFill>
                            <a:srgbClr val="292B2C"/>
                          </a:solidFill>
                          <a:effectLst/>
                          <a:latin typeface="Times New Roman"/>
                        </a:rPr>
                        <a:t>»</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936">
                <a:tc>
                  <a:txBody>
                    <a:bodyPr/>
                    <a:lstStyle/>
                    <a:p>
                      <a:pPr algn="l" fontAlgn="t"/>
                      <a:r>
                        <a:rPr lang="ru-RU" sz="950" b="0" i="0" u="none" strike="noStrike">
                          <a:solidFill>
                            <a:srgbClr val="000000"/>
                          </a:solidFill>
                          <a:effectLst/>
                          <a:latin typeface="Times New Roman"/>
                        </a:rPr>
                        <a:t>39</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6B01405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err="1">
                          <a:solidFill>
                            <a:srgbClr val="292B2C"/>
                          </a:solidFill>
                          <a:effectLst/>
                          <a:latin typeface="Times New Roman"/>
                        </a:rPr>
                        <a:t>Кызылординский</a:t>
                      </a:r>
                      <a:r>
                        <a:rPr lang="ru-RU" sz="950" b="0" i="0" u="none" strike="noStrike" dirty="0">
                          <a:solidFill>
                            <a:srgbClr val="292B2C"/>
                          </a:solidFill>
                          <a:effectLst/>
                          <a:latin typeface="Times New Roman"/>
                        </a:rPr>
                        <a:t> университет имени </a:t>
                      </a:r>
                      <a:r>
                        <a:rPr lang="ru-RU" sz="950" b="0" i="0" u="none" strike="noStrike" dirty="0" err="1">
                          <a:solidFill>
                            <a:srgbClr val="292B2C"/>
                          </a:solidFill>
                          <a:effectLst/>
                          <a:latin typeface="Times New Roman"/>
                        </a:rPr>
                        <a:t>Коркыт</a:t>
                      </a:r>
                      <a:r>
                        <a:rPr lang="ru-RU" sz="950" b="0" i="0" u="none" strike="noStrike" dirty="0">
                          <a:solidFill>
                            <a:srgbClr val="292B2C"/>
                          </a:solidFill>
                          <a:effectLst/>
                          <a:latin typeface="Times New Roman"/>
                        </a:rPr>
                        <a:t> </a:t>
                      </a:r>
                      <a:r>
                        <a:rPr lang="ru-RU" sz="950" b="0" i="0" u="none" strike="noStrike" dirty="0" err="1">
                          <a:solidFill>
                            <a:srgbClr val="292B2C"/>
                          </a:solidFill>
                          <a:effectLst/>
                          <a:latin typeface="Times New Roman"/>
                        </a:rPr>
                        <a:t>Ата</a:t>
                      </a:r>
                      <a:endParaRPr lang="ru-RU" sz="950" b="0" i="0" u="none" strike="noStrike" dirty="0">
                        <a:solidFill>
                          <a:srgbClr val="292B2C"/>
                        </a:solidFill>
                        <a:effectLst/>
                        <a:latin typeface="Times New Roman"/>
                      </a:endParaRP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792">
                <a:tc>
                  <a:txBody>
                    <a:bodyPr/>
                    <a:lstStyle/>
                    <a:p>
                      <a:pPr algn="l" fontAlgn="t"/>
                      <a:r>
                        <a:rPr lang="ru-RU" sz="950" b="0" i="0" u="none" strike="noStrike">
                          <a:solidFill>
                            <a:srgbClr val="000000"/>
                          </a:solidFill>
                          <a:effectLst/>
                          <a:latin typeface="Times New Roman"/>
                        </a:rPr>
                        <a:t>40</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dirty="0">
                          <a:solidFill>
                            <a:srgbClr val="292B2C"/>
                          </a:solidFill>
                          <a:effectLst/>
                          <a:latin typeface="Times New Roman"/>
                        </a:rPr>
                        <a:t>6B01405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a:solidFill>
                            <a:srgbClr val="292B2C"/>
                          </a:solidFill>
                          <a:effectLst/>
                          <a:latin typeface="Times New Roman"/>
                        </a:rPr>
                        <a:t>Международный казахско-турецкий университет </a:t>
                      </a:r>
                      <a:r>
                        <a:rPr lang="ru-RU" sz="950" b="0" i="0" u="none" strike="noStrike" dirty="0" err="1">
                          <a:solidFill>
                            <a:srgbClr val="292B2C"/>
                          </a:solidFill>
                          <a:effectLst/>
                          <a:latin typeface="Times New Roman"/>
                        </a:rPr>
                        <a:t>им.Х.А.Ясави</a:t>
                      </a:r>
                      <a:endParaRPr lang="ru-RU" sz="950" b="0" i="0" u="none" strike="noStrike" dirty="0">
                        <a:solidFill>
                          <a:srgbClr val="292B2C"/>
                        </a:solidFill>
                        <a:effectLst/>
                        <a:latin typeface="Times New Roman"/>
                      </a:endParaRP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945">
                <a:tc>
                  <a:txBody>
                    <a:bodyPr/>
                    <a:lstStyle/>
                    <a:p>
                      <a:pPr algn="l" fontAlgn="t"/>
                      <a:r>
                        <a:rPr lang="ru-RU" sz="950" b="0" i="0" u="none" strike="noStrike">
                          <a:solidFill>
                            <a:srgbClr val="000000"/>
                          </a:solidFill>
                          <a:effectLst/>
                          <a:latin typeface="Times New Roman"/>
                        </a:rPr>
                        <a:t>41</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dirty="0">
                          <a:solidFill>
                            <a:srgbClr val="292B2C"/>
                          </a:solidFill>
                          <a:effectLst/>
                          <a:latin typeface="Times New Roman"/>
                        </a:rPr>
                        <a:t>6B01485 Физическая культура и начальная военная подготовка</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a:solidFill>
                            <a:srgbClr val="292B2C"/>
                          </a:solidFill>
                          <a:effectLst/>
                          <a:latin typeface="Times New Roman"/>
                        </a:rPr>
                        <a:t>Международный казахско-турецкий университет </a:t>
                      </a:r>
                      <a:r>
                        <a:rPr lang="ru-RU" sz="950" b="0" i="0" u="none" strike="noStrike" dirty="0" err="1">
                          <a:solidFill>
                            <a:srgbClr val="292B2C"/>
                          </a:solidFill>
                          <a:effectLst/>
                          <a:latin typeface="Times New Roman"/>
                        </a:rPr>
                        <a:t>им.Х.А.Ясави</a:t>
                      </a:r>
                      <a:endParaRPr lang="ru-RU" sz="950" b="0" i="0" u="none" strike="noStrike" dirty="0">
                        <a:solidFill>
                          <a:srgbClr val="292B2C"/>
                        </a:solidFill>
                        <a:effectLst/>
                        <a:latin typeface="Times New Roman"/>
                      </a:endParaRP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639">
                <a:tc>
                  <a:txBody>
                    <a:bodyPr/>
                    <a:lstStyle/>
                    <a:p>
                      <a:pPr algn="l" fontAlgn="t"/>
                      <a:r>
                        <a:rPr lang="ru-RU" sz="950" b="0" i="0" u="none" strike="noStrike">
                          <a:solidFill>
                            <a:srgbClr val="000000"/>
                          </a:solidFill>
                          <a:effectLst/>
                          <a:latin typeface="Times New Roman"/>
                        </a:rPr>
                        <a:t>42</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6B01402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a:solidFill>
                            <a:srgbClr val="292B2C"/>
                          </a:solidFill>
                          <a:effectLst/>
                          <a:latin typeface="Times New Roman"/>
                        </a:rPr>
                        <a:t>Международный </a:t>
                      </a:r>
                      <a:r>
                        <a:rPr lang="ru-RU" sz="950" b="0" i="0" u="none" strike="noStrike" dirty="0" err="1">
                          <a:solidFill>
                            <a:srgbClr val="292B2C"/>
                          </a:solidFill>
                          <a:effectLst/>
                          <a:latin typeface="Times New Roman"/>
                        </a:rPr>
                        <a:t>Таразский</a:t>
                      </a:r>
                      <a:r>
                        <a:rPr lang="ru-RU" sz="950" b="0" i="0" u="none" strike="noStrike" dirty="0">
                          <a:solidFill>
                            <a:srgbClr val="292B2C"/>
                          </a:solidFill>
                          <a:effectLst/>
                          <a:latin typeface="Times New Roman"/>
                        </a:rPr>
                        <a:t> инновационный институт имени </a:t>
                      </a:r>
                      <a:r>
                        <a:rPr lang="ru-RU" sz="950" b="0" i="0" u="none" strike="noStrike" dirty="0" err="1">
                          <a:solidFill>
                            <a:srgbClr val="292B2C"/>
                          </a:solidFill>
                          <a:effectLst/>
                          <a:latin typeface="Times New Roman"/>
                        </a:rPr>
                        <a:t>Шерхана</a:t>
                      </a:r>
                      <a:r>
                        <a:rPr lang="ru-RU" sz="950" b="0" i="0" u="none" strike="noStrike" dirty="0">
                          <a:solidFill>
                            <a:srgbClr val="292B2C"/>
                          </a:solidFill>
                          <a:effectLst/>
                          <a:latin typeface="Times New Roman"/>
                        </a:rPr>
                        <a:t> Муртазы</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026">
                <a:tc>
                  <a:txBody>
                    <a:bodyPr/>
                    <a:lstStyle/>
                    <a:p>
                      <a:pPr algn="l" fontAlgn="t"/>
                      <a:r>
                        <a:rPr lang="ru-RU" sz="950" b="0" i="0" u="none" strike="noStrike">
                          <a:solidFill>
                            <a:srgbClr val="000000"/>
                          </a:solidFill>
                          <a:effectLst/>
                          <a:latin typeface="Times New Roman"/>
                        </a:rPr>
                        <a:t>43</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6B01402 Физическая культура и начальная военная подготовка</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a:solidFill>
                            <a:srgbClr val="292B2C"/>
                          </a:solidFill>
                          <a:effectLst/>
                          <a:latin typeface="Times New Roman"/>
                        </a:rPr>
                        <a:t>Международный университет туризма и гостеприимства</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783">
                <a:tc>
                  <a:txBody>
                    <a:bodyPr/>
                    <a:lstStyle/>
                    <a:p>
                      <a:pPr algn="l" fontAlgn="t"/>
                      <a:r>
                        <a:rPr lang="ru-RU" sz="950" b="0" i="0" u="none" strike="noStrike">
                          <a:solidFill>
                            <a:srgbClr val="000000"/>
                          </a:solidFill>
                          <a:effectLst/>
                          <a:latin typeface="Times New Roman"/>
                        </a:rPr>
                        <a:t>44</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6B01401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a:solidFill>
                            <a:srgbClr val="292B2C"/>
                          </a:solidFill>
                          <a:effectLst/>
                          <a:latin typeface="Times New Roman"/>
                        </a:rPr>
                        <a:t>Международный университет туризма и гостеприимства</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179">
                <a:tc>
                  <a:txBody>
                    <a:bodyPr/>
                    <a:lstStyle/>
                    <a:p>
                      <a:pPr algn="l" fontAlgn="t"/>
                      <a:r>
                        <a:rPr lang="ru-RU" sz="950" b="0" i="0" u="none" strike="noStrike">
                          <a:solidFill>
                            <a:srgbClr val="000000"/>
                          </a:solidFill>
                          <a:effectLst/>
                          <a:latin typeface="Times New Roman"/>
                        </a:rPr>
                        <a:t>45</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6B01420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a:solidFill>
                            <a:srgbClr val="292B2C"/>
                          </a:solidFill>
                          <a:effectLst/>
                          <a:latin typeface="Times New Roman"/>
                        </a:rPr>
                        <a:t>Павлодарский педагогический университет имени Әлкея Марғұлана</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945">
                <a:tc>
                  <a:txBody>
                    <a:bodyPr/>
                    <a:lstStyle/>
                    <a:p>
                      <a:pPr algn="l" fontAlgn="t"/>
                      <a:r>
                        <a:rPr lang="ru-RU" sz="950" b="0" i="0" u="none" strike="noStrike">
                          <a:solidFill>
                            <a:srgbClr val="000000"/>
                          </a:solidFill>
                          <a:effectLst/>
                          <a:latin typeface="Times New Roman"/>
                        </a:rPr>
                        <a:t>46</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6B01421 Физическая культура и велнес-образование</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a:solidFill>
                            <a:srgbClr val="292B2C"/>
                          </a:solidFill>
                          <a:effectLst/>
                          <a:latin typeface="Times New Roman"/>
                        </a:rPr>
                        <a:t>Павлодарский педагогический университет имени </a:t>
                      </a:r>
                      <a:r>
                        <a:rPr lang="ru-RU" sz="950" b="0" i="0" u="none" strike="noStrike" dirty="0" err="1">
                          <a:solidFill>
                            <a:srgbClr val="292B2C"/>
                          </a:solidFill>
                          <a:effectLst/>
                          <a:latin typeface="Times New Roman"/>
                        </a:rPr>
                        <a:t>Әлкея</a:t>
                      </a:r>
                      <a:r>
                        <a:rPr lang="ru-RU" sz="950" b="0" i="0" u="none" strike="noStrike" dirty="0">
                          <a:solidFill>
                            <a:srgbClr val="292B2C"/>
                          </a:solidFill>
                          <a:effectLst/>
                          <a:latin typeface="Times New Roman"/>
                        </a:rPr>
                        <a:t> </a:t>
                      </a:r>
                      <a:r>
                        <a:rPr lang="ru-RU" sz="950" b="0" i="0" u="none" strike="noStrike" dirty="0" err="1">
                          <a:solidFill>
                            <a:srgbClr val="292B2C"/>
                          </a:solidFill>
                          <a:effectLst/>
                          <a:latin typeface="Times New Roman"/>
                        </a:rPr>
                        <a:t>Марғұлана</a:t>
                      </a:r>
                      <a:endParaRPr lang="ru-RU" sz="950" b="0" i="0" u="none" strike="noStrike" dirty="0">
                        <a:solidFill>
                          <a:srgbClr val="292B2C"/>
                        </a:solidFill>
                        <a:effectLst/>
                        <a:latin typeface="Times New Roman"/>
                      </a:endParaRP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792">
                <a:tc>
                  <a:txBody>
                    <a:bodyPr/>
                    <a:lstStyle/>
                    <a:p>
                      <a:pPr algn="l" fontAlgn="t"/>
                      <a:r>
                        <a:rPr lang="ru-RU" sz="950" b="0" i="0" u="none" strike="noStrike">
                          <a:solidFill>
                            <a:srgbClr val="000000"/>
                          </a:solidFill>
                          <a:effectLst/>
                          <a:latin typeface="Times New Roman"/>
                        </a:rPr>
                        <a:t>47</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6B01404 Физическая культура и начальная военная подготовка</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a:solidFill>
                            <a:srgbClr val="292B2C"/>
                          </a:solidFill>
                          <a:effectLst/>
                          <a:latin typeface="Times New Roman"/>
                        </a:rPr>
                        <a:t>Северо-Казахстанский университет им.М.Козыбаева</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090">
                <a:tc>
                  <a:txBody>
                    <a:bodyPr/>
                    <a:lstStyle/>
                    <a:p>
                      <a:pPr algn="l" fontAlgn="t"/>
                      <a:r>
                        <a:rPr lang="ru-RU" sz="950" b="0" i="0" u="none" strike="noStrike">
                          <a:solidFill>
                            <a:srgbClr val="000000"/>
                          </a:solidFill>
                          <a:effectLst/>
                          <a:latin typeface="Times New Roman"/>
                        </a:rPr>
                        <a:t>48</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6B01401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a:solidFill>
                            <a:srgbClr val="292B2C"/>
                          </a:solidFill>
                          <a:effectLst/>
                          <a:latin typeface="Times New Roman"/>
                        </a:rPr>
                        <a:t>Северо-Казахстанский университет </a:t>
                      </a:r>
                      <a:r>
                        <a:rPr lang="ru-RU" sz="950" b="0" i="0" u="none" strike="noStrike" dirty="0" err="1">
                          <a:solidFill>
                            <a:srgbClr val="292B2C"/>
                          </a:solidFill>
                          <a:effectLst/>
                          <a:latin typeface="Times New Roman"/>
                        </a:rPr>
                        <a:t>им.М.Козыбаева</a:t>
                      </a:r>
                      <a:endParaRPr lang="ru-RU" sz="950" b="0" i="0" u="none" strike="noStrike" dirty="0">
                        <a:solidFill>
                          <a:srgbClr val="292B2C"/>
                        </a:solidFill>
                        <a:effectLst/>
                        <a:latin typeface="Times New Roman"/>
                      </a:endParaRP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792">
                <a:tc>
                  <a:txBody>
                    <a:bodyPr/>
                    <a:lstStyle/>
                    <a:p>
                      <a:pPr algn="l" fontAlgn="t"/>
                      <a:r>
                        <a:rPr lang="ru-RU" sz="950" b="0" i="0" u="none" strike="noStrike">
                          <a:solidFill>
                            <a:srgbClr val="000000"/>
                          </a:solidFill>
                          <a:effectLst/>
                          <a:latin typeface="Times New Roman"/>
                        </a:rPr>
                        <a:t>49</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6B01407 Подготовка учителей начальной военной подготовки и физической культуры</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err="1">
                          <a:solidFill>
                            <a:srgbClr val="292B2C"/>
                          </a:solidFill>
                          <a:effectLst/>
                          <a:latin typeface="Times New Roman"/>
                        </a:rPr>
                        <a:t>Таразский</a:t>
                      </a:r>
                      <a:r>
                        <a:rPr lang="ru-RU" sz="950" b="0" i="0" u="none" strike="noStrike" dirty="0">
                          <a:solidFill>
                            <a:srgbClr val="292B2C"/>
                          </a:solidFill>
                          <a:effectLst/>
                          <a:latin typeface="Times New Roman"/>
                        </a:rPr>
                        <a:t> региональный университет имени </a:t>
                      </a:r>
                      <a:r>
                        <a:rPr lang="ru-RU" sz="950" b="0" i="0" u="none" strike="noStrike" dirty="0" err="1">
                          <a:solidFill>
                            <a:srgbClr val="292B2C"/>
                          </a:solidFill>
                          <a:effectLst/>
                          <a:latin typeface="Times New Roman"/>
                        </a:rPr>
                        <a:t>М.Х.Дулати</a:t>
                      </a:r>
                      <a:endParaRPr lang="ru-RU" sz="950" b="0" i="0" u="none" strike="noStrike" dirty="0">
                        <a:solidFill>
                          <a:srgbClr val="292B2C"/>
                        </a:solidFill>
                        <a:effectLst/>
                        <a:latin typeface="Times New Roman"/>
                      </a:endParaRP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945">
                <a:tc>
                  <a:txBody>
                    <a:bodyPr/>
                    <a:lstStyle/>
                    <a:p>
                      <a:pPr algn="l" fontAlgn="t"/>
                      <a:r>
                        <a:rPr lang="ru-RU" sz="950" b="0" i="0" u="none" strike="noStrike">
                          <a:solidFill>
                            <a:srgbClr val="000000"/>
                          </a:solidFill>
                          <a:effectLst/>
                          <a:latin typeface="Times New Roman"/>
                        </a:rPr>
                        <a:t>50</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6B01404 Физическая культура и начальная военная подготовка</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a:solidFill>
                            <a:srgbClr val="292B2C"/>
                          </a:solidFill>
                          <a:effectLst/>
                          <a:latin typeface="Times New Roman"/>
                        </a:rPr>
                        <a:t>Университет «Мирас»</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243">
                <a:tc>
                  <a:txBody>
                    <a:bodyPr/>
                    <a:lstStyle/>
                    <a:p>
                      <a:pPr algn="l" fontAlgn="t"/>
                      <a:r>
                        <a:rPr lang="ru-RU" sz="950" b="0" i="0" u="none" strike="noStrike">
                          <a:solidFill>
                            <a:srgbClr val="000000"/>
                          </a:solidFill>
                          <a:effectLst/>
                          <a:latin typeface="Times New Roman"/>
                        </a:rPr>
                        <a:t>51</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6В01401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dirty="0">
                          <a:solidFill>
                            <a:srgbClr val="292B2C"/>
                          </a:solidFill>
                          <a:effectLst/>
                          <a:latin typeface="Times New Roman"/>
                        </a:rPr>
                        <a:t>Университет «</a:t>
                      </a:r>
                      <a:r>
                        <a:rPr lang="ru-RU" sz="950" b="0" i="0" u="none" strike="noStrike" dirty="0" err="1">
                          <a:solidFill>
                            <a:srgbClr val="292B2C"/>
                          </a:solidFill>
                          <a:effectLst/>
                          <a:latin typeface="Times New Roman"/>
                        </a:rPr>
                        <a:t>Мирас</a:t>
                      </a:r>
                      <a:r>
                        <a:rPr lang="ru-RU" sz="950" b="0" i="0" u="none" strike="noStrike" dirty="0">
                          <a:solidFill>
                            <a:srgbClr val="292B2C"/>
                          </a:solidFill>
                          <a:effectLst/>
                          <a:latin typeface="Times New Roman"/>
                        </a:rPr>
                        <a:t>»</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783">
                <a:tc>
                  <a:txBody>
                    <a:bodyPr/>
                    <a:lstStyle/>
                    <a:p>
                      <a:pPr algn="l" fontAlgn="t"/>
                      <a:r>
                        <a:rPr lang="ru-RU" sz="950" b="0" i="0" u="none" strike="noStrike">
                          <a:solidFill>
                            <a:srgbClr val="000000"/>
                          </a:solidFill>
                          <a:effectLst/>
                          <a:latin typeface="Times New Roman"/>
                        </a:rPr>
                        <a:t>52</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6B01401 Учитель физической культуры и спорта</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a:solidFill>
                            <a:srgbClr val="292B2C"/>
                          </a:solidFill>
                          <a:effectLst/>
                          <a:latin typeface="Times New Roman"/>
                        </a:rPr>
                        <a:t>Университет «</a:t>
                      </a:r>
                      <a:r>
                        <a:rPr lang="ru-RU" sz="950" b="0" i="0" u="none" strike="noStrike" dirty="0" err="1">
                          <a:solidFill>
                            <a:srgbClr val="292B2C"/>
                          </a:solidFill>
                          <a:effectLst/>
                          <a:latin typeface="Times New Roman"/>
                        </a:rPr>
                        <a:t>Мирас</a:t>
                      </a:r>
                      <a:r>
                        <a:rPr lang="ru-RU" sz="950" b="0" i="0" u="none" strike="noStrike" dirty="0">
                          <a:solidFill>
                            <a:srgbClr val="292B2C"/>
                          </a:solidFill>
                          <a:effectLst/>
                          <a:latin typeface="Times New Roman"/>
                        </a:rPr>
                        <a:t>»</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792">
                <a:tc>
                  <a:txBody>
                    <a:bodyPr/>
                    <a:lstStyle/>
                    <a:p>
                      <a:pPr algn="l" fontAlgn="t"/>
                      <a:r>
                        <a:rPr lang="ru-RU" sz="950" b="0" i="0" u="none" strike="noStrike">
                          <a:solidFill>
                            <a:srgbClr val="000000"/>
                          </a:solidFill>
                          <a:effectLst/>
                          <a:latin typeface="Times New Roman"/>
                        </a:rPr>
                        <a:t>53</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6B01440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a:solidFill>
                            <a:srgbClr val="292B2C"/>
                          </a:solidFill>
                          <a:effectLst/>
                          <a:latin typeface="Times New Roman"/>
                        </a:rPr>
                        <a:t>Университет Дружбы народов имени академика </a:t>
                      </a:r>
                      <a:r>
                        <a:rPr lang="ru-RU" sz="950" b="0" i="0" u="none" strike="noStrike" dirty="0" err="1">
                          <a:solidFill>
                            <a:srgbClr val="292B2C"/>
                          </a:solidFill>
                          <a:effectLst/>
                          <a:latin typeface="Times New Roman"/>
                        </a:rPr>
                        <a:t>А.Куатбекова</a:t>
                      </a:r>
                      <a:endParaRPr lang="ru-RU" sz="950" b="0" i="0" u="none" strike="noStrike" dirty="0">
                        <a:solidFill>
                          <a:srgbClr val="292B2C"/>
                        </a:solidFill>
                        <a:effectLst/>
                        <a:latin typeface="Times New Roman"/>
                      </a:endParaRP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477">
                <a:tc>
                  <a:txBody>
                    <a:bodyPr/>
                    <a:lstStyle/>
                    <a:p>
                      <a:pPr algn="l" fontAlgn="t"/>
                      <a:r>
                        <a:rPr lang="ru-RU" sz="950" b="0" i="0" u="none" strike="noStrike">
                          <a:solidFill>
                            <a:srgbClr val="000000"/>
                          </a:solidFill>
                          <a:effectLst/>
                          <a:latin typeface="Times New Roman"/>
                        </a:rPr>
                        <a:t>54</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6B01401 Подготовка учителей физической культуры</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dirty="0">
                          <a:solidFill>
                            <a:srgbClr val="292B2C"/>
                          </a:solidFill>
                          <a:effectLst/>
                          <a:latin typeface="Times New Roman"/>
                        </a:rPr>
                        <a:t>Университет имени </a:t>
                      </a:r>
                      <a:r>
                        <a:rPr lang="ru-RU" sz="950" b="0" i="0" u="none" strike="noStrike" dirty="0" err="1">
                          <a:solidFill>
                            <a:srgbClr val="292B2C"/>
                          </a:solidFill>
                          <a:effectLst/>
                          <a:latin typeface="Times New Roman"/>
                        </a:rPr>
                        <a:t>Жумабека</a:t>
                      </a:r>
                      <a:r>
                        <a:rPr lang="ru-RU" sz="950" b="0" i="0" u="none" strike="noStrike" dirty="0">
                          <a:solidFill>
                            <a:srgbClr val="292B2C"/>
                          </a:solidFill>
                          <a:effectLst/>
                          <a:latin typeface="Times New Roman"/>
                        </a:rPr>
                        <a:t> </a:t>
                      </a:r>
                      <a:r>
                        <a:rPr lang="ru-RU" sz="950" b="0" i="0" u="none" strike="noStrike" dirty="0" err="1">
                          <a:solidFill>
                            <a:srgbClr val="292B2C"/>
                          </a:solidFill>
                          <a:effectLst/>
                          <a:latin typeface="Times New Roman"/>
                        </a:rPr>
                        <a:t>Ахметулы</a:t>
                      </a:r>
                      <a:r>
                        <a:rPr lang="ru-RU" sz="950" b="0" i="0" u="none" strike="noStrike" dirty="0">
                          <a:solidFill>
                            <a:srgbClr val="292B2C"/>
                          </a:solidFill>
                          <a:effectLst/>
                          <a:latin typeface="Times New Roman"/>
                        </a:rPr>
                        <a:t> </a:t>
                      </a:r>
                      <a:r>
                        <a:rPr lang="ru-RU" sz="950" b="0" i="0" u="none" strike="noStrike" dirty="0" err="1">
                          <a:solidFill>
                            <a:srgbClr val="292B2C"/>
                          </a:solidFill>
                          <a:effectLst/>
                          <a:latin typeface="Times New Roman"/>
                        </a:rPr>
                        <a:t>Ташенева</a:t>
                      </a:r>
                      <a:endParaRPr lang="ru-RU" sz="950" b="0" i="0" u="none" strike="noStrike" dirty="0">
                        <a:solidFill>
                          <a:srgbClr val="292B2C"/>
                        </a:solidFill>
                        <a:effectLst/>
                        <a:latin typeface="Times New Roman"/>
                      </a:endParaRP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477">
                <a:tc>
                  <a:txBody>
                    <a:bodyPr/>
                    <a:lstStyle/>
                    <a:p>
                      <a:pPr algn="l" fontAlgn="t"/>
                      <a:r>
                        <a:rPr lang="ru-RU" sz="950" b="0" i="0" u="none" strike="noStrike">
                          <a:solidFill>
                            <a:srgbClr val="000000"/>
                          </a:solidFill>
                          <a:effectLst/>
                          <a:latin typeface="Times New Roman"/>
                        </a:rPr>
                        <a:t>55</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6B01401 Подготовка учителей физической культуры</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a:solidFill>
                            <a:srgbClr val="292B2C"/>
                          </a:solidFill>
                          <a:effectLst/>
                          <a:latin typeface="Times New Roman"/>
                        </a:rPr>
                        <a:t>Университет имени Жумабека Ахметулы Ташенева</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477">
                <a:tc>
                  <a:txBody>
                    <a:bodyPr/>
                    <a:lstStyle/>
                    <a:p>
                      <a:pPr algn="l" fontAlgn="t"/>
                      <a:r>
                        <a:rPr lang="ru-RU" sz="950" b="0" i="0" u="none" strike="noStrike">
                          <a:solidFill>
                            <a:srgbClr val="000000"/>
                          </a:solidFill>
                          <a:effectLst/>
                          <a:latin typeface="Times New Roman"/>
                        </a:rPr>
                        <a:t>56</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6B01401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a:solidFill>
                            <a:srgbClr val="292B2C"/>
                          </a:solidFill>
                          <a:effectLst/>
                          <a:latin typeface="Times New Roman"/>
                        </a:rPr>
                        <a:t>Университет имени </a:t>
                      </a:r>
                      <a:r>
                        <a:rPr lang="ru-RU" sz="950" b="0" i="0" u="none" strike="noStrike" dirty="0" err="1">
                          <a:solidFill>
                            <a:srgbClr val="292B2C"/>
                          </a:solidFill>
                          <a:effectLst/>
                          <a:latin typeface="Times New Roman"/>
                        </a:rPr>
                        <a:t>Шакарима</a:t>
                      </a:r>
                      <a:r>
                        <a:rPr lang="ru-RU" sz="950" b="0" i="0" u="none" strike="noStrike" dirty="0">
                          <a:solidFill>
                            <a:srgbClr val="292B2C"/>
                          </a:solidFill>
                          <a:effectLst/>
                          <a:latin typeface="Times New Roman"/>
                        </a:rPr>
                        <a:t> города Семей</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477">
                <a:tc>
                  <a:txBody>
                    <a:bodyPr/>
                    <a:lstStyle/>
                    <a:p>
                      <a:pPr algn="l" fontAlgn="t"/>
                      <a:r>
                        <a:rPr lang="ru-RU" sz="950" b="0" i="0" u="none" strike="noStrike">
                          <a:solidFill>
                            <a:srgbClr val="000000"/>
                          </a:solidFill>
                          <a:effectLst/>
                          <a:latin typeface="Times New Roman"/>
                        </a:rPr>
                        <a:t>57</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6B01404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a:solidFill>
                            <a:srgbClr val="292B2C"/>
                          </a:solidFill>
                          <a:effectLst/>
                          <a:latin typeface="Times New Roman"/>
                        </a:rPr>
                        <a:t>Центрально-Азиатский Инновационный Университет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477">
                <a:tc>
                  <a:txBody>
                    <a:bodyPr/>
                    <a:lstStyle/>
                    <a:p>
                      <a:pPr algn="l" fontAlgn="t"/>
                      <a:r>
                        <a:rPr lang="ru-RU" sz="950" b="0" i="0" u="none" strike="noStrike">
                          <a:solidFill>
                            <a:srgbClr val="000000"/>
                          </a:solidFill>
                          <a:effectLst/>
                          <a:latin typeface="Times New Roman"/>
                        </a:rPr>
                        <a:t>58</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6B01402 Подготовка учителей физической культуры</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a:solidFill>
                            <a:srgbClr val="292B2C"/>
                          </a:solidFill>
                          <a:effectLst/>
                          <a:latin typeface="Times New Roman"/>
                        </a:rPr>
                        <a:t>Центрально-Азиатский Инновационный Университет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090">
                <a:tc>
                  <a:txBody>
                    <a:bodyPr/>
                    <a:lstStyle/>
                    <a:p>
                      <a:pPr algn="l" fontAlgn="t"/>
                      <a:r>
                        <a:rPr lang="ru-RU" sz="950" b="0" i="0" u="none" strike="noStrike">
                          <a:solidFill>
                            <a:srgbClr val="000000"/>
                          </a:solidFill>
                          <a:effectLst/>
                          <a:latin typeface="Times New Roman"/>
                        </a:rPr>
                        <a:t>59</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6B01401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err="1">
                          <a:solidFill>
                            <a:srgbClr val="292B2C"/>
                          </a:solidFill>
                          <a:effectLst/>
                          <a:latin typeface="Times New Roman"/>
                        </a:rPr>
                        <a:t>Шымкентский</a:t>
                      </a:r>
                      <a:r>
                        <a:rPr lang="ru-RU" sz="950" b="0" i="0" u="none" strike="noStrike" dirty="0">
                          <a:solidFill>
                            <a:srgbClr val="292B2C"/>
                          </a:solidFill>
                          <a:effectLst/>
                          <a:latin typeface="Times New Roman"/>
                        </a:rPr>
                        <a:t> университет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783">
                <a:tc>
                  <a:txBody>
                    <a:bodyPr/>
                    <a:lstStyle/>
                    <a:p>
                      <a:pPr algn="l" fontAlgn="t"/>
                      <a:r>
                        <a:rPr lang="ru-RU" sz="950" b="0" i="0" u="none" strike="noStrike">
                          <a:solidFill>
                            <a:srgbClr val="000000"/>
                          </a:solidFill>
                          <a:effectLst/>
                          <a:latin typeface="Times New Roman"/>
                        </a:rPr>
                        <a:t>60</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6B01440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a:solidFill>
                            <a:srgbClr val="292B2C"/>
                          </a:solidFill>
                          <a:effectLst/>
                          <a:latin typeface="Times New Roman"/>
                        </a:rPr>
                        <a:t>Южно-Казахстанский университет им. </a:t>
                      </a:r>
                      <a:r>
                        <a:rPr lang="ru-RU" sz="950" b="0" i="0" u="none" strike="noStrike" dirty="0" err="1">
                          <a:solidFill>
                            <a:srgbClr val="292B2C"/>
                          </a:solidFill>
                          <a:effectLst/>
                          <a:latin typeface="Times New Roman"/>
                        </a:rPr>
                        <a:t>М.Ауэзова</a:t>
                      </a:r>
                      <a:endParaRPr lang="ru-RU" sz="950" b="0" i="0" u="none" strike="noStrike" dirty="0">
                        <a:solidFill>
                          <a:srgbClr val="292B2C"/>
                        </a:solidFill>
                        <a:effectLst/>
                        <a:latin typeface="Times New Roman"/>
                      </a:endParaRP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179">
                <a:tc>
                  <a:txBody>
                    <a:bodyPr/>
                    <a:lstStyle/>
                    <a:p>
                      <a:pPr algn="l" fontAlgn="t"/>
                      <a:r>
                        <a:rPr lang="ru-RU" sz="950" b="0" i="0" u="none" strike="noStrike">
                          <a:solidFill>
                            <a:srgbClr val="000000"/>
                          </a:solidFill>
                          <a:effectLst/>
                          <a:latin typeface="Times New Roman"/>
                        </a:rPr>
                        <a:t>61</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6В01402 Подготовка учителя физической культуры и спорта</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dirty="0">
                          <a:solidFill>
                            <a:srgbClr val="292B2C"/>
                          </a:solidFill>
                          <a:effectLst/>
                          <a:latin typeface="Times New Roman"/>
                        </a:rPr>
                        <a:t>Южно-Казахстанский государственный педагогический университет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332">
                <a:tc>
                  <a:txBody>
                    <a:bodyPr/>
                    <a:lstStyle/>
                    <a:p>
                      <a:pPr algn="l" fontAlgn="t"/>
                      <a:r>
                        <a:rPr lang="ru-RU" sz="950" b="0" i="0" u="none" strike="noStrike">
                          <a:solidFill>
                            <a:srgbClr val="000000"/>
                          </a:solidFill>
                          <a:effectLst/>
                          <a:latin typeface="Times New Roman"/>
                        </a:rPr>
                        <a:t>62</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950" b="0" i="0" u="none" strike="noStrike">
                          <a:solidFill>
                            <a:srgbClr val="292B2C"/>
                          </a:solidFill>
                          <a:effectLst/>
                          <a:latin typeface="Times New Roman"/>
                        </a:rPr>
                        <a:t>6B01403 Физическая культура и спорт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50" b="0" i="0" u="none" strike="noStrike" dirty="0">
                          <a:solidFill>
                            <a:srgbClr val="292B2C"/>
                          </a:solidFill>
                          <a:effectLst/>
                          <a:latin typeface="Times New Roman"/>
                        </a:rPr>
                        <a:t>Казахский национальный женский педагогический университет</a:t>
                      </a:r>
                    </a:p>
                  </a:txBody>
                  <a:tcPr marL="4847" marR="4847" marT="4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48714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403" y="83329"/>
            <a:ext cx="969238" cy="971927"/>
          </a:xfrm>
          <a:prstGeom prst="rect">
            <a:avLst/>
          </a:prstGeom>
          <a:noFill/>
          <a:ln>
            <a:noFill/>
          </a:ln>
        </p:spPr>
      </p:pic>
      <p:sp>
        <p:nvSpPr>
          <p:cNvPr id="6" name="Прямоугольник 5"/>
          <p:cNvSpPr/>
          <p:nvPr/>
        </p:nvSpPr>
        <p:spPr>
          <a:xfrm>
            <a:off x="1469387" y="85768"/>
            <a:ext cx="7416824" cy="819904"/>
          </a:xfrm>
          <a:prstGeom prst="rect">
            <a:avLst/>
          </a:prstGeom>
        </p:spPr>
        <p:txBody>
          <a:bodyPr wrap="square">
            <a:spAutoFit/>
          </a:bodyPr>
          <a:lstStyle/>
          <a:p>
            <a:pPr indent="449580" algn="just">
              <a:lnSpc>
                <a:spcPct val="115000"/>
              </a:lnSpc>
            </a:pPr>
            <a:r>
              <a:rPr lang="ru-RU" sz="1400" b="1" dirty="0" smtClean="0">
                <a:solidFill>
                  <a:srgbClr val="4F81BD"/>
                </a:solidFill>
                <a:latin typeface="Times New Roman"/>
                <a:ea typeface="Calibri"/>
                <a:cs typeface="Times New Roman"/>
              </a:rPr>
              <a:t>ПЕРЕЧЕНЬ ОБРАЗОВАТЕЛЬНЫХ ПРОГРАММ И ВУЗОВ ОСУЩЕСТВЛЯЮЩИХ ПОДГОТОВКУ КАДРОВ В СФЕРЕ ФИЗИЧЕСКОЙ КУЛЬТУРЫ И СПОРТА</a:t>
            </a:r>
            <a:endParaRPr lang="ru-RU" sz="1100" b="1" dirty="0">
              <a:solidFill>
                <a:srgbClr val="4F81BD"/>
              </a:solidFill>
              <a:ea typeface="Calibri"/>
              <a:cs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775821506"/>
              </p:ext>
            </p:extLst>
          </p:nvPr>
        </p:nvGraphicFramePr>
        <p:xfrm>
          <a:off x="251520" y="1055256"/>
          <a:ext cx="8634691" cy="4073052"/>
        </p:xfrm>
        <a:graphic>
          <a:graphicData uri="http://schemas.openxmlformats.org/drawingml/2006/table">
            <a:tbl>
              <a:tblPr/>
              <a:tblGrid>
                <a:gridCol w="243002"/>
                <a:gridCol w="4221494"/>
                <a:gridCol w="4170195"/>
              </a:tblGrid>
              <a:tr h="172914">
                <a:tc>
                  <a:txBody>
                    <a:bodyPr/>
                    <a:lstStyle/>
                    <a:p>
                      <a:pPr algn="l" fontAlgn="t"/>
                      <a:r>
                        <a:rPr lang="ru-RU" sz="1100" b="1" i="0" u="none" strike="noStrike" dirty="0">
                          <a:solidFill>
                            <a:srgbClr val="000000"/>
                          </a:solidFill>
                          <a:effectLst/>
                          <a:latin typeface="Times New Roman"/>
                        </a:rPr>
                        <a:t>№</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1" i="0" u="none" strike="noStrike">
                          <a:solidFill>
                            <a:srgbClr val="000000"/>
                          </a:solidFill>
                          <a:effectLst/>
                          <a:latin typeface="Times New Roman"/>
                        </a:rPr>
                        <a:t>Название ОП</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1" i="0" u="none" strike="noStrike">
                          <a:solidFill>
                            <a:srgbClr val="292B2C"/>
                          </a:solidFill>
                          <a:effectLst/>
                          <a:latin typeface="Times New Roman"/>
                        </a:rPr>
                        <a:t>ВУЗ</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2914">
                <a:tc gridSpan="3">
                  <a:txBody>
                    <a:bodyPr/>
                    <a:lstStyle/>
                    <a:p>
                      <a:pPr algn="l" fontAlgn="t"/>
                      <a:r>
                        <a:rPr lang="ru-RU" sz="1100" b="1" i="0" u="none" strike="noStrike">
                          <a:solidFill>
                            <a:srgbClr val="000000"/>
                          </a:solidFill>
                          <a:effectLst/>
                          <a:latin typeface="Times New Roman"/>
                        </a:rPr>
                        <a:t>Магистратура</a:t>
                      </a:r>
                    </a:p>
                  </a:txBody>
                  <a:tcPr marL="8149" marR="8149" marT="81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72914">
                <a:tc>
                  <a:txBody>
                    <a:bodyPr/>
                    <a:lstStyle/>
                    <a:p>
                      <a:pPr algn="l" fontAlgn="t"/>
                      <a:r>
                        <a:rPr lang="ru-RU" sz="1100" b="0" i="0" u="none" strike="noStrike">
                          <a:solidFill>
                            <a:srgbClr val="000000"/>
                          </a:solidFill>
                          <a:effectLst/>
                          <a:latin typeface="Times New Roman"/>
                        </a:rPr>
                        <a:t>1</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7M01404 Физическая культура и спорт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Международный казахско-турецкий университет им.Х.А.Ясави</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914">
                <a:tc>
                  <a:txBody>
                    <a:bodyPr/>
                    <a:lstStyle/>
                    <a:p>
                      <a:pPr algn="l" fontAlgn="t"/>
                      <a:r>
                        <a:rPr lang="ru-RU" sz="1100" b="0" i="0" u="none" strike="noStrike">
                          <a:solidFill>
                            <a:srgbClr val="000000"/>
                          </a:solidFill>
                          <a:effectLst/>
                          <a:latin typeface="Times New Roman"/>
                        </a:rPr>
                        <a:t>2</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7M01401 Физическая культура и спорт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Казахская академия спорта и туризма</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914">
                <a:tc>
                  <a:txBody>
                    <a:bodyPr/>
                    <a:lstStyle/>
                    <a:p>
                      <a:pPr algn="l" fontAlgn="t"/>
                      <a:r>
                        <a:rPr lang="ru-RU" sz="1100" b="0" i="0" u="none" strike="noStrike">
                          <a:solidFill>
                            <a:srgbClr val="000000"/>
                          </a:solidFill>
                          <a:effectLst/>
                          <a:latin typeface="Times New Roman"/>
                        </a:rPr>
                        <a:t>3</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7M01403 Физическая культура и спорт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Карагандинский университет имени академика Е.А.Букетова</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914">
                <a:tc>
                  <a:txBody>
                    <a:bodyPr/>
                    <a:lstStyle/>
                    <a:p>
                      <a:pPr algn="l" fontAlgn="t"/>
                      <a:r>
                        <a:rPr lang="ru-RU" sz="1100" b="0" i="0" u="none" strike="noStrike">
                          <a:solidFill>
                            <a:srgbClr val="000000"/>
                          </a:solidFill>
                          <a:effectLst/>
                          <a:latin typeface="Times New Roman"/>
                        </a:rPr>
                        <a:t>4</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dirty="0">
                          <a:solidFill>
                            <a:srgbClr val="292B2C"/>
                          </a:solidFill>
                          <a:effectLst/>
                          <a:latin typeface="Times New Roman"/>
                        </a:rPr>
                        <a:t>7M01401 Физическая культура и спорт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Университет имени Шакарима города Семей</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687">
                <a:tc>
                  <a:txBody>
                    <a:bodyPr/>
                    <a:lstStyle/>
                    <a:p>
                      <a:pPr algn="l" fontAlgn="t"/>
                      <a:r>
                        <a:rPr lang="ru-RU" sz="1100" b="0" i="0" u="none" strike="noStrike">
                          <a:solidFill>
                            <a:srgbClr val="000000"/>
                          </a:solidFill>
                          <a:effectLst/>
                          <a:latin typeface="Times New Roman"/>
                        </a:rPr>
                        <a:t>5</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7M01407 Физическая культура и спорт 1</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Западно-Казахстанский университет имени Махамбета Утемисова</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378">
                <a:tc>
                  <a:txBody>
                    <a:bodyPr/>
                    <a:lstStyle/>
                    <a:p>
                      <a:pPr algn="l" fontAlgn="t"/>
                      <a:r>
                        <a:rPr lang="ru-RU" sz="1100" b="0" i="0" u="none" strike="noStrike">
                          <a:solidFill>
                            <a:srgbClr val="000000"/>
                          </a:solidFill>
                          <a:effectLst/>
                          <a:latin typeface="Times New Roman"/>
                        </a:rPr>
                        <a:t>6</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7M01401 Физическая культура и спорт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Северо-Казахстанский университет им.М.Козыбаева</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756">
                <a:tc>
                  <a:txBody>
                    <a:bodyPr/>
                    <a:lstStyle/>
                    <a:p>
                      <a:pPr algn="l" fontAlgn="t"/>
                      <a:r>
                        <a:rPr lang="ru-RU" sz="1100" b="0" i="0" u="none" strike="noStrike">
                          <a:solidFill>
                            <a:srgbClr val="000000"/>
                          </a:solidFill>
                          <a:effectLst/>
                          <a:latin typeface="Times New Roman"/>
                        </a:rPr>
                        <a:t>7</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7M01401 Физическая культура и спорт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Восточно-Казахстанский университет имени Сарсена Аманжолова</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559">
                <a:tc>
                  <a:txBody>
                    <a:bodyPr/>
                    <a:lstStyle/>
                    <a:p>
                      <a:pPr algn="l" fontAlgn="t"/>
                      <a:r>
                        <a:rPr lang="ru-RU" sz="1100" b="0" i="0" u="none" strike="noStrike">
                          <a:solidFill>
                            <a:srgbClr val="000000"/>
                          </a:solidFill>
                          <a:effectLst/>
                          <a:latin typeface="Times New Roman"/>
                        </a:rPr>
                        <a:t>8</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dirty="0">
                          <a:solidFill>
                            <a:srgbClr val="292B2C"/>
                          </a:solidFill>
                          <a:effectLst/>
                          <a:latin typeface="Times New Roman"/>
                        </a:rPr>
                        <a:t>7M01404 Физическая культура и спорт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Казахский Национальный педагогический университет имени Абая</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914">
                <a:tc>
                  <a:txBody>
                    <a:bodyPr/>
                    <a:lstStyle/>
                    <a:p>
                      <a:pPr algn="l" fontAlgn="t"/>
                      <a:r>
                        <a:rPr lang="ru-RU" sz="1100" b="0" i="0" u="none" strike="noStrike">
                          <a:solidFill>
                            <a:srgbClr val="000000"/>
                          </a:solidFill>
                          <a:effectLst/>
                          <a:latin typeface="Times New Roman"/>
                        </a:rPr>
                        <a:t>9</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7М01402 Физическая культура и спорт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Северо-Казахстанский университет им.М.Козыбаева</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914">
                <a:tc>
                  <a:txBody>
                    <a:bodyPr/>
                    <a:lstStyle/>
                    <a:p>
                      <a:pPr algn="l" fontAlgn="t"/>
                      <a:r>
                        <a:rPr lang="ru-RU" sz="1100" b="0" i="0" u="none" strike="noStrike">
                          <a:solidFill>
                            <a:srgbClr val="000000"/>
                          </a:solidFill>
                          <a:effectLst/>
                          <a:latin typeface="Times New Roman"/>
                        </a:rPr>
                        <a:t>10</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7M01404 Физическая культура и спорт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Актюбинский региональный университет имени К.Жубанова</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914">
                <a:tc>
                  <a:txBody>
                    <a:bodyPr/>
                    <a:lstStyle/>
                    <a:p>
                      <a:pPr algn="l" fontAlgn="t"/>
                      <a:r>
                        <a:rPr lang="ru-RU" sz="1100" b="0" i="0" u="none" strike="noStrike">
                          <a:solidFill>
                            <a:srgbClr val="000000"/>
                          </a:solidFill>
                          <a:effectLst/>
                          <a:latin typeface="Times New Roman"/>
                        </a:rPr>
                        <a:t>11</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7M01401 Физическая культура и спорт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Жетысуский университет имени Ильяса Жансугурова</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914">
                <a:tc>
                  <a:txBody>
                    <a:bodyPr/>
                    <a:lstStyle/>
                    <a:p>
                      <a:pPr algn="l" fontAlgn="t"/>
                      <a:r>
                        <a:rPr lang="ru-RU" sz="1100" b="0" i="0" u="none" strike="noStrike">
                          <a:solidFill>
                            <a:srgbClr val="000000"/>
                          </a:solidFill>
                          <a:effectLst/>
                          <a:latin typeface="Times New Roman"/>
                        </a:rPr>
                        <a:t>12</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7M01401 Физическая культура и спорт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Казахский национальный университет им.аль-Фараби</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914">
                <a:tc>
                  <a:txBody>
                    <a:bodyPr/>
                    <a:lstStyle/>
                    <a:p>
                      <a:pPr algn="l" fontAlgn="t"/>
                      <a:r>
                        <a:rPr lang="ru-RU" sz="1100" b="0" i="0" u="none" strike="noStrike">
                          <a:solidFill>
                            <a:srgbClr val="000000"/>
                          </a:solidFill>
                          <a:effectLst/>
                          <a:latin typeface="Times New Roman"/>
                        </a:rPr>
                        <a:t>13</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7M01402 Физическая культура и спорт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Западно-Казахстанский университет имени Махамбета Утемисова</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914">
                <a:tc>
                  <a:txBody>
                    <a:bodyPr/>
                    <a:lstStyle/>
                    <a:p>
                      <a:pPr algn="l" fontAlgn="t"/>
                      <a:r>
                        <a:rPr lang="ru-RU" sz="1100" b="0" i="0" u="none" strike="noStrike">
                          <a:solidFill>
                            <a:srgbClr val="000000"/>
                          </a:solidFill>
                          <a:effectLst/>
                          <a:latin typeface="Times New Roman"/>
                        </a:rPr>
                        <a:t>14</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7M01411 Физическая культура и спорт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dirty="0">
                          <a:solidFill>
                            <a:srgbClr val="292B2C"/>
                          </a:solidFill>
                          <a:effectLst/>
                          <a:latin typeface="Times New Roman"/>
                        </a:rPr>
                        <a:t>Павлодарский педагогический университет имени </a:t>
                      </a:r>
                      <a:r>
                        <a:rPr lang="ru-RU" sz="1100" b="0" i="0" u="none" strike="noStrike" dirty="0" err="1">
                          <a:solidFill>
                            <a:srgbClr val="292B2C"/>
                          </a:solidFill>
                          <a:effectLst/>
                          <a:latin typeface="Times New Roman"/>
                        </a:rPr>
                        <a:t>Әлкея</a:t>
                      </a:r>
                      <a:r>
                        <a:rPr lang="ru-RU" sz="1100" b="0" i="0" u="none" strike="noStrike" dirty="0">
                          <a:solidFill>
                            <a:srgbClr val="292B2C"/>
                          </a:solidFill>
                          <a:effectLst/>
                          <a:latin typeface="Times New Roman"/>
                        </a:rPr>
                        <a:t> </a:t>
                      </a:r>
                      <a:r>
                        <a:rPr lang="ru-RU" sz="1100" b="0" i="0" u="none" strike="noStrike" dirty="0" err="1">
                          <a:solidFill>
                            <a:srgbClr val="292B2C"/>
                          </a:solidFill>
                          <a:effectLst/>
                          <a:latin typeface="Times New Roman"/>
                        </a:rPr>
                        <a:t>Марғұлана</a:t>
                      </a:r>
                      <a:endParaRPr lang="ru-RU" sz="1100" b="0" i="0" u="none" strike="noStrike" dirty="0">
                        <a:solidFill>
                          <a:srgbClr val="292B2C"/>
                        </a:solidFill>
                        <a:effectLst/>
                        <a:latin typeface="Times New Roman"/>
                      </a:endParaRP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766">
                <a:tc>
                  <a:txBody>
                    <a:bodyPr/>
                    <a:lstStyle/>
                    <a:p>
                      <a:pPr algn="l" fontAlgn="t"/>
                      <a:r>
                        <a:rPr lang="ru-RU" sz="1100" b="0" i="0" u="none" strike="noStrike">
                          <a:solidFill>
                            <a:srgbClr val="000000"/>
                          </a:solidFill>
                          <a:effectLst/>
                          <a:latin typeface="Times New Roman"/>
                        </a:rPr>
                        <a:t>15</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7M01401 Физическая культура и спорт (2 года)</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Западно-Казахстанский инновационно-технологический университет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552">
                <a:tc>
                  <a:txBody>
                    <a:bodyPr/>
                    <a:lstStyle/>
                    <a:p>
                      <a:pPr algn="l" fontAlgn="t"/>
                      <a:r>
                        <a:rPr lang="ru-RU" sz="1100" b="0" i="0" u="none" strike="noStrike">
                          <a:solidFill>
                            <a:srgbClr val="000000"/>
                          </a:solidFill>
                          <a:effectLst/>
                          <a:latin typeface="Times New Roman"/>
                        </a:rPr>
                        <a:t>16</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a:solidFill>
                            <a:srgbClr val="292B2C"/>
                          </a:solidFill>
                          <a:effectLst/>
                          <a:latin typeface="Times New Roman"/>
                        </a:rPr>
                        <a:t>7M01404 Подготовка педагогов физической культуры и спорта</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dirty="0" err="1">
                          <a:solidFill>
                            <a:srgbClr val="292B2C"/>
                          </a:solidFill>
                          <a:effectLst/>
                          <a:latin typeface="Times New Roman"/>
                        </a:rPr>
                        <a:t>Алматинский</a:t>
                      </a:r>
                      <a:r>
                        <a:rPr lang="ru-RU" sz="1100" b="0" i="0" u="none" strike="noStrike" dirty="0">
                          <a:solidFill>
                            <a:srgbClr val="292B2C"/>
                          </a:solidFill>
                          <a:effectLst/>
                          <a:latin typeface="Times New Roman"/>
                        </a:rPr>
                        <a:t> гуманитарно-экономический университет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914">
                <a:tc gridSpan="3">
                  <a:txBody>
                    <a:bodyPr/>
                    <a:lstStyle/>
                    <a:p>
                      <a:pPr algn="l" fontAlgn="t"/>
                      <a:r>
                        <a:rPr lang="ru-RU" sz="1100" b="1" i="0" u="none" strike="noStrike" dirty="0">
                          <a:solidFill>
                            <a:srgbClr val="292B2C"/>
                          </a:solidFill>
                          <a:effectLst/>
                          <a:latin typeface="Times New Roman"/>
                        </a:rPr>
                        <a:t>Докторантура</a:t>
                      </a:r>
                    </a:p>
                  </a:txBody>
                  <a:tcPr marL="8149" marR="8149" marT="814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r>
              <a:tr h="172914">
                <a:tc>
                  <a:txBody>
                    <a:bodyPr/>
                    <a:lstStyle/>
                    <a:p>
                      <a:pPr algn="l" fontAlgn="t"/>
                      <a:r>
                        <a:rPr lang="ru-RU" sz="1100" b="0" i="0" u="none" strike="noStrike">
                          <a:solidFill>
                            <a:srgbClr val="000000"/>
                          </a:solidFill>
                          <a:effectLst/>
                          <a:latin typeface="Times New Roman"/>
                        </a:rPr>
                        <a:t>1</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8D01401 Физическая культура и спорт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Казахский национальный университет им.аль-Фараби</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914">
                <a:tc>
                  <a:txBody>
                    <a:bodyPr/>
                    <a:lstStyle/>
                    <a:p>
                      <a:pPr algn="l" fontAlgn="t"/>
                      <a:r>
                        <a:rPr lang="ru-RU" sz="1100" b="0" i="0" u="none" strike="noStrike">
                          <a:solidFill>
                            <a:srgbClr val="000000"/>
                          </a:solidFill>
                          <a:effectLst/>
                          <a:latin typeface="Times New Roman"/>
                        </a:rPr>
                        <a:t>2</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8D01401 Физическая культура и спорт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dirty="0">
                          <a:solidFill>
                            <a:srgbClr val="292B2C"/>
                          </a:solidFill>
                          <a:effectLst/>
                          <a:latin typeface="Times New Roman"/>
                        </a:rPr>
                        <a:t>Казахская академия спорта и туризма</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519">
                <a:tc>
                  <a:txBody>
                    <a:bodyPr/>
                    <a:lstStyle/>
                    <a:p>
                      <a:pPr algn="l" fontAlgn="t"/>
                      <a:r>
                        <a:rPr lang="ru-RU" sz="1100" b="0" i="0" u="none" strike="noStrike">
                          <a:solidFill>
                            <a:srgbClr val="000000"/>
                          </a:solidFill>
                          <a:effectLst/>
                          <a:latin typeface="Times New Roman"/>
                        </a:rPr>
                        <a:t>3</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a:solidFill>
                            <a:srgbClr val="292B2C"/>
                          </a:solidFill>
                          <a:effectLst/>
                          <a:latin typeface="Times New Roman"/>
                        </a:rPr>
                        <a:t>8D01404 Физическая культура и спорт</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dirty="0">
                          <a:solidFill>
                            <a:srgbClr val="292B2C"/>
                          </a:solidFill>
                          <a:effectLst/>
                          <a:latin typeface="Times New Roman"/>
                        </a:rPr>
                        <a:t>Казахский Национальный педагогический университет имени Абая</a:t>
                      </a:r>
                    </a:p>
                  </a:txBody>
                  <a:tcPr marL="8149" marR="8149" marT="81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916943984"/>
              </p:ext>
            </p:extLst>
          </p:nvPr>
        </p:nvGraphicFramePr>
        <p:xfrm>
          <a:off x="251518" y="5157192"/>
          <a:ext cx="8634693" cy="1602065"/>
        </p:xfrm>
        <a:graphic>
          <a:graphicData uri="http://schemas.openxmlformats.org/drawingml/2006/table">
            <a:tbl>
              <a:tblPr/>
              <a:tblGrid>
                <a:gridCol w="243003"/>
                <a:gridCol w="4221496"/>
                <a:gridCol w="4170194"/>
              </a:tblGrid>
              <a:tr h="200025">
                <a:tc gridSpan="3">
                  <a:txBody>
                    <a:bodyPr/>
                    <a:lstStyle/>
                    <a:p>
                      <a:pPr algn="l" fontAlgn="t"/>
                      <a:r>
                        <a:rPr lang="ru-RU" sz="1100" b="1" i="0" u="none" strike="noStrike" dirty="0">
                          <a:solidFill>
                            <a:srgbClr val="000000"/>
                          </a:solidFill>
                          <a:effectLst/>
                          <a:latin typeface="Times New Roman"/>
                        </a:rPr>
                        <a:t>Спортивный менеджмент</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90500">
                <a:tc gridSpan="3">
                  <a:txBody>
                    <a:bodyPr/>
                    <a:lstStyle/>
                    <a:p>
                      <a:pPr algn="l" fontAlgn="t"/>
                      <a:r>
                        <a:rPr lang="ru-RU" sz="1100" b="1" i="0" u="none" strike="noStrike" dirty="0" err="1">
                          <a:solidFill>
                            <a:srgbClr val="000000"/>
                          </a:solidFill>
                          <a:effectLst/>
                          <a:latin typeface="Times New Roman"/>
                        </a:rPr>
                        <a:t>Бакалавлиат</a:t>
                      </a:r>
                      <a:r>
                        <a:rPr lang="ru-RU" sz="1100" b="1" i="0" u="none" strike="noStrike" dirty="0">
                          <a:solidFill>
                            <a:srgbClr val="000000"/>
                          </a:solidFill>
                          <a:effectLst/>
                          <a:latin typeface="Times New Roman"/>
                        </a:rPr>
                        <a:t> ОП</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07253">
                <a:tc>
                  <a:txBody>
                    <a:bodyPr/>
                    <a:lstStyle/>
                    <a:p>
                      <a:pPr algn="l" fontAlgn="t"/>
                      <a:r>
                        <a:rPr lang="ru-RU" sz="1100" b="0" i="0" u="none" strike="noStrike">
                          <a:solidFill>
                            <a:srgbClr val="000000"/>
                          </a:solidFill>
                          <a:effectLst/>
                          <a:latin typeface="Times New Roman"/>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292B2C"/>
                          </a:solidFill>
                          <a:effectLst/>
                          <a:latin typeface="Times New Roman"/>
                        </a:rPr>
                        <a:t>6B0108801 Физическая культура и спортивный менеджмент</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dirty="0">
                          <a:solidFill>
                            <a:srgbClr val="292B2C"/>
                          </a:solidFill>
                          <a:effectLst/>
                          <a:latin typeface="Times New Roman"/>
                        </a:rPr>
                        <a:t>Карагандинский университет </a:t>
                      </a:r>
                      <a:r>
                        <a:rPr lang="ru-RU" sz="1100" b="0" i="0" u="none" strike="noStrike" dirty="0" err="1">
                          <a:solidFill>
                            <a:srgbClr val="292B2C"/>
                          </a:solidFill>
                          <a:effectLst/>
                          <a:latin typeface="Times New Roman"/>
                        </a:rPr>
                        <a:t>Казпотребсоюза</a:t>
                      </a:r>
                      <a:endParaRPr lang="ru-RU" sz="1100" b="0" i="0" u="none" strike="noStrike" dirty="0">
                        <a:solidFill>
                          <a:srgbClr val="292B2C"/>
                        </a:solidFill>
                        <a:effectLst/>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4310">
                <a:tc>
                  <a:txBody>
                    <a:bodyPr/>
                    <a:lstStyle/>
                    <a:p>
                      <a:pPr algn="l" fontAlgn="t"/>
                      <a:r>
                        <a:rPr lang="ru-RU" sz="1100" b="0" i="0" u="none" strike="noStrike">
                          <a:solidFill>
                            <a:srgbClr val="000000"/>
                          </a:solidFill>
                          <a:effectLst/>
                          <a:latin typeface="Times New Roman"/>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292B2C"/>
                          </a:solidFill>
                          <a:effectLst/>
                          <a:latin typeface="Times New Roman"/>
                        </a:rPr>
                        <a:t>6B11150 Спортивный менеджмент, досуг и тренерская деятельность</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dirty="0">
                          <a:solidFill>
                            <a:srgbClr val="292B2C"/>
                          </a:solidFill>
                          <a:effectLst/>
                          <a:latin typeface="Times New Roman"/>
                        </a:rPr>
                        <a:t>Южно-Казахстанский университет им. </a:t>
                      </a:r>
                      <a:r>
                        <a:rPr lang="ru-RU" sz="1100" b="0" i="0" u="none" strike="noStrike" dirty="0" err="1">
                          <a:solidFill>
                            <a:srgbClr val="292B2C"/>
                          </a:solidFill>
                          <a:effectLst/>
                          <a:latin typeface="Times New Roman"/>
                        </a:rPr>
                        <a:t>М.Ауэзова</a:t>
                      </a:r>
                      <a:endParaRPr lang="ru-RU" sz="1100" b="0" i="0" u="none" strike="noStrike" dirty="0">
                        <a:solidFill>
                          <a:srgbClr val="292B2C"/>
                        </a:solidFill>
                        <a:effectLst/>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6024">
                <a:tc>
                  <a:txBody>
                    <a:bodyPr/>
                    <a:lstStyle/>
                    <a:p>
                      <a:pPr algn="l" fontAlgn="t"/>
                      <a:r>
                        <a:rPr lang="ru-RU" sz="1100" b="0" i="0" u="none" strike="noStrike">
                          <a:solidFill>
                            <a:srgbClr val="000000"/>
                          </a:solidFill>
                          <a:effectLst/>
                          <a:latin typeface="Times New Roman"/>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292B2C"/>
                          </a:solidFill>
                          <a:effectLst/>
                          <a:latin typeface="Times New Roman"/>
                        </a:rPr>
                        <a:t>6B11141 Спортивный менеджмент, плавание и инструкторское дело</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dirty="0">
                          <a:solidFill>
                            <a:srgbClr val="292B2C"/>
                          </a:solidFill>
                          <a:effectLst/>
                          <a:latin typeface="Times New Roman"/>
                        </a:rPr>
                        <a:t>Южно-Казахстанский университет им. </a:t>
                      </a:r>
                      <a:r>
                        <a:rPr lang="ru-RU" sz="1100" b="0" i="0" u="none" strike="noStrike" dirty="0" err="1">
                          <a:solidFill>
                            <a:srgbClr val="292B2C"/>
                          </a:solidFill>
                          <a:effectLst/>
                          <a:latin typeface="Times New Roman"/>
                        </a:rPr>
                        <a:t>М.Ауэзова</a:t>
                      </a:r>
                      <a:endParaRPr lang="ru-RU" sz="1100" b="0" i="0" u="none" strike="noStrike" dirty="0">
                        <a:solidFill>
                          <a:srgbClr val="292B2C"/>
                        </a:solidFill>
                        <a:effectLst/>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2953">
                <a:tc>
                  <a:txBody>
                    <a:bodyPr/>
                    <a:lstStyle/>
                    <a:p>
                      <a:pPr algn="l" fontAlgn="t"/>
                      <a:r>
                        <a:rPr lang="ru-RU" sz="1100" b="0" i="0" u="none" strike="noStrike">
                          <a:solidFill>
                            <a:srgbClr val="000000"/>
                          </a:solidFill>
                          <a:effectLst/>
                          <a:latin typeface="Times New Roman"/>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a:solidFill>
                            <a:srgbClr val="292B2C"/>
                          </a:solidFill>
                          <a:effectLst/>
                          <a:latin typeface="Times New Roman"/>
                        </a:rPr>
                        <a:t>6B01402 Физическая культура и спортивный менеджмент</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dirty="0">
                          <a:solidFill>
                            <a:srgbClr val="292B2C"/>
                          </a:solidFill>
                          <a:effectLst/>
                          <a:latin typeface="Times New Roman"/>
                        </a:rPr>
                        <a:t>Карагандинский университет </a:t>
                      </a:r>
                      <a:r>
                        <a:rPr lang="ru-RU" sz="1100" b="0" i="0" u="none" strike="noStrike" dirty="0" err="1">
                          <a:solidFill>
                            <a:srgbClr val="292B2C"/>
                          </a:solidFill>
                          <a:effectLst/>
                          <a:latin typeface="Times New Roman"/>
                        </a:rPr>
                        <a:t>Казпотребсоюза</a:t>
                      </a:r>
                      <a:endParaRPr lang="ru-RU" sz="1100" b="0" i="0" u="none" strike="noStrike" dirty="0">
                        <a:solidFill>
                          <a:srgbClr val="292B2C"/>
                        </a:solidFill>
                        <a:effectLst/>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gridSpan="3">
                  <a:txBody>
                    <a:bodyPr/>
                    <a:lstStyle/>
                    <a:p>
                      <a:pPr algn="l" fontAlgn="t"/>
                      <a:r>
                        <a:rPr lang="ru-RU" sz="1100" b="0" i="0" u="none" strike="noStrike" dirty="0">
                          <a:solidFill>
                            <a:srgbClr val="000000"/>
                          </a:solidFill>
                          <a:effectLst/>
                          <a:latin typeface="Times New Roman"/>
                        </a:rPr>
                        <a:t> </a:t>
                      </a:r>
                      <a:r>
                        <a:rPr lang="ru-RU" sz="1100" b="1" i="0" u="none" strike="noStrike" dirty="0" smtClean="0">
                          <a:solidFill>
                            <a:srgbClr val="292B2C"/>
                          </a:solidFill>
                          <a:effectLst/>
                          <a:latin typeface="Times New Roman"/>
                        </a:rPr>
                        <a:t>Магистратура</a:t>
                      </a:r>
                      <a:r>
                        <a:rPr lang="ru-RU" sz="1100" b="0" i="0" u="none" strike="noStrike" dirty="0">
                          <a:solidFill>
                            <a:srgbClr val="000000"/>
                          </a:solidFill>
                          <a:effectLst/>
                          <a:latin typeface="Times New Roman"/>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ru-RU" sz="1200" b="1" i="0" u="none" strike="noStrike" dirty="0">
                        <a:solidFill>
                          <a:srgbClr val="292B2C"/>
                        </a:solidFill>
                        <a:effectLst/>
                        <a:latin typeface="Times New Roman"/>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r>
              <a:tr h="190500">
                <a:tc>
                  <a:txBody>
                    <a:bodyPr/>
                    <a:lstStyle/>
                    <a:p>
                      <a:pPr algn="l" fontAlgn="t"/>
                      <a:r>
                        <a:rPr lang="ru-RU" sz="1100" b="0" i="0" u="none" strike="noStrike">
                          <a:solidFill>
                            <a:srgbClr val="000000"/>
                          </a:solidFill>
                          <a:effectLst/>
                          <a:latin typeface="Times New Roman"/>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292B2C"/>
                          </a:solidFill>
                          <a:effectLst/>
                          <a:latin typeface="Times New Roman"/>
                        </a:rPr>
                        <a:t>7M04101 </a:t>
                      </a:r>
                      <a:r>
                        <a:rPr lang="ru-RU" sz="1100" b="0" i="0" u="none" strike="noStrike" dirty="0">
                          <a:solidFill>
                            <a:srgbClr val="292B2C"/>
                          </a:solidFill>
                          <a:effectLst/>
                          <a:latin typeface="Times New Roman"/>
                        </a:rPr>
                        <a:t>Спортивный менеджмент</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1100" b="0" i="0" u="none" strike="noStrike" dirty="0">
                          <a:solidFill>
                            <a:srgbClr val="292B2C"/>
                          </a:solidFill>
                          <a:effectLst/>
                          <a:latin typeface="Times New Roman"/>
                        </a:rPr>
                        <a:t>Академия физической культуры и массового спорта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6709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403" y="83329"/>
            <a:ext cx="969238" cy="971927"/>
          </a:xfrm>
          <a:prstGeom prst="rect">
            <a:avLst/>
          </a:prstGeom>
          <a:noFill/>
          <a:ln>
            <a:noFill/>
          </a:ln>
        </p:spPr>
      </p:pic>
      <p:sp>
        <p:nvSpPr>
          <p:cNvPr id="6" name="Прямоугольник 5"/>
          <p:cNvSpPr/>
          <p:nvPr/>
        </p:nvSpPr>
        <p:spPr>
          <a:xfrm>
            <a:off x="1469387" y="85768"/>
            <a:ext cx="7416824" cy="819904"/>
          </a:xfrm>
          <a:prstGeom prst="rect">
            <a:avLst/>
          </a:prstGeom>
        </p:spPr>
        <p:txBody>
          <a:bodyPr wrap="square">
            <a:spAutoFit/>
          </a:bodyPr>
          <a:lstStyle/>
          <a:p>
            <a:pPr indent="449580" algn="just">
              <a:lnSpc>
                <a:spcPct val="115000"/>
              </a:lnSpc>
            </a:pPr>
            <a:r>
              <a:rPr lang="ru-RU" sz="1400" b="1" dirty="0" smtClean="0">
                <a:solidFill>
                  <a:srgbClr val="4F81BD"/>
                </a:solidFill>
                <a:latin typeface="Times New Roman"/>
                <a:ea typeface="Calibri"/>
                <a:cs typeface="Times New Roman"/>
              </a:rPr>
              <a:t>ПЕРЕЧЕНЬ ОБРАЗОВАТЕЛЬНЫХ ПРОГРАММ И ВУЗОВ ОСУЩЕСТВЛЯЮЩИХ ПОДГОТОВКУ КАДРОВ В СФЕРЕ ФИЗИЧЕСКОЙ КУЛЬТУРЫ И СПОРТА</a:t>
            </a:r>
            <a:endParaRPr lang="ru-RU" sz="1100" b="1" dirty="0">
              <a:solidFill>
                <a:srgbClr val="4F81BD"/>
              </a:solidFill>
              <a:ea typeface="Calibri"/>
              <a:cs typeface="Times New Roman"/>
            </a:endParaRPr>
          </a:p>
        </p:txBody>
      </p:sp>
      <p:graphicFrame>
        <p:nvGraphicFramePr>
          <p:cNvPr id="7" name="Диаграмма 6"/>
          <p:cNvGraphicFramePr>
            <a:graphicFrameLocks/>
          </p:cNvGraphicFramePr>
          <p:nvPr>
            <p:extLst>
              <p:ext uri="{D42A27DB-BD31-4B8C-83A1-F6EECF244321}">
                <p14:modId xmlns:p14="http://schemas.microsoft.com/office/powerpoint/2010/main" val="1994056760"/>
              </p:ext>
            </p:extLst>
          </p:nvPr>
        </p:nvGraphicFramePr>
        <p:xfrm>
          <a:off x="386101" y="1070189"/>
          <a:ext cx="8578387" cy="5648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180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10175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75656" y="235352"/>
            <a:ext cx="7416824" cy="941796"/>
          </a:xfrm>
          <a:prstGeom prst="rect">
            <a:avLst/>
          </a:prstGeom>
        </p:spPr>
        <p:txBody>
          <a:bodyPr wrap="square">
            <a:spAutoFit/>
          </a:bodyPr>
          <a:lstStyle/>
          <a:p>
            <a:pPr indent="449580" algn="just">
              <a:lnSpc>
                <a:spcPct val="115000"/>
              </a:lnSpc>
            </a:pPr>
            <a:r>
              <a:rPr lang="ru-RU" sz="1600" b="1" dirty="0" smtClean="0">
                <a:solidFill>
                  <a:srgbClr val="4F81BD"/>
                </a:solidFill>
                <a:latin typeface="Times New Roman"/>
                <a:ea typeface="Calibri"/>
                <a:cs typeface="Times New Roman"/>
              </a:rPr>
              <a:t>АНАЛИЗ ДЕЯТЕЛЬНОСТИ УМО-ГУП ПО НАПРАВЛЕНИЮ ПОДГОТОВКИ КАДРОВ ПО ГОП  «ФИЗИЧЕСКАЯ КУЛЬТУРА И СПОРТ» ЗА 2022-2023 УЧЕБНЫЙ ГОД</a:t>
            </a:r>
            <a:endParaRPr lang="ru-RU" sz="1200" b="1" dirty="0">
              <a:solidFill>
                <a:srgbClr val="4F81BD"/>
              </a:solidFill>
              <a:ea typeface="Calibri"/>
              <a:cs typeface="Times New Roman"/>
            </a:endParaRPr>
          </a:p>
        </p:txBody>
      </p:sp>
      <p:sp>
        <p:nvSpPr>
          <p:cNvPr id="2" name="Прямоугольник 1"/>
          <p:cNvSpPr/>
          <p:nvPr/>
        </p:nvSpPr>
        <p:spPr>
          <a:xfrm>
            <a:off x="683568" y="1412776"/>
            <a:ext cx="7992888" cy="4622804"/>
          </a:xfrm>
          <a:prstGeom prst="rect">
            <a:avLst/>
          </a:prstGeom>
        </p:spPr>
        <p:txBody>
          <a:bodyPr wrap="square">
            <a:spAutoFit/>
          </a:bodyPr>
          <a:lstStyle/>
          <a:p>
            <a:pPr algn="just">
              <a:lnSpc>
                <a:spcPct val="115000"/>
              </a:lnSpc>
            </a:pPr>
            <a:r>
              <a:rPr lang="ru-RU" sz="1600" dirty="0">
                <a:latin typeface="Times New Roman"/>
                <a:ea typeface="Calibri"/>
              </a:rPr>
              <a:t>В течение года УМО проводил мониторинг вузов-членов УМО </a:t>
            </a:r>
            <a:r>
              <a:rPr lang="ru-RU" sz="1600" b="1" dirty="0">
                <a:latin typeface="Times New Roman"/>
                <a:ea typeface="Calibri"/>
              </a:rPr>
              <a:t>по следующим критериям:</a:t>
            </a:r>
            <a:r>
              <a:rPr lang="ru-RU" sz="1600" dirty="0">
                <a:latin typeface="Times New Roman"/>
                <a:ea typeface="Calibri"/>
              </a:rPr>
              <a:t> </a:t>
            </a:r>
            <a:r>
              <a:rPr lang="kk-KZ" sz="1600" dirty="0">
                <a:solidFill>
                  <a:prstClr val="black"/>
                </a:solidFill>
                <a:latin typeface="Times New Roman"/>
                <a:ea typeface="Times New Roman"/>
                <a:cs typeface="Times New Roman"/>
              </a:rPr>
              <a:t> </a:t>
            </a:r>
            <a:endParaRPr lang="kk-KZ" sz="1600" dirty="0" smtClean="0">
              <a:solidFill>
                <a:prstClr val="black"/>
              </a:solidFill>
              <a:latin typeface="Times New Roman"/>
              <a:ea typeface="Times New Roman"/>
              <a:cs typeface="Times New Roman"/>
            </a:endParaRPr>
          </a:p>
          <a:p>
            <a:pPr algn="just">
              <a:lnSpc>
                <a:spcPct val="115000"/>
              </a:lnSpc>
            </a:pPr>
            <a:endParaRPr lang="ru-RU" sz="1600" dirty="0">
              <a:solidFill>
                <a:prstClr val="black"/>
              </a:solidFill>
              <a:ea typeface="Calibri"/>
              <a:cs typeface="Times New Roman"/>
            </a:endParaRPr>
          </a:p>
          <a:p>
            <a:pPr marL="342900" indent="-342900" algn="just">
              <a:lnSpc>
                <a:spcPct val="115000"/>
              </a:lnSpc>
              <a:buFont typeface="+mj-lt"/>
              <a:buAutoNum type="arabicPeriod"/>
            </a:pPr>
            <a:r>
              <a:rPr lang="kk-KZ" sz="1600" b="1" dirty="0">
                <a:solidFill>
                  <a:prstClr val="black"/>
                </a:solidFill>
                <a:latin typeface="Times New Roman"/>
                <a:ea typeface="Calibri"/>
                <a:cs typeface="Times New Roman"/>
              </a:rPr>
              <a:t>Мониторинг обеспеченности квалификации ППС ОВПО;</a:t>
            </a:r>
            <a:endParaRPr lang="ru-RU" sz="1600" b="1" dirty="0">
              <a:solidFill>
                <a:prstClr val="black"/>
              </a:solidFill>
              <a:ea typeface="Calibri"/>
              <a:cs typeface="Times New Roman"/>
            </a:endParaRPr>
          </a:p>
          <a:p>
            <a:pPr marL="342900" indent="-342900" algn="just">
              <a:lnSpc>
                <a:spcPct val="115000"/>
              </a:lnSpc>
              <a:buFont typeface="+mj-lt"/>
              <a:buAutoNum type="arabicPeriod"/>
            </a:pPr>
            <a:r>
              <a:rPr lang="ru-RU" sz="1600" b="1" dirty="0">
                <a:solidFill>
                  <a:prstClr val="black"/>
                </a:solidFill>
                <a:latin typeface="Times New Roman"/>
                <a:ea typeface="Calibri"/>
                <a:cs typeface="Times New Roman"/>
              </a:rPr>
              <a:t>Общий анализ образовательных программ.</a:t>
            </a:r>
            <a:endParaRPr lang="ru-RU" sz="1600" b="1" dirty="0">
              <a:solidFill>
                <a:prstClr val="black"/>
              </a:solidFill>
              <a:ea typeface="Calibri"/>
              <a:cs typeface="Times New Roman"/>
            </a:endParaRPr>
          </a:p>
          <a:p>
            <a:pPr marL="342900" indent="-342900" algn="just">
              <a:lnSpc>
                <a:spcPct val="115000"/>
              </a:lnSpc>
              <a:buFont typeface="+mj-lt"/>
              <a:buAutoNum type="arabicPeriod"/>
            </a:pPr>
            <a:r>
              <a:rPr lang="ru-RU" sz="1600" b="1" dirty="0">
                <a:solidFill>
                  <a:prstClr val="black"/>
                </a:solidFill>
                <a:latin typeface="Times New Roman"/>
                <a:ea typeface="Calibri"/>
                <a:cs typeface="Times New Roman"/>
              </a:rPr>
              <a:t>Структура и содержание образовательных программ вузов. </a:t>
            </a:r>
            <a:endParaRPr lang="ru-RU" sz="1600" b="1" dirty="0">
              <a:solidFill>
                <a:prstClr val="black"/>
              </a:solidFill>
              <a:ea typeface="Calibri"/>
              <a:cs typeface="Times New Roman"/>
            </a:endParaRPr>
          </a:p>
          <a:p>
            <a:pPr marL="342900" indent="-342900" algn="just">
              <a:lnSpc>
                <a:spcPct val="115000"/>
              </a:lnSpc>
              <a:buFont typeface="+mj-lt"/>
              <a:buAutoNum type="arabicPeriod"/>
            </a:pPr>
            <a:r>
              <a:rPr lang="ru-RU" sz="1600" b="1" dirty="0">
                <a:solidFill>
                  <a:prstClr val="black"/>
                </a:solidFill>
                <a:latin typeface="Times New Roman"/>
                <a:ea typeface="Calibri"/>
                <a:cs typeface="Times New Roman"/>
              </a:rPr>
              <a:t>Система оценки.</a:t>
            </a:r>
            <a:endParaRPr lang="ru-RU" sz="1600" b="1" dirty="0">
              <a:solidFill>
                <a:prstClr val="black"/>
              </a:solidFill>
              <a:ea typeface="Calibri"/>
              <a:cs typeface="Times New Roman"/>
            </a:endParaRPr>
          </a:p>
          <a:p>
            <a:pPr marL="342900" indent="-342900" algn="just">
              <a:lnSpc>
                <a:spcPct val="115000"/>
              </a:lnSpc>
              <a:buFont typeface="+mj-lt"/>
              <a:buAutoNum type="arabicPeriod"/>
            </a:pPr>
            <a:r>
              <a:rPr lang="ru-RU" sz="1600" b="1" dirty="0">
                <a:solidFill>
                  <a:prstClr val="black"/>
                </a:solidFill>
                <a:latin typeface="Times New Roman"/>
                <a:ea typeface="Calibri"/>
                <a:cs typeface="Times New Roman"/>
              </a:rPr>
              <a:t>Инклюзивная среда.</a:t>
            </a:r>
            <a:endParaRPr lang="ru-RU" sz="1600" b="1" dirty="0">
              <a:solidFill>
                <a:prstClr val="black"/>
              </a:solidFill>
              <a:ea typeface="Calibri"/>
              <a:cs typeface="Times New Roman"/>
            </a:endParaRPr>
          </a:p>
          <a:p>
            <a:pPr marL="342900" indent="-342900" algn="just">
              <a:lnSpc>
                <a:spcPct val="115000"/>
              </a:lnSpc>
              <a:buFont typeface="+mj-lt"/>
              <a:buAutoNum type="arabicPeriod"/>
            </a:pPr>
            <a:r>
              <a:rPr lang="ru-RU" sz="1600" b="1" dirty="0" err="1">
                <a:solidFill>
                  <a:prstClr val="black"/>
                </a:solidFill>
                <a:latin typeface="Times New Roman"/>
                <a:ea typeface="Calibri"/>
                <a:cs typeface="Times New Roman"/>
              </a:rPr>
              <a:t>Книгообеспеченность</a:t>
            </a:r>
            <a:r>
              <a:rPr lang="ru-RU" sz="1600" b="1" dirty="0">
                <a:solidFill>
                  <a:prstClr val="black"/>
                </a:solidFill>
                <a:latin typeface="Times New Roman"/>
                <a:ea typeface="Calibri"/>
                <a:cs typeface="Times New Roman"/>
              </a:rPr>
              <a:t>.</a:t>
            </a:r>
            <a:endParaRPr lang="ru-RU" sz="1600" b="1" dirty="0">
              <a:solidFill>
                <a:prstClr val="black"/>
              </a:solidFill>
              <a:ea typeface="Calibri"/>
              <a:cs typeface="Times New Roman"/>
            </a:endParaRPr>
          </a:p>
          <a:p>
            <a:pPr marL="342900" indent="-342900" algn="just">
              <a:lnSpc>
                <a:spcPct val="115000"/>
              </a:lnSpc>
              <a:buFont typeface="+mj-lt"/>
              <a:buAutoNum type="arabicPeriod"/>
            </a:pPr>
            <a:r>
              <a:rPr lang="ru-RU" sz="1600" b="1" dirty="0">
                <a:solidFill>
                  <a:prstClr val="black"/>
                </a:solidFill>
                <a:latin typeface="Times New Roman"/>
                <a:ea typeface="Calibri"/>
                <a:cs typeface="Times New Roman"/>
              </a:rPr>
              <a:t>Организация производственной практики.</a:t>
            </a:r>
            <a:endParaRPr lang="ru-RU" sz="1600" b="1" dirty="0">
              <a:solidFill>
                <a:prstClr val="black"/>
              </a:solidFill>
              <a:ea typeface="Calibri"/>
              <a:cs typeface="Times New Roman"/>
            </a:endParaRPr>
          </a:p>
          <a:p>
            <a:pPr marL="342900" indent="-342900" algn="just">
              <a:lnSpc>
                <a:spcPct val="115000"/>
              </a:lnSpc>
              <a:buFont typeface="+mj-lt"/>
              <a:buAutoNum type="arabicPeriod"/>
            </a:pPr>
            <a:r>
              <a:rPr lang="ru-RU" sz="1600" b="1" dirty="0">
                <a:solidFill>
                  <a:prstClr val="black"/>
                </a:solidFill>
                <a:latin typeface="Times New Roman"/>
                <a:ea typeface="Calibri"/>
                <a:cs typeface="Times New Roman"/>
              </a:rPr>
              <a:t>Материально-техническое обеспечение (оборудование</a:t>
            </a:r>
            <a:r>
              <a:rPr lang="ru-RU" sz="1600" b="1" dirty="0" smtClean="0">
                <a:solidFill>
                  <a:prstClr val="black"/>
                </a:solidFill>
                <a:latin typeface="Times New Roman"/>
                <a:ea typeface="Calibri"/>
                <a:cs typeface="Times New Roman"/>
              </a:rPr>
              <a:t>).</a:t>
            </a:r>
          </a:p>
          <a:p>
            <a:pPr marL="342900" indent="-342900" algn="just">
              <a:lnSpc>
                <a:spcPct val="115000"/>
              </a:lnSpc>
              <a:buFont typeface="+mj-lt"/>
              <a:buAutoNum type="arabicPeriod"/>
            </a:pPr>
            <a:endParaRPr lang="ru-RU" sz="1600" b="1" dirty="0">
              <a:solidFill>
                <a:prstClr val="black"/>
              </a:solidFill>
              <a:ea typeface="Calibri"/>
              <a:cs typeface="Times New Roman"/>
            </a:endParaRPr>
          </a:p>
          <a:p>
            <a:pPr algn="just">
              <a:lnSpc>
                <a:spcPct val="115000"/>
              </a:lnSpc>
            </a:pPr>
            <a:r>
              <a:rPr lang="ru-RU" sz="1600" dirty="0">
                <a:solidFill>
                  <a:prstClr val="black"/>
                </a:solidFill>
                <a:latin typeface="Times New Roman"/>
                <a:ea typeface="Calibri"/>
                <a:cs typeface="Times New Roman"/>
              </a:rPr>
              <a:t>В рамках данного мониторинга была подготовлена</a:t>
            </a:r>
            <a:r>
              <a:rPr lang="ru-RU" sz="1600" b="1" dirty="0">
                <a:solidFill>
                  <a:prstClr val="black"/>
                </a:solidFill>
                <a:latin typeface="Times New Roman"/>
                <a:ea typeface="Calibri"/>
                <a:cs typeface="Times New Roman"/>
              </a:rPr>
              <a:t> </a:t>
            </a:r>
            <a:r>
              <a:rPr lang="ru-RU" sz="1600" dirty="0">
                <a:solidFill>
                  <a:prstClr val="black"/>
                </a:solidFill>
                <a:latin typeface="Times New Roman"/>
                <a:ea typeface="Calibri"/>
                <a:cs typeface="Times New Roman"/>
              </a:rPr>
              <a:t>аналитическая  справка по реализации образовательных программ ВУЗов РК по курируемым направлениям подготовки кадров, который был направлен в </a:t>
            </a:r>
            <a:r>
              <a:rPr lang="ru-RU" sz="1600" dirty="0">
                <a:solidFill>
                  <a:prstClr val="black"/>
                </a:solidFill>
                <a:latin typeface="Times New Roman"/>
                <a:ea typeface="Times New Roman"/>
                <a:cs typeface="Times New Roman"/>
              </a:rPr>
              <a:t>Национальный центр развития высшего образования МНВО РК. </a:t>
            </a:r>
            <a:endParaRPr lang="ru-RU" sz="1600" dirty="0">
              <a:solidFill>
                <a:prstClr val="black"/>
              </a:solidFill>
              <a:ea typeface="Calibri"/>
              <a:cs typeface="Times New Roman"/>
            </a:endParaRPr>
          </a:p>
        </p:txBody>
      </p:sp>
    </p:spTree>
    <p:extLst>
      <p:ext uri="{BB962C8B-B14F-4D97-AF65-F5344CB8AC3E}">
        <p14:creationId xmlns:p14="http://schemas.microsoft.com/office/powerpoint/2010/main" val="2756463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10175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75656" y="235352"/>
            <a:ext cx="7416824" cy="941796"/>
          </a:xfrm>
          <a:prstGeom prst="rect">
            <a:avLst/>
          </a:prstGeom>
        </p:spPr>
        <p:txBody>
          <a:bodyPr wrap="square">
            <a:spAutoFit/>
          </a:bodyPr>
          <a:lstStyle/>
          <a:p>
            <a:pPr indent="449580" algn="just">
              <a:lnSpc>
                <a:spcPct val="115000"/>
              </a:lnSpc>
              <a:spcAft>
                <a:spcPts val="0"/>
              </a:spcAft>
            </a:pPr>
            <a:r>
              <a:rPr lang="ru-RU" sz="1600" b="1" dirty="0" smtClean="0">
                <a:solidFill>
                  <a:schemeClr val="accent1"/>
                </a:solidFill>
                <a:latin typeface="Times New Roman"/>
                <a:ea typeface="Calibri"/>
                <a:cs typeface="Times New Roman"/>
              </a:rPr>
              <a:t>АНАЛИЗ ДЕЯТЕЛЬНОСТИ УМО-ГУП ПО НАПРАВЛЕНИЮ ПОДГОТОВКИ КАДРОВ ПО ГОП  «ФИЗИЧЕСКАЯ КУЛЬТУРА И СПОРТ» ЗА 2022-2023 УЧЕБНЫЙ ГОД</a:t>
            </a:r>
            <a:endParaRPr lang="ru-RU" sz="1200" b="1" dirty="0">
              <a:solidFill>
                <a:schemeClr val="accent1"/>
              </a:solidFill>
              <a:ea typeface="Calibri"/>
              <a:cs typeface="Times New Roman"/>
            </a:endParaRPr>
          </a:p>
        </p:txBody>
      </p:sp>
      <p:sp>
        <p:nvSpPr>
          <p:cNvPr id="4" name="Прямоугольник 3"/>
          <p:cNvSpPr/>
          <p:nvPr/>
        </p:nvSpPr>
        <p:spPr>
          <a:xfrm>
            <a:off x="755576" y="1311003"/>
            <a:ext cx="8136904" cy="4038541"/>
          </a:xfrm>
          <a:prstGeom prst="rect">
            <a:avLst/>
          </a:prstGeom>
        </p:spPr>
        <p:txBody>
          <a:bodyPr wrap="square">
            <a:spAutoFit/>
          </a:bodyPr>
          <a:lstStyle/>
          <a:p>
            <a:pPr indent="449580" algn="just">
              <a:lnSpc>
                <a:spcPct val="115000"/>
              </a:lnSpc>
              <a:spcAft>
                <a:spcPts val="0"/>
              </a:spcAft>
            </a:pPr>
            <a:r>
              <a:rPr lang="ru-RU" sz="1600" dirty="0">
                <a:latin typeface="Times New Roman"/>
                <a:ea typeface="Calibri"/>
                <a:cs typeface="Times New Roman"/>
              </a:rPr>
              <a:t>С целью реализации Послания Президента по развитию массового спорта («Казахстан в новой реальности: время действий» от 01.09.2020 года), Концепции развития физической культуры и спорта Республики Казахстан до 2025 года, утвержденной Указом Президента Республики Казахстан от 11 января 2016 года № 168., УМО-ГУП по ГОП «Подготовка учителей физической культуры» ходатайствовало перед Министерством науки и высшего образования Республики Казахстан (</a:t>
            </a:r>
            <a:r>
              <a:rPr lang="ru-RU" sz="1600" dirty="0" smtClean="0">
                <a:latin typeface="Times New Roman"/>
                <a:ea typeface="Calibri"/>
                <a:cs typeface="Times New Roman"/>
              </a:rPr>
              <a:t>МНВО </a:t>
            </a:r>
            <a:r>
              <a:rPr lang="ru-RU" sz="1600" dirty="0">
                <a:latin typeface="Times New Roman"/>
                <a:ea typeface="Calibri"/>
                <a:cs typeface="Times New Roman"/>
              </a:rPr>
              <a:t>РК)  об открытии группы образовательных программ «Спорт» в направлении подготовки 6В111 «Сфера обслуживания»,  области образования 6В11 «Услуги». Соответствующие дополнения внесены  в приказ МОН РК </a:t>
            </a:r>
            <a:r>
              <a:rPr lang="ru-RU" sz="1600" dirty="0" err="1">
                <a:latin typeface="Times New Roman"/>
                <a:ea typeface="Calibri"/>
                <a:cs typeface="Times New Roman"/>
              </a:rPr>
              <a:t>РК</a:t>
            </a:r>
            <a:r>
              <a:rPr lang="ru-RU" sz="1600" dirty="0">
                <a:latin typeface="Times New Roman"/>
                <a:ea typeface="Calibri"/>
                <a:cs typeface="Times New Roman"/>
              </a:rPr>
              <a:t> (от 13.10 2018 года № 569., в редакции приказа </a:t>
            </a:r>
            <a:r>
              <a:rPr lang="ru-RU" sz="1600" dirty="0" smtClean="0">
                <a:latin typeface="Times New Roman"/>
                <a:ea typeface="Calibri"/>
                <a:cs typeface="Times New Roman"/>
              </a:rPr>
              <a:t>МНВО </a:t>
            </a:r>
            <a:r>
              <a:rPr lang="ru-RU" sz="1600" dirty="0">
                <a:latin typeface="Times New Roman"/>
                <a:ea typeface="Calibri"/>
                <a:cs typeface="Times New Roman"/>
              </a:rPr>
              <a:t>РК</a:t>
            </a:r>
            <a:r>
              <a:rPr lang="ru-RU" sz="1600" dirty="0">
                <a:ea typeface="Calibri"/>
                <a:cs typeface="Times New Roman"/>
              </a:rPr>
              <a:t> </a:t>
            </a:r>
            <a:r>
              <a:rPr lang="ru-RU" sz="1600" dirty="0" smtClean="0">
                <a:latin typeface="Times New Roman"/>
                <a:ea typeface="Calibri"/>
                <a:cs typeface="Times New Roman"/>
              </a:rPr>
              <a:t>от </a:t>
            </a:r>
            <a:r>
              <a:rPr lang="ru-RU" sz="1600" dirty="0">
                <a:latin typeface="Times New Roman"/>
                <a:ea typeface="Calibri"/>
                <a:cs typeface="Times New Roman"/>
              </a:rPr>
              <a:t>21.07.2023 № 327) «Об утверждении Классификатора направлений подготовки кадров с высшим и послевузовским образованием».</a:t>
            </a:r>
            <a:endParaRPr lang="ru-RU" sz="1600" dirty="0">
              <a:ea typeface="Calibri"/>
              <a:cs typeface="Times New Roman"/>
            </a:endParaRPr>
          </a:p>
          <a:p>
            <a:pPr indent="449580" algn="just">
              <a:lnSpc>
                <a:spcPct val="115000"/>
              </a:lnSpc>
              <a:spcAft>
                <a:spcPts val="0"/>
              </a:spcAft>
            </a:pPr>
            <a:r>
              <a:rPr lang="ru-RU" sz="1600" dirty="0">
                <a:latin typeface="Times New Roman"/>
                <a:ea typeface="Calibri"/>
                <a:cs typeface="Times New Roman"/>
              </a:rPr>
              <a:t>  Для практической реализации данного направления необходимо со стороны </a:t>
            </a:r>
            <a:r>
              <a:rPr lang="ru-RU" sz="1600" dirty="0" smtClean="0">
                <a:latin typeface="Times New Roman"/>
                <a:ea typeface="Calibri"/>
                <a:cs typeface="Times New Roman"/>
              </a:rPr>
              <a:t>МНВО </a:t>
            </a:r>
            <a:r>
              <a:rPr lang="ru-RU" sz="1600" dirty="0">
                <a:latin typeface="Times New Roman"/>
                <a:ea typeface="Calibri"/>
                <a:cs typeface="Times New Roman"/>
              </a:rPr>
              <a:t>РК</a:t>
            </a:r>
            <a:r>
              <a:rPr lang="ru-RU" sz="1600" dirty="0">
                <a:ea typeface="Calibri"/>
                <a:cs typeface="Times New Roman"/>
              </a:rPr>
              <a:t> </a:t>
            </a:r>
            <a:r>
              <a:rPr lang="ru-RU" sz="1600" dirty="0" smtClean="0">
                <a:latin typeface="Times New Roman"/>
                <a:ea typeface="Calibri"/>
                <a:cs typeface="Times New Roman"/>
              </a:rPr>
              <a:t>выделение </a:t>
            </a:r>
            <a:r>
              <a:rPr lang="ru-RU" sz="1600" dirty="0">
                <a:latin typeface="Times New Roman"/>
                <a:ea typeface="Calibri"/>
                <a:cs typeface="Times New Roman"/>
              </a:rPr>
              <a:t>государственных образовательных грантов, а  вузам разработать  образовательные программы и получить лицензию на подготовку кадров. </a:t>
            </a:r>
            <a:endParaRPr lang="ru-RU" sz="1600" dirty="0">
              <a:ea typeface="Calibri"/>
              <a:cs typeface="Times New Roman"/>
            </a:endParaRPr>
          </a:p>
        </p:txBody>
      </p:sp>
    </p:spTree>
    <p:extLst>
      <p:ext uri="{BB962C8B-B14F-4D97-AF65-F5344CB8AC3E}">
        <p14:creationId xmlns:p14="http://schemas.microsoft.com/office/powerpoint/2010/main" val="173328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279756"/>
            <a:ext cx="7416824" cy="658642"/>
          </a:xfrm>
          <a:prstGeom prst="rect">
            <a:avLst/>
          </a:prstGeom>
        </p:spPr>
        <p:txBody>
          <a:bodyPr wrap="square">
            <a:spAutoFit/>
          </a:bodyPr>
          <a:lstStyle/>
          <a:p>
            <a:pPr indent="449580" algn="ctr">
              <a:lnSpc>
                <a:spcPct val="115000"/>
              </a:lnSpc>
              <a:spcAft>
                <a:spcPts val="0"/>
              </a:spcAft>
            </a:pPr>
            <a:r>
              <a:rPr lang="ru-RU" sz="1600" b="1" dirty="0" smtClean="0">
                <a:solidFill>
                  <a:schemeClr val="accent1"/>
                </a:solidFill>
                <a:latin typeface="Times New Roman"/>
                <a:ea typeface="Calibri"/>
                <a:cs typeface="Times New Roman"/>
              </a:rPr>
              <a:t>КРАТКИЙ АНАЛИЗ ПОДГОТОВКИ КАДРОВ ДЛЯ СФЕРЫ ФИЗИЧЕСКОЙ КУЛЬТУРЫ И СПОРТА В ЗАРУБЕЖНЫХ ВУЗАХ: </a:t>
            </a:r>
            <a:endParaRPr lang="ru-RU" sz="1200" b="1" dirty="0">
              <a:solidFill>
                <a:schemeClr val="accent1"/>
              </a:solidFill>
              <a:ea typeface="Calibri"/>
              <a:cs typeface="Times New Roman"/>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342" y="147414"/>
            <a:ext cx="10175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51519" y="1412776"/>
            <a:ext cx="6264697" cy="2074414"/>
          </a:xfrm>
          <a:prstGeom prst="rect">
            <a:avLst/>
          </a:prstGeom>
        </p:spPr>
        <p:txBody>
          <a:bodyPr wrap="square">
            <a:spAutoFit/>
          </a:bodyPr>
          <a:lstStyle/>
          <a:p>
            <a:pPr indent="450215" algn="just">
              <a:lnSpc>
                <a:spcPct val="115000"/>
              </a:lnSpc>
              <a:spcAft>
                <a:spcPts val="0"/>
              </a:spcAft>
            </a:pPr>
            <a:r>
              <a:rPr lang="ru-RU" sz="1400" b="1" dirty="0">
                <a:latin typeface="Times New Roman"/>
                <a:ea typeface="Calibri"/>
                <a:cs typeface="Times New Roman"/>
              </a:rPr>
              <a:t>1</a:t>
            </a:r>
            <a:r>
              <a:rPr lang="ru-RU" sz="1400" b="1" dirty="0" smtClean="0">
                <a:latin typeface="Times New Roman"/>
                <a:ea typeface="Calibri"/>
                <a:cs typeface="Times New Roman"/>
              </a:rPr>
              <a:t>. Сингапурский </a:t>
            </a:r>
            <a:r>
              <a:rPr lang="ru-RU" sz="1400" b="1" dirty="0">
                <a:latin typeface="Times New Roman"/>
                <a:ea typeface="Calibri"/>
                <a:cs typeface="Times New Roman"/>
              </a:rPr>
              <a:t>университет социальных наук </a:t>
            </a:r>
            <a:r>
              <a:rPr lang="ru-RU" sz="1400" dirty="0">
                <a:latin typeface="Times New Roman"/>
                <a:ea typeface="Calibri"/>
                <a:cs typeface="Times New Roman"/>
              </a:rPr>
              <a:t>готовит бакалавров спорта и физического воспитания  с частичной занятостью. Для завершения необходимо освоить 130 кредитов, из них 40 кредитов обязательные курсы: дисциплины связанные с физиологией, спортивной психологией, управлением спорта, обучением и контролем, 40 кредитов по выбору, дисциплины: «Текущие проблемы и тенденции в спорте»; «Преподавание игр»; «Спортивный </a:t>
            </a:r>
            <a:r>
              <a:rPr lang="ru-RU" sz="1400" dirty="0" err="1">
                <a:latin typeface="Times New Roman"/>
                <a:ea typeface="Calibri"/>
                <a:cs typeface="Times New Roman"/>
              </a:rPr>
              <a:t>коучинг</a:t>
            </a:r>
            <a:r>
              <a:rPr lang="ru-RU" sz="1400" dirty="0">
                <a:latin typeface="Times New Roman"/>
                <a:ea typeface="Calibri"/>
                <a:cs typeface="Times New Roman"/>
              </a:rPr>
              <a:t>»,  практика, и т.д. 20 кредитов  обязательные общеуниверситетские дисциплины.</a:t>
            </a:r>
            <a:endParaRPr lang="ru-RU" sz="1100" dirty="0">
              <a:ea typeface="Calibri"/>
              <a:cs typeface="Times New Roman"/>
            </a:endParaRPr>
          </a:p>
        </p:txBody>
      </p:sp>
      <p:pic>
        <p:nvPicPr>
          <p:cNvPr id="6146" name="Picture 2" descr="SUSS logo.sv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772816"/>
            <a:ext cx="1877526" cy="1080119"/>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562133" y="3573016"/>
            <a:ext cx="6264696" cy="2817694"/>
          </a:xfrm>
          <a:prstGeom prst="rect">
            <a:avLst/>
          </a:prstGeom>
        </p:spPr>
        <p:txBody>
          <a:bodyPr wrap="square">
            <a:spAutoFit/>
          </a:bodyPr>
          <a:lstStyle/>
          <a:p>
            <a:pPr indent="449580" algn="just">
              <a:lnSpc>
                <a:spcPct val="115000"/>
              </a:lnSpc>
              <a:spcAft>
                <a:spcPts val="0"/>
              </a:spcAft>
            </a:pPr>
            <a:r>
              <a:rPr lang="ru-RU" sz="1400" b="1" dirty="0">
                <a:latin typeface="Times New Roman"/>
                <a:ea typeface="Calibri"/>
                <a:cs typeface="Times New Roman"/>
              </a:rPr>
              <a:t>2. Литовский спортивный университет (ЛГУ)</a:t>
            </a:r>
            <a:r>
              <a:rPr lang="ru-RU" sz="1400" dirty="0">
                <a:latin typeface="Times New Roman"/>
                <a:ea typeface="Calibri"/>
                <a:cs typeface="Times New Roman"/>
              </a:rPr>
              <a:t> является единственным специализированным университетом в Литве. Имеет три программы: 1. Программа «Упражнения, питание и управление стрессом» является междисциплинарной.   Компетенции выпускников пересекаются в областях спорта, образования, психологии, общественного здравоохранения и менеджмента, готовят бакалавра спорта (тренера по физкультуре и фитнесу); 2. Бакалавр в области спорта и туристического менеджмента. Присуждаемая квалификация: Бакалавр делового менеджмента.; 3.</a:t>
            </a:r>
            <a:r>
              <a:rPr lang="ru-RU" sz="1400" dirty="0">
                <a:solidFill>
                  <a:srgbClr val="434F66"/>
                </a:solidFill>
                <a:latin typeface="__Open_Sans_Fallback_ba2f21"/>
                <a:ea typeface="Calibri"/>
                <a:cs typeface="Times New Roman"/>
              </a:rPr>
              <a:t> </a:t>
            </a:r>
            <a:r>
              <a:rPr lang="ru-RU" sz="1400" dirty="0">
                <a:latin typeface="Times New Roman"/>
                <a:ea typeface="Calibri"/>
                <a:cs typeface="Times New Roman"/>
              </a:rPr>
              <a:t>Бакалавр спортивного </a:t>
            </a:r>
            <a:r>
              <a:rPr lang="ru-RU" sz="1400" dirty="0" err="1">
                <a:latin typeface="Times New Roman"/>
                <a:ea typeface="Calibri"/>
                <a:cs typeface="Times New Roman"/>
              </a:rPr>
              <a:t>коучинга</a:t>
            </a:r>
            <a:r>
              <a:rPr lang="ru-RU" sz="1400" dirty="0">
                <a:latin typeface="Times New Roman"/>
                <a:ea typeface="Calibri"/>
                <a:cs typeface="Times New Roman"/>
              </a:rPr>
              <a:t>. </a:t>
            </a:r>
            <a:r>
              <a:rPr lang="ru-RU" sz="1400" dirty="0">
                <a:solidFill>
                  <a:srgbClr val="434F66"/>
                </a:solidFill>
                <a:latin typeface="__Open_Sans_Fallback_ba2f21"/>
                <a:ea typeface="Calibri"/>
                <a:cs typeface="Times New Roman"/>
              </a:rPr>
              <a:t> </a:t>
            </a:r>
            <a:r>
              <a:rPr lang="ru-RU" sz="1400" dirty="0">
                <a:latin typeface="Times New Roman"/>
                <a:ea typeface="Calibri"/>
                <a:cs typeface="Times New Roman"/>
              </a:rPr>
              <a:t>Присуждаемая квалификация: тренер по избранным видам спорта: баскетбол, дзюдо, плавание, бокс, фитнес. Имеются программы магистратуры и докторантуры.</a:t>
            </a:r>
            <a:endParaRPr lang="ru-RU" sz="1400" dirty="0">
              <a:ea typeface="Calibri"/>
              <a:cs typeface="Times New Roman"/>
            </a:endParaRPr>
          </a:p>
        </p:txBody>
      </p:sp>
      <p:pic>
        <p:nvPicPr>
          <p:cNvPr id="6148" name="Picture 4" descr="https://world.uz/files/Erasmus-partneriai-2-1024x384_140784u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194" y="3902864"/>
            <a:ext cx="2264002" cy="1008112"/>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71476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543</TotalTime>
  <Words>3035</Words>
  <Application>Microsoft Office PowerPoint</Application>
  <PresentationFormat>Экран (4:3)</PresentationFormat>
  <Paragraphs>359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Аналитический обзор подготовки кадров по физической культуре и спорту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34</cp:revision>
  <dcterms:created xsi:type="dcterms:W3CDTF">2023-11-20T04:57:32Z</dcterms:created>
  <dcterms:modified xsi:type="dcterms:W3CDTF">2023-11-29T06:21:35Z</dcterms:modified>
</cp:coreProperties>
</file>