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2" r:id="rId4"/>
    <p:sldId id="284" r:id="rId5"/>
    <p:sldId id="288" r:id="rId6"/>
    <p:sldId id="285" r:id="rId7"/>
    <p:sldId id="286" r:id="rId8"/>
    <p:sldId id="287" r:id="rId9"/>
    <p:sldId id="281" r:id="rId10"/>
    <p:sldId id="267" r:id="rId11"/>
    <p:sldId id="260" r:id="rId12"/>
    <p:sldId id="289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21A1C2-A21F-429C-9E77-A0888396F131}">
          <p14:sldIdLst>
            <p14:sldId id="256"/>
            <p14:sldId id="276"/>
            <p14:sldId id="282"/>
            <p14:sldId id="284"/>
            <p14:sldId id="288"/>
            <p14:sldId id="285"/>
            <p14:sldId id="286"/>
            <p14:sldId id="287"/>
            <p14:sldId id="281"/>
            <p14:sldId id="267"/>
          </p14:sldIdLst>
        </p14:section>
        <p14:section name="Раздел без заголовка" id="{EBE1DA63-E559-4828-9CEF-50836FEB492F}">
          <p14:sldIdLst>
            <p14:sldId id="260"/>
            <p14:sldId id="289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87" autoAdjust="0"/>
    <p:restoredTop sz="94664" autoAdjust="0"/>
  </p:normalViewPr>
  <p:slideViewPr>
    <p:cSldViewPr snapToGrid="0">
      <p:cViewPr>
        <p:scale>
          <a:sx n="71" d="100"/>
          <a:sy n="71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40477362204729E-2"/>
          <c:y val="4.4494622843303813E-2"/>
          <c:w val="0.89677202263779532"/>
          <c:h val="0.861750179095721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 г.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1.2999999999999999E-2</c:v>
                </c:pt>
                <c:pt idx="1">
                  <c:v>5.8000000000000003E-2</c:v>
                </c:pt>
                <c:pt idx="2">
                  <c:v>0.17299999999999999</c:v>
                </c:pt>
                <c:pt idx="3">
                  <c:v>0.23599999999999999</c:v>
                </c:pt>
                <c:pt idx="4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BB-46D0-9A70-894D191952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2014 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 г.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BB-46D0-9A70-894D191952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2014 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 г.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BB-46D0-9A70-894D19195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14656"/>
        <c:axId val="23416192"/>
      </c:barChart>
      <c:catAx>
        <c:axId val="23414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3416192"/>
        <c:crosses val="autoZero"/>
        <c:auto val="1"/>
        <c:lblAlgn val="ctr"/>
        <c:lblOffset val="100"/>
        <c:noMultiLvlLbl val="0"/>
      </c:catAx>
      <c:valAx>
        <c:axId val="234161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341465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B w="635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317A-40AB-4F0D-BA12-28D01BF49DB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376-3732-426B-8737-792FAAD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7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317A-40AB-4F0D-BA12-28D01BF49DB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376-3732-426B-8737-792FAAD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9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317A-40AB-4F0D-BA12-28D01BF49DB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376-3732-426B-8737-792FAAD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5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317A-40AB-4F0D-BA12-28D01BF49DB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376-3732-426B-8737-792FAAD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9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317A-40AB-4F0D-BA12-28D01BF49DB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376-3732-426B-8737-792FAAD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9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317A-40AB-4F0D-BA12-28D01BF49DB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376-3732-426B-8737-792FAAD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0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317A-40AB-4F0D-BA12-28D01BF49DB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376-3732-426B-8737-792FAAD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8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317A-40AB-4F0D-BA12-28D01BF49DB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376-3732-426B-8737-792FAAD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2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317A-40AB-4F0D-BA12-28D01BF49DB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376-3732-426B-8737-792FAAD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9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317A-40AB-4F0D-BA12-28D01BF49DB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376-3732-426B-8737-792FAAD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317A-40AB-4F0D-BA12-28D01BF49DB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F376-3732-426B-8737-792FAAD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9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317A-40AB-4F0D-BA12-28D01BF49DB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F376-3732-426B-8737-792FAAD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7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65564"/>
            <a:ext cx="9144000" cy="85725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Научно-теоретический журнал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«Теория и методика физической культуры»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45796"/>
            <a:ext cx="9144000" cy="2294165"/>
          </a:xfrm>
        </p:spPr>
        <p:txBody>
          <a:bodyPr>
            <a:normAutofit lnSpcReduction="10000"/>
          </a:bodyPr>
          <a:lstStyle/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Алматы,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27" y="3105219"/>
            <a:ext cx="20383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F485AE-1C55-4EFD-B0EF-DC2F63FB9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125" y="3105219"/>
            <a:ext cx="2155371" cy="2857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DE1943-A575-4CB9-A99B-6127A119E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780" y="41959"/>
            <a:ext cx="1847248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8819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79177002"/>
              </p:ext>
            </p:extLst>
          </p:nvPr>
        </p:nvGraphicFramePr>
        <p:xfrm>
          <a:off x="1991177" y="979715"/>
          <a:ext cx="5748565" cy="513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174" y="987879"/>
            <a:ext cx="2853190" cy="236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203974" cy="76154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2800" b="1" dirty="0" err="1"/>
              <a:t>Импакт</a:t>
            </a:r>
            <a:r>
              <a:rPr lang="ru-RU" sz="2800" b="1" dirty="0"/>
              <a:t>-фактор журнала «ТМФК» по КБЦ 2014-2017гг</a:t>
            </a:r>
            <a:r>
              <a:rPr lang="ru-RU" b="1" dirty="0"/>
              <a:t>.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7845880" y="2677886"/>
            <a:ext cx="342900" cy="190227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3629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1721"/>
            <a:ext cx="8126186" cy="5325348"/>
          </a:xfrm>
        </p:spPr>
        <p:txBody>
          <a:bodyPr>
            <a:normAutofit/>
          </a:bodyPr>
          <a:lstStyle/>
          <a:p>
            <a:pPr indent="45720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отклонения статей: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Наличие заимствованного материала без ссылки на автора (плагиат).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Материал статьи был ранее опубликован в других источниках.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Содержание статьи не представляет научного интереса (как в плане актуальности так и в плане слабого академического контента).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brightnessContrast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986" y="151720"/>
            <a:ext cx="28956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9000"/>
                    </a14:imgEffect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361" y="2142445"/>
            <a:ext cx="29432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7000"/>
                    </a14:imgEffect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986" y="4209370"/>
            <a:ext cx="2895600" cy="217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19309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FD7B28C-E013-4475-BB0C-952BA46CF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69" y="0"/>
            <a:ext cx="5078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9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49086"/>
            <a:ext cx="10515600" cy="314325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9067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5617" y="1502229"/>
            <a:ext cx="9825134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 2020 г. в перечень научных изданий, рекомендуемых Комитетом для публикации основных результатов научной деятельности </a:t>
            </a:r>
            <a:r>
              <a:rPr lang="ru-RU" b="1" u="sng" dirty="0"/>
              <a:t>по направлению педагогика </a:t>
            </a:r>
            <a:r>
              <a:rPr lang="ru-RU" b="1" dirty="0"/>
              <a:t>входило 14 журналов, в том числе и журнал «Теория и методика физической культуры». В декабре 2020 г. перечень утратил свое действие.</a:t>
            </a:r>
          </a:p>
          <a:p>
            <a:pPr algn="just"/>
            <a:r>
              <a:rPr lang="ru-RU" b="1" dirty="0"/>
              <a:t>С 2021 года требования комитета для вхождения журналов в перечень научных изданий были значительно изменены в сторону ужесточения. Введены такие новые требования как обязательное наличие сайта с возможностью регистрации авторов и автоматической отправки статей в редакцию журнала, слепое рецензирование, присвоение статьям кодов DOI, требования по 50-процентному наличию статей не аффилированных с издательством авторов. Кроме того, изменены требования к составу редакции журналов по наличию индекса </a:t>
            </a:r>
            <a:r>
              <a:rPr lang="ru-RU" b="1" dirty="0" err="1"/>
              <a:t>Хирша</a:t>
            </a:r>
            <a:r>
              <a:rPr lang="ru-RU" b="1" dirty="0"/>
              <a:t> и  наличию публикаций в базах Web </a:t>
            </a:r>
            <a:r>
              <a:rPr lang="ru-RU" b="1" dirty="0" err="1"/>
              <a:t>of</a:t>
            </a:r>
            <a:r>
              <a:rPr lang="ru-RU" b="1" dirty="0"/>
              <a:t> Science и </a:t>
            </a:r>
            <a:r>
              <a:rPr lang="ru-RU" b="1" dirty="0" err="1"/>
              <a:t>Scopus</a:t>
            </a:r>
            <a:r>
              <a:rPr lang="ru-RU" b="1" dirty="0"/>
              <a:t>. Комитетом взяты под строгий контроль сроки и периодичность выхода журналов.</a:t>
            </a:r>
          </a:p>
          <a:p>
            <a:pPr algn="just"/>
            <a:r>
              <a:rPr lang="ru-RU" b="1" dirty="0"/>
              <a:t>В данное время в перечень научных изданий по направлению педагогика входят 8 журналов.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После выполнения всех указанных требований, журнал «Теория и методика физической культуры»  был включен в данный перечень на основании приказа КОКСОН МОН РК №776 от 29 октября 2021 г., с условием вхождения всех номеров журнала за 2021г.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8032444-F7FF-4B49-ACB0-18F32FA5C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396" y="123355"/>
            <a:ext cx="7363853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26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18E5D1-73F4-44AA-A80D-B216D9B3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300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 2021 г. состав редакции журнала был изменен в соответствии с требованиями КОКСОН МОН РК</a:t>
            </a:r>
            <a:endParaRPr lang="x-none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1BD333-2561-4C53-994D-6996F188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8130"/>
            <a:ext cx="3810507" cy="501987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1AC4D7F4-D7D3-4C85-9DEB-A6443B4776EE}"/>
              </a:ext>
            </a:extLst>
          </p:cNvPr>
          <p:cNvSpPr/>
          <p:nvPr/>
        </p:nvSpPr>
        <p:spPr>
          <a:xfrm>
            <a:off x="5435600" y="2349500"/>
            <a:ext cx="6337300" cy="3175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 данное время значительная часть членов редакции журнала имеет индекс </a:t>
            </a:r>
            <a:r>
              <a:rPr lang="ru-RU" sz="2000" b="1" dirty="0" err="1">
                <a:solidFill>
                  <a:schemeClr val="tx1"/>
                </a:solidFill>
              </a:rPr>
              <a:t>Хирша</a:t>
            </a:r>
            <a:r>
              <a:rPr lang="ru-RU" sz="2000" b="1" dirty="0">
                <a:solidFill>
                  <a:schemeClr val="tx1"/>
                </a:solidFill>
              </a:rPr>
              <a:t> более 2 и наличие публикаций в базах </a:t>
            </a:r>
            <a:r>
              <a:rPr lang="en-US" sz="2000" b="1" dirty="0">
                <a:solidFill>
                  <a:schemeClr val="tx1"/>
                </a:solidFill>
              </a:rPr>
              <a:t>Web of Science </a:t>
            </a:r>
            <a:r>
              <a:rPr lang="ru-RU" sz="2000" b="1" dirty="0">
                <a:solidFill>
                  <a:schemeClr val="tx1"/>
                </a:solidFill>
              </a:rPr>
              <a:t>и </a:t>
            </a:r>
            <a:r>
              <a:rPr lang="en-US" sz="2000" b="1" dirty="0">
                <a:solidFill>
                  <a:schemeClr val="tx1"/>
                </a:solidFill>
              </a:rPr>
              <a:t>Scopus</a:t>
            </a:r>
            <a:r>
              <a:rPr lang="ru-RU" sz="2000" b="1" dirty="0">
                <a:solidFill>
                  <a:schemeClr val="tx1"/>
                </a:solidFill>
              </a:rPr>
              <a:t>. 4 члена редакции являются представителями зарубежных вузов и 1 член представителем </a:t>
            </a:r>
            <a:r>
              <a:rPr lang="ru-RU" sz="2000" b="1" dirty="0" err="1">
                <a:solidFill>
                  <a:schemeClr val="tx1"/>
                </a:solidFill>
              </a:rPr>
              <a:t>КазНУ</a:t>
            </a:r>
            <a:r>
              <a:rPr lang="ru-RU" sz="2000" b="1" dirty="0">
                <a:solidFill>
                  <a:schemeClr val="tx1"/>
                </a:solidFill>
              </a:rPr>
              <a:t> им. аль-Фараби.</a:t>
            </a:r>
            <a:endParaRPr lang="x-non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437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7D1E8F-7587-417D-B93F-2A6A9090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67"/>
            <a:ext cx="10515600" cy="26405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В 2021 г. сформирован новый сайт журнала позволяющий авторам после регистрации отправлять статьи в автоматическом режиме и отслеживать продвижение статьи (прием материалов, обсуждение, рецензирование, опубликование).</a:t>
            </a:r>
            <a:br>
              <a:rPr lang="ru-RU" sz="2400" b="1" dirty="0"/>
            </a:br>
            <a:r>
              <a:rPr lang="ru-RU" sz="2400" b="1" dirty="0"/>
              <a:t>Данный сайт также обладает функцией позволяющей отследить все действия редакции по каждой отдельной статье.</a:t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endParaRPr lang="x-none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EF04FD-983F-4846-8037-484835A94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653" y="2560926"/>
            <a:ext cx="6764694" cy="41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277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CFACA7-10EE-4882-80DF-34A98983E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5B4E95-FFEA-44DA-8609-E73416F4F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7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E98DCF-A63C-4B30-9215-68A7F621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290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/>
              <a:t>С первого номера журнала ТМФК за 2021 г. редакцией введено двойное слепое рецензирование всех статей.</a:t>
            </a:r>
            <a:br>
              <a:rPr lang="ru-RU" sz="2800" b="1" dirty="0"/>
            </a:br>
            <a:r>
              <a:rPr lang="ru-RU" sz="2800" dirty="0"/>
              <a:t>Данный вид рецензирования является стандартом в академическом мире – автор статьи не знает, кто критически вычитывает и оценивает его статью, а рецензент в свою очередь не знает, чью работу он читает. </a:t>
            </a:r>
            <a:endParaRPr lang="x-none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C8A49B-5B21-470A-81BD-6A36AEB00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3606800"/>
            <a:ext cx="714375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9925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1D7C4C-114D-438C-B7D5-A0115846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65125"/>
            <a:ext cx="11455400" cy="23272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/>
              <a:t>С первого номера журнала за 2021 г. введено в практику требование по 50-процентному наличию статей не аффилированных с издательством авторов</a:t>
            </a:r>
            <a:endParaRPr lang="x-none" sz="2800" b="1" dirty="0"/>
          </a:p>
        </p:txBody>
      </p:sp>
      <p:sp>
        <p:nvSpPr>
          <p:cNvPr id="3" name="Блок-схема: перфолента 2">
            <a:extLst>
              <a:ext uri="{FF2B5EF4-FFF2-40B4-BE49-F238E27FC236}">
                <a16:creationId xmlns:a16="http://schemas.microsoft.com/office/drawing/2014/main" xmlns="" id="{E2815775-1035-44BE-804E-B48594D4604D}"/>
              </a:ext>
            </a:extLst>
          </p:cNvPr>
          <p:cNvSpPr/>
          <p:nvPr/>
        </p:nvSpPr>
        <p:spPr>
          <a:xfrm>
            <a:off x="1168400" y="4165600"/>
            <a:ext cx="3606800" cy="2108201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50% статей подготовленных внешними авторами, без участия в авторском коллективе сотрудников </a:t>
            </a:r>
            <a:r>
              <a:rPr lang="ru-RU" b="1" dirty="0" err="1">
                <a:solidFill>
                  <a:schemeClr val="tx1"/>
                </a:solidFill>
              </a:rPr>
              <a:t>КазАСТ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4" name="Блок-схема: перфолента 3">
            <a:extLst>
              <a:ext uri="{FF2B5EF4-FFF2-40B4-BE49-F238E27FC236}">
                <a16:creationId xmlns:a16="http://schemas.microsoft.com/office/drawing/2014/main" xmlns="" id="{352FB372-BEDE-402F-8FDA-57292C39751B}"/>
              </a:ext>
            </a:extLst>
          </p:cNvPr>
          <p:cNvSpPr/>
          <p:nvPr/>
        </p:nvSpPr>
        <p:spPr>
          <a:xfrm>
            <a:off x="7353300" y="4102099"/>
            <a:ext cx="3670300" cy="2108201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50% статей сотрудников </a:t>
            </a:r>
            <a:r>
              <a:rPr lang="ru-RU" b="1" dirty="0" err="1">
                <a:solidFill>
                  <a:schemeClr val="tx1"/>
                </a:solidFill>
              </a:rPr>
              <a:t>КазАСТ</a:t>
            </a:r>
            <a:r>
              <a:rPr lang="ru-RU" b="1" dirty="0">
                <a:solidFill>
                  <a:schemeClr val="tx1"/>
                </a:solidFill>
              </a:rPr>
              <a:t>, подготовленных как единоличным коллективом авторов, так и с внешними соавторами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5" name="Свиток: вертикальный 4">
            <a:extLst>
              <a:ext uri="{FF2B5EF4-FFF2-40B4-BE49-F238E27FC236}">
                <a16:creationId xmlns:a16="http://schemas.microsoft.com/office/drawing/2014/main" xmlns="" id="{360B1214-1535-44A6-B23F-7D51B314D668}"/>
              </a:ext>
            </a:extLst>
          </p:cNvPr>
          <p:cNvSpPr/>
          <p:nvPr/>
        </p:nvSpPr>
        <p:spPr>
          <a:xfrm>
            <a:off x="5295900" y="2946400"/>
            <a:ext cx="1562100" cy="243840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Журнал</a:t>
            </a:r>
            <a:endParaRPr lang="x-none" dirty="0"/>
          </a:p>
        </p:txBody>
      </p:sp>
      <p:sp>
        <p:nvSpPr>
          <p:cNvPr id="7" name="Стрелка: изогнутая 6">
            <a:extLst>
              <a:ext uri="{FF2B5EF4-FFF2-40B4-BE49-F238E27FC236}">
                <a16:creationId xmlns:a16="http://schemas.microsoft.com/office/drawing/2014/main" xmlns="" id="{2843F3FE-F184-443C-9E22-1D77DEF08A7D}"/>
              </a:ext>
            </a:extLst>
          </p:cNvPr>
          <p:cNvSpPr/>
          <p:nvPr/>
        </p:nvSpPr>
        <p:spPr>
          <a:xfrm>
            <a:off x="2959100" y="3429000"/>
            <a:ext cx="2336800" cy="67310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Стрелка: изогнутая 10">
            <a:extLst>
              <a:ext uri="{FF2B5EF4-FFF2-40B4-BE49-F238E27FC236}">
                <a16:creationId xmlns:a16="http://schemas.microsoft.com/office/drawing/2014/main" xmlns="" id="{7EF4F91B-11AD-42CD-B76B-BDBE1FB873AD}"/>
              </a:ext>
            </a:extLst>
          </p:cNvPr>
          <p:cNvSpPr/>
          <p:nvPr/>
        </p:nvSpPr>
        <p:spPr>
          <a:xfrm flipH="1">
            <a:off x="6858000" y="3429000"/>
            <a:ext cx="2374900" cy="603250"/>
          </a:xfrm>
          <a:prstGeom prst="bentArrow">
            <a:avLst>
              <a:gd name="adj1" fmla="val 25000"/>
              <a:gd name="adj2" fmla="val 33000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3677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F18D8E-6D39-45AE-9698-8E7C0C64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60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/>
              <a:t>С четвертого номера журнала за 2020г. всем статьям присваивается</a:t>
            </a:r>
            <a:r>
              <a:rPr lang="en-US" sz="2800" b="1" dirty="0"/>
              <a:t> </a:t>
            </a:r>
            <a:r>
              <a:rPr lang="ru-RU" sz="2800" b="1" dirty="0"/>
              <a:t>цифровой идентификатор объекта (DOI)</a:t>
            </a:r>
            <a:r>
              <a:rPr lang="en-US" sz="2800" b="1" dirty="0"/>
              <a:t> </a:t>
            </a:r>
            <a:r>
              <a:rPr lang="ru-RU" sz="2800" b="1" dirty="0"/>
              <a:t>предназначенной для обозначения объектов информационной деятельности.</a:t>
            </a:r>
            <a:br>
              <a:rPr lang="ru-RU" sz="2800" b="1" dirty="0"/>
            </a:br>
            <a:r>
              <a:rPr lang="ru-RU" sz="2800" b="1" dirty="0"/>
              <a:t>Система с помощью имени DOI обеспечивает ссылку (URL) на постоянное местонахождение объекта или информации о нем (метаданные) в Интернете.</a:t>
            </a:r>
            <a:endParaRPr lang="x-none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D814546-B98C-41AD-874D-A02D5050E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700" y="3759109"/>
            <a:ext cx="3386238" cy="284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2803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56BA2A-EF35-40D2-9B34-D1B0734E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307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ИНДЕКСАЦИЯ ЖУРНАЛА В НАУКОМЕТРИЧЕСКИХ И БИБЛИОГРАФИЧЕСКИХ БАЗАХ</a:t>
            </a:r>
            <a:br>
              <a:rPr lang="ru-RU" dirty="0"/>
            </a:br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705D634-6FBC-4CD1-BADC-C1B2A51C9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081428"/>
            <a:ext cx="2453313" cy="1752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029AFB-FF6F-482F-8893-7E0BFB4C1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0" y="2168296"/>
            <a:ext cx="4902199" cy="8889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68C5919-D3CB-4A06-B63C-8B1B75FB8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474" y="2168295"/>
            <a:ext cx="1800476" cy="888999"/>
          </a:xfrm>
          <a:prstGeom prst="rect">
            <a:avLst/>
          </a:prstGeom>
        </p:spPr>
      </p:pic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xmlns="" id="{1EBE8C82-9CB0-448E-8519-E6979635FE1E}"/>
              </a:ext>
            </a:extLst>
          </p:cNvPr>
          <p:cNvSpPr/>
          <p:nvPr/>
        </p:nvSpPr>
        <p:spPr>
          <a:xfrm>
            <a:off x="6159500" y="3135985"/>
            <a:ext cx="266700" cy="8889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xmlns="" id="{267B57F5-F6FD-4CF5-9CA1-B7E52F8C4ED5}"/>
              </a:ext>
            </a:extLst>
          </p:cNvPr>
          <p:cNvSpPr/>
          <p:nvPr/>
        </p:nvSpPr>
        <p:spPr>
          <a:xfrm>
            <a:off x="10255250" y="3161385"/>
            <a:ext cx="266700" cy="812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1BC2E6EF-4E0B-41C3-882E-EB74D6EAE733}"/>
              </a:ext>
            </a:extLst>
          </p:cNvPr>
          <p:cNvSpPr/>
          <p:nvPr/>
        </p:nvSpPr>
        <p:spPr>
          <a:xfrm>
            <a:off x="4305299" y="4152443"/>
            <a:ext cx="3825173" cy="1194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Российский индекс научного цитирования (РИНЦ) с 2016г.</a:t>
            </a:r>
            <a:endParaRPr lang="x-none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CBA8CC6-1BEC-4C00-8458-5E70DBFA5BBF}"/>
              </a:ext>
            </a:extLst>
          </p:cNvPr>
          <p:cNvSpPr/>
          <p:nvPr/>
        </p:nvSpPr>
        <p:spPr>
          <a:xfrm>
            <a:off x="234116" y="4152443"/>
            <a:ext cx="3191577" cy="119471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Казахстанская база цитирования (КБЦ) с 2014г.</a:t>
            </a:r>
            <a:endParaRPr lang="x-none" dirty="0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BF0DE1DB-9100-452C-A39F-CC3B6D16A4BC}"/>
              </a:ext>
            </a:extLst>
          </p:cNvPr>
          <p:cNvSpPr/>
          <p:nvPr/>
        </p:nvSpPr>
        <p:spPr>
          <a:xfrm>
            <a:off x="1696555" y="3568700"/>
            <a:ext cx="266700" cy="4054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6161917-7722-4A42-8178-B0858E34E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" y="5359858"/>
            <a:ext cx="2781300" cy="14763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29C508A-FD15-46BF-87EA-E02FF8686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3162" y="5347158"/>
            <a:ext cx="2619375" cy="15108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DAAB34B-2C42-4860-8D8C-D93FBDDE33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0006" y="5359858"/>
            <a:ext cx="2447794" cy="1510843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FE33F117-50B9-471A-BD00-1782C453538A}"/>
              </a:ext>
            </a:extLst>
          </p:cNvPr>
          <p:cNvSpPr/>
          <p:nvPr/>
        </p:nvSpPr>
        <p:spPr>
          <a:xfrm>
            <a:off x="8696131" y="4152443"/>
            <a:ext cx="3331028" cy="1194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CrossRef</a:t>
            </a:r>
            <a:r>
              <a:rPr lang="en-US" dirty="0"/>
              <a:t> </a:t>
            </a:r>
            <a:r>
              <a:rPr lang="ru-RU" dirty="0"/>
              <a:t>с 2020г.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7AD732-C42B-4DA5-92DA-AAD15B6BB7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8689" y="2168295"/>
            <a:ext cx="1009791" cy="88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7072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399</Words>
  <Application>Microsoft Office PowerPoint</Application>
  <PresentationFormat>Произвольный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Научно-теоретический журнал  «Теория и методика физической культуры»</vt:lpstr>
      <vt:lpstr>Презентация PowerPoint</vt:lpstr>
      <vt:lpstr>В 2021 г. состав редакции журнала был изменен в соответствии с требованиями КОКСОН МОН РК</vt:lpstr>
      <vt:lpstr> В 2021 г. сформирован новый сайт журнала позволяющий авторам после регистрации отправлять статьи в автоматическом режиме и отслеживать продвижение статьи (прием материалов, обсуждение, рецензирование, опубликование). Данный сайт также обладает функцией позволяющей отследить все действия редакции по каждой отдельной статье.  </vt:lpstr>
      <vt:lpstr>Презентация PowerPoint</vt:lpstr>
      <vt:lpstr>С первого номера журнала ТМФК за 2021 г. редакцией введено двойное слепое рецензирование всех статей. Данный вид рецензирования является стандартом в академическом мире – автор статьи не знает, кто критически вычитывает и оценивает его статью, а рецензент в свою очередь не знает, чью работу он читает. </vt:lpstr>
      <vt:lpstr>С первого номера журнала за 2021 г. введено в практику требование по 50-процентному наличию статей не аффилированных с издательством авторов</vt:lpstr>
      <vt:lpstr>С четвертого номера журнала за 2020г. всем статьям присваивается цифровой идентификатор объекта (DOI) предназначенной для обозначения объектов информационной деятельности. Система с помощью имени DOI обеспечивает ссылку (URL) на постоянное местонахождение объекта или информации о нем (метаданные) в Интернете.</vt:lpstr>
      <vt:lpstr>ИНДЕКСАЦИЯ ЖУРНАЛА В НАУКОМЕТРИЧЕСКИХ И БИБЛИОГРАФИЧЕСКИХ БАЗАХ </vt:lpstr>
      <vt:lpstr>Импакт-фактор журнала «ТМФК» по КБЦ 2014-2017гг.</vt:lpstr>
      <vt:lpstr>Основные причины отклонения статей: 1. Наличие заимствованного материала без ссылки на автора (плагиат). 2. Материал статьи был ранее опубликован в других источниках. 3. Содержание статьи не представляет научного интереса (как в плане актуальности так и в плане слабого академического контента). 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редакционной и издательской деятельности журнала «Теория и методика физической культуры» за 2018 год</dc:title>
  <dc:creator>danx</dc:creator>
  <cp:lastModifiedBy>crown682</cp:lastModifiedBy>
  <cp:revision>341</cp:revision>
  <dcterms:created xsi:type="dcterms:W3CDTF">2018-10-28T12:23:59Z</dcterms:created>
  <dcterms:modified xsi:type="dcterms:W3CDTF">2021-11-25T06:51:16Z</dcterms:modified>
</cp:coreProperties>
</file>