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9" r:id="rId8"/>
    <p:sldId id="262" r:id="rId9"/>
    <p:sldId id="263" r:id="rId10"/>
    <p:sldId id="270" r:id="rId11"/>
    <p:sldId id="265" r:id="rId12"/>
    <p:sldId id="266" r:id="rId13"/>
    <p:sldId id="271" r:id="rId14"/>
    <p:sldId id="272" r:id="rId15"/>
    <p:sldId id="267" r:id="rId16"/>
    <p:sldId id="291" r:id="rId17"/>
    <p:sldId id="292" r:id="rId18"/>
    <p:sldId id="274" r:id="rId19"/>
    <p:sldId id="268" r:id="rId20"/>
    <p:sldId id="275" r:id="rId21"/>
    <p:sldId id="276" r:id="rId22"/>
    <p:sldId id="273" r:id="rId23"/>
    <p:sldId id="278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  <a:srgbClr val="F58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325BB-81B2-4EDF-B556-C7406E2301C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2191D9A-CB2A-4E7C-82A9-715DC252F059}">
      <dgm:prSet phldrT="[Текст]"/>
      <dgm:spPr/>
      <dgm:t>
        <a:bodyPr/>
        <a:lstStyle/>
        <a:p>
          <a:r>
            <a:rPr lang="ru-RU" dirty="0"/>
            <a:t>На международном уровне </a:t>
          </a:r>
        </a:p>
      </dgm:t>
    </dgm:pt>
    <dgm:pt modelId="{AAD20FF8-B922-4F04-8A8F-068526A8C6C8}" type="parTrans" cxnId="{ECBBA45E-581F-4B48-B84D-EB6737D21407}">
      <dgm:prSet/>
      <dgm:spPr/>
      <dgm:t>
        <a:bodyPr/>
        <a:lstStyle/>
        <a:p>
          <a:endParaRPr lang="ru-RU"/>
        </a:p>
      </dgm:t>
    </dgm:pt>
    <dgm:pt modelId="{DB930676-4637-4021-BB46-58826AEF6F54}" type="sibTrans" cxnId="{ECBBA45E-581F-4B48-B84D-EB6737D21407}">
      <dgm:prSet/>
      <dgm:spPr/>
      <dgm:t>
        <a:bodyPr/>
        <a:lstStyle/>
        <a:p>
          <a:endParaRPr lang="ru-RU"/>
        </a:p>
      </dgm:t>
    </dgm:pt>
    <dgm:pt modelId="{E4A25D2D-17B3-4C63-A40A-4950EDA83510}">
      <dgm:prSet phldrT="[Текст]"/>
      <dgm:spPr/>
      <dgm:t>
        <a:bodyPr/>
        <a:lstStyle/>
        <a:p>
          <a:r>
            <a:rPr lang="ru-RU" dirty="0"/>
            <a:t>На национальном уровне</a:t>
          </a:r>
        </a:p>
        <a:p>
          <a:endParaRPr lang="ru-RU" dirty="0"/>
        </a:p>
      </dgm:t>
    </dgm:pt>
    <dgm:pt modelId="{376FBC36-1059-4459-8589-6CFA5E929234}" type="parTrans" cxnId="{8ED3BDB4-9905-4751-AFF7-E2D13D6E42E2}">
      <dgm:prSet/>
      <dgm:spPr/>
      <dgm:t>
        <a:bodyPr/>
        <a:lstStyle/>
        <a:p>
          <a:endParaRPr lang="ru-RU"/>
        </a:p>
      </dgm:t>
    </dgm:pt>
    <dgm:pt modelId="{5A53DD40-3057-4640-8D6B-7EA57245A360}" type="sibTrans" cxnId="{8ED3BDB4-9905-4751-AFF7-E2D13D6E42E2}">
      <dgm:prSet/>
      <dgm:spPr/>
      <dgm:t>
        <a:bodyPr/>
        <a:lstStyle/>
        <a:p>
          <a:endParaRPr lang="ru-RU"/>
        </a:p>
      </dgm:t>
    </dgm:pt>
    <dgm:pt modelId="{54FF87B1-1BAA-4F33-8724-A2AC6626C7C5}">
      <dgm:prSet phldrT="[Текст]"/>
      <dgm:spPr/>
      <dgm:t>
        <a:bodyPr/>
        <a:lstStyle/>
        <a:p>
          <a:r>
            <a:rPr lang="ru-RU" dirty="0"/>
            <a:t>На региональном уровне</a:t>
          </a:r>
        </a:p>
      </dgm:t>
    </dgm:pt>
    <dgm:pt modelId="{74CAC01C-20D0-4D69-9AA2-E3A42E58A7A7}" type="parTrans" cxnId="{592CC891-767E-44F6-98D9-EAEF0E0C4807}">
      <dgm:prSet/>
      <dgm:spPr/>
      <dgm:t>
        <a:bodyPr/>
        <a:lstStyle/>
        <a:p>
          <a:endParaRPr lang="ru-RU"/>
        </a:p>
      </dgm:t>
    </dgm:pt>
    <dgm:pt modelId="{B9D66583-1985-4965-8174-BBC5DA23B2DA}" type="sibTrans" cxnId="{592CC891-767E-44F6-98D9-EAEF0E0C4807}">
      <dgm:prSet/>
      <dgm:spPr/>
      <dgm:t>
        <a:bodyPr/>
        <a:lstStyle/>
        <a:p>
          <a:endParaRPr lang="ru-RU"/>
        </a:p>
      </dgm:t>
    </dgm:pt>
    <dgm:pt modelId="{CCBA5B31-2B8A-4D47-A633-ED94ED5F02BA}">
      <dgm:prSet phldrT="[Текст]"/>
      <dgm:spPr/>
      <dgm:t>
        <a:bodyPr/>
        <a:lstStyle/>
        <a:p>
          <a:r>
            <a:rPr lang="ru-RU" dirty="0"/>
            <a:t>На отраслевом уровне</a:t>
          </a:r>
        </a:p>
      </dgm:t>
    </dgm:pt>
    <dgm:pt modelId="{94FA4C8A-C3FD-408C-8423-9BB92C0F30EA}" type="parTrans" cxnId="{FE11B493-2F08-4842-B1E6-9E1990B26B55}">
      <dgm:prSet/>
      <dgm:spPr/>
      <dgm:t>
        <a:bodyPr/>
        <a:lstStyle/>
        <a:p>
          <a:endParaRPr lang="ru-RU"/>
        </a:p>
      </dgm:t>
    </dgm:pt>
    <dgm:pt modelId="{252E1893-CB82-4C10-9276-B1297788437F}" type="sibTrans" cxnId="{FE11B493-2F08-4842-B1E6-9E1990B26B55}">
      <dgm:prSet/>
      <dgm:spPr/>
      <dgm:t>
        <a:bodyPr/>
        <a:lstStyle/>
        <a:p>
          <a:endParaRPr lang="ru-RU"/>
        </a:p>
      </dgm:t>
    </dgm:pt>
    <dgm:pt modelId="{D397120A-CB8F-4EA8-83A4-F1A175E863D3}" type="pres">
      <dgm:prSet presAssocID="{EF9325BB-81B2-4EDF-B556-C7406E2301CC}" presName="compositeShape" presStyleCnt="0">
        <dgm:presLayoutVars>
          <dgm:dir/>
          <dgm:resizeHandles/>
        </dgm:presLayoutVars>
      </dgm:prSet>
      <dgm:spPr/>
    </dgm:pt>
    <dgm:pt modelId="{05DAFF10-1ADB-42E5-9CD8-96A63FBCAF3B}" type="pres">
      <dgm:prSet presAssocID="{EF9325BB-81B2-4EDF-B556-C7406E2301CC}" presName="pyramid" presStyleLbl="node1" presStyleIdx="0" presStyleCnt="1"/>
      <dgm:spPr/>
    </dgm:pt>
    <dgm:pt modelId="{63AD8688-47EF-48E5-B57B-1FE91489EE60}" type="pres">
      <dgm:prSet presAssocID="{EF9325BB-81B2-4EDF-B556-C7406E2301CC}" presName="theList" presStyleCnt="0"/>
      <dgm:spPr/>
    </dgm:pt>
    <dgm:pt modelId="{CB3AD7F9-D41C-4E41-B3E6-46BB501D0C84}" type="pres">
      <dgm:prSet presAssocID="{F2191D9A-CB2A-4E7C-82A9-715DC252F059}" presName="aNode" presStyleLbl="fgAcc1" presStyleIdx="0" presStyleCnt="4">
        <dgm:presLayoutVars>
          <dgm:bulletEnabled val="1"/>
        </dgm:presLayoutVars>
      </dgm:prSet>
      <dgm:spPr/>
    </dgm:pt>
    <dgm:pt modelId="{E6A06295-3F13-4915-BC5B-5B67D543CE22}" type="pres">
      <dgm:prSet presAssocID="{F2191D9A-CB2A-4E7C-82A9-715DC252F059}" presName="aSpace" presStyleCnt="0"/>
      <dgm:spPr/>
    </dgm:pt>
    <dgm:pt modelId="{51F85F9C-340B-4957-97F3-9DE82448DB70}" type="pres">
      <dgm:prSet presAssocID="{E4A25D2D-17B3-4C63-A40A-4950EDA83510}" presName="aNode" presStyleLbl="fgAcc1" presStyleIdx="1" presStyleCnt="4">
        <dgm:presLayoutVars>
          <dgm:bulletEnabled val="1"/>
        </dgm:presLayoutVars>
      </dgm:prSet>
      <dgm:spPr/>
    </dgm:pt>
    <dgm:pt modelId="{56F16CC7-1FEA-4DF4-A386-E9AF9AF3A553}" type="pres">
      <dgm:prSet presAssocID="{E4A25D2D-17B3-4C63-A40A-4950EDA83510}" presName="aSpace" presStyleCnt="0"/>
      <dgm:spPr/>
    </dgm:pt>
    <dgm:pt modelId="{32F090F1-34D0-4B74-8F12-F7E5954C546F}" type="pres">
      <dgm:prSet presAssocID="{54FF87B1-1BAA-4F33-8724-A2AC6626C7C5}" presName="aNode" presStyleLbl="fgAcc1" presStyleIdx="2" presStyleCnt="4">
        <dgm:presLayoutVars>
          <dgm:bulletEnabled val="1"/>
        </dgm:presLayoutVars>
      </dgm:prSet>
      <dgm:spPr/>
    </dgm:pt>
    <dgm:pt modelId="{BEAA98C4-85B5-44DA-8243-25B02AA0597C}" type="pres">
      <dgm:prSet presAssocID="{54FF87B1-1BAA-4F33-8724-A2AC6626C7C5}" presName="aSpace" presStyleCnt="0"/>
      <dgm:spPr/>
    </dgm:pt>
    <dgm:pt modelId="{8972220C-C27A-4B30-8BDD-C65D4C7A0E29}" type="pres">
      <dgm:prSet presAssocID="{CCBA5B31-2B8A-4D47-A633-ED94ED5F02BA}" presName="aNode" presStyleLbl="fgAcc1" presStyleIdx="3" presStyleCnt="4">
        <dgm:presLayoutVars>
          <dgm:bulletEnabled val="1"/>
        </dgm:presLayoutVars>
      </dgm:prSet>
      <dgm:spPr/>
    </dgm:pt>
    <dgm:pt modelId="{18CA902A-1D54-4290-82FE-F3156D4924D3}" type="pres">
      <dgm:prSet presAssocID="{CCBA5B31-2B8A-4D47-A633-ED94ED5F02BA}" presName="aSpace" presStyleCnt="0"/>
      <dgm:spPr/>
    </dgm:pt>
  </dgm:ptLst>
  <dgm:cxnLst>
    <dgm:cxn modelId="{ECBBA45E-581F-4B48-B84D-EB6737D21407}" srcId="{EF9325BB-81B2-4EDF-B556-C7406E2301CC}" destId="{F2191D9A-CB2A-4E7C-82A9-715DC252F059}" srcOrd="0" destOrd="0" parTransId="{AAD20FF8-B922-4F04-8A8F-068526A8C6C8}" sibTransId="{DB930676-4637-4021-BB46-58826AEF6F54}"/>
    <dgm:cxn modelId="{E802D962-3BC4-4593-956F-F63907A7AB90}" type="presOf" srcId="{F2191D9A-CB2A-4E7C-82A9-715DC252F059}" destId="{CB3AD7F9-D41C-4E41-B3E6-46BB501D0C84}" srcOrd="0" destOrd="0" presId="urn:microsoft.com/office/officeart/2005/8/layout/pyramid2"/>
    <dgm:cxn modelId="{592CC891-767E-44F6-98D9-EAEF0E0C4807}" srcId="{EF9325BB-81B2-4EDF-B556-C7406E2301CC}" destId="{54FF87B1-1BAA-4F33-8724-A2AC6626C7C5}" srcOrd="2" destOrd="0" parTransId="{74CAC01C-20D0-4D69-9AA2-E3A42E58A7A7}" sibTransId="{B9D66583-1985-4965-8174-BBC5DA23B2DA}"/>
    <dgm:cxn modelId="{FE11B493-2F08-4842-B1E6-9E1990B26B55}" srcId="{EF9325BB-81B2-4EDF-B556-C7406E2301CC}" destId="{CCBA5B31-2B8A-4D47-A633-ED94ED5F02BA}" srcOrd="3" destOrd="0" parTransId="{94FA4C8A-C3FD-408C-8423-9BB92C0F30EA}" sibTransId="{252E1893-CB82-4C10-9276-B1297788437F}"/>
    <dgm:cxn modelId="{891494AB-0D35-4314-B069-4BC4CA374752}" type="presOf" srcId="{54FF87B1-1BAA-4F33-8724-A2AC6626C7C5}" destId="{32F090F1-34D0-4B74-8F12-F7E5954C546F}" srcOrd="0" destOrd="0" presId="urn:microsoft.com/office/officeart/2005/8/layout/pyramid2"/>
    <dgm:cxn modelId="{8ED3BDB4-9905-4751-AFF7-E2D13D6E42E2}" srcId="{EF9325BB-81B2-4EDF-B556-C7406E2301CC}" destId="{E4A25D2D-17B3-4C63-A40A-4950EDA83510}" srcOrd="1" destOrd="0" parTransId="{376FBC36-1059-4459-8589-6CFA5E929234}" sibTransId="{5A53DD40-3057-4640-8D6B-7EA57245A360}"/>
    <dgm:cxn modelId="{449B28BE-0F10-4F36-A712-C5A23E2548CB}" type="presOf" srcId="{EF9325BB-81B2-4EDF-B556-C7406E2301CC}" destId="{D397120A-CB8F-4EA8-83A4-F1A175E863D3}" srcOrd="0" destOrd="0" presId="urn:microsoft.com/office/officeart/2005/8/layout/pyramid2"/>
    <dgm:cxn modelId="{77625CC2-0E3E-4AB2-B882-4C8619D73D96}" type="presOf" srcId="{CCBA5B31-2B8A-4D47-A633-ED94ED5F02BA}" destId="{8972220C-C27A-4B30-8BDD-C65D4C7A0E29}" srcOrd="0" destOrd="0" presId="urn:microsoft.com/office/officeart/2005/8/layout/pyramid2"/>
    <dgm:cxn modelId="{552D93C2-BF94-43C0-954D-6BF5B84A06AE}" type="presOf" srcId="{E4A25D2D-17B3-4C63-A40A-4950EDA83510}" destId="{51F85F9C-340B-4957-97F3-9DE82448DB70}" srcOrd="0" destOrd="0" presId="urn:microsoft.com/office/officeart/2005/8/layout/pyramid2"/>
    <dgm:cxn modelId="{C9664692-A70F-4098-8798-6E78C5365526}" type="presParOf" srcId="{D397120A-CB8F-4EA8-83A4-F1A175E863D3}" destId="{05DAFF10-1ADB-42E5-9CD8-96A63FBCAF3B}" srcOrd="0" destOrd="0" presId="urn:microsoft.com/office/officeart/2005/8/layout/pyramid2"/>
    <dgm:cxn modelId="{331802CD-D5AA-4240-A474-D68FF9CA9D06}" type="presParOf" srcId="{D397120A-CB8F-4EA8-83A4-F1A175E863D3}" destId="{63AD8688-47EF-48E5-B57B-1FE91489EE60}" srcOrd="1" destOrd="0" presId="urn:microsoft.com/office/officeart/2005/8/layout/pyramid2"/>
    <dgm:cxn modelId="{C7DB3E7F-7CDD-4832-88C5-3B63AE0C075E}" type="presParOf" srcId="{63AD8688-47EF-48E5-B57B-1FE91489EE60}" destId="{CB3AD7F9-D41C-4E41-B3E6-46BB501D0C84}" srcOrd="0" destOrd="0" presId="urn:microsoft.com/office/officeart/2005/8/layout/pyramid2"/>
    <dgm:cxn modelId="{2CB2FBD6-7EFC-407B-9B27-2EC59FD3A6C4}" type="presParOf" srcId="{63AD8688-47EF-48E5-B57B-1FE91489EE60}" destId="{E6A06295-3F13-4915-BC5B-5B67D543CE22}" srcOrd="1" destOrd="0" presId="urn:microsoft.com/office/officeart/2005/8/layout/pyramid2"/>
    <dgm:cxn modelId="{E5985412-7071-44A4-BAE9-616ED4F84867}" type="presParOf" srcId="{63AD8688-47EF-48E5-B57B-1FE91489EE60}" destId="{51F85F9C-340B-4957-97F3-9DE82448DB70}" srcOrd="2" destOrd="0" presId="urn:microsoft.com/office/officeart/2005/8/layout/pyramid2"/>
    <dgm:cxn modelId="{5623D843-1464-4785-A913-D25629A7355B}" type="presParOf" srcId="{63AD8688-47EF-48E5-B57B-1FE91489EE60}" destId="{56F16CC7-1FEA-4DF4-A386-E9AF9AF3A553}" srcOrd="3" destOrd="0" presId="urn:microsoft.com/office/officeart/2005/8/layout/pyramid2"/>
    <dgm:cxn modelId="{573CCE7E-41FB-474E-880E-A4EB40FF0377}" type="presParOf" srcId="{63AD8688-47EF-48E5-B57B-1FE91489EE60}" destId="{32F090F1-34D0-4B74-8F12-F7E5954C546F}" srcOrd="4" destOrd="0" presId="urn:microsoft.com/office/officeart/2005/8/layout/pyramid2"/>
    <dgm:cxn modelId="{C945A717-8E0C-46C4-BFAB-AD9ECD38B9F4}" type="presParOf" srcId="{63AD8688-47EF-48E5-B57B-1FE91489EE60}" destId="{BEAA98C4-85B5-44DA-8243-25B02AA0597C}" srcOrd="5" destOrd="0" presId="urn:microsoft.com/office/officeart/2005/8/layout/pyramid2"/>
    <dgm:cxn modelId="{C008387C-8C3D-49D0-A7D1-2E7415E2490C}" type="presParOf" srcId="{63AD8688-47EF-48E5-B57B-1FE91489EE60}" destId="{8972220C-C27A-4B30-8BDD-C65D4C7A0E29}" srcOrd="6" destOrd="0" presId="urn:microsoft.com/office/officeart/2005/8/layout/pyramid2"/>
    <dgm:cxn modelId="{E3320F05-0708-47B4-9244-28AD5D99E2FC}" type="presParOf" srcId="{63AD8688-47EF-48E5-B57B-1FE91489EE60}" destId="{18CA902A-1D54-4290-82FE-F3156D4924D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986FA-0376-4D22-B363-9C517F0A5E93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48F443-8B91-493E-82E6-4B58F77026E2}">
      <dgm:prSet/>
      <dgm:spPr>
        <a:solidFill>
          <a:srgbClr val="92D050"/>
        </a:solidFill>
      </dgm:spPr>
      <dgm:t>
        <a:bodyPr/>
        <a:lstStyle/>
        <a:p>
          <a:pPr rtl="0"/>
          <a:r>
            <a:rPr lang="kk-KZ" dirty="0">
              <a:solidFill>
                <a:schemeClr val="tx1"/>
              </a:solidFill>
            </a:rPr>
            <a:t>Концепция обучения в течение всей жизни – это парадигма, направленная </a:t>
          </a:r>
          <a:r>
            <a:rPr lang="kk-KZ" dirty="0">
              <a:solidFill>
                <a:srgbClr val="FF0000"/>
              </a:solidFill>
            </a:rPr>
            <a:t>на создание для всех граждан Казахстана возможности для обучения с учетом их потребностей и способностей</a:t>
          </a:r>
          <a:r>
            <a:rPr lang="kk-KZ" dirty="0">
              <a:solidFill>
                <a:schemeClr val="tx1"/>
              </a:solidFill>
            </a:rPr>
            <a:t>, для достойной самореализации их в обществе. </a:t>
          </a:r>
          <a:br>
            <a:rPr lang="ru-RU" dirty="0">
              <a:solidFill>
                <a:schemeClr val="tx1"/>
              </a:solidFill>
            </a:rPr>
          </a:br>
          <a:endParaRPr lang="ru-RU" dirty="0">
            <a:solidFill>
              <a:schemeClr val="tx1"/>
            </a:solidFill>
          </a:endParaRPr>
        </a:p>
      </dgm:t>
    </dgm:pt>
    <dgm:pt modelId="{372BEBB4-5FCF-4E13-B9BE-E80961B45991}" type="parTrans" cxnId="{2C0775A4-D418-40A7-9EF7-2B683F200D28}">
      <dgm:prSet/>
      <dgm:spPr/>
      <dgm:t>
        <a:bodyPr/>
        <a:lstStyle/>
        <a:p>
          <a:endParaRPr lang="ru-RU"/>
        </a:p>
      </dgm:t>
    </dgm:pt>
    <dgm:pt modelId="{2AAB8982-B789-4146-838C-94873C26351D}" type="sibTrans" cxnId="{2C0775A4-D418-40A7-9EF7-2B683F200D28}">
      <dgm:prSet/>
      <dgm:spPr/>
      <dgm:t>
        <a:bodyPr/>
        <a:lstStyle/>
        <a:p>
          <a:endParaRPr lang="ru-RU"/>
        </a:p>
      </dgm:t>
    </dgm:pt>
    <dgm:pt modelId="{D08D4F2C-F20B-4B8E-B46C-6C0E95408513}" type="pres">
      <dgm:prSet presAssocID="{807986FA-0376-4D22-B363-9C517F0A5E93}" presName="Name0" presStyleCnt="0">
        <dgm:presLayoutVars>
          <dgm:dir/>
          <dgm:resizeHandles val="exact"/>
        </dgm:presLayoutVars>
      </dgm:prSet>
      <dgm:spPr/>
    </dgm:pt>
    <dgm:pt modelId="{664B53DB-56E6-4429-9634-5D8C7DB2C9A8}" type="pres">
      <dgm:prSet presAssocID="{DF48F443-8B91-493E-82E6-4B58F77026E2}" presName="parTxOnly" presStyleLbl="node1" presStyleIdx="0" presStyleCnt="1" custLinFactNeighborX="-918" custLinFactNeighborY="91430">
        <dgm:presLayoutVars>
          <dgm:bulletEnabled val="1"/>
        </dgm:presLayoutVars>
      </dgm:prSet>
      <dgm:spPr/>
    </dgm:pt>
  </dgm:ptLst>
  <dgm:cxnLst>
    <dgm:cxn modelId="{E5540C23-A4C1-4451-AB00-AD942C993BB0}" type="presOf" srcId="{DF48F443-8B91-493E-82E6-4B58F77026E2}" destId="{664B53DB-56E6-4429-9634-5D8C7DB2C9A8}" srcOrd="0" destOrd="0" presId="urn:microsoft.com/office/officeart/2005/8/layout/hChevron3"/>
    <dgm:cxn modelId="{96100272-C915-48A1-ACFE-9F9AB1F59CA6}" type="presOf" srcId="{807986FA-0376-4D22-B363-9C517F0A5E93}" destId="{D08D4F2C-F20B-4B8E-B46C-6C0E95408513}" srcOrd="0" destOrd="0" presId="urn:microsoft.com/office/officeart/2005/8/layout/hChevron3"/>
    <dgm:cxn modelId="{2C0775A4-D418-40A7-9EF7-2B683F200D28}" srcId="{807986FA-0376-4D22-B363-9C517F0A5E93}" destId="{DF48F443-8B91-493E-82E6-4B58F77026E2}" srcOrd="0" destOrd="0" parTransId="{372BEBB4-5FCF-4E13-B9BE-E80961B45991}" sibTransId="{2AAB8982-B789-4146-838C-94873C26351D}"/>
    <dgm:cxn modelId="{335592D9-67A5-4F9C-8B71-8521C1E0FE2B}" type="presParOf" srcId="{D08D4F2C-F20B-4B8E-B46C-6C0E95408513}" destId="{664B53DB-56E6-4429-9634-5D8C7DB2C9A8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E02946-B2BC-40DB-88C6-14A83459A89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33906B-98E2-4A47-A5F7-9D02E00C4E2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dirty="0">
              <a:solidFill>
                <a:schemeClr val="tx1"/>
              </a:solidFill>
            </a:rPr>
            <a:t>ОПРЕДЕЛЯЕТ</a:t>
          </a:r>
        </a:p>
      </dgm:t>
    </dgm:pt>
    <dgm:pt modelId="{C6C350D2-9D7F-4895-9AA9-4DF6A6C8A472}" type="parTrans" cxnId="{7EC5D42D-1CA1-4C7E-86DB-88D354F59C53}">
      <dgm:prSet/>
      <dgm:spPr/>
      <dgm:t>
        <a:bodyPr/>
        <a:lstStyle/>
        <a:p>
          <a:endParaRPr lang="ru-RU"/>
        </a:p>
      </dgm:t>
    </dgm:pt>
    <dgm:pt modelId="{180DFFA4-E8D5-4780-A868-474B7DC73D10}" type="sibTrans" cxnId="{7EC5D42D-1CA1-4C7E-86DB-88D354F59C53}">
      <dgm:prSet/>
      <dgm:spPr/>
      <dgm:t>
        <a:bodyPr/>
        <a:lstStyle/>
        <a:p>
          <a:endParaRPr lang="ru-RU"/>
        </a:p>
      </dgm:t>
    </dgm:pt>
    <dgm:pt modelId="{A892262F-BE7F-44F5-A3AC-AD9FC9D09658}">
      <dgm:prSet phldrT="[Текст]"/>
      <dgm:spPr/>
      <dgm:t>
        <a:bodyPr/>
        <a:lstStyle/>
        <a:p>
          <a:r>
            <a:rPr lang="kk-KZ" dirty="0"/>
            <a:t>основные приоритеты и способы эффективного изменения структуры и содержания всех уровней и всех форм образования для оптимального обеспечения обучения в течении жизни</a:t>
          </a:r>
          <a:endParaRPr lang="ru-RU" dirty="0"/>
        </a:p>
      </dgm:t>
    </dgm:pt>
    <dgm:pt modelId="{EC1DA19F-685E-4C65-8341-DE0E3499E415}" type="parTrans" cxnId="{10E43D40-5DCE-4820-9759-879E4BC2D74D}">
      <dgm:prSet/>
      <dgm:spPr/>
      <dgm:t>
        <a:bodyPr/>
        <a:lstStyle/>
        <a:p>
          <a:endParaRPr lang="ru-RU"/>
        </a:p>
      </dgm:t>
    </dgm:pt>
    <dgm:pt modelId="{D958FFCE-8E6A-4F60-B01F-BD66126A7877}" type="sibTrans" cxnId="{10E43D40-5DCE-4820-9759-879E4BC2D74D}">
      <dgm:prSet/>
      <dgm:spPr/>
      <dgm:t>
        <a:bodyPr/>
        <a:lstStyle/>
        <a:p>
          <a:endParaRPr lang="ru-RU"/>
        </a:p>
      </dgm:t>
    </dgm:pt>
    <dgm:pt modelId="{CF4C61BC-45F2-4DEE-90F8-C777E3D13E1A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РАСКРЫВАЕТ</a:t>
          </a:r>
        </a:p>
      </dgm:t>
    </dgm:pt>
    <dgm:pt modelId="{676948FD-9BF8-4490-B68F-D3C09FA983A6}" type="parTrans" cxnId="{E87911A9-1467-41CB-803F-EBCAC0657E70}">
      <dgm:prSet/>
      <dgm:spPr/>
      <dgm:t>
        <a:bodyPr/>
        <a:lstStyle/>
        <a:p>
          <a:endParaRPr lang="ru-RU"/>
        </a:p>
      </dgm:t>
    </dgm:pt>
    <dgm:pt modelId="{E0A47113-EB6D-49C2-A13B-F7D784D85729}" type="sibTrans" cxnId="{E87911A9-1467-41CB-803F-EBCAC0657E70}">
      <dgm:prSet/>
      <dgm:spPr/>
      <dgm:t>
        <a:bodyPr/>
        <a:lstStyle/>
        <a:p>
          <a:endParaRPr lang="ru-RU"/>
        </a:p>
      </dgm:t>
    </dgm:pt>
    <dgm:pt modelId="{B554AFB6-71ED-4F1D-8A10-2479509F9FA6}">
      <dgm:prSet phldrT="[Текст]"/>
      <dgm:spPr/>
      <dgm:t>
        <a:bodyPr/>
        <a:lstStyle/>
        <a:p>
          <a:r>
            <a:rPr lang="kk-KZ" dirty="0"/>
            <a:t>сущность понятия обучения в течение всей жизни, определяет основные принципы и инструментарий, необходимый для ее реализации</a:t>
          </a:r>
          <a:endParaRPr lang="ru-RU" dirty="0"/>
        </a:p>
      </dgm:t>
    </dgm:pt>
    <dgm:pt modelId="{B1D065EA-785B-4DFE-89EB-AE524BC52559}" type="parTrans" cxnId="{20852964-D2AD-4D78-B12F-0D9C3FDBA61F}">
      <dgm:prSet/>
      <dgm:spPr/>
      <dgm:t>
        <a:bodyPr/>
        <a:lstStyle/>
        <a:p>
          <a:endParaRPr lang="ru-RU"/>
        </a:p>
      </dgm:t>
    </dgm:pt>
    <dgm:pt modelId="{4B757571-69A0-49FB-88F9-D004A5D806A9}" type="sibTrans" cxnId="{20852964-D2AD-4D78-B12F-0D9C3FDBA61F}">
      <dgm:prSet/>
      <dgm:spPr/>
      <dgm:t>
        <a:bodyPr/>
        <a:lstStyle/>
        <a:p>
          <a:endParaRPr lang="ru-RU"/>
        </a:p>
      </dgm:t>
    </dgm:pt>
    <dgm:pt modelId="{765E2E39-EC1A-4FF1-8036-A32733A7EE52}" type="pres">
      <dgm:prSet presAssocID="{92E02946-B2BC-40DB-88C6-14A83459A89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7D85162-AC2C-46A6-8F14-02180351D693}" type="pres">
      <dgm:prSet presAssocID="{4F33906B-98E2-4A47-A5F7-9D02E00C4E2F}" presName="horFlow" presStyleCnt="0"/>
      <dgm:spPr/>
    </dgm:pt>
    <dgm:pt modelId="{CEAF43A5-1415-4D87-AFB0-E417AD5876F1}" type="pres">
      <dgm:prSet presAssocID="{4F33906B-98E2-4A47-A5F7-9D02E00C4E2F}" presName="bigChev" presStyleLbl="node1" presStyleIdx="0" presStyleCnt="2" custScaleX="59107" custScaleY="100323"/>
      <dgm:spPr/>
    </dgm:pt>
    <dgm:pt modelId="{77DA0FC4-6520-4DB4-9BE0-F0FA851B097A}" type="pres">
      <dgm:prSet presAssocID="{EC1DA19F-685E-4C65-8341-DE0E3499E415}" presName="parTrans" presStyleCnt="0"/>
      <dgm:spPr/>
    </dgm:pt>
    <dgm:pt modelId="{BB3D2CE6-E86D-490F-BEDB-1419222C2611}" type="pres">
      <dgm:prSet presAssocID="{A892262F-BE7F-44F5-A3AC-AD9FC9D09658}" presName="node" presStyleLbl="alignAccFollowNode1" presStyleIdx="0" presStyleCnt="2">
        <dgm:presLayoutVars>
          <dgm:bulletEnabled val="1"/>
        </dgm:presLayoutVars>
      </dgm:prSet>
      <dgm:spPr/>
    </dgm:pt>
    <dgm:pt modelId="{F0B2723E-CA0E-4E5B-86EA-BDAC2B00EA8E}" type="pres">
      <dgm:prSet presAssocID="{4F33906B-98E2-4A47-A5F7-9D02E00C4E2F}" presName="vSp" presStyleCnt="0"/>
      <dgm:spPr/>
    </dgm:pt>
    <dgm:pt modelId="{7FCF164E-5813-4B30-9D60-CD97A3329F4B}" type="pres">
      <dgm:prSet presAssocID="{CF4C61BC-45F2-4DEE-90F8-C777E3D13E1A}" presName="horFlow" presStyleCnt="0"/>
      <dgm:spPr/>
    </dgm:pt>
    <dgm:pt modelId="{CD8A6881-49D5-401D-810D-42DB947DA13C}" type="pres">
      <dgm:prSet presAssocID="{CF4C61BC-45F2-4DEE-90F8-C777E3D13E1A}" presName="bigChev" presStyleLbl="node1" presStyleIdx="1" presStyleCnt="2" custScaleX="53926" custScaleY="86323"/>
      <dgm:spPr/>
    </dgm:pt>
    <dgm:pt modelId="{8E4187E2-CB45-4FB1-81A9-FEB704F62977}" type="pres">
      <dgm:prSet presAssocID="{B1D065EA-785B-4DFE-89EB-AE524BC52559}" presName="parTrans" presStyleCnt="0"/>
      <dgm:spPr/>
    </dgm:pt>
    <dgm:pt modelId="{136855F5-81CD-4664-8315-E1DCCAD65528}" type="pres">
      <dgm:prSet presAssocID="{B554AFB6-71ED-4F1D-8A10-2479509F9FA6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7EC5D42D-1CA1-4C7E-86DB-88D354F59C53}" srcId="{92E02946-B2BC-40DB-88C6-14A83459A892}" destId="{4F33906B-98E2-4A47-A5F7-9D02E00C4E2F}" srcOrd="0" destOrd="0" parTransId="{C6C350D2-9D7F-4895-9AA9-4DF6A6C8A472}" sibTransId="{180DFFA4-E8D5-4780-A868-474B7DC73D10}"/>
    <dgm:cxn modelId="{10E43D40-5DCE-4820-9759-879E4BC2D74D}" srcId="{4F33906B-98E2-4A47-A5F7-9D02E00C4E2F}" destId="{A892262F-BE7F-44F5-A3AC-AD9FC9D09658}" srcOrd="0" destOrd="0" parTransId="{EC1DA19F-685E-4C65-8341-DE0E3499E415}" sibTransId="{D958FFCE-8E6A-4F60-B01F-BD66126A7877}"/>
    <dgm:cxn modelId="{20852964-D2AD-4D78-B12F-0D9C3FDBA61F}" srcId="{CF4C61BC-45F2-4DEE-90F8-C777E3D13E1A}" destId="{B554AFB6-71ED-4F1D-8A10-2479509F9FA6}" srcOrd="0" destOrd="0" parTransId="{B1D065EA-785B-4DFE-89EB-AE524BC52559}" sibTransId="{4B757571-69A0-49FB-88F9-D004A5D806A9}"/>
    <dgm:cxn modelId="{CD53BB44-D068-4E38-AFC5-CDDE7D2C7C8A}" type="presOf" srcId="{B554AFB6-71ED-4F1D-8A10-2479509F9FA6}" destId="{136855F5-81CD-4664-8315-E1DCCAD65528}" srcOrd="0" destOrd="0" presId="urn:microsoft.com/office/officeart/2005/8/layout/lProcess3"/>
    <dgm:cxn modelId="{9702C348-AA6E-4901-B8C1-E3A8908F585A}" type="presOf" srcId="{4F33906B-98E2-4A47-A5F7-9D02E00C4E2F}" destId="{CEAF43A5-1415-4D87-AFB0-E417AD5876F1}" srcOrd="0" destOrd="0" presId="urn:microsoft.com/office/officeart/2005/8/layout/lProcess3"/>
    <dgm:cxn modelId="{9BA6924C-9F57-40DA-A875-EF18F46171F5}" type="presOf" srcId="{A892262F-BE7F-44F5-A3AC-AD9FC9D09658}" destId="{BB3D2CE6-E86D-490F-BEDB-1419222C2611}" srcOrd="0" destOrd="0" presId="urn:microsoft.com/office/officeart/2005/8/layout/lProcess3"/>
    <dgm:cxn modelId="{30A1CC83-1238-4931-A735-87235EDEE128}" type="presOf" srcId="{92E02946-B2BC-40DB-88C6-14A83459A892}" destId="{765E2E39-EC1A-4FF1-8036-A32733A7EE52}" srcOrd="0" destOrd="0" presId="urn:microsoft.com/office/officeart/2005/8/layout/lProcess3"/>
    <dgm:cxn modelId="{E87911A9-1467-41CB-803F-EBCAC0657E70}" srcId="{92E02946-B2BC-40DB-88C6-14A83459A892}" destId="{CF4C61BC-45F2-4DEE-90F8-C777E3D13E1A}" srcOrd="1" destOrd="0" parTransId="{676948FD-9BF8-4490-B68F-D3C09FA983A6}" sibTransId="{E0A47113-EB6D-49C2-A13B-F7D784D85729}"/>
    <dgm:cxn modelId="{ABA055CB-0C1C-4A3B-BA6E-C546AD37CE55}" type="presOf" srcId="{CF4C61BC-45F2-4DEE-90F8-C777E3D13E1A}" destId="{CD8A6881-49D5-401D-810D-42DB947DA13C}" srcOrd="0" destOrd="0" presId="urn:microsoft.com/office/officeart/2005/8/layout/lProcess3"/>
    <dgm:cxn modelId="{6C2732AF-F3C4-4DBE-9CFF-5BD0CEAB9BC6}" type="presParOf" srcId="{765E2E39-EC1A-4FF1-8036-A32733A7EE52}" destId="{17D85162-AC2C-46A6-8F14-02180351D693}" srcOrd="0" destOrd="0" presId="urn:microsoft.com/office/officeart/2005/8/layout/lProcess3"/>
    <dgm:cxn modelId="{8217CEF5-155D-4A30-8A6F-F6288C2F5DC6}" type="presParOf" srcId="{17D85162-AC2C-46A6-8F14-02180351D693}" destId="{CEAF43A5-1415-4D87-AFB0-E417AD5876F1}" srcOrd="0" destOrd="0" presId="urn:microsoft.com/office/officeart/2005/8/layout/lProcess3"/>
    <dgm:cxn modelId="{2BA4163C-DD0C-49A9-8E44-8FFF16F3AAC7}" type="presParOf" srcId="{17D85162-AC2C-46A6-8F14-02180351D693}" destId="{77DA0FC4-6520-4DB4-9BE0-F0FA851B097A}" srcOrd="1" destOrd="0" presId="urn:microsoft.com/office/officeart/2005/8/layout/lProcess3"/>
    <dgm:cxn modelId="{A79C1627-F0DF-4CBF-A00B-E5834BB2E1B1}" type="presParOf" srcId="{17D85162-AC2C-46A6-8F14-02180351D693}" destId="{BB3D2CE6-E86D-490F-BEDB-1419222C2611}" srcOrd="2" destOrd="0" presId="urn:microsoft.com/office/officeart/2005/8/layout/lProcess3"/>
    <dgm:cxn modelId="{C0D34A91-65E5-4ECE-912A-512214F8206A}" type="presParOf" srcId="{765E2E39-EC1A-4FF1-8036-A32733A7EE52}" destId="{F0B2723E-CA0E-4E5B-86EA-BDAC2B00EA8E}" srcOrd="1" destOrd="0" presId="urn:microsoft.com/office/officeart/2005/8/layout/lProcess3"/>
    <dgm:cxn modelId="{FCCB1560-CBA4-42D6-9CAB-45C28074B5E9}" type="presParOf" srcId="{765E2E39-EC1A-4FF1-8036-A32733A7EE52}" destId="{7FCF164E-5813-4B30-9D60-CD97A3329F4B}" srcOrd="2" destOrd="0" presId="urn:microsoft.com/office/officeart/2005/8/layout/lProcess3"/>
    <dgm:cxn modelId="{115EEF53-415F-4592-B9DA-7127EAC6C954}" type="presParOf" srcId="{7FCF164E-5813-4B30-9D60-CD97A3329F4B}" destId="{CD8A6881-49D5-401D-810D-42DB947DA13C}" srcOrd="0" destOrd="0" presId="urn:microsoft.com/office/officeart/2005/8/layout/lProcess3"/>
    <dgm:cxn modelId="{061C04FE-F3F9-4C77-81C6-27748713E3A1}" type="presParOf" srcId="{7FCF164E-5813-4B30-9D60-CD97A3329F4B}" destId="{8E4187E2-CB45-4FB1-81A9-FEB704F62977}" srcOrd="1" destOrd="0" presId="urn:microsoft.com/office/officeart/2005/8/layout/lProcess3"/>
    <dgm:cxn modelId="{98091F26-5F86-4F8F-8955-B9FE2D50EBCB}" type="presParOf" srcId="{7FCF164E-5813-4B30-9D60-CD97A3329F4B}" destId="{136855F5-81CD-4664-8315-E1DCCAD6552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5DEB12-0307-4117-B6F6-0D958275F46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4932C4-1D0F-4126-83BC-DB8D344E4322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Структура непрерывного образования</a:t>
          </a:r>
        </a:p>
      </dgm:t>
    </dgm:pt>
    <dgm:pt modelId="{9244E933-3DC3-4E73-8BD8-FA8BAF098E66}" type="parTrans" cxnId="{02C6EF33-8DB2-4FE9-A654-C95BD14028F3}">
      <dgm:prSet/>
      <dgm:spPr/>
      <dgm:t>
        <a:bodyPr/>
        <a:lstStyle/>
        <a:p>
          <a:endParaRPr lang="ru-RU"/>
        </a:p>
      </dgm:t>
    </dgm:pt>
    <dgm:pt modelId="{B7252C52-C490-4E40-84A3-F1CB53868307}" type="sibTrans" cxnId="{02C6EF33-8DB2-4FE9-A654-C95BD14028F3}">
      <dgm:prSet/>
      <dgm:spPr/>
      <dgm:t>
        <a:bodyPr/>
        <a:lstStyle/>
        <a:p>
          <a:endParaRPr lang="ru-RU"/>
        </a:p>
      </dgm:t>
    </dgm:pt>
    <dgm:pt modelId="{83E0E86F-C532-43F8-9F96-219AEC523355}">
      <dgm:prSet phldrT="[Текст]"/>
      <dgm:spPr/>
      <dgm:t>
        <a:bodyPr/>
        <a:lstStyle/>
        <a:p>
          <a:r>
            <a:rPr lang="ru-RU" dirty="0"/>
            <a:t>Образование в течение всей жизни</a:t>
          </a:r>
        </a:p>
      </dgm:t>
    </dgm:pt>
    <dgm:pt modelId="{0976C7CF-86E7-4D85-B5BF-2368D219552D}" type="parTrans" cxnId="{2D25F6B9-F934-46A6-AB45-6EBB627B2372}">
      <dgm:prSet/>
      <dgm:spPr/>
      <dgm:t>
        <a:bodyPr/>
        <a:lstStyle/>
        <a:p>
          <a:endParaRPr lang="ru-RU"/>
        </a:p>
      </dgm:t>
    </dgm:pt>
    <dgm:pt modelId="{E78B5859-3DD8-4033-B3CB-54C56BDA37F1}" type="sibTrans" cxnId="{2D25F6B9-F934-46A6-AB45-6EBB627B2372}">
      <dgm:prSet/>
      <dgm:spPr/>
      <dgm:t>
        <a:bodyPr/>
        <a:lstStyle/>
        <a:p>
          <a:endParaRPr lang="ru-RU"/>
        </a:p>
      </dgm:t>
    </dgm:pt>
    <dgm:pt modelId="{E9B51661-C46F-4779-9592-CD25071431E7}">
      <dgm:prSet phldrT="[Текст]"/>
      <dgm:spPr/>
      <dgm:t>
        <a:bodyPr/>
        <a:lstStyle/>
        <a:p>
          <a:r>
            <a:rPr lang="ru-RU" dirty="0"/>
            <a:t>Образование взрослых</a:t>
          </a:r>
        </a:p>
      </dgm:t>
    </dgm:pt>
    <dgm:pt modelId="{FBE7DCEA-EE09-4509-A055-E7138C73CA7B}" type="parTrans" cxnId="{28B3D7AB-9F53-4CDA-8715-772BC5C936A4}">
      <dgm:prSet/>
      <dgm:spPr/>
      <dgm:t>
        <a:bodyPr/>
        <a:lstStyle/>
        <a:p>
          <a:endParaRPr lang="ru-RU"/>
        </a:p>
      </dgm:t>
    </dgm:pt>
    <dgm:pt modelId="{A6E68233-7A9B-4240-9D6D-DEB26FCE9D81}" type="sibTrans" cxnId="{28B3D7AB-9F53-4CDA-8715-772BC5C936A4}">
      <dgm:prSet/>
      <dgm:spPr/>
      <dgm:t>
        <a:bodyPr/>
        <a:lstStyle/>
        <a:p>
          <a:endParaRPr lang="ru-RU"/>
        </a:p>
      </dgm:t>
    </dgm:pt>
    <dgm:pt modelId="{4AF74E25-239B-4F64-9B24-5D990E8EB3F0}">
      <dgm:prSet phldrT="[Текст]"/>
      <dgm:spPr/>
      <dgm:t>
        <a:bodyPr/>
        <a:lstStyle/>
        <a:p>
          <a:r>
            <a:rPr lang="ru-RU" dirty="0"/>
            <a:t>Обучение длиной в жизнь . Возобновление обучения</a:t>
          </a:r>
        </a:p>
      </dgm:t>
    </dgm:pt>
    <dgm:pt modelId="{C6FC7D9A-8FC9-4E1D-81F2-5A9718B25450}" type="parTrans" cxnId="{8630F4B0-E9D8-4C75-AFA8-1788D66D2CB1}">
      <dgm:prSet/>
      <dgm:spPr/>
      <dgm:t>
        <a:bodyPr/>
        <a:lstStyle/>
        <a:p>
          <a:endParaRPr lang="ru-RU"/>
        </a:p>
      </dgm:t>
    </dgm:pt>
    <dgm:pt modelId="{D1369757-E703-41F5-8FB5-948D7E68E854}" type="sibTrans" cxnId="{8630F4B0-E9D8-4C75-AFA8-1788D66D2CB1}">
      <dgm:prSet/>
      <dgm:spPr/>
      <dgm:t>
        <a:bodyPr/>
        <a:lstStyle/>
        <a:p>
          <a:endParaRPr lang="ru-RU"/>
        </a:p>
      </dgm:t>
    </dgm:pt>
    <dgm:pt modelId="{5C812B36-DDAA-48B9-A18F-CF84FC17586B}">
      <dgm:prSet phldrT="[Текст]"/>
      <dgm:spPr/>
      <dgm:t>
        <a:bodyPr/>
        <a:lstStyle/>
        <a:p>
          <a:r>
            <a:rPr lang="ru-RU" dirty="0"/>
            <a:t>Обучение шириной в жизнь. Различные стороны жизнедеятельности</a:t>
          </a:r>
        </a:p>
      </dgm:t>
    </dgm:pt>
    <dgm:pt modelId="{654F82E9-F738-4DB1-B138-5F679B4859B8}" type="parTrans" cxnId="{0B1098B3-3041-46E3-A5FE-9E9E2D2DF1B4}">
      <dgm:prSet/>
      <dgm:spPr/>
      <dgm:t>
        <a:bodyPr/>
        <a:lstStyle/>
        <a:p>
          <a:endParaRPr lang="ru-RU"/>
        </a:p>
      </dgm:t>
    </dgm:pt>
    <dgm:pt modelId="{32895988-9415-4914-A93C-B213621A50BC}" type="sibTrans" cxnId="{0B1098B3-3041-46E3-A5FE-9E9E2D2DF1B4}">
      <dgm:prSet/>
      <dgm:spPr/>
      <dgm:t>
        <a:bodyPr/>
        <a:lstStyle/>
        <a:p>
          <a:endParaRPr lang="ru-RU"/>
        </a:p>
      </dgm:t>
    </dgm:pt>
    <dgm:pt modelId="{D5E5B0B7-E682-4442-BDC8-9DE86B522308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Принципы </a:t>
          </a:r>
        </a:p>
      </dgm:t>
    </dgm:pt>
    <dgm:pt modelId="{1CD7DEB7-72E0-422F-81EC-546A0C83A770}" type="parTrans" cxnId="{7496AB71-5D63-4E96-A6A4-B84179EA89D5}">
      <dgm:prSet/>
      <dgm:spPr/>
      <dgm:t>
        <a:bodyPr/>
        <a:lstStyle/>
        <a:p>
          <a:endParaRPr lang="ru-RU"/>
        </a:p>
      </dgm:t>
    </dgm:pt>
    <dgm:pt modelId="{D1AFFA0B-ABFF-4DBD-A081-7C4444C3DE53}" type="sibTrans" cxnId="{7496AB71-5D63-4E96-A6A4-B84179EA89D5}">
      <dgm:prSet/>
      <dgm:spPr/>
      <dgm:t>
        <a:bodyPr/>
        <a:lstStyle/>
        <a:p>
          <a:endParaRPr lang="ru-RU"/>
        </a:p>
      </dgm:t>
    </dgm:pt>
    <dgm:pt modelId="{DA618F65-7980-449B-B8CD-E5FC1F48F8F5}">
      <dgm:prSet phldrT="[Текст]"/>
      <dgm:spPr/>
      <dgm:t>
        <a:bodyPr/>
        <a:lstStyle/>
        <a:p>
          <a:r>
            <a:rPr lang="ru-RU" dirty="0"/>
            <a:t>Непрерывное профессиональное образование</a:t>
          </a:r>
        </a:p>
        <a:p>
          <a:endParaRPr lang="ru-RU" dirty="0"/>
        </a:p>
      </dgm:t>
    </dgm:pt>
    <dgm:pt modelId="{3C09DE77-8ADE-4D80-9E61-83B7BA91D106}" type="parTrans" cxnId="{1E775C1A-BD7A-4974-A595-1FDE0BFFDCE3}">
      <dgm:prSet/>
      <dgm:spPr/>
      <dgm:t>
        <a:bodyPr/>
        <a:lstStyle/>
        <a:p>
          <a:endParaRPr lang="ru-RU"/>
        </a:p>
      </dgm:t>
    </dgm:pt>
    <dgm:pt modelId="{A0BD0216-7978-495B-B89B-DA374321C088}" type="sibTrans" cxnId="{1E775C1A-BD7A-4974-A595-1FDE0BFFDCE3}">
      <dgm:prSet/>
      <dgm:spPr/>
      <dgm:t>
        <a:bodyPr/>
        <a:lstStyle/>
        <a:p>
          <a:endParaRPr lang="ru-RU"/>
        </a:p>
      </dgm:t>
    </dgm:pt>
    <dgm:pt modelId="{2F99847C-CD15-4CFE-89BC-FFAD281E3750}">
      <dgm:prSet phldrT="[Текст]"/>
      <dgm:spPr/>
      <dgm:t>
        <a:bodyPr/>
        <a:lstStyle/>
        <a:p>
          <a:r>
            <a:rPr lang="ru-RU" dirty="0" err="1"/>
            <a:t>Самомотивация</a:t>
          </a:r>
          <a:r>
            <a:rPr lang="ru-RU" dirty="0"/>
            <a:t>. Стремление совершенствоваться</a:t>
          </a:r>
        </a:p>
      </dgm:t>
    </dgm:pt>
    <dgm:pt modelId="{A9886ADA-4707-4C2D-AC8B-936F15BD1222}" type="parTrans" cxnId="{BD89A3CE-3BDC-4CF5-8197-5E34F7DF484C}">
      <dgm:prSet/>
      <dgm:spPr/>
      <dgm:t>
        <a:bodyPr/>
        <a:lstStyle/>
        <a:p>
          <a:endParaRPr lang="ru-RU"/>
        </a:p>
      </dgm:t>
    </dgm:pt>
    <dgm:pt modelId="{2EDBC150-17A9-451D-831B-0041B95104CC}" type="sibTrans" cxnId="{BD89A3CE-3BDC-4CF5-8197-5E34F7DF484C}">
      <dgm:prSet/>
      <dgm:spPr/>
      <dgm:t>
        <a:bodyPr/>
        <a:lstStyle/>
        <a:p>
          <a:endParaRPr lang="ru-RU"/>
        </a:p>
      </dgm:t>
    </dgm:pt>
    <dgm:pt modelId="{36C7BB7D-1481-473E-86CF-CE715D57103E}" type="pres">
      <dgm:prSet presAssocID="{5B5DEB12-0307-4117-B6F6-0D958275F4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CF3CAEC-42A3-4610-BC44-25A1D0D1F48F}" type="pres">
      <dgm:prSet presAssocID="{624932C4-1D0F-4126-83BC-DB8D344E4322}" presName="root" presStyleCnt="0"/>
      <dgm:spPr/>
    </dgm:pt>
    <dgm:pt modelId="{37E58020-28B1-4F63-886D-9AE6BCE95737}" type="pres">
      <dgm:prSet presAssocID="{624932C4-1D0F-4126-83BC-DB8D344E4322}" presName="rootComposite" presStyleCnt="0"/>
      <dgm:spPr/>
    </dgm:pt>
    <dgm:pt modelId="{3EA70226-4517-489B-A91A-1C557F05AE59}" type="pres">
      <dgm:prSet presAssocID="{624932C4-1D0F-4126-83BC-DB8D344E4322}" presName="rootText" presStyleLbl="node1" presStyleIdx="0" presStyleCnt="2"/>
      <dgm:spPr/>
    </dgm:pt>
    <dgm:pt modelId="{9FE843FC-001B-4DA8-BA0F-FDE5C7DB2DC3}" type="pres">
      <dgm:prSet presAssocID="{624932C4-1D0F-4126-83BC-DB8D344E4322}" presName="rootConnector" presStyleLbl="node1" presStyleIdx="0" presStyleCnt="2"/>
      <dgm:spPr/>
    </dgm:pt>
    <dgm:pt modelId="{A36C8E4F-E389-438E-BF53-171C0D691C3A}" type="pres">
      <dgm:prSet presAssocID="{624932C4-1D0F-4126-83BC-DB8D344E4322}" presName="childShape" presStyleCnt="0"/>
      <dgm:spPr/>
    </dgm:pt>
    <dgm:pt modelId="{74892B74-B6BD-4630-80FD-E3E8838BD7E2}" type="pres">
      <dgm:prSet presAssocID="{0976C7CF-86E7-4D85-B5BF-2368D219552D}" presName="Name13" presStyleLbl="parChTrans1D2" presStyleIdx="0" presStyleCnt="6"/>
      <dgm:spPr/>
    </dgm:pt>
    <dgm:pt modelId="{27A9B73F-87C4-4736-8866-974E7CB1E8F1}" type="pres">
      <dgm:prSet presAssocID="{83E0E86F-C532-43F8-9F96-219AEC523355}" presName="childText" presStyleLbl="bgAcc1" presStyleIdx="0" presStyleCnt="6">
        <dgm:presLayoutVars>
          <dgm:bulletEnabled val="1"/>
        </dgm:presLayoutVars>
      </dgm:prSet>
      <dgm:spPr/>
    </dgm:pt>
    <dgm:pt modelId="{F01528CE-FCE1-4720-B121-EFEC55B9B0AE}" type="pres">
      <dgm:prSet presAssocID="{FBE7DCEA-EE09-4509-A055-E7138C73CA7B}" presName="Name13" presStyleLbl="parChTrans1D2" presStyleIdx="1" presStyleCnt="6"/>
      <dgm:spPr/>
    </dgm:pt>
    <dgm:pt modelId="{B6569977-2B3D-4CD2-A02B-E271AB62DF0D}" type="pres">
      <dgm:prSet presAssocID="{E9B51661-C46F-4779-9592-CD25071431E7}" presName="childText" presStyleLbl="bgAcc1" presStyleIdx="1" presStyleCnt="6">
        <dgm:presLayoutVars>
          <dgm:bulletEnabled val="1"/>
        </dgm:presLayoutVars>
      </dgm:prSet>
      <dgm:spPr/>
    </dgm:pt>
    <dgm:pt modelId="{E2B6B1BB-0B1B-476E-8E0B-6D9793F74EB3}" type="pres">
      <dgm:prSet presAssocID="{3C09DE77-8ADE-4D80-9E61-83B7BA91D106}" presName="Name13" presStyleLbl="parChTrans1D2" presStyleIdx="2" presStyleCnt="6"/>
      <dgm:spPr/>
    </dgm:pt>
    <dgm:pt modelId="{AF809177-2588-4D5A-97E9-C537D2E99BF7}" type="pres">
      <dgm:prSet presAssocID="{DA618F65-7980-449B-B8CD-E5FC1F48F8F5}" presName="childText" presStyleLbl="bgAcc1" presStyleIdx="2" presStyleCnt="6">
        <dgm:presLayoutVars>
          <dgm:bulletEnabled val="1"/>
        </dgm:presLayoutVars>
      </dgm:prSet>
      <dgm:spPr/>
    </dgm:pt>
    <dgm:pt modelId="{FF0A49A9-8332-4A99-86A6-E20585244174}" type="pres">
      <dgm:prSet presAssocID="{D5E5B0B7-E682-4442-BDC8-9DE86B522308}" presName="root" presStyleCnt="0"/>
      <dgm:spPr/>
    </dgm:pt>
    <dgm:pt modelId="{CE8BE45B-2D47-48DF-B662-54673BFDD220}" type="pres">
      <dgm:prSet presAssocID="{D5E5B0B7-E682-4442-BDC8-9DE86B522308}" presName="rootComposite" presStyleCnt="0"/>
      <dgm:spPr/>
    </dgm:pt>
    <dgm:pt modelId="{61FBF68E-7211-4AA2-B9C1-2D482206E146}" type="pres">
      <dgm:prSet presAssocID="{D5E5B0B7-E682-4442-BDC8-9DE86B522308}" presName="rootText" presStyleLbl="node1" presStyleIdx="1" presStyleCnt="2"/>
      <dgm:spPr/>
    </dgm:pt>
    <dgm:pt modelId="{98EB20FE-AAFF-449E-BED5-498174D5F071}" type="pres">
      <dgm:prSet presAssocID="{D5E5B0B7-E682-4442-BDC8-9DE86B522308}" presName="rootConnector" presStyleLbl="node1" presStyleIdx="1" presStyleCnt="2"/>
      <dgm:spPr/>
    </dgm:pt>
    <dgm:pt modelId="{E5F8705C-5C22-4838-8B0A-6BB659214F83}" type="pres">
      <dgm:prSet presAssocID="{D5E5B0B7-E682-4442-BDC8-9DE86B522308}" presName="childShape" presStyleCnt="0"/>
      <dgm:spPr/>
    </dgm:pt>
    <dgm:pt modelId="{9147D881-792B-4CF8-A895-360C925B030A}" type="pres">
      <dgm:prSet presAssocID="{C6FC7D9A-8FC9-4E1D-81F2-5A9718B25450}" presName="Name13" presStyleLbl="parChTrans1D2" presStyleIdx="3" presStyleCnt="6"/>
      <dgm:spPr/>
    </dgm:pt>
    <dgm:pt modelId="{CBC144D0-16BB-47E5-A8FE-607FEA2E5D52}" type="pres">
      <dgm:prSet presAssocID="{4AF74E25-239B-4F64-9B24-5D990E8EB3F0}" presName="childText" presStyleLbl="bgAcc1" presStyleIdx="3" presStyleCnt="6">
        <dgm:presLayoutVars>
          <dgm:bulletEnabled val="1"/>
        </dgm:presLayoutVars>
      </dgm:prSet>
      <dgm:spPr/>
    </dgm:pt>
    <dgm:pt modelId="{2A3F5DE0-C75C-4DD0-BFF3-60DDE44CA95A}" type="pres">
      <dgm:prSet presAssocID="{654F82E9-F738-4DB1-B138-5F679B4859B8}" presName="Name13" presStyleLbl="parChTrans1D2" presStyleIdx="4" presStyleCnt="6"/>
      <dgm:spPr/>
    </dgm:pt>
    <dgm:pt modelId="{E67D6620-01A2-438D-83FD-3BAA8545267F}" type="pres">
      <dgm:prSet presAssocID="{5C812B36-DDAA-48B9-A18F-CF84FC17586B}" presName="childText" presStyleLbl="bgAcc1" presStyleIdx="4" presStyleCnt="6">
        <dgm:presLayoutVars>
          <dgm:bulletEnabled val="1"/>
        </dgm:presLayoutVars>
      </dgm:prSet>
      <dgm:spPr/>
    </dgm:pt>
    <dgm:pt modelId="{93D3FFEA-5009-46F9-9381-F6CD8518A6B2}" type="pres">
      <dgm:prSet presAssocID="{A9886ADA-4707-4C2D-AC8B-936F15BD1222}" presName="Name13" presStyleLbl="parChTrans1D2" presStyleIdx="5" presStyleCnt="6"/>
      <dgm:spPr/>
    </dgm:pt>
    <dgm:pt modelId="{24F1E13A-FFFF-4E9F-A511-FFC5F1608E6C}" type="pres">
      <dgm:prSet presAssocID="{2F99847C-CD15-4CFE-89BC-FFAD281E3750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AAFA4308-A045-4C86-84C2-16D05C0E5461}" type="presOf" srcId="{5B5DEB12-0307-4117-B6F6-0D958275F469}" destId="{36C7BB7D-1481-473E-86CF-CE715D57103E}" srcOrd="0" destOrd="0" presId="urn:microsoft.com/office/officeart/2005/8/layout/hierarchy3"/>
    <dgm:cxn modelId="{57732E09-C828-45CD-B888-7618052C6034}" type="presOf" srcId="{A9886ADA-4707-4C2D-AC8B-936F15BD1222}" destId="{93D3FFEA-5009-46F9-9381-F6CD8518A6B2}" srcOrd="0" destOrd="0" presId="urn:microsoft.com/office/officeart/2005/8/layout/hierarchy3"/>
    <dgm:cxn modelId="{6A9E140A-90DD-4508-850F-FEFBEE19FBB6}" type="presOf" srcId="{D5E5B0B7-E682-4442-BDC8-9DE86B522308}" destId="{98EB20FE-AAFF-449E-BED5-498174D5F071}" srcOrd="1" destOrd="0" presId="urn:microsoft.com/office/officeart/2005/8/layout/hierarchy3"/>
    <dgm:cxn modelId="{69D6240A-1A95-41C6-AF7A-9E0151BC67BD}" type="presOf" srcId="{2F99847C-CD15-4CFE-89BC-FFAD281E3750}" destId="{24F1E13A-FFFF-4E9F-A511-FFC5F1608E6C}" srcOrd="0" destOrd="0" presId="urn:microsoft.com/office/officeart/2005/8/layout/hierarchy3"/>
    <dgm:cxn modelId="{1E775C1A-BD7A-4974-A595-1FDE0BFFDCE3}" srcId="{624932C4-1D0F-4126-83BC-DB8D344E4322}" destId="{DA618F65-7980-449B-B8CD-E5FC1F48F8F5}" srcOrd="2" destOrd="0" parTransId="{3C09DE77-8ADE-4D80-9E61-83B7BA91D106}" sibTransId="{A0BD0216-7978-495B-B89B-DA374321C088}"/>
    <dgm:cxn modelId="{D7BA621F-EB3C-42FB-B32B-5DC74F41F9A1}" type="presOf" srcId="{5C812B36-DDAA-48B9-A18F-CF84FC17586B}" destId="{E67D6620-01A2-438D-83FD-3BAA8545267F}" srcOrd="0" destOrd="0" presId="urn:microsoft.com/office/officeart/2005/8/layout/hierarchy3"/>
    <dgm:cxn modelId="{F4331E28-B377-4EC3-99E8-21CA9A0FC60F}" type="presOf" srcId="{654F82E9-F738-4DB1-B138-5F679B4859B8}" destId="{2A3F5DE0-C75C-4DD0-BFF3-60DDE44CA95A}" srcOrd="0" destOrd="0" presId="urn:microsoft.com/office/officeart/2005/8/layout/hierarchy3"/>
    <dgm:cxn modelId="{02C6EF33-8DB2-4FE9-A654-C95BD14028F3}" srcId="{5B5DEB12-0307-4117-B6F6-0D958275F469}" destId="{624932C4-1D0F-4126-83BC-DB8D344E4322}" srcOrd="0" destOrd="0" parTransId="{9244E933-3DC3-4E73-8BD8-FA8BAF098E66}" sibTransId="{B7252C52-C490-4E40-84A3-F1CB53868307}"/>
    <dgm:cxn modelId="{3B0C2242-1AB2-4799-96DB-5C5E28268D83}" type="presOf" srcId="{83E0E86F-C532-43F8-9F96-219AEC523355}" destId="{27A9B73F-87C4-4736-8866-974E7CB1E8F1}" srcOrd="0" destOrd="0" presId="urn:microsoft.com/office/officeart/2005/8/layout/hierarchy3"/>
    <dgm:cxn modelId="{A6FAA46C-6C3D-4F42-8C79-9C670D70E43D}" type="presOf" srcId="{D5E5B0B7-E682-4442-BDC8-9DE86B522308}" destId="{61FBF68E-7211-4AA2-B9C1-2D482206E146}" srcOrd="0" destOrd="0" presId="urn:microsoft.com/office/officeart/2005/8/layout/hierarchy3"/>
    <dgm:cxn modelId="{9CB82E6F-D5B2-48BA-9D71-ED6F25FB3DB1}" type="presOf" srcId="{624932C4-1D0F-4126-83BC-DB8D344E4322}" destId="{9FE843FC-001B-4DA8-BA0F-FDE5C7DB2DC3}" srcOrd="1" destOrd="0" presId="urn:microsoft.com/office/officeart/2005/8/layout/hierarchy3"/>
    <dgm:cxn modelId="{B1A01751-3E93-4212-9C59-D5B6EDABEE74}" type="presOf" srcId="{E9B51661-C46F-4779-9592-CD25071431E7}" destId="{B6569977-2B3D-4CD2-A02B-E271AB62DF0D}" srcOrd="0" destOrd="0" presId="urn:microsoft.com/office/officeart/2005/8/layout/hierarchy3"/>
    <dgm:cxn modelId="{7496AB71-5D63-4E96-A6A4-B84179EA89D5}" srcId="{5B5DEB12-0307-4117-B6F6-0D958275F469}" destId="{D5E5B0B7-E682-4442-BDC8-9DE86B522308}" srcOrd="1" destOrd="0" parTransId="{1CD7DEB7-72E0-422F-81EC-546A0C83A770}" sibTransId="{D1AFFA0B-ABFF-4DBD-A081-7C4444C3DE53}"/>
    <dgm:cxn modelId="{97578C7E-AF47-4175-AEF6-DC9DA7F37BD3}" type="presOf" srcId="{0976C7CF-86E7-4D85-B5BF-2368D219552D}" destId="{74892B74-B6BD-4630-80FD-E3E8838BD7E2}" srcOrd="0" destOrd="0" presId="urn:microsoft.com/office/officeart/2005/8/layout/hierarchy3"/>
    <dgm:cxn modelId="{7912248C-9E88-458B-98B0-913CD04317E0}" type="presOf" srcId="{624932C4-1D0F-4126-83BC-DB8D344E4322}" destId="{3EA70226-4517-489B-A91A-1C557F05AE59}" srcOrd="0" destOrd="0" presId="urn:microsoft.com/office/officeart/2005/8/layout/hierarchy3"/>
    <dgm:cxn modelId="{1B4CD498-12ED-483D-AE39-84E9992323D8}" type="presOf" srcId="{3C09DE77-8ADE-4D80-9E61-83B7BA91D106}" destId="{E2B6B1BB-0B1B-476E-8E0B-6D9793F74EB3}" srcOrd="0" destOrd="0" presId="urn:microsoft.com/office/officeart/2005/8/layout/hierarchy3"/>
    <dgm:cxn modelId="{7E7BC69E-DAAC-4F00-A079-ED5115FA81D2}" type="presOf" srcId="{FBE7DCEA-EE09-4509-A055-E7138C73CA7B}" destId="{F01528CE-FCE1-4720-B121-EFEC55B9B0AE}" srcOrd="0" destOrd="0" presId="urn:microsoft.com/office/officeart/2005/8/layout/hierarchy3"/>
    <dgm:cxn modelId="{2ED9A3AB-CA14-41BE-8469-1EA14D586F2B}" type="presOf" srcId="{DA618F65-7980-449B-B8CD-E5FC1F48F8F5}" destId="{AF809177-2588-4D5A-97E9-C537D2E99BF7}" srcOrd="0" destOrd="0" presId="urn:microsoft.com/office/officeart/2005/8/layout/hierarchy3"/>
    <dgm:cxn modelId="{28B3D7AB-9F53-4CDA-8715-772BC5C936A4}" srcId="{624932C4-1D0F-4126-83BC-DB8D344E4322}" destId="{E9B51661-C46F-4779-9592-CD25071431E7}" srcOrd="1" destOrd="0" parTransId="{FBE7DCEA-EE09-4509-A055-E7138C73CA7B}" sibTransId="{A6E68233-7A9B-4240-9D6D-DEB26FCE9D81}"/>
    <dgm:cxn modelId="{8630F4B0-E9D8-4C75-AFA8-1788D66D2CB1}" srcId="{D5E5B0B7-E682-4442-BDC8-9DE86B522308}" destId="{4AF74E25-239B-4F64-9B24-5D990E8EB3F0}" srcOrd="0" destOrd="0" parTransId="{C6FC7D9A-8FC9-4E1D-81F2-5A9718B25450}" sibTransId="{D1369757-E703-41F5-8FB5-948D7E68E854}"/>
    <dgm:cxn modelId="{0B1098B3-3041-46E3-A5FE-9E9E2D2DF1B4}" srcId="{D5E5B0B7-E682-4442-BDC8-9DE86B522308}" destId="{5C812B36-DDAA-48B9-A18F-CF84FC17586B}" srcOrd="1" destOrd="0" parTransId="{654F82E9-F738-4DB1-B138-5F679B4859B8}" sibTransId="{32895988-9415-4914-A93C-B213621A50BC}"/>
    <dgm:cxn modelId="{2D25F6B9-F934-46A6-AB45-6EBB627B2372}" srcId="{624932C4-1D0F-4126-83BC-DB8D344E4322}" destId="{83E0E86F-C532-43F8-9F96-219AEC523355}" srcOrd="0" destOrd="0" parTransId="{0976C7CF-86E7-4D85-B5BF-2368D219552D}" sibTransId="{E78B5859-3DD8-4033-B3CB-54C56BDA37F1}"/>
    <dgm:cxn modelId="{4A5AD0C3-BBC8-42FB-A01E-E0890243DE98}" type="presOf" srcId="{4AF74E25-239B-4F64-9B24-5D990E8EB3F0}" destId="{CBC144D0-16BB-47E5-A8FE-607FEA2E5D52}" srcOrd="0" destOrd="0" presId="urn:microsoft.com/office/officeart/2005/8/layout/hierarchy3"/>
    <dgm:cxn modelId="{BD89A3CE-3BDC-4CF5-8197-5E34F7DF484C}" srcId="{D5E5B0B7-E682-4442-BDC8-9DE86B522308}" destId="{2F99847C-CD15-4CFE-89BC-FFAD281E3750}" srcOrd="2" destOrd="0" parTransId="{A9886ADA-4707-4C2D-AC8B-936F15BD1222}" sibTransId="{2EDBC150-17A9-451D-831B-0041B95104CC}"/>
    <dgm:cxn modelId="{33F679FF-5870-43EB-96FB-2BE6A99B259E}" type="presOf" srcId="{C6FC7D9A-8FC9-4E1D-81F2-5A9718B25450}" destId="{9147D881-792B-4CF8-A895-360C925B030A}" srcOrd="0" destOrd="0" presId="urn:microsoft.com/office/officeart/2005/8/layout/hierarchy3"/>
    <dgm:cxn modelId="{D868DDFC-8FEA-46CB-BA80-C772DE09B56D}" type="presParOf" srcId="{36C7BB7D-1481-473E-86CF-CE715D57103E}" destId="{6CF3CAEC-42A3-4610-BC44-25A1D0D1F48F}" srcOrd="0" destOrd="0" presId="urn:microsoft.com/office/officeart/2005/8/layout/hierarchy3"/>
    <dgm:cxn modelId="{C3CB0AA2-AE25-4438-90AC-1A78800EC1DE}" type="presParOf" srcId="{6CF3CAEC-42A3-4610-BC44-25A1D0D1F48F}" destId="{37E58020-28B1-4F63-886D-9AE6BCE95737}" srcOrd="0" destOrd="0" presId="urn:microsoft.com/office/officeart/2005/8/layout/hierarchy3"/>
    <dgm:cxn modelId="{B470106E-2AB0-41CA-BB04-364B3E21E078}" type="presParOf" srcId="{37E58020-28B1-4F63-886D-9AE6BCE95737}" destId="{3EA70226-4517-489B-A91A-1C557F05AE59}" srcOrd="0" destOrd="0" presId="urn:microsoft.com/office/officeart/2005/8/layout/hierarchy3"/>
    <dgm:cxn modelId="{3D5024EC-EC9B-4235-BCFE-73790348028E}" type="presParOf" srcId="{37E58020-28B1-4F63-886D-9AE6BCE95737}" destId="{9FE843FC-001B-4DA8-BA0F-FDE5C7DB2DC3}" srcOrd="1" destOrd="0" presId="urn:microsoft.com/office/officeart/2005/8/layout/hierarchy3"/>
    <dgm:cxn modelId="{861B0742-2A1E-4AE6-81B4-94E1738DF159}" type="presParOf" srcId="{6CF3CAEC-42A3-4610-BC44-25A1D0D1F48F}" destId="{A36C8E4F-E389-438E-BF53-171C0D691C3A}" srcOrd="1" destOrd="0" presId="urn:microsoft.com/office/officeart/2005/8/layout/hierarchy3"/>
    <dgm:cxn modelId="{EC6B0190-6499-4366-8185-C55911367FE7}" type="presParOf" srcId="{A36C8E4F-E389-438E-BF53-171C0D691C3A}" destId="{74892B74-B6BD-4630-80FD-E3E8838BD7E2}" srcOrd="0" destOrd="0" presId="urn:microsoft.com/office/officeart/2005/8/layout/hierarchy3"/>
    <dgm:cxn modelId="{748FDFE7-F11D-46AD-8F92-887AED58994B}" type="presParOf" srcId="{A36C8E4F-E389-438E-BF53-171C0D691C3A}" destId="{27A9B73F-87C4-4736-8866-974E7CB1E8F1}" srcOrd="1" destOrd="0" presId="urn:microsoft.com/office/officeart/2005/8/layout/hierarchy3"/>
    <dgm:cxn modelId="{5A0EF139-1247-4834-B0CE-14CA21148414}" type="presParOf" srcId="{A36C8E4F-E389-438E-BF53-171C0D691C3A}" destId="{F01528CE-FCE1-4720-B121-EFEC55B9B0AE}" srcOrd="2" destOrd="0" presId="urn:microsoft.com/office/officeart/2005/8/layout/hierarchy3"/>
    <dgm:cxn modelId="{51AD6F62-3021-4E00-AE30-AEACA876C073}" type="presParOf" srcId="{A36C8E4F-E389-438E-BF53-171C0D691C3A}" destId="{B6569977-2B3D-4CD2-A02B-E271AB62DF0D}" srcOrd="3" destOrd="0" presId="urn:microsoft.com/office/officeart/2005/8/layout/hierarchy3"/>
    <dgm:cxn modelId="{80A98100-F7F9-4CC6-AE62-0F2C2B94605C}" type="presParOf" srcId="{A36C8E4F-E389-438E-BF53-171C0D691C3A}" destId="{E2B6B1BB-0B1B-476E-8E0B-6D9793F74EB3}" srcOrd="4" destOrd="0" presId="urn:microsoft.com/office/officeart/2005/8/layout/hierarchy3"/>
    <dgm:cxn modelId="{7C23C506-5E07-4CC7-81BB-B37558B2B6A8}" type="presParOf" srcId="{A36C8E4F-E389-438E-BF53-171C0D691C3A}" destId="{AF809177-2588-4D5A-97E9-C537D2E99BF7}" srcOrd="5" destOrd="0" presId="urn:microsoft.com/office/officeart/2005/8/layout/hierarchy3"/>
    <dgm:cxn modelId="{FEE63994-1EE6-4120-B814-B2AB19C03342}" type="presParOf" srcId="{36C7BB7D-1481-473E-86CF-CE715D57103E}" destId="{FF0A49A9-8332-4A99-86A6-E20585244174}" srcOrd="1" destOrd="0" presId="urn:microsoft.com/office/officeart/2005/8/layout/hierarchy3"/>
    <dgm:cxn modelId="{30EF1357-18F2-4063-BC8D-CE3681BD58D0}" type="presParOf" srcId="{FF0A49A9-8332-4A99-86A6-E20585244174}" destId="{CE8BE45B-2D47-48DF-B662-54673BFDD220}" srcOrd="0" destOrd="0" presId="urn:microsoft.com/office/officeart/2005/8/layout/hierarchy3"/>
    <dgm:cxn modelId="{FFD55923-2DBE-46EA-AF0E-C459694FE3E4}" type="presParOf" srcId="{CE8BE45B-2D47-48DF-B662-54673BFDD220}" destId="{61FBF68E-7211-4AA2-B9C1-2D482206E146}" srcOrd="0" destOrd="0" presId="urn:microsoft.com/office/officeart/2005/8/layout/hierarchy3"/>
    <dgm:cxn modelId="{DE9ABFE2-8540-43C9-B43B-3F64892B836F}" type="presParOf" srcId="{CE8BE45B-2D47-48DF-B662-54673BFDD220}" destId="{98EB20FE-AAFF-449E-BED5-498174D5F071}" srcOrd="1" destOrd="0" presId="urn:microsoft.com/office/officeart/2005/8/layout/hierarchy3"/>
    <dgm:cxn modelId="{0356835F-224C-4E09-A1AC-697E7A17D819}" type="presParOf" srcId="{FF0A49A9-8332-4A99-86A6-E20585244174}" destId="{E5F8705C-5C22-4838-8B0A-6BB659214F83}" srcOrd="1" destOrd="0" presId="urn:microsoft.com/office/officeart/2005/8/layout/hierarchy3"/>
    <dgm:cxn modelId="{1FE46340-CA8D-460F-A280-B19A6EE69F50}" type="presParOf" srcId="{E5F8705C-5C22-4838-8B0A-6BB659214F83}" destId="{9147D881-792B-4CF8-A895-360C925B030A}" srcOrd="0" destOrd="0" presId="urn:microsoft.com/office/officeart/2005/8/layout/hierarchy3"/>
    <dgm:cxn modelId="{4CF3492C-2B4C-45CD-9ED1-424778670E5A}" type="presParOf" srcId="{E5F8705C-5C22-4838-8B0A-6BB659214F83}" destId="{CBC144D0-16BB-47E5-A8FE-607FEA2E5D52}" srcOrd="1" destOrd="0" presId="urn:microsoft.com/office/officeart/2005/8/layout/hierarchy3"/>
    <dgm:cxn modelId="{AA599645-D0B3-496D-87AE-0F603F6F5E2D}" type="presParOf" srcId="{E5F8705C-5C22-4838-8B0A-6BB659214F83}" destId="{2A3F5DE0-C75C-4DD0-BFF3-60DDE44CA95A}" srcOrd="2" destOrd="0" presId="urn:microsoft.com/office/officeart/2005/8/layout/hierarchy3"/>
    <dgm:cxn modelId="{8CD9F0EA-E785-48E0-B7DB-3EEE95AB0684}" type="presParOf" srcId="{E5F8705C-5C22-4838-8B0A-6BB659214F83}" destId="{E67D6620-01A2-438D-83FD-3BAA8545267F}" srcOrd="3" destOrd="0" presId="urn:microsoft.com/office/officeart/2005/8/layout/hierarchy3"/>
    <dgm:cxn modelId="{D7DDB6BC-AE73-46F2-8ACB-7406F1973857}" type="presParOf" srcId="{E5F8705C-5C22-4838-8B0A-6BB659214F83}" destId="{93D3FFEA-5009-46F9-9381-F6CD8518A6B2}" srcOrd="4" destOrd="0" presId="urn:microsoft.com/office/officeart/2005/8/layout/hierarchy3"/>
    <dgm:cxn modelId="{9DAC11CB-62F0-48AC-ACFD-B8A9CDAA7CDB}" type="presParOf" srcId="{E5F8705C-5C22-4838-8B0A-6BB659214F83}" destId="{24F1E13A-FFFF-4E9F-A511-FFC5F1608E6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AFF10-1ADB-42E5-9CD8-96A63FBCAF3B}">
      <dsp:nvSpPr>
        <dsp:cNvPr id="0" name=""/>
        <dsp:cNvSpPr/>
      </dsp:nvSpPr>
      <dsp:spPr>
        <a:xfrm>
          <a:off x="628649" y="0"/>
          <a:ext cx="6858000" cy="6858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AD7F9-D41C-4E41-B3E6-46BB501D0C84}">
      <dsp:nvSpPr>
        <dsp:cNvPr id="0" name=""/>
        <dsp:cNvSpPr/>
      </dsp:nvSpPr>
      <dsp:spPr>
        <a:xfrm>
          <a:off x="4057649" y="686469"/>
          <a:ext cx="4457700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На международном уровне </a:t>
          </a:r>
        </a:p>
      </dsp:txBody>
      <dsp:txXfrm>
        <a:off x="4117151" y="745971"/>
        <a:ext cx="4338696" cy="1099898"/>
      </dsp:txXfrm>
    </dsp:sp>
    <dsp:sp modelId="{51F85F9C-340B-4957-97F3-9DE82448DB70}">
      <dsp:nvSpPr>
        <dsp:cNvPr id="0" name=""/>
        <dsp:cNvSpPr/>
      </dsp:nvSpPr>
      <dsp:spPr>
        <a:xfrm>
          <a:off x="4057649" y="2057734"/>
          <a:ext cx="4457700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На национальном уровне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</dsp:txBody>
      <dsp:txXfrm>
        <a:off x="4117151" y="2117236"/>
        <a:ext cx="4338696" cy="1099898"/>
      </dsp:txXfrm>
    </dsp:sp>
    <dsp:sp modelId="{32F090F1-34D0-4B74-8F12-F7E5954C546F}">
      <dsp:nvSpPr>
        <dsp:cNvPr id="0" name=""/>
        <dsp:cNvSpPr/>
      </dsp:nvSpPr>
      <dsp:spPr>
        <a:xfrm>
          <a:off x="4057649" y="3429000"/>
          <a:ext cx="4457700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На региональном уровне</a:t>
          </a:r>
        </a:p>
      </dsp:txBody>
      <dsp:txXfrm>
        <a:off x="4117151" y="3488502"/>
        <a:ext cx="4338696" cy="1099898"/>
      </dsp:txXfrm>
    </dsp:sp>
    <dsp:sp modelId="{8972220C-C27A-4B30-8BDD-C65D4C7A0E29}">
      <dsp:nvSpPr>
        <dsp:cNvPr id="0" name=""/>
        <dsp:cNvSpPr/>
      </dsp:nvSpPr>
      <dsp:spPr>
        <a:xfrm>
          <a:off x="4057649" y="4800265"/>
          <a:ext cx="4457700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На отраслевом уровне</a:t>
          </a:r>
        </a:p>
      </dsp:txBody>
      <dsp:txXfrm>
        <a:off x="4117151" y="4859767"/>
        <a:ext cx="4338696" cy="1099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B53DB-56E6-4429-9634-5D8C7DB2C9A8}">
      <dsp:nvSpPr>
        <dsp:cNvPr id="0" name=""/>
        <dsp:cNvSpPr/>
      </dsp:nvSpPr>
      <dsp:spPr>
        <a:xfrm>
          <a:off x="0" y="0"/>
          <a:ext cx="8883795" cy="3528392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300" kern="1200" dirty="0">
              <a:solidFill>
                <a:schemeClr val="tx1"/>
              </a:solidFill>
            </a:rPr>
            <a:t>Концепция обучения в течение всей жизни – это парадигма, направленная </a:t>
          </a:r>
          <a:r>
            <a:rPr lang="kk-KZ" sz="3300" kern="1200" dirty="0">
              <a:solidFill>
                <a:srgbClr val="FF0000"/>
              </a:solidFill>
            </a:rPr>
            <a:t>на создание для всех граждан Казахстана возможности для обучения с учетом их потребностей и способностей</a:t>
          </a:r>
          <a:r>
            <a:rPr lang="kk-KZ" sz="3300" kern="1200" dirty="0">
              <a:solidFill>
                <a:schemeClr val="tx1"/>
              </a:solidFill>
            </a:rPr>
            <a:t>, для достойной самореализации их в обществе. </a:t>
          </a:r>
          <a:br>
            <a:rPr lang="ru-RU" sz="3300" kern="1200" dirty="0">
              <a:solidFill>
                <a:schemeClr val="tx1"/>
              </a:solidFill>
            </a:rPr>
          </a:br>
          <a:endParaRPr lang="ru-RU" sz="3300" kern="1200" dirty="0">
            <a:solidFill>
              <a:schemeClr val="tx1"/>
            </a:solidFill>
          </a:endParaRPr>
        </a:p>
      </dsp:txBody>
      <dsp:txXfrm>
        <a:off x="0" y="0"/>
        <a:ext cx="8883795" cy="35283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F43A5-1415-4D87-AFB0-E417AD5876F1}">
      <dsp:nvSpPr>
        <dsp:cNvPr id="0" name=""/>
        <dsp:cNvSpPr/>
      </dsp:nvSpPr>
      <dsp:spPr>
        <a:xfrm>
          <a:off x="173743" y="2160"/>
          <a:ext cx="4027167" cy="273414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ОПРЕДЕЛЯЕТ</a:t>
          </a:r>
        </a:p>
      </dsp:txBody>
      <dsp:txXfrm>
        <a:off x="173743" y="2160"/>
        <a:ext cx="4027167" cy="2734143"/>
      </dsp:txXfrm>
    </dsp:sp>
    <dsp:sp modelId="{BB3D2CE6-E86D-490F-BEDB-1419222C2611}">
      <dsp:nvSpPr>
        <dsp:cNvPr id="0" name=""/>
        <dsp:cNvSpPr/>
      </dsp:nvSpPr>
      <dsp:spPr>
        <a:xfrm>
          <a:off x="3315175" y="238215"/>
          <a:ext cx="5655081" cy="22620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kern="1200" dirty="0"/>
            <a:t>основные приоритеты и способы эффективного изменения структуры и содержания всех уровней и всех форм образования для оптимального обеспечения обучения в течении жизни</a:t>
          </a:r>
          <a:endParaRPr lang="ru-RU" sz="2200" kern="1200" dirty="0"/>
        </a:p>
      </dsp:txBody>
      <dsp:txXfrm>
        <a:off x="3315175" y="238215"/>
        <a:ext cx="5655081" cy="2262032"/>
      </dsp:txXfrm>
    </dsp:sp>
    <dsp:sp modelId="{CD8A6881-49D5-401D-810D-42DB947DA13C}">
      <dsp:nvSpPr>
        <dsp:cNvPr id="0" name=""/>
        <dsp:cNvSpPr/>
      </dsp:nvSpPr>
      <dsp:spPr>
        <a:xfrm>
          <a:off x="173743" y="3117851"/>
          <a:ext cx="3674167" cy="2352595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РАСКРЫВАЕТ</a:t>
          </a:r>
        </a:p>
      </dsp:txBody>
      <dsp:txXfrm>
        <a:off x="173743" y="3117851"/>
        <a:ext cx="3674167" cy="2352595"/>
      </dsp:txXfrm>
    </dsp:sp>
    <dsp:sp modelId="{136855F5-81CD-4664-8315-E1DCCAD65528}">
      <dsp:nvSpPr>
        <dsp:cNvPr id="0" name=""/>
        <dsp:cNvSpPr/>
      </dsp:nvSpPr>
      <dsp:spPr>
        <a:xfrm>
          <a:off x="2962175" y="3163133"/>
          <a:ext cx="5655081" cy="22620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kern="1200" dirty="0"/>
            <a:t>сущность понятия обучения в течение всей жизни, определяет основные принципы и инструментарий, необходимый для ее реализации</a:t>
          </a:r>
          <a:endParaRPr lang="ru-RU" sz="2200" kern="1200" dirty="0"/>
        </a:p>
      </dsp:txBody>
      <dsp:txXfrm>
        <a:off x="2962175" y="3163133"/>
        <a:ext cx="5655081" cy="22620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70226-4517-489B-A91A-1C557F05AE59}">
      <dsp:nvSpPr>
        <dsp:cNvPr id="0" name=""/>
        <dsp:cNvSpPr/>
      </dsp:nvSpPr>
      <dsp:spPr>
        <a:xfrm>
          <a:off x="1327174" y="3906"/>
          <a:ext cx="2884289" cy="144214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/>
              </a:solidFill>
            </a:rPr>
            <a:t>Структура непрерывного образования</a:t>
          </a:r>
        </a:p>
      </dsp:txBody>
      <dsp:txXfrm>
        <a:off x="1327174" y="3906"/>
        <a:ext cx="2884289" cy="1442144"/>
      </dsp:txXfrm>
    </dsp:sp>
    <dsp:sp modelId="{74892B74-B6BD-4630-80FD-E3E8838BD7E2}">
      <dsp:nvSpPr>
        <dsp:cNvPr id="0" name=""/>
        <dsp:cNvSpPr/>
      </dsp:nvSpPr>
      <dsp:spPr>
        <a:xfrm>
          <a:off x="1615603" y="1446051"/>
          <a:ext cx="288428" cy="1081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608"/>
              </a:lnTo>
              <a:lnTo>
                <a:pt x="288428" y="1081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9B73F-87C4-4736-8866-974E7CB1E8F1}">
      <dsp:nvSpPr>
        <dsp:cNvPr id="0" name=""/>
        <dsp:cNvSpPr/>
      </dsp:nvSpPr>
      <dsp:spPr>
        <a:xfrm>
          <a:off x="1904032" y="1806587"/>
          <a:ext cx="2307431" cy="144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Образование в течение всей жизни</a:t>
          </a:r>
        </a:p>
      </dsp:txBody>
      <dsp:txXfrm>
        <a:off x="1904032" y="1806587"/>
        <a:ext cx="2307431" cy="1442144"/>
      </dsp:txXfrm>
    </dsp:sp>
    <dsp:sp modelId="{F01528CE-FCE1-4720-B121-EFEC55B9B0AE}">
      <dsp:nvSpPr>
        <dsp:cNvPr id="0" name=""/>
        <dsp:cNvSpPr/>
      </dsp:nvSpPr>
      <dsp:spPr>
        <a:xfrm>
          <a:off x="1615603" y="1446051"/>
          <a:ext cx="288428" cy="288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4289"/>
              </a:lnTo>
              <a:lnTo>
                <a:pt x="288428" y="2884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69977-2B3D-4CD2-A02B-E271AB62DF0D}">
      <dsp:nvSpPr>
        <dsp:cNvPr id="0" name=""/>
        <dsp:cNvSpPr/>
      </dsp:nvSpPr>
      <dsp:spPr>
        <a:xfrm>
          <a:off x="1904032" y="3609268"/>
          <a:ext cx="2307431" cy="144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Образование взрослых</a:t>
          </a:r>
        </a:p>
      </dsp:txBody>
      <dsp:txXfrm>
        <a:off x="1904032" y="3609268"/>
        <a:ext cx="2307431" cy="1442144"/>
      </dsp:txXfrm>
    </dsp:sp>
    <dsp:sp modelId="{E2B6B1BB-0B1B-476E-8E0B-6D9793F74EB3}">
      <dsp:nvSpPr>
        <dsp:cNvPr id="0" name=""/>
        <dsp:cNvSpPr/>
      </dsp:nvSpPr>
      <dsp:spPr>
        <a:xfrm>
          <a:off x="1615603" y="1446051"/>
          <a:ext cx="288428" cy="4686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6969"/>
              </a:lnTo>
              <a:lnTo>
                <a:pt x="288428" y="4686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09177-2588-4D5A-97E9-C537D2E99BF7}">
      <dsp:nvSpPr>
        <dsp:cNvPr id="0" name=""/>
        <dsp:cNvSpPr/>
      </dsp:nvSpPr>
      <dsp:spPr>
        <a:xfrm>
          <a:off x="1904032" y="5411948"/>
          <a:ext cx="2307431" cy="144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Непрерывное профессиональное образование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>
        <a:off x="1904032" y="5411948"/>
        <a:ext cx="2307431" cy="1442144"/>
      </dsp:txXfrm>
    </dsp:sp>
    <dsp:sp modelId="{61FBF68E-7211-4AA2-B9C1-2D482206E146}">
      <dsp:nvSpPr>
        <dsp:cNvPr id="0" name=""/>
        <dsp:cNvSpPr/>
      </dsp:nvSpPr>
      <dsp:spPr>
        <a:xfrm>
          <a:off x="4932536" y="3906"/>
          <a:ext cx="2884289" cy="144214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/>
              </a:solidFill>
            </a:rPr>
            <a:t>Принципы </a:t>
          </a:r>
        </a:p>
      </dsp:txBody>
      <dsp:txXfrm>
        <a:off x="4932536" y="3906"/>
        <a:ext cx="2884289" cy="1442144"/>
      </dsp:txXfrm>
    </dsp:sp>
    <dsp:sp modelId="{9147D881-792B-4CF8-A895-360C925B030A}">
      <dsp:nvSpPr>
        <dsp:cNvPr id="0" name=""/>
        <dsp:cNvSpPr/>
      </dsp:nvSpPr>
      <dsp:spPr>
        <a:xfrm>
          <a:off x="5220965" y="1446051"/>
          <a:ext cx="288428" cy="1081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608"/>
              </a:lnTo>
              <a:lnTo>
                <a:pt x="288428" y="1081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44D0-16BB-47E5-A8FE-607FEA2E5D52}">
      <dsp:nvSpPr>
        <dsp:cNvPr id="0" name=""/>
        <dsp:cNvSpPr/>
      </dsp:nvSpPr>
      <dsp:spPr>
        <a:xfrm>
          <a:off x="5509393" y="1806587"/>
          <a:ext cx="2307431" cy="144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Обучение длиной в жизнь . Возобновление обучения</a:t>
          </a:r>
        </a:p>
      </dsp:txBody>
      <dsp:txXfrm>
        <a:off x="5509393" y="1806587"/>
        <a:ext cx="2307431" cy="1442144"/>
      </dsp:txXfrm>
    </dsp:sp>
    <dsp:sp modelId="{2A3F5DE0-C75C-4DD0-BFF3-60DDE44CA95A}">
      <dsp:nvSpPr>
        <dsp:cNvPr id="0" name=""/>
        <dsp:cNvSpPr/>
      </dsp:nvSpPr>
      <dsp:spPr>
        <a:xfrm>
          <a:off x="5220965" y="1446051"/>
          <a:ext cx="288428" cy="288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4289"/>
              </a:lnTo>
              <a:lnTo>
                <a:pt x="288428" y="2884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D6620-01A2-438D-83FD-3BAA8545267F}">
      <dsp:nvSpPr>
        <dsp:cNvPr id="0" name=""/>
        <dsp:cNvSpPr/>
      </dsp:nvSpPr>
      <dsp:spPr>
        <a:xfrm>
          <a:off x="5509393" y="3609268"/>
          <a:ext cx="2307431" cy="144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Обучение шириной в жизнь. Различные стороны жизнедеятельности</a:t>
          </a:r>
        </a:p>
      </dsp:txBody>
      <dsp:txXfrm>
        <a:off x="5509393" y="3609268"/>
        <a:ext cx="2307431" cy="1442144"/>
      </dsp:txXfrm>
    </dsp:sp>
    <dsp:sp modelId="{93D3FFEA-5009-46F9-9381-F6CD8518A6B2}">
      <dsp:nvSpPr>
        <dsp:cNvPr id="0" name=""/>
        <dsp:cNvSpPr/>
      </dsp:nvSpPr>
      <dsp:spPr>
        <a:xfrm>
          <a:off x="5220965" y="1446051"/>
          <a:ext cx="288428" cy="4686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6969"/>
              </a:lnTo>
              <a:lnTo>
                <a:pt x="288428" y="4686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1E13A-FFFF-4E9F-A511-FFC5F1608E6C}">
      <dsp:nvSpPr>
        <dsp:cNvPr id="0" name=""/>
        <dsp:cNvSpPr/>
      </dsp:nvSpPr>
      <dsp:spPr>
        <a:xfrm>
          <a:off x="5509393" y="5411948"/>
          <a:ext cx="2307431" cy="144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/>
            <a:t>Самомотивация</a:t>
          </a:r>
          <a:r>
            <a:rPr lang="ru-RU" sz="1900" kern="1200" dirty="0"/>
            <a:t>. Стремление совершенствоваться</a:t>
          </a:r>
        </a:p>
      </dsp:txBody>
      <dsp:txXfrm>
        <a:off x="5509393" y="5411948"/>
        <a:ext cx="2307431" cy="1442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E%D0%9D%D0%95%D0%A1%D0%9A%D0%9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 концепции развития высшего образования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6056" y="530120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Казахская академия спорта и туризма</a:t>
            </a:r>
          </a:p>
          <a:p>
            <a:r>
              <a:rPr lang="ru-RU" dirty="0"/>
              <a:t>А.Таиров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987824" y="2276872"/>
            <a:ext cx="2808312" cy="244827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Вопрос актуальности классификации вузов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908720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Действующая в настоящий момент модель статична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620688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Слабая или отсутствует мотивация вузов к повышению конкурентоспособности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4048" y="4581128"/>
            <a:ext cx="4139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Финансирование вузов посредством размещения государственного образовательного заказа не учитывает вклад вуза в развитие страны и региона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4653136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Необходимость определение эффективных и лидирующих вузов с целью продвижения на международном образовательном рынке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Опыт в классификации ВУЗов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r>
              <a:rPr lang="ru-RU" dirty="0"/>
              <a:t>США  (докторские университеты, магистерские колледжи и университеты и колледжи по выпуску бакалавров)</a:t>
            </a:r>
          </a:p>
          <a:p>
            <a:r>
              <a:rPr lang="ru-RU" dirty="0"/>
              <a:t>Германии (передовые университеты, высшие школы)</a:t>
            </a:r>
          </a:p>
          <a:p>
            <a:r>
              <a:rPr lang="ru-RU" dirty="0"/>
              <a:t>России (национальные исследовательские, опорные)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Совет по повышению конкурентоспособности и оптимизации ВУЗов</a:t>
            </a:r>
            <a:br>
              <a:rPr lang="ru-RU" sz="3100" dirty="0"/>
            </a:b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/>
          </a:bodyPr>
          <a:lstStyle/>
          <a:p>
            <a:r>
              <a:rPr lang="ru-RU" dirty="0"/>
              <a:t>Разработаны подходы ранжирования вузов</a:t>
            </a:r>
          </a:p>
          <a:p>
            <a:r>
              <a:rPr lang="ru-RU" dirty="0"/>
              <a:t>Определены критерии отбора для ранжирования</a:t>
            </a:r>
          </a:p>
          <a:p>
            <a:r>
              <a:rPr lang="ru-RU" dirty="0"/>
              <a:t>Разработан проект концепции развития системы высшего образования</a:t>
            </a:r>
          </a:p>
          <a:p>
            <a:r>
              <a:rPr lang="ru-RU" dirty="0"/>
              <a:t>Разработаны проекты положений о Центрах академического превосходства (сильные региональные вузы, сильные педагогические вузы)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124744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Ранжирование вузов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ru-RU" dirty="0"/>
              <a:t>Ранжирование вузов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836712"/>
            <a:ext cx="4176464" cy="2808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Международные академические рейтинги</a:t>
            </a:r>
          </a:p>
          <a:p>
            <a:r>
              <a:rPr lang="ru-RU" dirty="0">
                <a:solidFill>
                  <a:schemeClr val="tx1"/>
                </a:solidFill>
              </a:rPr>
              <a:t>Международная аккредитация</a:t>
            </a:r>
          </a:p>
          <a:p>
            <a:r>
              <a:rPr lang="ru-RU" dirty="0">
                <a:solidFill>
                  <a:schemeClr val="tx1"/>
                </a:solidFill>
              </a:rPr>
              <a:t>Признан в мировой науке</a:t>
            </a:r>
          </a:p>
          <a:p>
            <a:r>
              <a:rPr lang="ru-RU" dirty="0">
                <a:solidFill>
                  <a:schemeClr val="tx1"/>
                </a:solidFill>
              </a:rPr>
              <a:t>Доля докторов и магистрантов в контингенте</a:t>
            </a:r>
          </a:p>
          <a:p>
            <a:r>
              <a:rPr lang="ru-RU" dirty="0">
                <a:solidFill>
                  <a:schemeClr val="tx1"/>
                </a:solidFill>
              </a:rPr>
              <a:t>Высокий уровень интернационализации</a:t>
            </a:r>
          </a:p>
          <a:p>
            <a:r>
              <a:rPr lang="ru-RU" dirty="0">
                <a:solidFill>
                  <a:schemeClr val="tx1"/>
                </a:solidFill>
              </a:rPr>
              <a:t>Доля НИОКР не менее 8 %</a:t>
            </a:r>
          </a:p>
          <a:p>
            <a:r>
              <a:rPr lang="ru-RU" dirty="0">
                <a:solidFill>
                  <a:schemeClr val="tx1"/>
                </a:solidFill>
              </a:rPr>
              <a:t>Привлеченных инвесторов не менее 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836712"/>
            <a:ext cx="4139952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Международные академические рейтинги</a:t>
            </a:r>
          </a:p>
          <a:p>
            <a:r>
              <a:rPr lang="ru-RU" dirty="0">
                <a:solidFill>
                  <a:schemeClr val="tx1"/>
                </a:solidFill>
              </a:rPr>
              <a:t>Международная аккредитация</a:t>
            </a:r>
          </a:p>
          <a:p>
            <a:r>
              <a:rPr lang="ru-RU" dirty="0">
                <a:solidFill>
                  <a:schemeClr val="tx1"/>
                </a:solidFill>
              </a:rPr>
              <a:t>Влияние науки на развитие экономики</a:t>
            </a:r>
          </a:p>
          <a:p>
            <a:r>
              <a:rPr lang="ru-RU" dirty="0">
                <a:solidFill>
                  <a:schemeClr val="tx1"/>
                </a:solidFill>
              </a:rPr>
              <a:t>Доля докторантов и магистрантов</a:t>
            </a:r>
          </a:p>
          <a:p>
            <a:r>
              <a:rPr lang="ru-RU" dirty="0">
                <a:solidFill>
                  <a:schemeClr val="tx1"/>
                </a:solidFill>
              </a:rPr>
              <a:t>Реальное взаимодействие с крупными компаниями и холдингами</a:t>
            </a:r>
          </a:p>
          <a:p>
            <a:r>
              <a:rPr lang="ru-RU" dirty="0">
                <a:solidFill>
                  <a:schemeClr val="tx1"/>
                </a:solidFill>
              </a:rPr>
              <a:t>Доля НИОКР не менее 7 %</a:t>
            </a:r>
          </a:p>
          <a:p>
            <a:r>
              <a:rPr lang="ru-RU" dirty="0">
                <a:solidFill>
                  <a:schemeClr val="tx1"/>
                </a:solidFill>
              </a:rPr>
              <a:t>Привлеченных инвесторов не менее 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861048"/>
            <a:ext cx="4139952" cy="28083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Высокая позиция в рейтинге </a:t>
            </a:r>
            <a:r>
              <a:rPr lang="ru-RU" dirty="0" err="1">
                <a:solidFill>
                  <a:schemeClr val="tx1"/>
                </a:solidFill>
              </a:rPr>
              <a:t>Атамекен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Сертификат ОП отраслевой ассоциации</a:t>
            </a:r>
          </a:p>
          <a:p>
            <a:r>
              <a:rPr lang="ru-RU" dirty="0">
                <a:solidFill>
                  <a:schemeClr val="tx1"/>
                </a:solidFill>
              </a:rPr>
              <a:t>Доля докторантов и магистрантов</a:t>
            </a:r>
          </a:p>
          <a:p>
            <a:r>
              <a:rPr lang="ru-RU" dirty="0">
                <a:solidFill>
                  <a:schemeClr val="tx1"/>
                </a:solidFill>
              </a:rPr>
              <a:t>Высокая доля трудоустройства в регионе</a:t>
            </a:r>
          </a:p>
          <a:p>
            <a:r>
              <a:rPr lang="ru-RU" dirty="0">
                <a:solidFill>
                  <a:schemeClr val="tx1"/>
                </a:solidFill>
              </a:rPr>
              <a:t>Доля НИОКР не менее 3 %</a:t>
            </a:r>
          </a:p>
          <a:p>
            <a:r>
              <a:rPr lang="ru-RU" dirty="0">
                <a:solidFill>
                  <a:schemeClr val="tx1"/>
                </a:solidFill>
              </a:rPr>
              <a:t>Привлеченных инвесторов не менее 2</a:t>
            </a:r>
          </a:p>
          <a:p>
            <a:r>
              <a:rPr lang="ru-RU" dirty="0">
                <a:solidFill>
                  <a:schemeClr val="tx1"/>
                </a:solidFill>
              </a:rPr>
              <a:t>Внебюджетные средства  от инвесторов и др. источников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3861048"/>
            <a:ext cx="4139952" cy="2808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Высокая позиция в рейтинге </a:t>
            </a:r>
            <a:r>
              <a:rPr lang="ru-RU" dirty="0" err="1">
                <a:solidFill>
                  <a:schemeClr val="tx1"/>
                </a:solidFill>
              </a:rPr>
              <a:t>Атамекен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Сертификат ОП отраслевой ассоциации</a:t>
            </a:r>
          </a:p>
          <a:p>
            <a:r>
              <a:rPr lang="ru-RU" dirty="0">
                <a:solidFill>
                  <a:schemeClr val="tx1"/>
                </a:solidFill>
              </a:rPr>
              <a:t>Доля выпускников по одной области более 70 % (</a:t>
            </a:r>
            <a:r>
              <a:rPr lang="ru-RU" dirty="0" err="1">
                <a:solidFill>
                  <a:schemeClr val="tx1"/>
                </a:solidFill>
              </a:rPr>
              <a:t>профильность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Высокая доля трудоустройства в отрасли</a:t>
            </a:r>
          </a:p>
          <a:p>
            <a:r>
              <a:rPr lang="ru-RU" dirty="0">
                <a:solidFill>
                  <a:schemeClr val="tx1"/>
                </a:solidFill>
              </a:rPr>
              <a:t>Привлеченных инвесторов не менее 1</a:t>
            </a:r>
          </a:p>
          <a:p>
            <a:r>
              <a:rPr lang="ru-RU" dirty="0">
                <a:solidFill>
                  <a:schemeClr val="tx1"/>
                </a:solidFill>
              </a:rPr>
              <a:t>Доля от внебюджетных источников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ранжирования вузов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611560" y="908720"/>
            <a:ext cx="1584176" cy="792088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Заявка ВУЗа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5776" y="105273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МИНИСТЕРСТВО ОБРАЗОВАНИЯ И НАУКИ РК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67744" y="1556792"/>
            <a:ext cx="52565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>
            <a:off x="4427984" y="1628800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39752" y="213285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Экспертиза программ развития вузов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771800" y="2564904"/>
            <a:ext cx="381642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619672" y="2852936"/>
            <a:ext cx="1944216" cy="504056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Полное соответствие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427984" y="2852936"/>
            <a:ext cx="1944216" cy="50405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Частичное соответствие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6444208" y="3140968"/>
            <a:ext cx="504056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48264" y="2924945"/>
            <a:ext cx="2195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Поручительство 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2339752" y="342900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148064" y="342900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19672" y="4005064"/>
            <a:ext cx="4752528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Совет по повышению конкурентоспособности вузов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3779912" y="4581128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123728" y="501317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Защита программ развития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5517232"/>
            <a:ext cx="1944216" cy="57606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Международный уровень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483768" y="5517232"/>
            <a:ext cx="1944216" cy="57606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Национальный уровень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948264" y="5517232"/>
            <a:ext cx="1944216" cy="57606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Отраслевой уровень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16016" y="5517232"/>
            <a:ext cx="1944216" cy="57606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Региональный уровень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23728" y="63093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Мониторинг реализации программы развития</a:t>
            </a:r>
          </a:p>
        </p:txBody>
      </p:sp>
      <p:cxnSp>
        <p:nvCxnSpPr>
          <p:cNvPr id="34" name="Прямая со стрелкой 33"/>
          <p:cNvCxnSpPr>
            <a:stCxn id="28" idx="3"/>
            <a:endCxn id="29" idx="1"/>
          </p:cNvCxnSpPr>
          <p:nvPr/>
        </p:nvCxnSpPr>
        <p:spPr>
          <a:xfrm>
            <a:off x="2195736" y="5805264"/>
            <a:ext cx="288032" cy="0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427984" y="5805264"/>
            <a:ext cx="288032" cy="0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660232" y="5805264"/>
            <a:ext cx="288032" cy="0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0DF9B-59BA-4C61-AA98-2F6743BC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 сильные региональные вузы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FA8964-7650-4523-8FE0-9F31A087A780}"/>
              </a:ext>
            </a:extLst>
          </p:cNvPr>
          <p:cNvSpPr/>
          <p:nvPr/>
        </p:nvSpPr>
        <p:spPr>
          <a:xfrm>
            <a:off x="755576" y="3645024"/>
            <a:ext cx="3240360" cy="1584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Повышение потенциала науки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Получение новых знаний на пользу экономике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96A36D-0B18-4711-8994-E804B28F8F20}"/>
              </a:ext>
            </a:extLst>
          </p:cNvPr>
          <p:cNvSpPr/>
          <p:nvPr/>
        </p:nvSpPr>
        <p:spPr>
          <a:xfrm>
            <a:off x="4932040" y="3645024"/>
            <a:ext cx="3240360" cy="1584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Финансирование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45 млрд </a:t>
            </a:r>
            <a:r>
              <a:rPr lang="ru-RU" dirty="0" err="1">
                <a:solidFill>
                  <a:schemeClr val="tx1"/>
                </a:solidFill>
              </a:rPr>
              <a:t>тг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2021 – 15 млрд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2022 – 15 млрд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2023 – 15 млрд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A8562-A997-4F15-A504-CDA5786EA3AC}"/>
              </a:ext>
            </a:extLst>
          </p:cNvPr>
          <p:cNvSpPr txBox="1"/>
          <p:nvPr/>
        </p:nvSpPr>
        <p:spPr>
          <a:xfrm>
            <a:off x="755576" y="177281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Цель – формирование современной академической и исследовательской экосистемы вузов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CE4F1-2592-4C62-8B1C-322789BE285C}"/>
              </a:ext>
            </a:extLst>
          </p:cNvPr>
          <p:cNvSpPr txBox="1"/>
          <p:nvPr/>
        </p:nvSpPr>
        <p:spPr>
          <a:xfrm>
            <a:off x="971600" y="263691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Задача – обеспечение экономики регионов высококвалифицированными специалистами</a:t>
            </a:r>
          </a:p>
          <a:p>
            <a:r>
              <a:rPr lang="ru-RU" dirty="0"/>
              <a:t>Создание современных учебных и научных лабораторий</a:t>
            </a:r>
          </a:p>
        </p:txBody>
      </p:sp>
    </p:spTree>
    <p:extLst>
      <p:ext uri="{BB962C8B-B14F-4D97-AF65-F5344CB8AC3E}">
        <p14:creationId xmlns:p14="http://schemas.microsoft.com/office/powerpoint/2010/main" val="1749522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0DF9B-59BA-4C61-AA98-2F6743BC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 сильные педагогические  вузы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FA8964-7650-4523-8FE0-9F31A087A780}"/>
              </a:ext>
            </a:extLst>
          </p:cNvPr>
          <p:cNvSpPr/>
          <p:nvPr/>
        </p:nvSpPr>
        <p:spPr>
          <a:xfrm>
            <a:off x="783946" y="4221088"/>
            <a:ext cx="3240360" cy="1584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лидеров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компетенций современной школы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Создание новых научных школ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96A36D-0B18-4711-8994-E804B28F8F20}"/>
              </a:ext>
            </a:extLst>
          </p:cNvPr>
          <p:cNvSpPr/>
          <p:nvPr/>
        </p:nvSpPr>
        <p:spPr>
          <a:xfrm>
            <a:off x="5119694" y="4198267"/>
            <a:ext cx="3240360" cy="1584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Финансирование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5 млрд </a:t>
            </a:r>
            <a:r>
              <a:rPr lang="ru-RU" dirty="0" err="1">
                <a:solidFill>
                  <a:schemeClr val="tx1"/>
                </a:solidFill>
              </a:rPr>
              <a:t>тг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2021 – 5 млрд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2022 – 5 млрд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2023 – 5 млрд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A8562-A997-4F15-A504-CDA5786EA3AC}"/>
              </a:ext>
            </a:extLst>
          </p:cNvPr>
          <p:cNvSpPr txBox="1"/>
          <p:nvPr/>
        </p:nvSpPr>
        <p:spPr>
          <a:xfrm>
            <a:off x="755576" y="177281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Цель – повышение потенциала педагогических вузов для подготовки учителей новой формации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CE4F1-2592-4C62-8B1C-322789BE285C}"/>
              </a:ext>
            </a:extLst>
          </p:cNvPr>
          <p:cNvSpPr txBox="1"/>
          <p:nvPr/>
        </p:nvSpPr>
        <p:spPr>
          <a:xfrm>
            <a:off x="971600" y="263691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Задача – подготовка высококвалифицированных педагогических кадров</a:t>
            </a:r>
          </a:p>
          <a:p>
            <a:r>
              <a:rPr lang="ru-RU" dirty="0"/>
              <a:t>Развитие педагогической науки и повышение потенциала вузов для развития передовых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160583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Концепция обучения </a:t>
            </a:r>
            <a:br>
              <a:rPr lang="ru-RU" b="1" dirty="0"/>
            </a:br>
            <a:r>
              <a:rPr lang="ru-RU" b="1" dirty="0"/>
              <a:t>в течение всей жизни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Концепция разработана во исполнение пункта 72 Общенационального плана мероприятий по реализации Послания Главы государства народу Казахстана от 1 сентября 2020 года «Казахстан в новой реальности: время действий».</a:t>
            </a:r>
          </a:p>
          <a:p>
            <a:r>
              <a:rPr lang="kk-KZ" dirty="0"/>
              <a:t>Концпция разрабатывалась рабочей группой МОН РК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br>
              <a:rPr lang="kk-KZ" dirty="0"/>
            </a:br>
            <a:r>
              <a:rPr lang="kk-KZ" dirty="0"/>
              <a:t>Тенденци</a:t>
            </a:r>
            <a:r>
              <a:rPr lang="ru-RU" dirty="0"/>
              <a:t>ей</a:t>
            </a:r>
            <a:r>
              <a:rPr lang="kk-KZ" dirty="0"/>
              <a:t> современности становится обучение в течение всей жизни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/>
          </a:bodyPr>
          <a:lstStyle/>
          <a:p>
            <a:r>
              <a:rPr lang="ru-RU" dirty="0"/>
              <a:t>Ускоряется процесс обновления знаний </a:t>
            </a:r>
          </a:p>
          <a:p>
            <a:r>
              <a:rPr lang="ru-RU" dirty="0"/>
              <a:t>Остро встают вопросы функциональной грамотности </a:t>
            </a:r>
          </a:p>
          <a:p>
            <a:r>
              <a:rPr lang="ru-RU" dirty="0"/>
              <a:t>В экономике знаний все большее значение приобретают неформальное</a:t>
            </a:r>
            <a:r>
              <a:rPr lang="ru-RU" b="1" dirty="0"/>
              <a:t> </a:t>
            </a:r>
            <a:r>
              <a:rPr lang="ru-RU" dirty="0"/>
              <a:t>и </a:t>
            </a:r>
            <a:r>
              <a:rPr lang="ru-RU" dirty="0" err="1"/>
              <a:t>информальное</a:t>
            </a:r>
            <a:r>
              <a:rPr lang="ru-RU" dirty="0"/>
              <a:t> образование </a:t>
            </a:r>
          </a:p>
          <a:p>
            <a:r>
              <a:rPr lang="kk-KZ" dirty="0"/>
              <a:t>Динамичное развитие общества формирует быстро меняющийся рынок труда. В связи с чем возникает необходимость</a:t>
            </a:r>
            <a:r>
              <a:rPr lang="ru-RU" dirty="0"/>
              <a:t> постоянного обновления профессиональных знаний, навыков и компетенций, а также гибкого изменения или перехода из одной профессиональной сферы в другую.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В 2017 году Казахстан стал участником двух профильных комитетов </a:t>
            </a:r>
            <a:r>
              <a:rPr lang="ru-RU" sz="4000" b="1" dirty="0">
                <a:solidFill>
                  <a:srgbClr val="FF0000"/>
                </a:solidFill>
              </a:rPr>
              <a:t>ОЭСР</a:t>
            </a:r>
            <a:r>
              <a:rPr lang="ru-RU" dirty="0"/>
              <a:t> - </a:t>
            </a:r>
            <a:r>
              <a:rPr lang="ru-RU" b="1" dirty="0">
                <a:solidFill>
                  <a:srgbClr val="FF0000"/>
                </a:solidFill>
              </a:rPr>
              <a:t>Комитета образовательной политики и Комитета по научной и технологической политике.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	</a:t>
            </a:r>
            <a:r>
              <a:rPr lang="ru-RU" dirty="0"/>
              <a:t>это свидетельствует о международном признании достижений казахстанской системы образования.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196752"/>
          <a:ext cx="889248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196752"/>
          <a:ext cx="91440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/>
              <a:t>КОНЦЕПЦИЯ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обучения в течение всей жизни позволит достичь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r>
              <a:rPr lang="ru-RU" dirty="0"/>
              <a:t>во-первых, личностного развития, то есть реализации жизненных целей и ценностей</a:t>
            </a:r>
          </a:p>
          <a:p>
            <a:r>
              <a:rPr lang="ru-RU" dirty="0"/>
              <a:t>во-вторых, получить определенный социальный статус</a:t>
            </a:r>
          </a:p>
          <a:p>
            <a:r>
              <a:rPr lang="ru-RU" dirty="0"/>
              <a:t>в-третьих, получить доступ к профессии наиболее оптимальным для личности путем.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dirty="0"/>
              <a:t>Немного истории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Термин «непрерывное образование» был впервые употреблен в 1968 г. в материалах генеральной конференции </a:t>
            </a:r>
            <a:r>
              <a:rPr lang="ru-RU" dirty="0">
                <a:hlinkClick r:id="rId2" tooltip="ЮНЕСКО"/>
              </a:rPr>
              <a:t>ЮНЕСКО</a:t>
            </a:r>
            <a:endParaRPr lang="ru-RU" dirty="0"/>
          </a:p>
          <a:p>
            <a:r>
              <a:rPr lang="ru-RU" dirty="0"/>
              <a:t>В марте 2000 г. на саммите ЕС в Лиссабоне был принят Меморандум непрерывного образования Европейского Союза</a:t>
            </a:r>
          </a:p>
          <a:p>
            <a:r>
              <a:rPr lang="ru-RU" dirty="0"/>
              <a:t>С 2001 г. высший орган Болонского процесса – Конференция министров включает вопросы обучения в течение всей жизни</a:t>
            </a:r>
          </a:p>
          <a:p>
            <a:r>
              <a:rPr lang="ru-RU" dirty="0"/>
              <a:t>В 2005 г. разработаны Рамки квалификаций Европейского пространства и в 2008 году Европейские рамки квалификаций для обучения в течение всей жизни</a:t>
            </a:r>
          </a:p>
          <a:p>
            <a:r>
              <a:rPr lang="ru-RU" dirty="0"/>
              <a:t>В 2009 году в Коммюнике </a:t>
            </a:r>
            <a:r>
              <a:rPr lang="ru-RU" dirty="0" err="1"/>
              <a:t>Лёвена</a:t>
            </a:r>
            <a:r>
              <a:rPr lang="ru-RU" dirty="0"/>
              <a:t>/</a:t>
            </a:r>
            <a:r>
              <a:rPr lang="ru-RU" dirty="0" err="1"/>
              <a:t>Лувена-ля-Нева</a:t>
            </a:r>
            <a:r>
              <a:rPr lang="ru-RU" dirty="0"/>
              <a:t> было определено, что квалификация может быть получена с помощью гибких путей обучения</a:t>
            </a:r>
          </a:p>
          <a:p>
            <a:r>
              <a:rPr lang="ru-RU" dirty="0"/>
              <a:t>В 2011 году в Международной стандартной классификации образования (далее - МСКО) официально были даны определения понятиям формального,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образования</a:t>
            </a:r>
          </a:p>
          <a:p>
            <a:r>
              <a:rPr lang="ru-RU" dirty="0"/>
              <a:t>В 2015 году </a:t>
            </a:r>
            <a:r>
              <a:rPr lang="ru-RU" dirty="0" err="1"/>
              <a:t>Инчхонская</a:t>
            </a:r>
            <a:r>
              <a:rPr lang="ru-RU" dirty="0"/>
              <a:t> декларация призывает государства обеспечить инклюзивное и качественное образование на равноправной основе, а также предоставить каждому человеку возможность получать образование на протяжении все жизни.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2987824" cy="6858000"/>
          </a:xfrm>
          <a:prstGeom prst="rect">
            <a:avLst/>
          </a:prstGeom>
          <a:solidFill>
            <a:srgbClr val="3B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Формальное образование </a:t>
            </a:r>
            <a:r>
              <a:rPr lang="ru-RU" sz="2000" dirty="0">
                <a:solidFill>
                  <a:schemeClr val="tx1"/>
                </a:solidFill>
              </a:rPr>
              <a:t>это </a:t>
            </a:r>
            <a:r>
              <a:rPr lang="ru-RU" sz="2000" dirty="0" err="1">
                <a:solidFill>
                  <a:schemeClr val="tx1"/>
                </a:solidFill>
              </a:rPr>
              <a:t>институционализированное</a:t>
            </a:r>
            <a:r>
              <a:rPr lang="ru-RU" sz="2000" dirty="0">
                <a:solidFill>
                  <a:schemeClr val="tx1"/>
                </a:solidFill>
              </a:rPr>
              <a:t>, целенаправленное, спланированное при участии государственных организаций и признанных государством частных организаций образование, что в целом составляет систему формального образования страны.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0"/>
            <a:ext cx="3096344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Неформальное образование </a:t>
            </a:r>
            <a:r>
              <a:rPr lang="ru-RU" dirty="0">
                <a:solidFill>
                  <a:schemeClr val="tx1"/>
                </a:solidFill>
              </a:rPr>
              <a:t>это образование, которое </a:t>
            </a:r>
            <a:r>
              <a:rPr lang="ru-RU" dirty="0" err="1">
                <a:solidFill>
                  <a:schemeClr val="tx1"/>
                </a:solidFill>
              </a:rPr>
              <a:t>институционализировано</a:t>
            </a:r>
            <a:r>
              <a:rPr lang="ru-RU" dirty="0">
                <a:solidFill>
                  <a:schemeClr val="tx1"/>
                </a:solidFill>
              </a:rPr>
              <a:t>, целенаправленно и спланировано лицом или организацией, обеспечивающей предоставление образовательных услуг.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0"/>
            <a:ext cx="2915816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Информальное</a:t>
            </a:r>
            <a:r>
              <a:rPr lang="ru-RU" b="1" dirty="0">
                <a:solidFill>
                  <a:schemeClr val="tx1"/>
                </a:solidFill>
              </a:rPr>
              <a:t> образование </a:t>
            </a:r>
            <a:r>
              <a:rPr lang="ru-RU" dirty="0">
                <a:solidFill>
                  <a:schemeClr val="tx1"/>
                </a:solidFill>
              </a:rPr>
              <a:t>определяется как формы обучения, которые являются целенаправленными или тщательно спланированными, но не </a:t>
            </a:r>
            <a:r>
              <a:rPr lang="ru-RU" dirty="0" err="1">
                <a:solidFill>
                  <a:schemeClr val="tx1"/>
                </a:solidFill>
              </a:rPr>
              <a:t>институционализированными</a:t>
            </a:r>
            <a:r>
              <a:rPr lang="ru-RU" dirty="0">
                <a:solidFill>
                  <a:schemeClr val="tx1"/>
                </a:solidFill>
              </a:rPr>
              <a:t>. Соответственно, оно менее организованно и менее структурировано, чем формальное или неформальное образование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eaLnBrk="1" hangingPunct="1"/>
            <a:r>
              <a:rPr lang="ru-RU" altLang="ru-RU" sz="3600" dirty="0"/>
              <a:t>Уровни образования  в Казахстане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95600" y="2133600"/>
            <a:ext cx="11430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/>
              <a:t>1</a:t>
            </a:r>
            <a:endParaRPr lang="ru-RU" alt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95600" y="2590800"/>
            <a:ext cx="1143000" cy="457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/>
              <a:t>2</a:t>
            </a:r>
            <a:endParaRPr lang="ru-RU" alt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95600" y="3048000"/>
            <a:ext cx="1143000" cy="457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/>
              <a:t>3</a:t>
            </a:r>
            <a:endParaRPr lang="ru-RU" alt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5600" y="3505200"/>
            <a:ext cx="11430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95600" y="3962400"/>
            <a:ext cx="11430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895600" y="4419600"/>
            <a:ext cx="1143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/>
              <a:t>6</a:t>
            </a:r>
            <a:endParaRPr lang="ru-RU" alt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915816" y="4869160"/>
            <a:ext cx="1152128" cy="43204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/>
              <a:t>7</a:t>
            </a:r>
            <a:endParaRPr lang="ru-RU" altLang="ru-RU"/>
          </a:p>
        </p:txBody>
      </p:sp>
      <p:sp>
        <p:nvSpPr>
          <p:cNvPr id="2060" name="Text Box 26"/>
          <p:cNvSpPr txBox="1">
            <a:spLocks noChangeArrowheads="1"/>
          </p:cNvSpPr>
          <p:nvPr/>
        </p:nvSpPr>
        <p:spPr bwMode="auto">
          <a:xfrm>
            <a:off x="228600" y="4419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Высшее образование</a:t>
            </a:r>
            <a:endParaRPr lang="ru-RU" altLang="ru-RU" b="1" dirty="0"/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2209800" y="2133600"/>
            <a:ext cx="562000" cy="1799456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286000" y="2819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Box 32"/>
          <p:cNvSpPr txBox="1">
            <a:spLocks noChangeArrowheads="1"/>
          </p:cNvSpPr>
          <p:nvPr/>
        </p:nvSpPr>
        <p:spPr bwMode="auto">
          <a:xfrm>
            <a:off x="304800" y="22098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Школьное образование</a:t>
            </a:r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4139952" y="3933056"/>
            <a:ext cx="432048" cy="486544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65" name="TextBox 34"/>
          <p:cNvSpPr txBox="1">
            <a:spLocks noChangeArrowheads="1"/>
          </p:cNvSpPr>
          <p:nvPr/>
        </p:nvSpPr>
        <p:spPr bwMode="auto">
          <a:xfrm>
            <a:off x="5220072" y="3429000"/>
            <a:ext cx="259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Техническое и профессиональное образование (колледж)</a:t>
            </a:r>
          </a:p>
        </p:txBody>
      </p:sp>
      <p:sp>
        <p:nvSpPr>
          <p:cNvPr id="38" name="Левая фигурная скобка 37"/>
          <p:cNvSpPr/>
          <p:nvPr/>
        </p:nvSpPr>
        <p:spPr>
          <a:xfrm>
            <a:off x="2438400" y="4419600"/>
            <a:ext cx="304800" cy="53340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равая фигурная скобка 38"/>
          <p:cNvSpPr/>
          <p:nvPr/>
        </p:nvSpPr>
        <p:spPr>
          <a:xfrm>
            <a:off x="4139952" y="4869160"/>
            <a:ext cx="453008" cy="504056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68" name="TextBox 39"/>
          <p:cNvSpPr txBox="1">
            <a:spLocks noChangeArrowheads="1"/>
          </p:cNvSpPr>
          <p:nvPr/>
        </p:nvSpPr>
        <p:spPr bwMode="auto">
          <a:xfrm>
            <a:off x="6324600" y="50292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Послевузовское образование 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228600" y="4419600"/>
            <a:ext cx="777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Концепция предусматривает решение следующих задач: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1) создание для всех граждан Казахстана возможности для обучения, учитывающие их потребности и способности на протяжении всей их жизни для достойной самореализации в обществе;</a:t>
            </a:r>
          </a:p>
          <a:p>
            <a:pPr>
              <a:buNone/>
            </a:pPr>
            <a:r>
              <a:rPr lang="ru-RU" dirty="0"/>
              <a:t>2) разработка </a:t>
            </a:r>
            <a:r>
              <a:rPr lang="kk-KZ" dirty="0"/>
              <a:t>Национальной рамки ключевых сквозных компетенций на протяжении всей жизни;</a:t>
            </a:r>
            <a:endParaRPr lang="ru-RU" dirty="0"/>
          </a:p>
          <a:p>
            <a:pPr>
              <a:buNone/>
            </a:pPr>
            <a:r>
              <a:rPr lang="ru-RU" dirty="0"/>
              <a:t>3) внедрение системы учета достижений обучения в течение всей жизни;</a:t>
            </a:r>
          </a:p>
          <a:p>
            <a:pPr>
              <a:buNone/>
            </a:pPr>
            <a:r>
              <a:rPr lang="ru-RU" dirty="0"/>
              <a:t>4) создание накопительной системы (банка) кредитов и </a:t>
            </a:r>
            <a:r>
              <a:rPr lang="ru-RU" dirty="0" err="1"/>
              <a:t>некредитного</a:t>
            </a:r>
            <a:r>
              <a:rPr lang="ru-RU" dirty="0"/>
              <a:t> обучения для признания и подтверждения достижений обучения;</a:t>
            </a:r>
          </a:p>
          <a:p>
            <a:pPr>
              <a:buNone/>
            </a:pPr>
            <a:r>
              <a:rPr lang="ru-RU" dirty="0"/>
              <a:t>5) выработка механизма обеспечения качества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обучения для взрослых;</a:t>
            </a:r>
          </a:p>
          <a:p>
            <a:pPr>
              <a:buNone/>
            </a:pPr>
            <a:r>
              <a:rPr lang="ru-RU" dirty="0"/>
              <a:t>6) определение механизма признания результатов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образования для </a:t>
            </a:r>
            <a:r>
              <a:rPr lang="ru-RU" dirty="0" err="1"/>
              <a:t>валидации</a:t>
            </a:r>
            <a:r>
              <a:rPr lang="ru-RU" dirty="0"/>
              <a:t> результатов обучения, полученных в течение жизни;</a:t>
            </a:r>
          </a:p>
          <a:p>
            <a:pPr>
              <a:buNone/>
            </a:pPr>
            <a:r>
              <a:rPr lang="ru-RU" dirty="0"/>
              <a:t>7) конструирование модели сертификации профессиональных навыков и компетенций;</a:t>
            </a:r>
          </a:p>
          <a:p>
            <a:pPr>
              <a:buNone/>
            </a:pPr>
            <a:r>
              <a:rPr lang="ru-RU" dirty="0"/>
              <a:t>8) формирование банка навыков и компетенций.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принципы: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1)  вертикальная и горизонтальная </a:t>
            </a:r>
            <a:r>
              <a:rPr lang="ru-RU" dirty="0">
                <a:solidFill>
                  <a:srgbClr val="FF0000"/>
                </a:solidFill>
              </a:rPr>
              <a:t>целостность образовательного процесса означает свободный выбор индивидуальной траектории </a:t>
            </a:r>
            <a:r>
              <a:rPr lang="ru-RU" dirty="0"/>
              <a:t>обучения и получение навыков и компетенции через непрерывное образование;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dirty="0" err="1"/>
              <a:t>комплементарность</a:t>
            </a:r>
            <a:r>
              <a:rPr lang="ru-RU" dirty="0"/>
              <a:t> предусматривает </a:t>
            </a:r>
            <a:r>
              <a:rPr lang="ru-RU" dirty="0">
                <a:solidFill>
                  <a:srgbClr val="FF0000"/>
                </a:solidFill>
              </a:rPr>
              <a:t>согласованность и </a:t>
            </a:r>
            <a:r>
              <a:rPr lang="ru-RU" dirty="0" err="1">
                <a:solidFill>
                  <a:srgbClr val="FF0000"/>
                </a:solidFill>
              </a:rPr>
              <a:t>дополняемость</a:t>
            </a:r>
            <a:r>
              <a:rPr lang="ru-RU" dirty="0">
                <a:solidFill>
                  <a:srgbClr val="FF0000"/>
                </a:solidFill>
              </a:rPr>
              <a:t> всех форм получения формального, неформального и </a:t>
            </a:r>
            <a:r>
              <a:rPr lang="ru-RU" dirty="0" err="1">
                <a:solidFill>
                  <a:srgbClr val="FF0000"/>
                </a:solidFill>
              </a:rPr>
              <a:t>информального</a:t>
            </a:r>
            <a:r>
              <a:rPr lang="ru-RU" dirty="0">
                <a:solidFill>
                  <a:srgbClr val="FF0000"/>
                </a:solidFill>
              </a:rPr>
              <a:t> образования </a:t>
            </a:r>
            <a:r>
              <a:rPr lang="ru-RU" dirty="0"/>
              <a:t>в соответствии с потребностями личности;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dirty="0">
                <a:solidFill>
                  <a:srgbClr val="FF0000"/>
                </a:solidFill>
              </a:rPr>
              <a:t>маневренность образовательных программ </a:t>
            </a:r>
            <a:r>
              <a:rPr lang="ru-RU" dirty="0"/>
              <a:t>обеспечивает смену профиля деятельности либо параллельное получение профессионального образования по различным направлениям;</a:t>
            </a:r>
          </a:p>
          <a:p>
            <a:pPr>
              <a:buNone/>
            </a:pPr>
            <a:r>
              <a:rPr lang="ru-RU" dirty="0"/>
              <a:t>4) </a:t>
            </a:r>
            <a:r>
              <a:rPr lang="ru-RU" dirty="0" err="1"/>
              <a:t>коллаборативность</a:t>
            </a:r>
            <a:r>
              <a:rPr lang="ru-RU" dirty="0"/>
              <a:t> непрерывного образования означает </a:t>
            </a:r>
            <a:r>
              <a:rPr lang="ru-RU" dirty="0">
                <a:solidFill>
                  <a:srgbClr val="FF0000"/>
                </a:solidFill>
              </a:rPr>
              <a:t>взаимодействие между различными институтами — государством, организациями образования, бизнесом и гражданами</a:t>
            </a:r>
            <a:r>
              <a:rPr lang="ru-RU" dirty="0"/>
              <a:t>, по обеспечению системы обучения в течение всей жизни;</a:t>
            </a:r>
          </a:p>
          <a:p>
            <a:pPr>
              <a:buNone/>
            </a:pPr>
            <a:r>
              <a:rPr lang="ru-RU" dirty="0"/>
              <a:t> 5) </a:t>
            </a:r>
            <a:r>
              <a:rPr lang="ru-RU" dirty="0" err="1"/>
              <a:t>трансформативность</a:t>
            </a:r>
            <a:r>
              <a:rPr lang="ru-RU" dirty="0"/>
              <a:t> системы заключается в </a:t>
            </a:r>
            <a:r>
              <a:rPr lang="ru-RU" dirty="0">
                <a:solidFill>
                  <a:srgbClr val="FF0000"/>
                </a:solidFill>
              </a:rPr>
              <a:t>способности к быстрому изменению в соответствии с меняющимися потребностям личности</a:t>
            </a:r>
            <a:r>
              <a:rPr lang="ru-RU" dirty="0"/>
              <a:t>, общества и экономики, обеспечивающая максимальную гибкость и разнообразие форм обучения;  </a:t>
            </a:r>
          </a:p>
          <a:p>
            <a:pPr>
              <a:buNone/>
            </a:pPr>
            <a:r>
              <a:rPr lang="ru-RU" dirty="0"/>
              <a:t>6) </a:t>
            </a:r>
            <a:r>
              <a:rPr lang="ru-RU" dirty="0" err="1"/>
              <a:t>цифровизация</a:t>
            </a:r>
            <a:r>
              <a:rPr lang="ru-RU" dirty="0"/>
              <a:t> образовательного процесса, </a:t>
            </a:r>
            <a:r>
              <a:rPr lang="ru-RU" dirty="0">
                <a:solidFill>
                  <a:srgbClr val="FF0000"/>
                </a:solidFill>
              </a:rPr>
              <a:t>направленная на использование цифровых технологий обучения и преподавания</a:t>
            </a:r>
            <a:r>
              <a:rPr lang="ru-RU" dirty="0"/>
              <a:t>, а также улучшение цифровых навыков всего населения и обеспечение доступа к цифровой инфраструктуре.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Формирование механизма признания всех видов, типов и форм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Будет создана единая платформа системы академических кредитов непрерывного образования, основанная на введении унифицированной единицы измерения на всех уровнях и ступенях образования.</a:t>
            </a:r>
          </a:p>
          <a:p>
            <a:r>
              <a:rPr lang="kk-KZ" dirty="0"/>
              <a:t>Будет разработана Национальная рамка ключевых сквозных компетенций на протяжении всей жизни.</a:t>
            </a:r>
            <a:endParaRPr lang="ru-RU" dirty="0"/>
          </a:p>
          <a:p>
            <a:r>
              <a:rPr lang="ru-RU" dirty="0"/>
              <a:t>Будет предоставлена возможность гражданам получать знания, навыки и компетенций через различные формы обучения в том числе и через МООК, а также через систему самообразования.</a:t>
            </a:r>
          </a:p>
          <a:p>
            <a:r>
              <a:rPr lang="ru-RU" dirty="0"/>
              <a:t>Будет внедрена системы учета достижений обучения в течение всей жизни и сформирован банк навыков/компетенций. </a:t>
            </a:r>
          </a:p>
          <a:p>
            <a:r>
              <a:rPr lang="ru-RU" dirty="0"/>
              <a:t>Будет создана накопительная система (банк) кредитов и </a:t>
            </a:r>
            <a:r>
              <a:rPr lang="ru-RU" dirty="0" err="1"/>
              <a:t>некредитного</a:t>
            </a:r>
            <a:r>
              <a:rPr lang="ru-RU" dirty="0"/>
              <a:t> обучения (результаты микро и </a:t>
            </a:r>
            <a:r>
              <a:rPr lang="ru-RU" dirty="0" err="1"/>
              <a:t>нанообучения</a:t>
            </a:r>
            <a:r>
              <a:rPr lang="ru-RU" dirty="0"/>
              <a:t>) для признания и подтверждения достижений обучения на основе современных информационных технологий.</a:t>
            </a:r>
          </a:p>
          <a:p>
            <a:r>
              <a:rPr lang="ru-RU" dirty="0"/>
              <a:t>Образовательные программы формального,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образования будут согласованы с </a:t>
            </a:r>
            <a:r>
              <a:rPr lang="kk-KZ" dirty="0"/>
              <a:t>Национальной рамкой ключевых сквозных компетенций на протяжении всей жизни.</a:t>
            </a:r>
          </a:p>
          <a:p>
            <a:r>
              <a:rPr lang="ru-RU" dirty="0"/>
              <a:t>Будет сформирован Профиль компетенций личности (далее – ПКЛ) – ожидаемый и достигнутый. 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normAutofit/>
          </a:bodyPr>
          <a:lstStyle/>
          <a:p>
            <a:r>
              <a:rPr lang="ru-RU" dirty="0"/>
              <a:t>Современные государственной политики в образовании концентрируется в шести областях: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352928" cy="3633267"/>
          </a:xfrm>
        </p:spPr>
        <p:txBody>
          <a:bodyPr/>
          <a:lstStyle/>
          <a:p>
            <a:r>
              <a:rPr lang="ru-RU" dirty="0"/>
              <a:t>(1) равенство и качество </a:t>
            </a:r>
          </a:p>
          <a:p>
            <a:r>
              <a:rPr lang="ru-RU" dirty="0"/>
              <a:t>(2) подготовка обучающихся к будущему </a:t>
            </a:r>
          </a:p>
          <a:p>
            <a:r>
              <a:rPr lang="ru-RU" dirty="0"/>
              <a:t>(3) улучшение организаций образования </a:t>
            </a:r>
          </a:p>
          <a:p>
            <a:r>
              <a:rPr lang="ru-RU" dirty="0"/>
              <a:t>(4) система оценивания </a:t>
            </a:r>
          </a:p>
          <a:p>
            <a:r>
              <a:rPr lang="ru-RU" dirty="0"/>
              <a:t>(5) управление </a:t>
            </a:r>
          </a:p>
          <a:p>
            <a:r>
              <a:rPr lang="ru-RU" dirty="0"/>
              <a:t>(6) финансирование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kk-KZ" dirty="0"/>
              <a:t>Развитие системы сертификации и присвоения квалификации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Будут внедрены рыночные механизмы регулирования системы обеспечения качества, сертификации и признания квалификации</a:t>
            </a:r>
          </a:p>
          <a:p>
            <a:r>
              <a:rPr lang="ru-RU" dirty="0"/>
              <a:t>Экспертная оценка и признание результатов формального,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образования осуществляется специальными профессиональными сообществами – ассоциациями работодателей</a:t>
            </a:r>
          </a:p>
          <a:p>
            <a:r>
              <a:rPr lang="ru-RU" dirty="0"/>
              <a:t>Достигнутый ПКЛ формируется на основе процедур оценивания результатов обучения, в том числе сертификации и присвоения квалификации.  Для этого будет разработан оценочный материал и система оценивания</a:t>
            </a:r>
          </a:p>
          <a:p>
            <a:r>
              <a:rPr lang="ru-RU" dirty="0"/>
              <a:t>Механизм обеспечения качества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образования будет основан на инструментах поддержки </a:t>
            </a:r>
            <a:r>
              <a:rPr lang="ru-RU" dirty="0" err="1"/>
              <a:t>самомотивации</a:t>
            </a:r>
            <a:r>
              <a:rPr lang="ru-RU" dirty="0"/>
              <a:t> к обучению, повышения потенциала образовательной среды и лидерских качеств педагога.</a:t>
            </a:r>
          </a:p>
          <a:p>
            <a:r>
              <a:rPr lang="ru-RU" dirty="0"/>
              <a:t>Модель сертификации профессиональных навыков и компетенций будет основан на ожидаемом и достигнутом ПКЛ через оценку путем обеспечения качества формального,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образования.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непрерывного педагогического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0000" lnSpcReduction="20000"/>
          </a:bodyPr>
          <a:lstStyle/>
          <a:p>
            <a:r>
              <a:rPr lang="kk-KZ" dirty="0"/>
              <a:t>Обучение на протяжении всей жизни обуславливает необходимость реализации непрерывного педагогического образования</a:t>
            </a:r>
          </a:p>
          <a:p>
            <a:r>
              <a:rPr lang="kk-KZ" dirty="0"/>
              <a:t>За счет обновления механизма отбора допуска к обучению по педагогическим направлениям подготовки кадров (специальный экзамен, в том числе психологический) будет обеспечена позитивная «селекция» в профессию педагога на «входе»</a:t>
            </a:r>
          </a:p>
          <a:p>
            <a:r>
              <a:rPr lang="kk-KZ" dirty="0"/>
              <a:t>«</a:t>
            </a:r>
            <a:r>
              <a:rPr lang="kk-KZ" dirty="0">
                <a:solidFill>
                  <a:srgbClr val="FF0000"/>
                </a:solidFill>
              </a:rPr>
              <a:t>Прямой вход»  в педагогическую профессию </a:t>
            </a:r>
            <a:r>
              <a:rPr lang="kk-KZ" dirty="0"/>
              <a:t>будет реализовываться через подготовку педагогов по 4,5,6,7,8 уровням НРК</a:t>
            </a:r>
          </a:p>
          <a:p>
            <a:r>
              <a:rPr lang="kk-KZ" dirty="0"/>
              <a:t>На ряду с этим </a:t>
            </a:r>
            <a:r>
              <a:rPr lang="kk-KZ" dirty="0">
                <a:solidFill>
                  <a:srgbClr val="FF0000"/>
                </a:solidFill>
              </a:rPr>
              <a:t>будет создан «боковой вход</a:t>
            </a:r>
            <a:r>
              <a:rPr lang="kk-KZ" dirty="0"/>
              <a:t>» в педагогическую профессию через 6,7,8 уровни НРК и </a:t>
            </a:r>
            <a:r>
              <a:rPr lang="kk-KZ" dirty="0">
                <a:solidFill>
                  <a:srgbClr val="FF0000"/>
                </a:solidFill>
              </a:rPr>
              <a:t>педагогическую переподготовку</a:t>
            </a:r>
          </a:p>
          <a:p>
            <a:r>
              <a:rPr lang="kk-KZ" dirty="0"/>
              <a:t>С целью усиления практических навыков и компетенций будущих педагогов, выпускники педагогических направлений будут в </a:t>
            </a:r>
            <a:r>
              <a:rPr lang="kk-KZ" dirty="0">
                <a:solidFill>
                  <a:srgbClr val="FF0000"/>
                </a:solidFill>
              </a:rPr>
              <a:t>обязательном порядке проходить педагогическую интернатуру</a:t>
            </a:r>
          </a:p>
          <a:p>
            <a:r>
              <a:rPr lang="kk-KZ" dirty="0"/>
              <a:t>Подтверждение педагогической квалификации будет обеспечиваться через введение обязательной сертификации выпускников педагогических направлений и слушателей курсов переподготовки для допуска к педагогической деятельности (валидация).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br>
              <a:rPr lang="kk-KZ" sz="3600" dirty="0"/>
            </a:br>
            <a:r>
              <a:rPr lang="kk-KZ" sz="3600" dirty="0"/>
              <a:t>Карта профессионального роста педагога</a:t>
            </a:r>
            <a:br>
              <a:rPr lang="ru-RU" sz="3600" dirty="0"/>
            </a:br>
            <a:r>
              <a:rPr lang="kk-KZ" sz="3600" dirty="0"/>
              <a:t>(в рамках независимой сертификации)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124744"/>
          <a:ext cx="9144002" cy="5733255"/>
        </p:xfrm>
        <a:graphic>
          <a:graphicData uri="http://schemas.openxmlformats.org/drawingml/2006/table">
            <a:tbl>
              <a:tblPr/>
              <a:tblGrid>
                <a:gridCol w="105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1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52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Уровни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Академические квалификации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Инструмент подтверждения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Уровни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Профессиональные квалификации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4.1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Диплом специалиста среднего звена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Национальный квалификационный тест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Достигнутый ПКЛ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4.2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Квалификационный сертификат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Свидетельство о присвоении квалификационной категории «Педагог»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5.1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Диплом специалиста среднего звена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Национальный квалификационный тест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Достигнутый ПКЛ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5.2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Квалификационный сертификат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Сертификат об уровне владения языком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Свидетельство о присвоении квалификационной категории «Педагог-модератор»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br>
              <a:rPr lang="kk-KZ" sz="3600" dirty="0"/>
            </a:br>
            <a:r>
              <a:rPr lang="kk-KZ" sz="3600" dirty="0"/>
              <a:t>Карта профессионального роста педагога</a:t>
            </a:r>
            <a:br>
              <a:rPr lang="ru-RU" sz="3600" dirty="0"/>
            </a:br>
            <a:r>
              <a:rPr lang="kk-KZ" sz="3600" dirty="0"/>
              <a:t>(в рамках независимой сертификации)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124744"/>
          <a:ext cx="9144002" cy="6519079"/>
        </p:xfrm>
        <a:graphic>
          <a:graphicData uri="http://schemas.openxmlformats.org/drawingml/2006/table">
            <a:tbl>
              <a:tblPr/>
              <a:tblGrid>
                <a:gridCol w="105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1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52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Уровни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Академические квалификации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Инструмент подтверждения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Уровни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Профессиональные квалификации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5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6.1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Диплом бакалавра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Национальный квалификационный тест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Достигнутый ПКЛ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6.2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Диплом об окончании интернатуры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Квалификационный сертификат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Сертификат об уровне владения языком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Свидетельство о присвоении квалификационной категории «Педагог-эксперт»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Национальный квалификационный тест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Достигнутый ПКЛ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6.3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Сертификат об уровне владения языком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Свидетельство о присвоении квалификационной категории «Педагог-исследователь»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Диплом об окончании зарубежного вуза по программе «Болашак»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br>
              <a:rPr lang="kk-KZ" sz="3600" dirty="0"/>
            </a:br>
            <a:r>
              <a:rPr lang="kk-KZ" sz="3600" dirty="0"/>
              <a:t>Карта профессионального роста педагога</a:t>
            </a:r>
            <a:br>
              <a:rPr lang="ru-RU" sz="3600" dirty="0"/>
            </a:br>
            <a:r>
              <a:rPr lang="kk-KZ" sz="3600" dirty="0"/>
              <a:t>(в рамках независимой сертификации)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124744"/>
          <a:ext cx="9144002" cy="5733256"/>
        </p:xfrm>
        <a:graphic>
          <a:graphicData uri="http://schemas.openxmlformats.org/drawingml/2006/table">
            <a:tbl>
              <a:tblPr/>
              <a:tblGrid>
                <a:gridCol w="105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1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Уровни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Академические квалификации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Инструмент подтверждения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Уровни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Профессиональные квалификации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7.1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Диплом магистра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Достигнутый ПКЛ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7.2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Сертификат об уровне владения языком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Сертификат о повышении квалификации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Свидетельство «Лучший преподаватель вуза»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Свидетельство о научной стипендии для молодых ученых.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br>
              <a:rPr lang="kk-KZ" sz="3600" dirty="0"/>
            </a:br>
            <a:r>
              <a:rPr lang="kk-KZ" sz="3600" dirty="0"/>
              <a:t>Карта профессионального роста педагога</a:t>
            </a:r>
            <a:br>
              <a:rPr lang="ru-RU" sz="3600" dirty="0"/>
            </a:br>
            <a:r>
              <a:rPr lang="kk-KZ" sz="3600" dirty="0"/>
              <a:t>(в рамках независимой сертификации)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124744"/>
          <a:ext cx="9144002" cy="5736314"/>
        </p:xfrm>
        <a:graphic>
          <a:graphicData uri="http://schemas.openxmlformats.org/drawingml/2006/table">
            <a:tbl>
              <a:tblPr/>
              <a:tblGrid>
                <a:gridCol w="105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1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52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Уровни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Академические квалификации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Инструмент подтверждения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Уровни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Профессиональные квалификации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5" marR="67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5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8.1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Диплом доктора PhD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Достигнутый ПКЛ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8.2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Сертификат об уровне владения языком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Сертификаты о прохождении курсов повышения квалификаций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Свидетельство о научной стипендии.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Постдокторантура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Достигнутый ПКЛ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Сертификат об уровне владения языком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Сертификаты о прохождении курсов повышения квалификаций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Свидетельство о научной стипендии.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Институционализация образования в течение всей жизни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консорциум организаций </a:t>
            </a:r>
            <a:r>
              <a:rPr lang="ru-RU" dirty="0"/>
              <a:t>(НПП «</a:t>
            </a:r>
            <a:r>
              <a:rPr lang="ru-RU" dirty="0" err="1"/>
              <a:t>Атамекен</a:t>
            </a:r>
            <a:r>
              <a:rPr lang="ru-RU" dirty="0"/>
              <a:t>», национальные компании, общественные объединения, вузы, колледжи) </a:t>
            </a:r>
            <a:r>
              <a:rPr lang="ru-RU" dirty="0">
                <a:solidFill>
                  <a:srgbClr val="FF0000"/>
                </a:solidFill>
              </a:rPr>
              <a:t>и государственных органов, задачей которого будет формирование политики </a:t>
            </a:r>
            <a:r>
              <a:rPr lang="ru-RU" dirty="0"/>
              <a:t>реализации Концепции;</a:t>
            </a:r>
          </a:p>
          <a:p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национальный оператор – национальный институт непрерывного образования (далее - НИНО) </a:t>
            </a:r>
            <a:r>
              <a:rPr lang="ru-RU" dirty="0"/>
              <a:t>задачей которого является реализация политики непрерывного образования и выработка инструментов обеспечения качества путем администрирования системы учета достижений обучения в течение всей жизни, банка навыков/компетенций, Реестр программ непрерывного образования, а также накопительной системой (банка) кредитов и </a:t>
            </a:r>
            <a:r>
              <a:rPr lang="ru-RU" dirty="0" err="1"/>
              <a:t>некредитного</a:t>
            </a:r>
            <a:r>
              <a:rPr lang="ru-RU" dirty="0"/>
              <a:t> обучения для признания и подтверждения достижений обучения на основе современных информационных технологий;  </a:t>
            </a:r>
          </a:p>
          <a:p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институты непрерывного образования при организациях образования, а также юридические лица, имеющие структурные подразделения, реализуют образовательные программы формального, неформального и </a:t>
            </a:r>
            <a:r>
              <a:rPr lang="ru-RU" dirty="0" err="1">
                <a:solidFill>
                  <a:srgbClr val="FF0000"/>
                </a:solidFill>
              </a:rPr>
              <a:t>информального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образования Реестра программ непрерывного образования, которые согласованы с </a:t>
            </a:r>
            <a:r>
              <a:rPr lang="kk-KZ" dirty="0"/>
              <a:t>Национальной рамкой ключевых сквозных компетенций на протяжении всей жизни для формирования ожидаемого ПКЛ</a:t>
            </a:r>
            <a:r>
              <a:rPr lang="ru-RU" dirty="0"/>
              <a:t>;</a:t>
            </a:r>
          </a:p>
          <a:p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сертификационные центры будут проводить процедуру </a:t>
            </a:r>
            <a:r>
              <a:rPr lang="kk-KZ" dirty="0">
                <a:solidFill>
                  <a:srgbClr val="FF0000"/>
                </a:solidFill>
              </a:rPr>
              <a:t>независимой сертификации на основе оценки достигнутого ПКЛ </a:t>
            </a:r>
            <a:r>
              <a:rPr lang="kk-KZ" dirty="0"/>
              <a:t>для присвоения квалификаций в соответствии с профессиональным ростом (карьерным ростом) </a:t>
            </a:r>
            <a:r>
              <a:rPr lang="ru-RU" dirty="0"/>
              <a:t>согласно Реестру центров сертификации специалистов.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24744"/>
          </a:xfrm>
        </p:spPr>
        <p:txBody>
          <a:bodyPr>
            <a:normAutofit/>
          </a:bodyPr>
          <a:lstStyle/>
          <a:p>
            <a:r>
              <a:rPr lang="ru-RU" sz="3200" b="1" dirty="0"/>
              <a:t>В рамках указанных областей большинство стран выделяют следующие приоритеты: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выравнивание возможностей обучающихся вне зависимости от социально-экономического статуса семьи; </a:t>
            </a:r>
          </a:p>
          <a:p>
            <a:r>
              <a:rPr lang="ru-RU" dirty="0"/>
              <a:t>обеспечение соответствия навыков выпускников требованиям экономики; </a:t>
            </a:r>
          </a:p>
          <a:p>
            <a:r>
              <a:rPr lang="ru-RU" dirty="0"/>
              <a:t>профессиональное развитие и высокий статус педагогов; </a:t>
            </a:r>
          </a:p>
          <a:p>
            <a:r>
              <a:rPr lang="ru-RU" dirty="0"/>
              <a:t>вовлечение работодателей в подготовку кадров; </a:t>
            </a:r>
          </a:p>
          <a:p>
            <a:r>
              <a:rPr lang="ru-RU" dirty="0"/>
              <a:t>оценка системы образования и организаций образования; </a:t>
            </a:r>
          </a:p>
          <a:p>
            <a:r>
              <a:rPr lang="ru-RU" dirty="0"/>
              <a:t>построение эффективной структуры управления; </a:t>
            </a:r>
          </a:p>
          <a:p>
            <a:r>
              <a:rPr lang="ru-RU" dirty="0"/>
              <a:t>выстраивание коммуникаций с заинтересованными сторонами; </a:t>
            </a:r>
          </a:p>
          <a:p>
            <a:r>
              <a:rPr lang="ru-RU" dirty="0"/>
              <a:t>эффективное использование финансовых ресурсов.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218258"/>
          </a:xfrm>
        </p:spPr>
        <p:txBody>
          <a:bodyPr>
            <a:normAutofit fontScale="90000"/>
          </a:bodyPr>
          <a:lstStyle/>
          <a:p>
            <a:r>
              <a:rPr lang="ru-RU" dirty="0"/>
              <a:t>Государственная программа развития образования и науки Республики Казахстан на 2020 - 2025 годы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91264" cy="2841179"/>
          </a:xfrm>
        </p:spPr>
        <p:txBody>
          <a:bodyPr/>
          <a:lstStyle/>
          <a:p>
            <a:r>
              <a:rPr lang="ru-RU" dirty="0"/>
              <a:t>Утверждена постановлением Правительства Республики Казахстан от 27 декабря 2019 года № 988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Вызовы для системы высшего образования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Ситуация с </a:t>
            </a:r>
            <a:r>
              <a:rPr lang="en-US" dirty="0"/>
              <a:t>COVID 19</a:t>
            </a:r>
            <a:endParaRPr lang="ru-RU" dirty="0"/>
          </a:p>
          <a:p>
            <a:r>
              <a:rPr lang="ru-RU" dirty="0"/>
              <a:t>Снижение экономического роста</a:t>
            </a:r>
            <a:endParaRPr lang="kk-KZ" dirty="0"/>
          </a:p>
          <a:p>
            <a:r>
              <a:rPr lang="ru-RU" dirty="0"/>
              <a:t>Проблемы </a:t>
            </a:r>
            <a:r>
              <a:rPr lang="ru-RU" dirty="0" err="1"/>
              <a:t>цифровизации</a:t>
            </a:r>
            <a:r>
              <a:rPr lang="ru-RU" dirty="0"/>
              <a:t> </a:t>
            </a:r>
          </a:p>
          <a:p>
            <a:r>
              <a:rPr lang="ru-RU" dirty="0"/>
              <a:t>Автономии и управленческий потенциал ВУЗов</a:t>
            </a:r>
          </a:p>
          <a:p>
            <a:r>
              <a:rPr lang="ru-RU" dirty="0"/>
              <a:t>Недостаточное взаимодействие ВУЗов с производством</a:t>
            </a:r>
          </a:p>
          <a:p>
            <a:r>
              <a:rPr lang="ru-RU" dirty="0"/>
              <a:t>Не высокий уровень научной деятельности ВУЗов</a:t>
            </a:r>
          </a:p>
          <a:p>
            <a:r>
              <a:rPr lang="ru-RU" dirty="0"/>
              <a:t>Недостаточно развитая инфраструктура и учебно-лабораторная база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КОНЦЕПЦИИ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2"/>
            <a:ext cx="36004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АКАДЕМИЧЕСКАЯ САМОСТОЯТЕЛЬНОСТЬ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852936"/>
            <a:ext cx="36004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УПРАВЛЕНЧЕСКАЯ САМОСТОЯТЕЛЬНОСТЬ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4149080"/>
            <a:ext cx="36004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ЦИФРОВИЗАЦИЯ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2852936"/>
            <a:ext cx="36004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ФИНАНСОВАЯ ПОЛИТИКА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628800"/>
            <a:ext cx="36004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ИНФРАСТРУКТУРА ВУЗОВ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5445224"/>
            <a:ext cx="36004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СИСТЕМА ОБЕСПЕЧЕНИЯ КАЧЕСТВА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149080"/>
            <a:ext cx="36004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ИНТЕРНАЦИОНАЛИЗАЦИЯ центрально-азиатский </a:t>
            </a:r>
            <a:r>
              <a:rPr lang="ru-RU" dirty="0" err="1">
                <a:solidFill>
                  <a:schemeClr val="tx1"/>
                </a:solidFill>
              </a:rPr>
              <a:t>Хаб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5445224"/>
            <a:ext cx="36004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ВУЗОВСКАЯ НАУКА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концепции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177281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Повышение конкурентоспособности высшего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5896" y="386104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Цифровизация ВУЗов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5013176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Вклад ВУЗов в социально-экономическое развитие Казахстана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187624" y="1412776"/>
            <a:ext cx="3240360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187624" y="1412776"/>
            <a:ext cx="2520280" cy="23042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187624" y="1412776"/>
            <a:ext cx="864096" cy="30243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концепции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Создание условий равного доступа к высшему образованию и реализация потенциала обучающихся на основах справедливости</a:t>
            </a:r>
          </a:p>
          <a:p>
            <a:r>
              <a:rPr lang="ru-RU" dirty="0"/>
              <a:t>Подготовка педагогов способных в учащихся формировать компетенции для их личного благополучия и процветания страны</a:t>
            </a:r>
          </a:p>
          <a:p>
            <a:r>
              <a:rPr lang="ru-RU" dirty="0"/>
              <a:t>Конкурентоспособность высших учебных заведений</a:t>
            </a:r>
            <a:endParaRPr lang="en-US" dirty="0"/>
          </a:p>
          <a:p>
            <a:r>
              <a:rPr lang="kk-KZ" dirty="0"/>
              <a:t>Формирование академической, исследовательской, управленческой</a:t>
            </a:r>
            <a:r>
              <a:rPr lang="ru-RU" dirty="0"/>
              <a:t>, инфраструктурной экосистемы вузов интегрированной в национальный и региональный контекст</a:t>
            </a:r>
          </a:p>
          <a:p>
            <a:r>
              <a:rPr lang="ru-RU" dirty="0"/>
              <a:t>Развитие менеджмента вузов, формирование прогрессивных лидеров высшего образования</a:t>
            </a:r>
          </a:p>
          <a:p>
            <a:r>
              <a:rPr lang="ru-RU" dirty="0"/>
              <a:t>Повышение конкуренции среди вузов</a:t>
            </a:r>
          </a:p>
          <a:p>
            <a:r>
              <a:rPr lang="ru-RU" dirty="0"/>
              <a:t>Гармонизация национальной системы обеспечения качества</a:t>
            </a:r>
          </a:p>
          <a:p>
            <a:r>
              <a:rPr lang="ru-RU" dirty="0"/>
              <a:t>Формирование адаптивной системы оценивания результатов обучения и достижений с учетом обучения в течение всей жизни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2395</Words>
  <Application>Microsoft Office PowerPoint</Application>
  <PresentationFormat>Экран (4:3)</PresentationFormat>
  <Paragraphs>306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Тема Office</vt:lpstr>
      <vt:lpstr>О концепции развития высшего образования </vt:lpstr>
      <vt:lpstr>Презентация PowerPoint</vt:lpstr>
      <vt:lpstr>Современные государственной политики в образовании концентрируется в шести областях:</vt:lpstr>
      <vt:lpstr>В рамках указанных областей большинство стран выделяют следующие приоритеты: </vt:lpstr>
      <vt:lpstr>Государственная программа развития образования и науки Республики Казахстан на 2020 - 2025 годы</vt:lpstr>
      <vt:lpstr>Вызовы для системы высшего образования </vt:lpstr>
      <vt:lpstr>СТРУКТУРА КОНЦЕПЦИИ</vt:lpstr>
      <vt:lpstr>Цели концепции</vt:lpstr>
      <vt:lpstr>Задачи концепции </vt:lpstr>
      <vt:lpstr>Презентация PowerPoint</vt:lpstr>
      <vt:lpstr>Опыт в классификации ВУЗов</vt:lpstr>
      <vt:lpstr>Совет по повышению конкурентоспособности и оптимизации ВУЗов  </vt:lpstr>
      <vt:lpstr>Презентация PowerPoint</vt:lpstr>
      <vt:lpstr>Ранжирование вузов </vt:lpstr>
      <vt:lpstr>Алгоритм ранжирования вузов</vt:lpstr>
      <vt:lpstr>Проект сильные региональные вузы</vt:lpstr>
      <vt:lpstr>Проект сильные педагогические  вузы</vt:lpstr>
      <vt:lpstr>Концепция обучения  в течение всей жизни</vt:lpstr>
      <vt:lpstr> Тенденцией современности становится обучение в течение всей жизни </vt:lpstr>
      <vt:lpstr>Презентация PowerPoint</vt:lpstr>
      <vt:lpstr>КОНЦЕПЦИЯ </vt:lpstr>
      <vt:lpstr>Система обучения в течение всей жизни позволит достичь</vt:lpstr>
      <vt:lpstr>Немного истории</vt:lpstr>
      <vt:lpstr>Презентация PowerPoint</vt:lpstr>
      <vt:lpstr>Презентация PowerPoint</vt:lpstr>
      <vt:lpstr>Уровни образования  в Казахстане</vt:lpstr>
      <vt:lpstr> Концепция предусматривает решение следующих задач: </vt:lpstr>
      <vt:lpstr>Основные принципы:  </vt:lpstr>
      <vt:lpstr>Формирование механизма признания всех видов, типов и форм образования</vt:lpstr>
      <vt:lpstr>Развитие системы сертификации и присвоения квалификации</vt:lpstr>
      <vt:lpstr>Система непрерывного педагогического образования</vt:lpstr>
      <vt:lpstr> Карта профессионального роста педагога (в рамках независимой сертификации) </vt:lpstr>
      <vt:lpstr> Карта профессионального роста педагога (в рамках независимой сертификации) </vt:lpstr>
      <vt:lpstr> Карта профессионального роста педагога (в рамках независимой сертификации) </vt:lpstr>
      <vt:lpstr> Карта профессионального роста педагога (в рамках независимой сертификации) </vt:lpstr>
      <vt:lpstr>Институционализация образования в течение всей жизни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Аманжан</dc:creator>
  <cp:lastModifiedBy>Пользователь 3</cp:lastModifiedBy>
  <cp:revision>66</cp:revision>
  <dcterms:created xsi:type="dcterms:W3CDTF">2020-12-08T09:18:42Z</dcterms:created>
  <dcterms:modified xsi:type="dcterms:W3CDTF">2020-12-10T11:37:59Z</dcterms:modified>
</cp:coreProperties>
</file>