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3" r:id="rId4"/>
    <p:sldId id="274" r:id="rId5"/>
    <p:sldId id="275" r:id="rId6"/>
    <p:sldId id="277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3200" i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3200" i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КАЗАХСКАЯ АКАДЕМИЯ СПОРТА  И ТУРИЗМА </a:t>
            </a:r>
            <a:br>
              <a:rPr lang="kk-KZ" sz="3200" i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i="1" dirty="0" smtClean="0">
                <a:solidFill>
                  <a:srgbClr val="7030A0"/>
                </a:solidFill>
              </a:rPr>
              <a:t>ОБ ОПЫТЕ ВНЕДРЕНИЯ ДОПОЛНИТЕЛЬНЫХ ОБРАЗОВАТЕЛЬНЫХ ПРОГРАММ (MINOR) В УЧЕБНЫЙ ПРОЦЕСС ПО ОП </a:t>
            </a:r>
            <a:r>
              <a:rPr lang="ru-RU" b="1" i="1" dirty="0" smtClean="0">
                <a:solidFill>
                  <a:srgbClr val="7030A0"/>
                </a:solidFill>
              </a:rPr>
              <a:t>«ФИЗИЧЕСКАЯ КУЛЬТУРА И СПОРТ» в </a:t>
            </a:r>
            <a:r>
              <a:rPr lang="ru-RU" b="1" i="1" dirty="0" err="1" smtClean="0">
                <a:solidFill>
                  <a:srgbClr val="7030A0"/>
                </a:solidFill>
              </a:rPr>
              <a:t>КазАСТ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endParaRPr lang="ru-RU" i="1" dirty="0" smtClean="0">
              <a:solidFill>
                <a:srgbClr val="7030A0"/>
              </a:solidFill>
            </a:endParaRPr>
          </a:p>
          <a:p>
            <a:endParaRPr lang="ru-RU" dirty="0" smtClean="0"/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lvl="8" algn="r"/>
            <a:r>
              <a:rPr lang="kk-KZ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Лесбекова Р.Б.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144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3600" i="1" dirty="0" smtClean="0">
                <a:solidFill>
                  <a:srgbClr val="7030A0"/>
                </a:solidFill>
              </a:rPr>
              <a:t>ДОПОЛНИТЕЛЬНАЯ ОБРАЗОВАТЕЛЬНАЯ ПРОГРАММА MINOR (МИНОР) – </a:t>
            </a:r>
            <a: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endParaRPr lang="ru-RU" sz="3600" i="1" dirty="0">
              <a:solidFill>
                <a:srgbClr val="7030A0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совокупность дисциплин и (или) модулей и других видов учебной работы, определенная обучающимся для изучения с целью формирования дополнительных компетенций </a:t>
            </a:r>
            <a:r>
              <a:rPr lang="ru-RU" sz="1800" dirty="0" smtClean="0"/>
              <a:t>(Правила организации учебного процесса по кредитной технологии обучения Приказ МОН РК от 12.10.2018 г. №563).</a:t>
            </a: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3600" i="1" dirty="0" smtClean="0">
                <a:solidFill>
                  <a:srgbClr val="7030A0"/>
                </a:solidFill>
              </a:rPr>
              <a:t>ДОПОЛНИТЕЛЬНАЯ ОБРАЗОВАТЕЛЬНАЯ ПРОГРАММА MINOR (МИНОР) – </a:t>
            </a:r>
            <a: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endParaRPr lang="ru-RU" sz="3600" i="1" dirty="0">
              <a:solidFill>
                <a:srgbClr val="7030A0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Объем дисциплин, выбираемых по дополнительной образовательной программе, устанавливается вузом самостоятельно. При этом, дисциплины дополнительной ОП изучаются обучающимися в рамках ВК и КВ и их объем входит в общий объем кредитов (240 кредитов), необходимых для присвоения соответствующей степени или квалификации по основной ОП</a:t>
            </a:r>
            <a:r>
              <a:rPr lang="ru-RU" sz="1800" dirty="0" smtClean="0"/>
              <a:t> (Правила организации учебного процесса по кредитной технологии обучения Приказ МОН РК от 12.10.2018 г. №563).</a:t>
            </a: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3600" i="1" dirty="0" smtClean="0">
                <a:solidFill>
                  <a:srgbClr val="7030A0"/>
                </a:solidFill>
              </a:rPr>
              <a:t>MINOR </a:t>
            </a:r>
            <a: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endParaRPr lang="ru-RU" sz="3600" i="1" dirty="0">
              <a:solidFill>
                <a:srgbClr val="7030A0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важная составляющая новой образовательной модели </a:t>
            </a:r>
            <a:r>
              <a:rPr lang="ru-RU" dirty="0" err="1" smtClean="0"/>
              <a:t>бакалавриата</a:t>
            </a:r>
            <a:r>
              <a:rPr lang="ru-RU" dirty="0" smtClean="0"/>
              <a:t>, </a:t>
            </a:r>
            <a:r>
              <a:rPr lang="ru-RU" dirty="0" err="1" smtClean="0"/>
              <a:t>котор</a:t>
            </a:r>
            <a:r>
              <a:rPr lang="kk-KZ" dirty="0" smtClean="0"/>
              <a:t>ая</a:t>
            </a:r>
            <a:r>
              <a:rPr lang="ru-RU" dirty="0" smtClean="0"/>
              <a:t> </a:t>
            </a:r>
            <a:r>
              <a:rPr lang="ru-RU" dirty="0" err="1" smtClean="0"/>
              <a:t>реализ</a:t>
            </a:r>
            <a:r>
              <a:rPr lang="kk-KZ" dirty="0" smtClean="0"/>
              <a:t>уется  </a:t>
            </a:r>
            <a:r>
              <a:rPr lang="ru-RU" dirty="0" smtClean="0"/>
              <a:t>в </a:t>
            </a:r>
            <a:r>
              <a:rPr lang="ru-RU" dirty="0" err="1" smtClean="0"/>
              <a:t>КазАСТ</a:t>
            </a:r>
            <a:r>
              <a:rPr lang="ru-RU" dirty="0" smtClean="0"/>
              <a:t> </a:t>
            </a:r>
            <a:r>
              <a:rPr lang="kk-KZ" dirty="0" smtClean="0"/>
              <a:t>с</a:t>
            </a:r>
            <a:r>
              <a:rPr lang="ru-RU" dirty="0" smtClean="0"/>
              <a:t> 2015 год</a:t>
            </a:r>
            <a:r>
              <a:rPr lang="kk-KZ" dirty="0" smtClean="0"/>
              <a:t>а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В отличие от </a:t>
            </a:r>
            <a:r>
              <a:rPr lang="ru-RU" b="1" dirty="0" err="1" smtClean="0"/>
              <a:t>Major</a:t>
            </a:r>
            <a:r>
              <a:rPr lang="ru-RU" b="1" dirty="0" smtClean="0"/>
              <a:t> (Мажор)</a:t>
            </a:r>
            <a:r>
              <a:rPr lang="ru-RU" dirty="0" smtClean="0"/>
              <a:t> (образовательная программа, определенная обучающимся для изучения с целью формирования ключевых компетенций), </a:t>
            </a:r>
            <a:r>
              <a:rPr lang="ru-RU" b="1" dirty="0" err="1" smtClean="0"/>
              <a:t>Minor</a:t>
            </a:r>
            <a:r>
              <a:rPr lang="ru-RU" b="1" dirty="0" smtClean="0"/>
              <a:t> (Минор)</a:t>
            </a:r>
            <a:r>
              <a:rPr lang="ru-RU" dirty="0" smtClean="0"/>
              <a:t> – это блок из взаимосвязанных дисциплин непрофильного для студента направления подготовки. Например, будущий учитель физической культуры может получить дополнительные знания по спортивной психологии.</a:t>
            </a:r>
          </a:p>
          <a:p>
            <a:pPr algn="just"/>
            <a:r>
              <a:rPr lang="ru-RU" b="1" dirty="0" err="1" smtClean="0"/>
              <a:t>Minor</a:t>
            </a:r>
            <a:r>
              <a:rPr lang="ru-RU" dirty="0" smtClean="0"/>
              <a:t> предлагаются для выбора всем студентам </a:t>
            </a:r>
            <a:r>
              <a:rPr lang="ru-RU" dirty="0" err="1" smtClean="0"/>
              <a:t>бакалавриата</a:t>
            </a:r>
            <a:r>
              <a:rPr lang="ru-RU" dirty="0" smtClean="0"/>
              <a:t>. Каждый обучающийся обязан выбрать для изучения один </a:t>
            </a:r>
            <a:r>
              <a:rPr lang="ru-RU" b="1" dirty="0" err="1" smtClean="0"/>
              <a:t>Minor</a:t>
            </a:r>
            <a:r>
              <a:rPr lang="ru-RU" dirty="0" smtClean="0"/>
              <a:t>. </a:t>
            </a:r>
            <a:r>
              <a:rPr lang="kk-KZ" dirty="0" smtClean="0"/>
              <a:t>В академии </a:t>
            </a:r>
            <a:r>
              <a:rPr lang="ru-RU" dirty="0" smtClean="0"/>
              <a:t> </a:t>
            </a:r>
            <a:r>
              <a:rPr lang="ru-RU" b="1" dirty="0" err="1" smtClean="0"/>
              <a:t>Minor</a:t>
            </a:r>
            <a:r>
              <a:rPr lang="ru-RU" dirty="0" smtClean="0"/>
              <a:t> </a:t>
            </a:r>
            <a:r>
              <a:rPr lang="kk-KZ" dirty="0" smtClean="0"/>
              <a:t>изучается </a:t>
            </a:r>
            <a:r>
              <a:rPr lang="ru-RU" dirty="0" smtClean="0"/>
              <a:t>на втором семестре второго курса, на третьем курсе  и на первом семестре четвертого курса </a:t>
            </a:r>
            <a:r>
              <a:rPr lang="ru-RU" dirty="0" err="1" smtClean="0"/>
              <a:t>бакалавриата</a:t>
            </a:r>
            <a:r>
              <a:rPr lang="ru-RU" dirty="0" smtClean="0"/>
              <a:t>.</a:t>
            </a: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kk-KZ" sz="3600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600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</a:rPr>
              <a:t> ОТЛИЧИТЕЛЬНЫЕ ОСОБЕННОСТИ MINOR: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1800" dirty="0" smtClean="0"/>
              <a:t> </a:t>
            </a:r>
            <a: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endParaRPr lang="ru-RU" sz="3600" i="1" dirty="0">
              <a:solidFill>
                <a:srgbClr val="7030A0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200" dirty="0" smtClean="0"/>
              <a:t>Minor</a:t>
            </a:r>
            <a:r>
              <a:rPr lang="ru-RU" sz="3200" dirty="0" smtClean="0"/>
              <a:t> это дополнительная образовательная программа по требованиям которой необходимо освоить от 15 до 20 кредитов для достижения результатов и соответствующих компетенций;</a:t>
            </a:r>
          </a:p>
          <a:p>
            <a:pPr lvl="0" algn="just"/>
            <a:r>
              <a:rPr lang="ru-RU" sz="3200" dirty="0" smtClean="0"/>
              <a:t>Обучающийся </a:t>
            </a:r>
            <a:r>
              <a:rPr lang="ru-RU" sz="3200" dirty="0" err="1" smtClean="0"/>
              <a:t>выбира</a:t>
            </a:r>
            <a:r>
              <a:rPr lang="kk-KZ" sz="3200" dirty="0" smtClean="0"/>
              <a:t>е</a:t>
            </a:r>
            <a:r>
              <a:rPr lang="ru-RU" sz="3200" dirty="0" smtClean="0"/>
              <a:t>т </a:t>
            </a:r>
            <a:r>
              <a:rPr lang="en-US" sz="3200" dirty="0" smtClean="0"/>
              <a:t>Minor</a:t>
            </a:r>
            <a:r>
              <a:rPr lang="ru-RU" sz="3200" dirty="0" smtClean="0"/>
              <a:t>, который осваивается в рамках основной образовательной программы </a:t>
            </a:r>
            <a:r>
              <a:rPr lang="kk-KZ" sz="3200" dirty="0" smtClean="0"/>
              <a:t>«Физическая культура и спорт»</a:t>
            </a:r>
            <a:r>
              <a:rPr lang="ru-RU" sz="3200" dirty="0" smtClean="0"/>
              <a:t>.</a:t>
            </a:r>
          </a:p>
          <a:p>
            <a:pPr lvl="0" algn="just"/>
            <a:r>
              <a:rPr lang="en-US" sz="3200" dirty="0" smtClean="0"/>
              <a:t>Minor</a:t>
            </a:r>
            <a:r>
              <a:rPr lang="ru-RU" sz="3200" dirty="0" smtClean="0"/>
              <a:t> состоит из нескольких, последовательно изучаемых дисциплин, кредиты которых  входят в 240 ECTS основной программы </a:t>
            </a:r>
            <a:r>
              <a:rPr lang="en-US" sz="3200" dirty="0" smtClean="0"/>
              <a:t>Major</a:t>
            </a:r>
            <a:endParaRPr lang="ru-RU" sz="3200" dirty="0" smtClean="0"/>
          </a:p>
          <a:p>
            <a:pPr lvl="0" algn="just"/>
            <a:r>
              <a:rPr lang="ru-RU" sz="3200" dirty="0" smtClean="0"/>
              <a:t>Разрешается освоение дисциплин </a:t>
            </a:r>
            <a:r>
              <a:rPr lang="en-US" sz="3200" dirty="0" smtClean="0"/>
              <a:t>minor</a:t>
            </a:r>
            <a:r>
              <a:rPr lang="ru-RU" sz="3200" dirty="0" smtClean="0"/>
              <a:t> постепенно  в  разные  академические периоды  по «принципу накопления», но  последовательно.</a:t>
            </a:r>
          </a:p>
          <a:p>
            <a:pPr lvl="0" algn="just"/>
            <a:r>
              <a:rPr lang="ru-RU" sz="3200" dirty="0" smtClean="0"/>
              <a:t>Выбор </a:t>
            </a:r>
            <a:r>
              <a:rPr lang="en-US" sz="3200" dirty="0" smtClean="0"/>
              <a:t>minor</a:t>
            </a:r>
            <a:r>
              <a:rPr lang="ru-RU" sz="3200" dirty="0" smtClean="0"/>
              <a:t> осуществляется обучающимся самостоятельно при консультациях </a:t>
            </a:r>
            <a:r>
              <a:rPr lang="ru-RU" sz="3200" dirty="0" err="1" smtClean="0"/>
              <a:t>эдвайзеров</a:t>
            </a:r>
            <a:r>
              <a:rPr lang="ru-RU" sz="3200" dirty="0" smtClean="0"/>
              <a:t>, по окончанию первого курса в период регистрации на учебные дисциплины согласно академическому календарю;</a:t>
            </a:r>
          </a:p>
          <a:p>
            <a:pPr lvl="0" algn="just"/>
            <a:r>
              <a:rPr lang="ru-RU" sz="3200" dirty="0" smtClean="0"/>
              <a:t>В  рамках  основной  образовательной  программы  разрешается  изучение  дисциплин не более одной программы </a:t>
            </a:r>
            <a:r>
              <a:rPr lang="en-US" sz="3200" dirty="0" smtClean="0"/>
              <a:t>minor</a:t>
            </a:r>
            <a:r>
              <a:rPr lang="ru-RU" sz="3200" dirty="0" smtClean="0"/>
              <a:t>. </a:t>
            </a:r>
          </a:p>
          <a:p>
            <a:pPr>
              <a:buNone/>
            </a:pPr>
            <a:endParaRPr lang="kk-KZ" sz="3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kk-KZ" sz="27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kk-KZ" sz="27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700" dirty="0" smtClean="0">
                <a:solidFill>
                  <a:srgbClr val="7030A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700" dirty="0" smtClean="0">
                <a:solidFill>
                  <a:srgbClr val="7030A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dirty="0" smtClean="0">
                <a:solidFill>
                  <a:srgbClr val="7030A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КАТАЛОГ MINOR ДЛЯ СТУДЕНТОВ БАКАЛАВРИАТА</a:t>
            </a:r>
            <a:r>
              <a:rPr lang="kk-KZ" sz="2700" i="1" dirty="0" smtClean="0">
                <a:solidFill>
                  <a:srgbClr val="7030A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ПО ОБРАЗОВАТЕЛЬНОЙ ПРОГРАММЕ                                  «ФИЗИЧЕСКАЯ КУЛЬТУРА И СПОРТ»</a:t>
            </a:r>
            <a:r>
              <a:rPr lang="ru-RU" sz="2700" i="1" dirty="0" smtClean="0">
                <a:solidFill>
                  <a:srgbClr val="7030A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: </a:t>
            </a:r>
            <a:r>
              <a:rPr lang="ru-RU" sz="3600" i="1" dirty="0" smtClean="0">
                <a:solidFill>
                  <a:srgbClr val="7030A0"/>
                </a:solidFill>
              </a:rPr>
              <a:t/>
            </a:r>
            <a:br>
              <a:rPr lang="ru-RU" sz="3600" i="1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1800" dirty="0" smtClean="0"/>
              <a:t> </a:t>
            </a:r>
            <a: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endParaRPr lang="ru-RU" sz="3600" i="1" dirty="0">
              <a:solidFill>
                <a:srgbClr val="7030A0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/>
              <a:t>БЕЙІМД</a:t>
            </a:r>
            <a:r>
              <a:rPr lang="kk-KZ" sz="2000" b="1" dirty="0" smtClean="0"/>
              <a:t>ІК</a:t>
            </a:r>
            <a:r>
              <a:rPr lang="ru-RU" sz="2000" b="1" dirty="0" smtClean="0"/>
              <a:t> ДЕНЕ ШЫНЫҚТЫРУ ЖӘНЕ СПОРТ </a:t>
            </a:r>
            <a:r>
              <a:rPr lang="ru-RU" sz="2000" dirty="0" smtClean="0"/>
              <a:t>/ </a:t>
            </a:r>
            <a:r>
              <a:rPr lang="kk-KZ" sz="2000" b="1" dirty="0" smtClean="0"/>
              <a:t>АДАПТИВНАЯ </a:t>
            </a:r>
            <a:r>
              <a:rPr lang="ru-RU" sz="2000" b="1" dirty="0" smtClean="0"/>
              <a:t>ФИЗИЧЕСКАЯ КУЛЬТУРА </a:t>
            </a:r>
            <a:r>
              <a:rPr lang="kk-KZ" sz="2000" b="1" dirty="0" smtClean="0"/>
              <a:t>И СПОРТ</a:t>
            </a:r>
            <a:endParaRPr lang="ru-RU" sz="2000" dirty="0" smtClean="0"/>
          </a:p>
          <a:p>
            <a:pPr lvl="0"/>
            <a:r>
              <a:rPr lang="kk-KZ" sz="2000" b="1" dirty="0" smtClean="0"/>
              <a:t>ДЕНЕ ШЫНЫҚТЫРУ ЖӘНЕ СПОРТ ПСИХОЛОГИЯСЫ / </a:t>
            </a:r>
            <a:r>
              <a:rPr lang="ru-RU" sz="2000" b="1" dirty="0" smtClean="0"/>
              <a:t>ФИЗИЧЕСКАЯ КУЛЬТУРА И </a:t>
            </a:r>
            <a:r>
              <a:rPr lang="kk-KZ" sz="2000" b="1" dirty="0" smtClean="0"/>
              <a:t>СПОРТИВНАЯ ПСИХОЛОГИЯ</a:t>
            </a:r>
            <a:endParaRPr lang="ru-RU" sz="2000" dirty="0" smtClean="0"/>
          </a:p>
          <a:p>
            <a:pPr lvl="0"/>
            <a:r>
              <a:rPr lang="kk-KZ" sz="2000" b="1" dirty="0" smtClean="0"/>
              <a:t>ЖОҒАРЫ ЖЕТІСТІКТЕР СПОРТЫ / СПОРТ ВЫСШИХ ДОСТИЖЕНИЙ</a:t>
            </a:r>
            <a:endParaRPr lang="ru-RU" sz="2000" dirty="0" smtClean="0"/>
          </a:p>
          <a:p>
            <a:pPr lvl="0"/>
            <a:r>
              <a:rPr lang="kk-KZ" sz="2000" b="1" dirty="0" smtClean="0"/>
              <a:t>ДЕНЕ ШЫНЫҚТЫРУ ЖӘНЕ ДЕНСАУЛЫҚ МЕНЕДЖМЕНТІ / </a:t>
            </a:r>
            <a:r>
              <a:rPr lang="ru-RU" sz="2000" b="1" dirty="0" smtClean="0"/>
              <a:t>ФИЗИЧЕСКАЯ КУЛЬТУРА И </a:t>
            </a:r>
            <a:r>
              <a:rPr lang="kk-KZ" sz="2000" b="1" dirty="0" smtClean="0"/>
              <a:t>МЕНЕДЖМЕНТ ЗДОРОВЬЯ </a:t>
            </a:r>
            <a:endParaRPr lang="ru-RU" sz="2000" dirty="0" smtClean="0"/>
          </a:p>
          <a:p>
            <a:pPr lvl="0"/>
            <a:r>
              <a:rPr lang="kk-KZ" sz="2000" b="1" dirty="0" smtClean="0"/>
              <a:t>ДЕНЕ ШЫНЫҚТЫРУ ЖӘНЕ СПОРТ МЕНЕДЖМЕНТІ / </a:t>
            </a:r>
            <a:r>
              <a:rPr lang="ru-RU" sz="2000" b="1" dirty="0" smtClean="0"/>
              <a:t>ФИЗИЧЕСКАЯ КУЛЬТУРА И </a:t>
            </a:r>
            <a:r>
              <a:rPr lang="kk-KZ" sz="2000" b="1" dirty="0" smtClean="0"/>
              <a:t>СПОРТИВНЫЙ МЕНЕДЖМЕНТ</a:t>
            </a:r>
            <a:endParaRPr lang="ru-RU" sz="2000" dirty="0" smtClean="0"/>
          </a:p>
          <a:p>
            <a:pPr lvl="0"/>
            <a:r>
              <a:rPr lang="kk-KZ" sz="2000" b="1" dirty="0" smtClean="0"/>
              <a:t>СПОРТТАҒЫ КӨШБАСШЫЛЫҚ</a:t>
            </a:r>
            <a:r>
              <a:rPr lang="kk-KZ" sz="2000" dirty="0" smtClean="0"/>
              <a:t> (АҒЫЛШЫН ТІЛІНДЕ) / </a:t>
            </a:r>
            <a:r>
              <a:rPr lang="ru-RU" sz="2000" b="1" dirty="0" smtClean="0"/>
              <a:t>ЛИДЕРСТВО В СПОРТЕ (</a:t>
            </a:r>
            <a:r>
              <a:rPr lang="ru-RU" sz="2000" dirty="0" smtClean="0"/>
              <a:t>НА АНГЛИЙСКОМ ЯЗЫКЕ)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kk-KZ" sz="27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kk-KZ" sz="27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700" dirty="0" smtClean="0">
                <a:solidFill>
                  <a:srgbClr val="7030A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700" dirty="0" smtClean="0">
                <a:solidFill>
                  <a:srgbClr val="7030A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dirty="0" smtClean="0">
                <a:solidFill>
                  <a:srgbClr val="7030A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С</a:t>
            </a:r>
            <a:r>
              <a:rPr lang="kk-KZ" sz="2700" i="1" dirty="0" smtClean="0">
                <a:solidFill>
                  <a:srgbClr val="7030A0"/>
                </a:solidFill>
              </a:rPr>
              <a:t>ТРУКТУРА СОСТАВЛЕНИЯ </a:t>
            </a:r>
            <a:r>
              <a:rPr lang="ru-RU" sz="2700" i="1" dirty="0" smtClean="0">
                <a:solidFill>
                  <a:srgbClr val="7030A0"/>
                </a:solidFill>
              </a:rPr>
              <a:t>ПРОГРАММЫ </a:t>
            </a:r>
            <a:r>
              <a:rPr lang="en-US" sz="2700" i="1" dirty="0" smtClean="0">
                <a:solidFill>
                  <a:srgbClr val="7030A0"/>
                </a:solidFill>
              </a:rPr>
              <a:t>MINOR</a:t>
            </a:r>
            <a:r>
              <a:rPr lang="ru-RU" sz="2700" i="1" dirty="0" smtClean="0">
                <a:solidFill>
                  <a:srgbClr val="7030A0"/>
                </a:solidFill>
              </a:rPr>
              <a:t>– ФИЗИЧЕСКАЯ КУЛЬТУРА И </a:t>
            </a:r>
            <a:r>
              <a:rPr lang="kk-KZ" sz="2700" i="1" dirty="0" smtClean="0">
                <a:solidFill>
                  <a:srgbClr val="7030A0"/>
                </a:solidFill>
              </a:rPr>
              <a:t>СПОРТИВНЫЙ МЕНЕДЖМЕНТ 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1800" dirty="0" smtClean="0"/>
              <a:t> </a:t>
            </a:r>
            <a: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endParaRPr lang="ru-RU" sz="3600" i="1" dirty="0">
              <a:solidFill>
                <a:srgbClr val="7030A0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dirty="0" smtClean="0"/>
              <a:t>Описание программы </a:t>
            </a:r>
            <a:r>
              <a:rPr lang="en-US" sz="3200" b="1" dirty="0" smtClean="0"/>
              <a:t>minor </a:t>
            </a:r>
            <a:endParaRPr lang="kk-KZ" sz="3200" b="1" dirty="0" smtClean="0"/>
          </a:p>
          <a:p>
            <a:pPr lvl="0"/>
            <a:r>
              <a:rPr lang="ru-RU" sz="3200" b="1" dirty="0" smtClean="0"/>
              <a:t>Цель </a:t>
            </a:r>
          </a:p>
          <a:p>
            <a:pPr lvl="0"/>
            <a:r>
              <a:rPr lang="ru-RU" sz="3200" b="1" dirty="0" smtClean="0"/>
              <a:t>Сфера профессиональной деятельности</a:t>
            </a:r>
          </a:p>
          <a:p>
            <a:pPr lvl="0"/>
            <a:r>
              <a:rPr lang="ru-RU" sz="3200" b="1" dirty="0" smtClean="0"/>
              <a:t>Описание программы </a:t>
            </a:r>
            <a:r>
              <a:rPr lang="en-US" sz="3200" b="1" dirty="0" smtClean="0"/>
              <a:t>minor</a:t>
            </a:r>
            <a:endParaRPr lang="kk-KZ" sz="3200" b="1" dirty="0" smtClean="0"/>
          </a:p>
          <a:p>
            <a:pPr lvl="0"/>
            <a:r>
              <a:rPr lang="ru-RU" sz="3200" b="1" dirty="0" smtClean="0"/>
              <a:t>Сфера профессиональной деятельности</a:t>
            </a:r>
          </a:p>
          <a:p>
            <a:pPr lvl="0"/>
            <a:r>
              <a:rPr lang="ru-RU" sz="3200" dirty="0" smtClean="0"/>
              <a:t> </a:t>
            </a:r>
            <a:r>
              <a:rPr lang="ru-RU" sz="3200" b="1" dirty="0" smtClean="0"/>
              <a:t>Содержание  дисциплин программы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/>
                <a:latin typeface="+mn-lt"/>
              </a:rPr>
              <a:t>По итогам освоения программы 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+mn-lt"/>
              </a:rPr>
              <a:t>minor</a:t>
            </a:r>
            <a:r>
              <a:rPr lang="ru-RU" sz="2400" dirty="0" smtClean="0">
                <a:solidFill>
                  <a:srgbClr val="7030A0"/>
                </a:solidFill>
                <a:effectLst/>
                <a:latin typeface="+mn-lt"/>
              </a:rPr>
              <a:t> выдается </a:t>
            </a:r>
            <a:r>
              <a:rPr lang="ru-RU" sz="3600" dirty="0" smtClean="0">
                <a:solidFill>
                  <a:srgbClr val="7030A0"/>
                </a:solidFill>
                <a:effectLst/>
                <a:latin typeface="+mn-lt"/>
              </a:rPr>
              <a:t>СЕРТИФИКАТ</a:t>
            </a:r>
            <a:endParaRPr lang="ru-RU" sz="3600" dirty="0">
              <a:solidFill>
                <a:srgbClr val="7030A0"/>
              </a:solidFill>
              <a:effectLst/>
              <a:latin typeface="+mn-lt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6786610" cy="53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2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r>
              <a:rPr lang="kk-KZ" sz="27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kk-KZ" sz="27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700" dirty="0" smtClean="0">
                <a:solidFill>
                  <a:srgbClr val="7030A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1800" dirty="0" smtClean="0"/>
              <a:t> </a:t>
            </a:r>
            <a: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  <a:t/>
            </a:r>
            <a:br>
              <a:rPr lang="kk-KZ" sz="3600" i="1" dirty="0" smtClean="0">
                <a:solidFill>
                  <a:srgbClr val="7030A0"/>
                </a:solidFill>
                <a:effectLst/>
                <a:cs typeface="Times New Roman" pitchFamily="18" charset="0"/>
              </a:rPr>
            </a:br>
            <a:endParaRPr lang="ru-RU" sz="3600" i="1" dirty="0">
              <a:solidFill>
                <a:srgbClr val="7030A0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kk-KZ" sz="4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kk-KZ" sz="4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kk-KZ" sz="4400" b="1" i="1" dirty="0" smtClean="0">
                <a:solidFill>
                  <a:srgbClr val="7030A0"/>
                </a:solidFill>
              </a:rPr>
              <a:t>СПАСИБО    ЗА   ВНИМАНИЕ!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548</TotalTime>
  <Words>363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КАЗАХСКАЯ АКАДЕМИЯ СПОРТА  И ТУРИЗМА   </vt:lpstr>
      <vt:lpstr>   ДОПОЛНИТЕЛЬНАЯ ОБРАЗОВАТЕЛЬНАЯ ПРОГРАММА MINOR (МИНОР) –  </vt:lpstr>
      <vt:lpstr>   ДОПОЛНИТЕЛЬНАЯ ОБРАЗОВАТЕЛЬНАЯ ПРОГРАММА MINOR (МИНОР) –  </vt:lpstr>
      <vt:lpstr>   MINOR  </vt:lpstr>
      <vt:lpstr>   ОТЛИЧИТЕЛЬНЫЕ ОСОБЕННОСТИ MINOR:   </vt:lpstr>
      <vt:lpstr>    КАТАЛОГ MINOR ДЛЯ СТУДЕНТОВ БАКАЛАВРИАТА ПО ОБРАЗОВАТЕЛЬНОЙ ПРОГРАММЕ                                  «ФИЗИЧЕСКАЯ КУЛЬТУРА И СПОРТ»:     </vt:lpstr>
      <vt:lpstr>     СТРУКТУРА СОСТАВЛЕНИЯ ПРОГРАММЫ MINOR– ФИЗИЧЕСКАЯ КУЛЬТУРА И СПОРТИВНЫЙ МЕНЕДЖМЕНТ    </vt:lpstr>
      <vt:lpstr>По итогам освоения программы minor выдается СЕРТИФИКАТ</vt:lpstr>
      <vt:lpstr>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crown682</cp:lastModifiedBy>
  <cp:revision>103</cp:revision>
  <dcterms:created xsi:type="dcterms:W3CDTF">2020-08-21T08:35:49Z</dcterms:created>
  <dcterms:modified xsi:type="dcterms:W3CDTF">2020-12-11T03:51:15Z</dcterms:modified>
</cp:coreProperties>
</file>