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19.03.2020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агетная рамка 1"/>
          <p:cNvSpPr/>
          <p:nvPr/>
        </p:nvSpPr>
        <p:spPr>
          <a:xfrm>
            <a:off x="357158" y="428604"/>
            <a:ext cx="7643866" cy="5357850"/>
          </a:xfrm>
          <a:prstGeom prst="beve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i="1" dirty="0" smtClean="0">
                <a:solidFill>
                  <a:schemeClr val="tx1"/>
                </a:solidFill>
                <a:latin typeface="Times New Roman" pitchFamily="18" charset="0"/>
                <a:cs typeface="Times New Roman" pitchFamily="18" charset="0"/>
              </a:rPr>
              <a:t>Дәріс тақырыбы: </a:t>
            </a:r>
            <a:r>
              <a:rPr lang="ru-RU" sz="3200" b="1" i="1" dirty="0" smtClean="0">
                <a:solidFill>
                  <a:schemeClr val="tx1"/>
                </a:solidFill>
                <a:latin typeface="Times New Roman" pitchFamily="18" charset="0"/>
                <a:cs typeface="Times New Roman" pitchFamily="18" charset="0"/>
              </a:rPr>
              <a:t> «</a:t>
            </a:r>
            <a:r>
              <a:rPr lang="kk-KZ" sz="3200" b="1" i="1" dirty="0" smtClean="0">
                <a:solidFill>
                  <a:schemeClr val="tx1"/>
                </a:solidFill>
                <a:latin typeface="Times New Roman" pitchFamily="18" charset="0"/>
                <a:cs typeface="Times New Roman" pitchFamily="18" charset="0"/>
              </a:rPr>
              <a:t>Әйелдердің </a:t>
            </a:r>
            <a:r>
              <a:rPr lang="kk-KZ" sz="3200" b="1" i="1" dirty="0" smtClean="0">
                <a:solidFill>
                  <a:schemeClr val="tx1"/>
                </a:solidFill>
                <a:latin typeface="Times New Roman" pitchFamily="18" charset="0"/>
                <a:cs typeface="Times New Roman" pitchFamily="18" charset="0"/>
              </a:rPr>
              <a:t>спорттық шынығуының физиологиялық </a:t>
            </a:r>
            <a:r>
              <a:rPr lang="kk-KZ" sz="3200" b="1" i="1" dirty="0" smtClean="0">
                <a:solidFill>
                  <a:schemeClr val="tx1"/>
                </a:solidFill>
                <a:latin typeface="Times New Roman" pitchFamily="18" charset="0"/>
                <a:cs typeface="Times New Roman" pitchFamily="18" charset="0"/>
              </a:rPr>
              <a:t>негіздері</a:t>
            </a:r>
            <a:r>
              <a:rPr lang="ru-RU" sz="3200" b="1" i="1" dirty="0" smtClean="0">
                <a:solidFill>
                  <a:schemeClr val="tx1"/>
                </a:solidFill>
                <a:latin typeface="Times New Roman" pitchFamily="18" charset="0"/>
                <a:cs typeface="Times New Roman" pitchFamily="18" charset="0"/>
              </a:rPr>
              <a:t>»</a:t>
            </a:r>
            <a:endParaRPr lang="ru-RU" sz="3200" b="1" i="1" dirty="0" smtClean="0">
              <a:solidFill>
                <a:schemeClr val="tx1"/>
              </a:solidFill>
              <a:latin typeface="Times New Roman" pitchFamily="18" charset="0"/>
              <a:cs typeface="Times New Roman" pitchFamily="18" charset="0"/>
            </a:endParaRPr>
          </a:p>
          <a:p>
            <a:pPr algn="ctr"/>
            <a:r>
              <a:rPr lang="ru-RU" sz="2000" dirty="0" smtClean="0">
                <a:solidFill>
                  <a:schemeClr val="tx1"/>
                </a:solidFill>
                <a:latin typeface="Times New Roman" pitchFamily="18" charset="0"/>
                <a:cs typeface="Times New Roman" pitchFamily="18" charset="0"/>
              </a:rPr>
              <a:t> </a:t>
            </a:r>
            <a:endParaRPr lang="ru-RU" sz="2000" dirty="0" smtClean="0">
              <a:solidFill>
                <a:schemeClr val="tx1"/>
              </a:solidFill>
              <a:latin typeface="Times New Roman" pitchFamily="18" charset="0"/>
              <a:cs typeface="Times New Roman" pitchFamily="18" charset="0"/>
            </a:endParaRPr>
          </a:p>
          <a:p>
            <a:pPr algn="ctr"/>
            <a:r>
              <a:rPr lang="ru-RU" sz="2400" i="1" dirty="0" err="1" smtClean="0">
                <a:solidFill>
                  <a:srgbClr val="7030A0"/>
                </a:solidFill>
                <a:latin typeface="Times New Roman" pitchFamily="18" charset="0"/>
                <a:cs typeface="Times New Roman" pitchFamily="18" charset="0"/>
              </a:rPr>
              <a:t>Құрастырушы: </a:t>
            </a:r>
            <a:r>
              <a:rPr lang="ru-RU" sz="2400" i="1" dirty="0" smtClean="0">
                <a:solidFill>
                  <a:srgbClr val="7030A0"/>
                </a:solidFill>
                <a:latin typeface="Times New Roman" pitchFamily="18" charset="0"/>
                <a:cs typeface="Times New Roman" pitchFamily="18" charset="0"/>
              </a:rPr>
              <a:t>Р.Б. </a:t>
            </a:r>
            <a:r>
              <a:rPr lang="ru-RU" sz="2400" i="1" dirty="0" err="1" smtClean="0">
                <a:solidFill>
                  <a:srgbClr val="7030A0"/>
                </a:solidFill>
                <a:latin typeface="Times New Roman" pitchFamily="18" charset="0"/>
                <a:cs typeface="Times New Roman" pitchFamily="18" charset="0"/>
              </a:rPr>
              <a:t>Лесбекова</a:t>
            </a:r>
            <a:endParaRPr lang="ru-RU" sz="2400" i="1" dirty="0" smtClean="0">
              <a:solidFill>
                <a:srgbClr val="7030A0"/>
              </a:solidFill>
              <a:latin typeface="Times New Roman" pitchFamily="18" charset="0"/>
              <a:cs typeface="Times New Roman" pitchFamily="18" charset="0"/>
            </a:endParaRPr>
          </a:p>
          <a:p>
            <a:pPr algn="ctr"/>
            <a:endParaRPr lang="ru-RU" sz="32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357166"/>
            <a:ext cx="7358114"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b="1" dirty="0" smtClean="0">
                <a:latin typeface="Times New Roman" pitchFamily="18" charset="0"/>
                <a:cs typeface="Times New Roman" pitchFamily="18" charset="0"/>
              </a:rPr>
              <a:t>Дәрістің мақсаты:</a:t>
            </a:r>
            <a:r>
              <a:rPr lang="kk-KZ" sz="2400" dirty="0" smtClean="0">
                <a:latin typeface="Times New Roman" pitchFamily="18" charset="0"/>
                <a:cs typeface="Times New Roman" pitchFamily="18" charset="0"/>
              </a:rPr>
              <a:t> әйел ағзасының </a:t>
            </a:r>
            <a:r>
              <a:rPr lang="kk-KZ" sz="2400" dirty="0" smtClean="0">
                <a:latin typeface="Times New Roman" pitchFamily="18" charset="0"/>
                <a:cs typeface="Times New Roman" pitchFamily="18" charset="0"/>
              </a:rPr>
              <a:t>морфофункционалды </a:t>
            </a:r>
            <a:r>
              <a:rPr lang="kk-KZ" sz="2400" dirty="0" smtClean="0">
                <a:latin typeface="Times New Roman" pitchFamily="18" charset="0"/>
                <a:cs typeface="Times New Roman" pitchFamily="18" charset="0"/>
              </a:rPr>
              <a:t>ерекшеліктерін, арнайы биологиялық циклді және биологиялық циклдің әртүрлі кезеңдеріндегі спорттық </a:t>
            </a:r>
            <a:r>
              <a:rPr lang="kk-KZ" sz="2400" dirty="0" smtClean="0">
                <a:latin typeface="Times New Roman" pitchFamily="18" charset="0"/>
                <a:cs typeface="Times New Roman" pitchFamily="18" charset="0"/>
              </a:rPr>
              <a:t>жұмысқабылеттіліктің </a:t>
            </a:r>
            <a:r>
              <a:rPr lang="kk-KZ" sz="2400" dirty="0" smtClean="0">
                <a:latin typeface="Times New Roman" pitchFamily="18" charset="0"/>
                <a:cs typeface="Times New Roman" pitchFamily="18" charset="0"/>
              </a:rPr>
              <a:t>өзгерістерін зерттеу.</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Дәріс жоспары: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1. Әйел ағзасының </a:t>
            </a:r>
            <a:r>
              <a:rPr lang="kk-KZ" sz="2400" dirty="0" smtClean="0">
                <a:latin typeface="Times New Roman" pitchFamily="18" charset="0"/>
                <a:cs typeface="Times New Roman" pitchFamily="18" charset="0"/>
              </a:rPr>
              <a:t>морфофункционалды </a:t>
            </a:r>
            <a:r>
              <a:rPr lang="kk-KZ" sz="2400" dirty="0" smtClean="0">
                <a:latin typeface="Times New Roman" pitchFamily="18" charset="0"/>
                <a:cs typeface="Times New Roman" pitchFamily="18" charset="0"/>
              </a:rPr>
              <a:t>ерекшеліктері.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2. Әйелдердің қимыл аппаратының және денелік дамуының физиологиялық ерекшеліктері.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3. Әйелдердің анаэробты және аэробты жұмысқа қабілеттіліктері.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4. Биологиялық циклдің әйелдің </a:t>
            </a:r>
            <a:r>
              <a:rPr lang="kk-KZ" sz="2400" dirty="0" smtClean="0">
                <a:latin typeface="Times New Roman" pitchFamily="18" charset="0"/>
                <a:cs typeface="Times New Roman" pitchFamily="18" charset="0"/>
              </a:rPr>
              <a:t>жұмысқабілеттілігіне </a:t>
            </a:r>
            <a:r>
              <a:rPr lang="kk-KZ" sz="2400" dirty="0" smtClean="0">
                <a:latin typeface="Times New Roman" pitchFamily="18" charset="0"/>
                <a:cs typeface="Times New Roman" pitchFamily="18" charset="0"/>
              </a:rPr>
              <a:t>әсері.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5. Шынығу процестерін биологиялық циклдің кезеңдерін жекелей ескере отырып жүргізу.</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925222"/>
            <a:ext cx="7072362" cy="535785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649" name="Rectangle 1"/>
          <p:cNvSpPr>
            <a:spLocks noChangeArrowheads="1"/>
          </p:cNvSpPr>
          <p:nvPr/>
        </p:nvSpPr>
        <p:spPr bwMode="auto">
          <a:xfrm>
            <a:off x="928662" y="1214422"/>
            <a:ext cx="657229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Әйел</a:t>
            </a:r>
            <a:r>
              <a:rPr lang="kk-KZ" sz="2000" b="1" dirty="0" smtClean="0">
                <a:latin typeface="Times New Roman" pitchFamily="18" charset="0"/>
                <a:ea typeface="Times New Roman" pitchFamily="18" charset="0"/>
                <a:cs typeface="Times New Roman" pitchFamily="18" charset="0"/>
              </a:rPr>
              <a:t> </a:t>
            </a:r>
            <a:r>
              <a:rPr kumimoji="0" lang="kk-KZ"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ағзасының </a:t>
            </a:r>
            <a:r>
              <a:rPr lang="ru-RU" sz="2000" b="1" dirty="0" err="1" smtClean="0">
                <a:latin typeface="Times New Roman" pitchFamily="18" charset="0"/>
                <a:ea typeface="Times New Roman" pitchFamily="18" charset="0"/>
                <a:cs typeface="Times New Roman" pitchFamily="18" charset="0"/>
              </a:rPr>
              <a:t>м</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орфофункционалды</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ерекшеліктері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latin typeface="Times New Roman" pitchFamily="18" charset="0"/>
                <a:cs typeface="Times New Roman" pitchFamily="18" charset="0"/>
              </a:rPr>
              <a:t>1. Әйелдердің қаңқасы біршама нәзік, денесінің ұзындығы мен салмағы біршама аз, бұлшық ет-сіңір аппараттарының күші аз, иықтары қушиған, жамбастары кең және ерлермен салыстырғанда төмен орналасқан, осыған орай ауртпалық орталығы төмен орналасқан, тұрақты болып келеді, тұлғасы аяқтарына қарағанда ұзын, май ұлпалары қалың, бұлшық еттерінің (әсіресе мойын, арқа, саусақ) күші аз болып келеді</a:t>
            </a:r>
            <a:r>
              <a:rPr lang="kk-K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2. Әйелдерде омыртқа жотасының қозғалмалылығына және сіңір аппаратының созылмалылығына байланысты қимыл амплитудасы біршама үлкен, иілгіштік қасиеті жақсы жетілген болып келеді.Әйелдердің өкшесі жоғары болып келеді де, оларда жалпақ табандық (ерлермен салыстырғанда) сирек кездеседі. Көбінесе оң жақты ассиметрия (көбіне оң жақ қолдың, аяқтың, көздің  үйлесімділігі) басым болып келеді.</a:t>
            </a:r>
            <a:endParaRPr lang="ru-RU" sz="20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428604"/>
            <a:ext cx="750099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Әйелдердің </a:t>
            </a:r>
            <a:r>
              <a:rPr lang="ru-RU" b="1" dirty="0" err="1" smtClean="0">
                <a:latin typeface="Times New Roman" pitchFamily="18" charset="0"/>
                <a:ea typeface="Times New Roman" pitchFamily="18" charset="0"/>
                <a:cs typeface="Times New Roman" pitchFamily="18" charset="0"/>
              </a:rPr>
              <a:t>қимыл аппаратының фзиоилогиялық ерекшеліктері</a:t>
            </a:r>
            <a:r>
              <a:rPr lang="ru-RU" b="1" dirty="0" smtClean="0">
                <a:latin typeface="Times New Roman" pitchFamily="18" charset="0"/>
                <a:ea typeface="Times New Roman" pitchFamily="18" charset="0"/>
                <a:cs typeface="Times New Roman" pitchFamily="18" charset="0"/>
              </a:rPr>
              <a:t> </a:t>
            </a:r>
            <a:r>
              <a:rPr lang="ru-RU" b="1" dirty="0" err="1" smtClean="0">
                <a:latin typeface="Times New Roman" pitchFamily="18" charset="0"/>
                <a:ea typeface="Times New Roman" pitchFamily="18" charset="0"/>
                <a:cs typeface="Times New Roman" pitchFamily="18" charset="0"/>
              </a:rPr>
              <a:t>және әйелдердің дене</a:t>
            </a:r>
            <a:r>
              <a:rPr lang="ru-RU" b="1" dirty="0" smtClean="0">
                <a:latin typeface="Times New Roman" pitchFamily="18" charset="0"/>
                <a:ea typeface="Times New Roman" pitchFamily="18" charset="0"/>
                <a:cs typeface="Times New Roman" pitchFamily="18" charset="0"/>
              </a:rPr>
              <a:t> </a:t>
            </a:r>
            <a:r>
              <a:rPr lang="ru-RU" b="1" dirty="0" err="1" smtClean="0">
                <a:latin typeface="Times New Roman" pitchFamily="18" charset="0"/>
                <a:ea typeface="Times New Roman" pitchFamily="18" charset="0"/>
                <a:cs typeface="Times New Roman" pitchFamily="18" charset="0"/>
              </a:rPr>
              <a:t>қасиеттерінің дамуы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latin typeface="Times New Roman" pitchFamily="18" charset="0"/>
                <a:cs typeface="Times New Roman" pitchFamily="18" charset="0"/>
              </a:rPr>
              <a:t>Әйелдерде </a:t>
            </a:r>
            <a:r>
              <a:rPr lang="kk-KZ" sz="2000" dirty="0" smtClean="0">
                <a:latin typeface="Times New Roman" pitchFamily="18" charset="0"/>
                <a:cs typeface="Times New Roman" pitchFamily="18" charset="0"/>
              </a:rPr>
              <a:t>дене сапаларының айқындалу ерекшеліктері арнайы болып келеді. Әйелдердің </a:t>
            </a:r>
            <a:r>
              <a:rPr lang="kk-KZ" sz="2000" b="1" dirty="0" smtClean="0">
                <a:latin typeface="Times New Roman" pitchFamily="18" charset="0"/>
                <a:cs typeface="Times New Roman" pitchFamily="18" charset="0"/>
              </a:rPr>
              <a:t>күші</a:t>
            </a:r>
            <a:r>
              <a:rPr lang="kk-KZ" sz="2000" dirty="0" smtClean="0">
                <a:latin typeface="Times New Roman" pitchFamily="18" charset="0"/>
                <a:cs typeface="Times New Roman" pitchFamily="18" charset="0"/>
              </a:rPr>
              <a:t> ерлерден төмен, өйткені олардың бұлшық ет салмағы аз және бұлшық ет талшықтары жіңішке. Бұлшық еттері әйелдердің дене салмағының 30-35%-ын (ерлерде – 40-45-ын) құрайды. </a:t>
            </a:r>
            <a:r>
              <a:rPr lang="kk-KZ" sz="2000" dirty="0" smtClean="0">
                <a:latin typeface="Times New Roman" pitchFamily="18" charset="0"/>
                <a:cs typeface="Times New Roman" pitchFamily="18" charset="0"/>
              </a:rPr>
              <a:t>Максималды </a:t>
            </a:r>
            <a:r>
              <a:rPr lang="kk-KZ" sz="2000" dirty="0" smtClean="0">
                <a:latin typeface="Times New Roman" pitchFamily="18" charset="0"/>
                <a:cs typeface="Times New Roman" pitchFamily="18" charset="0"/>
              </a:rPr>
              <a:t>ерікті күш – қолдікі-40-70%, аяқтікі – 70-80%. </a:t>
            </a:r>
            <a:r>
              <a:rPr lang="kk-KZ" sz="2000" b="1" dirty="0" smtClean="0">
                <a:latin typeface="Times New Roman" pitchFamily="18" charset="0"/>
                <a:cs typeface="Times New Roman" pitchFamily="18" charset="0"/>
              </a:rPr>
              <a:t>Шапшаңдық</a:t>
            </a:r>
            <a:r>
              <a:rPr lang="kk-KZ" sz="2000" dirty="0" smtClean="0">
                <a:latin typeface="Times New Roman" pitchFamily="18" charset="0"/>
                <a:cs typeface="Times New Roman" pitchFamily="18" charset="0"/>
              </a:rPr>
              <a:t> әйелдерде ерлерден 10-15%-ға төмен. Әйелдерде уақыттың көбі ағзаға түскен ақпаратты талдауға жұмсалады, сонды0тан оларда  ұзақ орындалатын аэробты сипатты  циклді жұмыстарға деген </a:t>
            </a:r>
            <a:r>
              <a:rPr lang="kk-KZ" sz="2000" b="1" dirty="0" smtClean="0">
                <a:latin typeface="Times New Roman" pitchFamily="18" charset="0"/>
                <a:cs typeface="Times New Roman" pitchFamily="18" charset="0"/>
              </a:rPr>
              <a:t>төзімділік</a:t>
            </a:r>
            <a:r>
              <a:rPr lang="kk-KZ" sz="2000" dirty="0" smtClean="0">
                <a:latin typeface="Times New Roman" pitchFamily="18" charset="0"/>
                <a:cs typeface="Times New Roman" pitchFamily="18" charset="0"/>
              </a:rPr>
              <a:t>  жақсы жетілген. Бұл үлкен май қорларымен және олардың қуат көзі ретінде жұмсалуымен байланысты. </a:t>
            </a:r>
            <a:r>
              <a:rPr lang="kk-KZ" sz="2000" b="1" dirty="0" smtClean="0">
                <a:latin typeface="Times New Roman" pitchFamily="18" charset="0"/>
                <a:cs typeface="Times New Roman" pitchFamily="18" charset="0"/>
              </a:rPr>
              <a:t>Ептілік пен иілгіштік </a:t>
            </a:r>
            <a:r>
              <a:rPr lang="kk-KZ" sz="2000" dirty="0" smtClean="0">
                <a:latin typeface="Times New Roman" pitchFamily="18" charset="0"/>
                <a:cs typeface="Times New Roman" pitchFamily="18" charset="0"/>
              </a:rPr>
              <a:t>8-11 жастың өзінде жақсы айқындалады.</a:t>
            </a:r>
            <a:endParaRPr lang="ru-RU" sz="2000" dirty="0" smtClean="0">
              <a:latin typeface="Times New Roman" pitchFamily="18" charset="0"/>
              <a:cs typeface="Times New Roman" pitchFamily="18" charset="0"/>
            </a:endParaRPr>
          </a:p>
          <a:p>
            <a:r>
              <a:rPr lang="kk-KZ" dirty="0" smtClean="0"/>
              <a:t> </a:t>
            </a:r>
            <a:endParaRPr lang="ru-RU"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39552" y="284200"/>
            <a:ext cx="735811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kk-KZ" sz="2000" dirty="0" smtClean="0">
                <a:latin typeface="Times New Roman" pitchFamily="18" charset="0"/>
                <a:cs typeface="Times New Roman" pitchFamily="18" charset="0"/>
              </a:rPr>
              <a:t>	</a:t>
            </a:r>
            <a:r>
              <a:rPr lang="ru-RU" sz="2000" b="1" dirty="0" smtClean="0">
                <a:latin typeface="Times New Roman" pitchFamily="18" charset="0"/>
                <a:ea typeface="Times New Roman" pitchFamily="18" charset="0"/>
                <a:cs typeface="Times New Roman" pitchFamily="18" charset="0"/>
              </a:rPr>
              <a:t>3</a:t>
            </a:r>
            <a:r>
              <a:rPr lang="ru-RU" sz="2000" b="1" dirty="0" smtClean="0">
                <a:latin typeface="Times New Roman" pitchFamily="18" charset="0"/>
                <a:ea typeface="Times New Roman" pitchFamily="18" charset="0"/>
                <a:cs typeface="Times New Roman" pitchFamily="18" charset="0"/>
              </a:rPr>
              <a:t>. </a:t>
            </a:r>
            <a:r>
              <a:rPr lang="ru-RU" sz="2000" b="1" dirty="0" err="1" smtClean="0">
                <a:latin typeface="Times New Roman" pitchFamily="18" charset="0"/>
                <a:ea typeface="Times New Roman" pitchFamily="18" charset="0"/>
                <a:cs typeface="Times New Roman" pitchFamily="18" charset="0"/>
              </a:rPr>
              <a:t>Әйелдердің анаэробты</a:t>
            </a:r>
            <a:r>
              <a:rPr lang="ru-RU" sz="2000" b="1" dirty="0" smtClean="0">
                <a:latin typeface="Times New Roman" pitchFamily="18" charset="0"/>
                <a:ea typeface="Times New Roman" pitchFamily="18" charset="0"/>
                <a:cs typeface="Times New Roman" pitchFamily="18" charset="0"/>
              </a:rPr>
              <a:t> </a:t>
            </a:r>
            <a:r>
              <a:rPr lang="ru-RU" sz="2000" b="1" dirty="0" smtClean="0">
                <a:latin typeface="Times New Roman" pitchFamily="18" charset="0"/>
                <a:ea typeface="Times New Roman" pitchFamily="18" charset="0"/>
                <a:cs typeface="Times New Roman" pitchFamily="18" charset="0"/>
              </a:rPr>
              <a:t>и </a:t>
            </a:r>
            <a:r>
              <a:rPr lang="ru-RU" sz="2000" b="1" dirty="0" err="1" smtClean="0">
                <a:latin typeface="Times New Roman" pitchFamily="18" charset="0"/>
                <a:ea typeface="Times New Roman" pitchFamily="18" charset="0"/>
                <a:cs typeface="Times New Roman" pitchFamily="18" charset="0"/>
              </a:rPr>
              <a:t>аэробты</a:t>
            </a:r>
            <a:r>
              <a:rPr lang="ru-RU" sz="2000" b="1" dirty="0" smtClean="0">
                <a:latin typeface="Times New Roman" pitchFamily="18" charset="0"/>
                <a:ea typeface="Times New Roman" pitchFamily="18" charset="0"/>
                <a:cs typeface="Times New Roman" pitchFamily="18" charset="0"/>
              </a:rPr>
              <a:t> </a:t>
            </a:r>
            <a:r>
              <a:rPr lang="ru-RU" sz="2000" b="1" dirty="0" err="1" smtClean="0">
                <a:latin typeface="Times New Roman" pitchFamily="18" charset="0"/>
                <a:ea typeface="Times New Roman" pitchFamily="18" charset="0"/>
                <a:cs typeface="Times New Roman" pitchFamily="18" charset="0"/>
              </a:rPr>
              <a:t>жұмысқабылеттілігі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Маргарий </a:t>
            </a:r>
            <a:r>
              <a:rPr lang="kk-KZ" sz="2000" dirty="0" smtClean="0">
                <a:latin typeface="Times New Roman" pitchFamily="18" charset="0"/>
                <a:cs typeface="Times New Roman" pitchFamily="18" charset="0"/>
              </a:rPr>
              <a:t>тесті, қандағы сүт қышқылының концентрациясы, максимальды оттектік борыш арқылы бағаланатын </a:t>
            </a:r>
            <a:r>
              <a:rPr lang="kk-KZ" sz="2000" b="1" dirty="0" smtClean="0">
                <a:latin typeface="Times New Roman" pitchFamily="18" charset="0"/>
                <a:cs typeface="Times New Roman" pitchFamily="18" charset="0"/>
              </a:rPr>
              <a:t>анаэробты мүмкіндіктер</a:t>
            </a:r>
            <a:r>
              <a:rPr lang="kk-KZ" sz="2000" dirty="0" smtClean="0">
                <a:latin typeface="Times New Roman" pitchFamily="18" charset="0"/>
                <a:cs typeface="Times New Roman" pitchFamily="18" charset="0"/>
              </a:rPr>
              <a:t> әйелдерде ерлермен салыстырғанда 25-50%-ға төмен. Оттегінің максимальды қолданылуымен (ОМҚ) бағаланатын әйелдердің аэробты мүмкіндіктері орта есеппен ерлерден 25-30%-ға төмен. Жоғары дәрежелі спортшыларда ОМҚ орташа есеппен 3,5-4,5 л/мин</a:t>
            </a:r>
            <a:r>
              <a:rPr lang="kk-KZ" sz="2000" baseline="30000" dirty="0" smtClean="0">
                <a:latin typeface="Times New Roman" pitchFamily="18" charset="0"/>
                <a:cs typeface="Times New Roman" pitchFamily="18" charset="0"/>
              </a:rPr>
              <a:t>-1</a:t>
            </a:r>
            <a:r>
              <a:rPr lang="kk-KZ" sz="2000" dirty="0" smtClean="0">
                <a:latin typeface="Times New Roman" pitchFamily="18" charset="0"/>
                <a:cs typeface="Times New Roman" pitchFamily="18" charset="0"/>
              </a:rPr>
              <a:t> немесе 60-70 мл/кг</a:t>
            </a:r>
            <a:r>
              <a:rPr lang="kk-KZ" sz="2000" baseline="30000" dirty="0" smtClean="0">
                <a:latin typeface="Times New Roman" pitchFamily="18" charset="0"/>
                <a:cs typeface="Times New Roman" pitchFamily="18" charset="0"/>
              </a:rPr>
              <a:t>-1</a:t>
            </a:r>
            <a:r>
              <a:rPr lang="kk-KZ" sz="2000" dirty="0" smtClean="0">
                <a:latin typeface="Times New Roman" pitchFamily="18" charset="0"/>
                <a:cs typeface="Times New Roman" pitchFamily="18" charset="0"/>
              </a:rPr>
              <a:t>/мин</a:t>
            </a:r>
            <a:r>
              <a:rPr lang="kk-KZ" sz="2000" baseline="30000" dirty="0" smtClean="0">
                <a:latin typeface="Times New Roman" pitchFamily="18" charset="0"/>
                <a:cs typeface="Times New Roman" pitchFamily="18" charset="0"/>
              </a:rPr>
              <a:t>-1</a:t>
            </a:r>
            <a:r>
              <a:rPr lang="kk-K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endParaRPr lang="kk-KZ" sz="2000" dirty="0" smtClean="0">
              <a:latin typeface="Times New Roman" pitchFamily="18" charset="0"/>
              <a:cs typeface="Times New Roman" pitchFamily="18" charset="0"/>
            </a:endParaRPr>
          </a:p>
          <a:p>
            <a:pPr lvl="0" algn="just"/>
            <a:r>
              <a:rPr lang="ru-RU" sz="2000" b="1" dirty="0" smtClean="0">
                <a:latin typeface="Times New Roman" pitchFamily="18" charset="0"/>
                <a:ea typeface="Times New Roman" pitchFamily="18" charset="0"/>
                <a:cs typeface="Times New Roman" pitchFamily="18" charset="0"/>
              </a:rPr>
              <a:t>       4</a:t>
            </a:r>
            <a:r>
              <a:rPr lang="ru-RU" sz="2000" b="1" dirty="0" smtClean="0">
                <a:latin typeface="Times New Roman" pitchFamily="18" charset="0"/>
                <a:ea typeface="Times New Roman" pitchFamily="18" charset="0"/>
                <a:cs typeface="Times New Roman" pitchFamily="18" charset="0"/>
              </a:rPr>
              <a:t>. </a:t>
            </a:r>
            <a:r>
              <a:rPr lang="ru-RU" sz="2000" b="1" dirty="0" err="1" smtClean="0">
                <a:latin typeface="Times New Roman" pitchFamily="18" charset="0"/>
                <a:ea typeface="Times New Roman" pitchFamily="18" charset="0"/>
                <a:cs typeface="Times New Roman" pitchFamily="18" charset="0"/>
              </a:rPr>
              <a:t>Биологиялық циклдің әйелдердің жұмысқабылеттілігіне әсері</a:t>
            </a:r>
            <a:endParaRPr lang="ru-RU" sz="2000" dirty="0" smtClean="0">
              <a:latin typeface="Times New Roman" pitchFamily="18" charset="0"/>
              <a:ea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Ағзаның функционалды күйінің,спорттық жұмысқа қабілеттіліктің,  дене сапаларының өзгерістері әйелдерде овариалді-менструалді циклге (ОМЦ) байланысты. Бұл циклдің ұзақтығы – 21-36 күн. Орта есеппен 60% әйелдерде – 28 күн. Бүкіл цикл 5 кезеңге бөлінеді: І кезең – менструалді кезең (1-3 күн, кейде 7 күнге дейін); ІІ – постменструалді кезең (4-12-ші күн); ІІІ – овуляторлы кезең (13-14-ші күн); ІУ – постовуляторлы кезең (15-25-ші күндер); У – менструация алдыңғы күн (26-28-ші күндер).</a:t>
            </a:r>
            <a:endParaRPr lang="ru-RU"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642918"/>
            <a:ext cx="742955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latin typeface="Times New Roman" pitchFamily="18" charset="0"/>
                <a:cs typeface="Times New Roman" pitchFamily="18" charset="0"/>
              </a:rPr>
              <a:t>І кезеңде жатырдың кілегейлі қабықшасы бөлініп, менструалді қан кетуі жүреді, оның мөлшері шамамен – 150-200 мл.</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ІІ кезеңде жұмыртқада фолликуланың дамуы жүреді. Бұл кезеңде қандағы ОЖЖ-ң, тыныс алу және қан айналу жүйелерінің, сондай-ақ, жатырдың кілегейлі қабатының бүтіндігін қалпына келтіретін әйел жыныс гормоны – эстрогеннің мөлшері артады.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ІІІ кезеңде фолликуладан жұмыртқа жасушасы шығып (овуляция), жатыр түтікшесіне, ары қарай жатырға түседі. Бұл кезде жұмысқа қабілеттілік төмендейді.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ІУ кезеңде фолликулдың орнында жатырдың кілегейлі қабатындағы процестерді белсендіретін прогестерон гормонын бөлетін сары дене түзіледі. Жұмысқа қабілеттілік артады.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У кезеңде  жұмыртқа жасушасының ұрықтануы жүрмесе, ағзаның функционалді күйін төмендете, қандағы прогестеронның және эстрогеннің мөлшері төмендейді.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Сонымен, ОМЦ әртүрлі кезеңдерінде ағзаның барлық жүйелерінің функционалді күйінің өзгерістері жүреді. І,ІІІ, У кезеңдерде ағзаның функционалді күйі нашарлайды, ІІ,ІУ кезендерде жақсарады.</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571480"/>
            <a:ext cx="7572428"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Биологиялық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цикл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кезеңдерін ескере</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отырып</a:t>
            </a:r>
            <a:r>
              <a:rPr kumimoji="0" lang="ru-RU"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жаттықтыру үрдісін дербестендіру</a:t>
            </a:r>
            <a:r>
              <a:rPr kumimoji="0" lang="ru-RU"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kk-KZ" sz="2000" dirty="0" smtClean="0">
                <a:latin typeface="Times New Roman" pitchFamily="18" charset="0"/>
                <a:cs typeface="Times New Roman" pitchFamily="18" charset="0"/>
              </a:rPr>
              <a:t>Көп </a:t>
            </a:r>
            <a:r>
              <a:rPr lang="kk-KZ" sz="2000" dirty="0" smtClean="0">
                <a:latin typeface="Times New Roman" pitchFamily="18" charset="0"/>
                <a:cs typeface="Times New Roman" pitchFamily="18" charset="0"/>
              </a:rPr>
              <a:t>жүктеме беру, жүктме қарқынын біртіндеп емес, бірден арттыру, ағзада  жағымсыз өзгерістерге, ең алдымен ОМЦ бұзылуын, тіпті етеккірдің (менструацияның) толық бұзылуына әкеп соғуы мүмкін.</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ОМЦ-ң І,ІІІ,У кезеңдерінде әсіресе байқау қажет.</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Арнайы микроцикл кезеңдері бар, олар етеккірден 1-2 күн алдын және етеккір кезеңі. Шынықтыру мезоцикліне ОМЦ-28 күн болған кездегі 3 қалыпты микроцикл және 1 арнайы микроцикл кіреді (</a:t>
            </a:r>
            <a:r>
              <a:rPr lang="kk-KZ" sz="2000" dirty="0" smtClean="0">
                <a:latin typeface="Times New Roman" pitchFamily="18" charset="0"/>
                <a:cs typeface="Times New Roman" pitchFamily="18" charset="0"/>
              </a:rPr>
              <a:t>А.С.Солодков</a:t>
            </a:r>
            <a:r>
              <a:rPr lang="kk-KZ" sz="2000" dirty="0" smtClean="0">
                <a:latin typeface="Times New Roman" pitchFamily="18" charset="0"/>
                <a:cs typeface="Times New Roman" pitchFamily="18" charset="0"/>
              </a:rPr>
              <a:t>, Е.Б.Сологуб,20005, 37 сурет). Арнайы микроцикл кезеңінде жүктеменің жалпы көлемін азайту ұсынылады. Көбіне қолмен орындалатын жаттығуларды орындаған дұрыс. Статикалық жүктемелерді, зорығумен орындалатын күшті қажет ететін жаттығуларды орындауға болмайды. Жамбас және құрсақ бұлшық еттеріне статикалық және динамикалық жүктеме түсіруге болмайды.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Жүктіліктің алғашқы 3 айында шынығуға болады. Жүктіліктің екінші жартысында шынығу тоқтатылып, нәрестені емізуді қойғаннан  кейін ғана қайта жалғастыруға болады.</a:t>
            </a:r>
            <a:endParaRPr lang="ru-RU" sz="20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285</Words>
  <Application>Microsoft Office PowerPoint</Application>
  <PresentationFormat>Экран (4:3)</PresentationFormat>
  <Paragraphs>34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4</cp:revision>
  <dcterms:created xsi:type="dcterms:W3CDTF">2016-03-30T04:11:05Z</dcterms:created>
  <dcterms:modified xsi:type="dcterms:W3CDTF">2020-03-19T11:31:21Z</dcterms:modified>
</cp:coreProperties>
</file>