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19.03.2020</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19.03.2020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19.03.2020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19.03.2020</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19.03.2020</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19.03.2020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19.03.2020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19.03.2020</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19.03.2020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19.03.2020</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19.03.2020</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19.03.2020</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992881" y="3244334"/>
            <a:ext cx="242374" cy="369332"/>
          </a:xfrm>
          <a:prstGeom prst="rect">
            <a:avLst/>
          </a:prstGeom>
        </p:spPr>
        <p:txBody>
          <a:bodyPr wrap="none">
            <a:spAutoFit/>
          </a:bodyPr>
          <a:lstStyle/>
          <a:p>
            <a:pPr algn="ctr"/>
            <a:r>
              <a:rPr lang="ru-RU" dirty="0" smtClean="0">
                <a:solidFill>
                  <a:srgbClr val="FF0000"/>
                </a:solidFill>
                <a:latin typeface="Comic Sans MS" pitchFamily="66" charset="0"/>
              </a:rPr>
              <a:t>.</a:t>
            </a:r>
          </a:p>
        </p:txBody>
      </p:sp>
      <p:sp>
        <p:nvSpPr>
          <p:cNvPr id="3" name="Блок-схема: память с посл. доступом 2"/>
          <p:cNvSpPr/>
          <p:nvPr/>
        </p:nvSpPr>
        <p:spPr>
          <a:xfrm>
            <a:off x="714348" y="428604"/>
            <a:ext cx="7572428" cy="5429288"/>
          </a:xfrm>
          <a:prstGeom prst="flowChartMagneticTape">
            <a:avLst/>
          </a:prstGeom>
          <a:solidFill>
            <a:schemeClr val="accent3">
              <a:lumMod val="20000"/>
              <a:lumOff val="8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3200" i="1" dirty="0" smtClean="0">
                <a:solidFill>
                  <a:schemeClr val="tx1"/>
                </a:solidFill>
                <a:latin typeface="Times New Roman" pitchFamily="18" charset="0"/>
                <a:cs typeface="Times New Roman" pitchFamily="18" charset="0"/>
              </a:rPr>
              <a:t>Дәріс тақырыбы: </a:t>
            </a:r>
            <a:r>
              <a:rPr lang="ru-RU" sz="3200" b="1" i="1" dirty="0" smtClean="0">
                <a:solidFill>
                  <a:schemeClr val="tx1"/>
                </a:solidFill>
                <a:latin typeface="Times New Roman" pitchFamily="18" charset="0"/>
                <a:cs typeface="Times New Roman" pitchFamily="18" charset="0"/>
              </a:rPr>
              <a:t>«</a:t>
            </a:r>
            <a:r>
              <a:rPr lang="kk-KZ" sz="3200" b="1" i="1" dirty="0" smtClean="0">
                <a:solidFill>
                  <a:schemeClr val="tx1"/>
                </a:solidFill>
                <a:latin typeface="Times New Roman" pitchFamily="18" charset="0"/>
                <a:cs typeface="Times New Roman" pitchFamily="18" charset="0"/>
              </a:rPr>
              <a:t>Сыртқы </a:t>
            </a:r>
            <a:r>
              <a:rPr lang="kk-KZ" sz="3200" b="1" i="1" dirty="0" smtClean="0">
                <a:solidFill>
                  <a:schemeClr val="tx1"/>
                </a:solidFill>
                <a:latin typeface="Times New Roman" pitchFamily="18" charset="0"/>
                <a:cs typeface="Times New Roman" pitchFamily="18" charset="0"/>
              </a:rPr>
              <a:t>қоршаған ортаның ерекше жағдайларындағы спорттық жұмысқа қабілеттіліктің физиологиялық </a:t>
            </a:r>
            <a:r>
              <a:rPr lang="kk-KZ" sz="3200" b="1" i="1" dirty="0" smtClean="0">
                <a:solidFill>
                  <a:schemeClr val="tx1"/>
                </a:solidFill>
                <a:latin typeface="Times New Roman" pitchFamily="18" charset="0"/>
                <a:cs typeface="Times New Roman" pitchFamily="18" charset="0"/>
              </a:rPr>
              <a:t>негіздері</a:t>
            </a:r>
            <a:r>
              <a:rPr lang="ru-RU" sz="3200" b="1" i="1" dirty="0" smtClean="0">
                <a:solidFill>
                  <a:schemeClr val="tx1"/>
                </a:solidFill>
                <a:latin typeface="Times New Roman" pitchFamily="18" charset="0"/>
                <a:cs typeface="Times New Roman" pitchFamily="18" charset="0"/>
              </a:rPr>
              <a:t>»</a:t>
            </a:r>
            <a:endParaRPr lang="ru-RU" sz="3200" b="1" i="1" dirty="0" smtClean="0">
              <a:solidFill>
                <a:schemeClr val="tx1"/>
              </a:solidFill>
              <a:latin typeface="Times New Roman" pitchFamily="18" charset="0"/>
              <a:cs typeface="Times New Roman" pitchFamily="18" charset="0"/>
            </a:endParaRPr>
          </a:p>
          <a:p>
            <a:pPr algn="ctr"/>
            <a:endParaRPr lang="ru-RU" sz="3200" dirty="0" smtClean="0">
              <a:solidFill>
                <a:schemeClr val="tx1"/>
              </a:solidFill>
              <a:latin typeface="Times New Roman" pitchFamily="18" charset="0"/>
              <a:cs typeface="Times New Roman" pitchFamily="18" charset="0"/>
            </a:endParaRPr>
          </a:p>
          <a:p>
            <a:pPr algn="ctr"/>
            <a:r>
              <a:rPr lang="ru-RU" dirty="0" err="1" smtClean="0">
                <a:solidFill>
                  <a:srgbClr val="7030A0"/>
                </a:solidFill>
                <a:latin typeface="Times New Roman" pitchFamily="18" charset="0"/>
                <a:cs typeface="Times New Roman" pitchFamily="18" charset="0"/>
              </a:rPr>
              <a:t>Құрастырушы: </a:t>
            </a:r>
            <a:r>
              <a:rPr lang="ru-RU" dirty="0" smtClean="0">
                <a:solidFill>
                  <a:srgbClr val="7030A0"/>
                </a:solidFill>
                <a:latin typeface="Times New Roman" pitchFamily="18" charset="0"/>
                <a:cs typeface="Times New Roman" pitchFamily="18" charset="0"/>
              </a:rPr>
              <a:t>Р.Б. </a:t>
            </a:r>
            <a:r>
              <a:rPr lang="ru-RU" dirty="0" err="1" smtClean="0">
                <a:solidFill>
                  <a:srgbClr val="7030A0"/>
                </a:solidFill>
                <a:latin typeface="Times New Roman" pitchFamily="18" charset="0"/>
                <a:cs typeface="Times New Roman" pitchFamily="18" charset="0"/>
              </a:rPr>
              <a:t>Лесбекова</a:t>
            </a:r>
            <a:endParaRPr lang="ru-RU" dirty="0">
              <a:solidFill>
                <a:srgbClr val="7030A0"/>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28596" y="642918"/>
            <a:ext cx="8001056" cy="74174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kk-KZ" sz="2400" b="1" dirty="0" smtClean="0">
                <a:latin typeface="Times New Roman" pitchFamily="18" charset="0"/>
                <a:cs typeface="Times New Roman" pitchFamily="18" charset="0"/>
              </a:rPr>
              <a:t>Дәрістің мақсаты:</a:t>
            </a:r>
            <a:r>
              <a:rPr lang="kk-KZ" sz="2400" dirty="0" smtClean="0">
                <a:latin typeface="Times New Roman" pitchFamily="18" charset="0"/>
                <a:cs typeface="Times New Roman" pitchFamily="18" charset="0"/>
              </a:rPr>
              <a:t>  Орта биіктіктің, жоғары және төмен температураның, аймақты-климаттық өзгерістердің жұмысқа қабілеттілікке әсерін зерттеу.</a:t>
            </a:r>
            <a:endParaRPr lang="ru-RU" sz="2400" dirty="0" smtClean="0">
              <a:latin typeface="Times New Roman" pitchFamily="18" charset="0"/>
              <a:cs typeface="Times New Roman" pitchFamily="18" charset="0"/>
            </a:endParaRPr>
          </a:p>
          <a:p>
            <a:pPr algn="just"/>
            <a:r>
              <a:rPr lang="kk-KZ" sz="2400" dirty="0" smtClean="0">
                <a:latin typeface="Times New Roman" pitchFamily="18" charset="0"/>
                <a:cs typeface="Times New Roman" pitchFamily="18" charset="0"/>
              </a:rPr>
              <a:t> </a:t>
            </a:r>
            <a:endParaRPr lang="ru-RU" sz="2400" dirty="0" smtClean="0">
              <a:latin typeface="Times New Roman" pitchFamily="18" charset="0"/>
              <a:cs typeface="Times New Roman" pitchFamily="18" charset="0"/>
            </a:endParaRPr>
          </a:p>
          <a:p>
            <a:pPr algn="just"/>
            <a:r>
              <a:rPr lang="kk-KZ" sz="2400" b="1" dirty="0" smtClean="0">
                <a:latin typeface="Times New Roman" pitchFamily="18" charset="0"/>
                <a:cs typeface="Times New Roman" pitchFamily="18" charset="0"/>
              </a:rPr>
              <a:t>Дәріс жоспары:</a:t>
            </a:r>
            <a:endParaRPr lang="ru-RU" sz="2400" dirty="0" smtClean="0">
              <a:latin typeface="Times New Roman" pitchFamily="18" charset="0"/>
              <a:cs typeface="Times New Roman" pitchFamily="18" charset="0"/>
            </a:endParaRPr>
          </a:p>
          <a:p>
            <a:pPr algn="just"/>
            <a:r>
              <a:rPr lang="kk-KZ" sz="2400" dirty="0" smtClean="0">
                <a:latin typeface="Times New Roman" pitchFamily="18" charset="0"/>
                <a:cs typeface="Times New Roman" pitchFamily="18" charset="0"/>
              </a:rPr>
              <a:t>1. Адам ағзасына орта биіктік факторлары әсерінің физиологиялық механизмдері.</a:t>
            </a:r>
            <a:endParaRPr lang="ru-RU" sz="2400" dirty="0" smtClean="0">
              <a:latin typeface="Times New Roman" pitchFamily="18" charset="0"/>
              <a:cs typeface="Times New Roman" pitchFamily="18" charset="0"/>
            </a:endParaRPr>
          </a:p>
          <a:p>
            <a:pPr algn="just"/>
            <a:r>
              <a:rPr lang="kk-KZ" sz="2400" dirty="0" smtClean="0">
                <a:latin typeface="Times New Roman" pitchFamily="18" charset="0"/>
                <a:cs typeface="Times New Roman" pitchFamily="18" charset="0"/>
              </a:rPr>
              <a:t>2. Орта биіктікке жедел және ұзақ бейімделудің механизмдері.</a:t>
            </a:r>
            <a:endParaRPr lang="ru-RU" sz="2400" dirty="0" smtClean="0">
              <a:latin typeface="Times New Roman" pitchFamily="18" charset="0"/>
              <a:cs typeface="Times New Roman" pitchFamily="18" charset="0"/>
            </a:endParaRPr>
          </a:p>
          <a:p>
            <a:pPr algn="just"/>
            <a:r>
              <a:rPr lang="kk-KZ" sz="2400" dirty="0" smtClean="0">
                <a:latin typeface="Times New Roman" pitchFamily="18" charset="0"/>
                <a:cs typeface="Times New Roman" pitchFamily="18" charset="0"/>
              </a:rPr>
              <a:t>3. Кері (таудан жазыққа түскен кездегі) бейімделудің ерекшеліктері.</a:t>
            </a:r>
            <a:endParaRPr lang="ru-RU" sz="2400" dirty="0" smtClean="0">
              <a:latin typeface="Times New Roman" pitchFamily="18" charset="0"/>
              <a:cs typeface="Times New Roman" pitchFamily="18" charset="0"/>
            </a:endParaRPr>
          </a:p>
          <a:p>
            <a:pPr algn="just"/>
            <a:r>
              <a:rPr lang="kk-KZ" sz="2400" dirty="0" smtClean="0">
                <a:latin typeface="Times New Roman" pitchFamily="18" charset="0"/>
                <a:cs typeface="Times New Roman" pitchFamily="18" charset="0"/>
              </a:rPr>
              <a:t>4.  Ауаның температурасының және ылғалдылығының спорттық жұмысқа қабілеттілікке әсері</a:t>
            </a:r>
            <a:endParaRPr lang="ru-RU" sz="2400" dirty="0" smtClean="0">
              <a:latin typeface="Times New Roman" pitchFamily="18" charset="0"/>
              <a:cs typeface="Times New Roman" pitchFamily="18" charset="0"/>
            </a:endParaRPr>
          </a:p>
          <a:p>
            <a:pPr algn="just"/>
            <a:r>
              <a:rPr lang="kk-KZ" sz="2400" dirty="0" smtClean="0">
                <a:latin typeface="Times New Roman" pitchFamily="18" charset="0"/>
                <a:cs typeface="Times New Roman" pitchFamily="18" charset="0"/>
              </a:rPr>
              <a:t>А) жоғары температура және ылғалдылық жағдайындағы спорттық жұмысқа қабілеттілік.</a:t>
            </a:r>
            <a:endParaRPr lang="ru-RU" sz="2400" dirty="0" smtClean="0">
              <a:latin typeface="Times New Roman" pitchFamily="18" charset="0"/>
              <a:cs typeface="Times New Roman" pitchFamily="18" charset="0"/>
            </a:endParaRPr>
          </a:p>
          <a:p>
            <a:pPr algn="just"/>
            <a:r>
              <a:rPr lang="kk-KZ" sz="2400" dirty="0" smtClean="0">
                <a:latin typeface="Times New Roman" pitchFamily="18" charset="0"/>
                <a:cs typeface="Times New Roman" pitchFamily="18" charset="0"/>
              </a:rPr>
              <a:t>В) Төменгі температура жағдайындағы спорттық жұмысқа қабілеттілік.</a:t>
            </a:r>
            <a:endParaRPr lang="ru-RU" sz="2400" dirty="0" smtClean="0">
              <a:latin typeface="Times New Roman" pitchFamily="18" charset="0"/>
              <a:cs typeface="Times New Roman" pitchFamily="18" charset="0"/>
            </a:endParaRPr>
          </a:p>
          <a:p>
            <a:pPr algn="just"/>
            <a:r>
              <a:rPr lang="kk-KZ" sz="2400" dirty="0" smtClean="0">
                <a:latin typeface="Times New Roman" pitchFamily="18" charset="0"/>
                <a:cs typeface="Times New Roman" pitchFamily="18" charset="0"/>
              </a:rPr>
              <a:t>5. Аймақтық-климаттық белдеудіктердің  ауысуы кезіндегі спорттық жұмысқа қабілеттілік.</a:t>
            </a:r>
            <a:endParaRPr lang="ru-RU" sz="24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285720" y="357166"/>
            <a:ext cx="8286808"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kk-KZ" sz="2000" b="1" dirty="0" smtClean="0">
                <a:latin typeface="Times New Roman" pitchFamily="18" charset="0"/>
                <a:cs typeface="Times New Roman" pitchFamily="18" charset="0"/>
              </a:rPr>
              <a:t>1. Орта биіктіктің адам ағзасына әсер етуінің физиологиялық механизмдері.  </a:t>
            </a:r>
            <a:r>
              <a:rPr lang="kk-KZ" sz="2000" dirty="0" smtClean="0">
                <a:latin typeface="Times New Roman" pitchFamily="18" charset="0"/>
                <a:cs typeface="Times New Roman" pitchFamily="18" charset="0"/>
              </a:rPr>
              <a:t>Тауға көтерілгенде биіктіктің үш түрлі деңгейі анықталады: 1) төменгі биіктік – теңіз деңгейінене 1000м биіктікке дейін; 2) орта биіктік – 1000-3000 м биіктік аралығында; 3) жоғары биіктік – 3000м-ден жоғары. Спортшылардың негізгі шынығулары және жарыстар 3000м биіктікке дейінгі деңгейде жүргізіледі; яғни орта биіктікте өтеді. Тауда адамға орта биіктік факторлары әсер етеді. Бұл факторлар барометрлік қысымның, парциалдік қысымның, әсіресе оттегінің қысымының, температураның, ауаның ылғылдылығының төмендігімен; оның жоғары йондалуымен, жоғары күн сәулесі радиациясымен және гравитация күшінің азаюымен сипатталады.</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	Тауда адам ағзасының функционалді күйіне әсер ететін негізгі фактор – ылғалды ауаның құрамындағы оттегінің парциалді қысымының төмендеуі болып табылады, ал ол өз кезегінде патологиялық күй- гипоксияға әкеп соғуы мүмкін. Гипоксия дегеніміз – ұлпалардағы оттегі мөлшерінің төмендеуі. Оттегі біршама жетіспегенде адам ағзасында тау ауыруы деп аталатын патологиялық күй туындайды. Тау ауруының субъективті белгілеріне – адамның басының ауруы, басының айналуы жатады, бұл кезде мұрыннан қан кетіп, адамның тынысы тарылып, жүрегі айнып, құсып, есінен танып қалуы мүмкін.</a:t>
            </a:r>
            <a:endParaRPr lang="ru-RU" sz="2000" dirty="0" smtClean="0">
              <a:latin typeface="Times New Roman" pitchFamily="18" charset="0"/>
              <a:cs typeface="Times New Roman" pitchFamily="18" charset="0"/>
            </a:endParaRPr>
          </a:p>
          <a:p>
            <a:r>
              <a:rPr lang="kk-KZ" sz="2000" dirty="0" smtClean="0"/>
              <a:t>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428596" y="571480"/>
            <a:ext cx="7643866" cy="58169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kk-KZ" sz="1600" b="1" dirty="0" smtClean="0">
                <a:latin typeface="Times New Roman" pitchFamily="18" charset="0"/>
                <a:cs typeface="Times New Roman" pitchFamily="18" charset="0"/>
              </a:rPr>
              <a:t>            2</a:t>
            </a:r>
            <a:r>
              <a:rPr lang="kk-KZ" sz="1600" b="1" dirty="0" smtClean="0">
                <a:latin typeface="Times New Roman" pitchFamily="18" charset="0"/>
                <a:cs typeface="Times New Roman" pitchFamily="18" charset="0"/>
              </a:rPr>
              <a:t>. Орта биіктікке жедел және ұзақ бейімделудің механизмі.</a:t>
            </a:r>
            <a:endParaRPr lang="ru-RU" sz="1600" dirty="0" smtClean="0">
              <a:latin typeface="Times New Roman" pitchFamily="18" charset="0"/>
              <a:cs typeface="Times New Roman" pitchFamily="18" charset="0"/>
            </a:endParaRPr>
          </a:p>
          <a:p>
            <a:r>
              <a:rPr lang="kk-KZ" sz="1600" dirty="0" smtClean="0">
                <a:latin typeface="Times New Roman" pitchFamily="18" charset="0"/>
                <a:cs typeface="Times New Roman" pitchFamily="18" charset="0"/>
              </a:rPr>
              <a:t>	Гипоксияның адам ағзасына әсерінің физиологиялық механизмі оттегі жетіспеуін жеңуге бағытталған бейімделулі сипатты болып келеді.</a:t>
            </a:r>
            <a:endParaRPr lang="ru-RU" sz="1600" dirty="0" smtClean="0">
              <a:latin typeface="Times New Roman" pitchFamily="18" charset="0"/>
              <a:cs typeface="Times New Roman" pitchFamily="18" charset="0"/>
            </a:endParaRPr>
          </a:p>
          <a:p>
            <a:r>
              <a:rPr lang="kk-KZ" sz="1600" dirty="0" smtClean="0">
                <a:latin typeface="Times New Roman" pitchFamily="18" charset="0"/>
                <a:cs typeface="Times New Roman" pitchFamily="18" charset="0"/>
              </a:rPr>
              <a:t>	</a:t>
            </a:r>
            <a:r>
              <a:rPr lang="kk-KZ" sz="1600" b="1" dirty="0" smtClean="0">
                <a:latin typeface="Times New Roman" pitchFamily="18" charset="0"/>
                <a:cs typeface="Times New Roman" pitchFamily="18" charset="0"/>
              </a:rPr>
              <a:t>Жедел бейімделу</a:t>
            </a:r>
            <a:r>
              <a:rPr lang="kk-KZ" sz="1600" dirty="0" smtClean="0">
                <a:latin typeface="Times New Roman" pitchFamily="18" charset="0"/>
                <a:cs typeface="Times New Roman" pitchFamily="18" charset="0"/>
              </a:rPr>
              <a:t> тыныс алу және қан айналым мүшелерінің қызметінің күшеюімен; эритроциттердің, гемоглобиннің  мөлшерлерінің; айналымдағы қанның көлемінің  және оның оттектік сыйымдылығының артуымен айқындалады. Осы аталған өзгерістердің барлығы жүруі үшін уақыт қажет. 2000-2500 м биіктікте жедел бейімделу үшін қажетті минималді уақыт – 7-10 күн. Орта биіктік жағдайында болған алғашқы күндері жалпы жұмысқа қабілеттілік төмендейді. Әсіресе оттектік сұранысы біршама жоғары спорт түрлерінде (орта және ұзақ қашықтықтарға жүгіру, жүзу, велосипед және шаңғы тебу) жұмысқа қабілеттілік айқын төмендейді. Бұл жағдайлардағы жұмысқа қабілеттіліктің төмендеуінің басты себебі – оттектік борыштың артуы. Негізінен анаэробты жағдайларда орындалатын спорт түрлерінде (гимнастика, ауыр атлетика, спринтерлік қашықтыққа жүгіру) нәтижелер өзгермейді есебі.</a:t>
            </a:r>
            <a:endParaRPr lang="ru-RU" sz="1600" dirty="0" smtClean="0">
              <a:latin typeface="Times New Roman" pitchFamily="18" charset="0"/>
              <a:cs typeface="Times New Roman" pitchFamily="18" charset="0"/>
            </a:endParaRPr>
          </a:p>
          <a:p>
            <a:r>
              <a:rPr lang="kk-KZ" sz="1600" dirty="0" smtClean="0">
                <a:latin typeface="Times New Roman" pitchFamily="18" charset="0"/>
                <a:cs typeface="Times New Roman" pitchFamily="18" charset="0"/>
              </a:rPr>
              <a:t>	Орта биіктікке </a:t>
            </a:r>
            <a:r>
              <a:rPr lang="kk-KZ" sz="1600" b="1" dirty="0" smtClean="0">
                <a:latin typeface="Times New Roman" pitchFamily="18" charset="0"/>
                <a:cs typeface="Times New Roman" pitchFamily="18" charset="0"/>
              </a:rPr>
              <a:t>ұзақ бейімделу </a:t>
            </a:r>
            <a:r>
              <a:rPr lang="kk-KZ" sz="1600" dirty="0" smtClean="0">
                <a:latin typeface="Times New Roman" pitchFamily="18" charset="0"/>
                <a:cs typeface="Times New Roman" pitchFamily="18" charset="0"/>
              </a:rPr>
              <a:t>екі жолмен жүреді: бірінші жолы – оттегіні тасымалдау жүйесінің қызметінің қалпына келуі нәтижесінде ұлпаларға оттегінің келіп түсуінің артуы; екінші жолы – мүшелер мен қандағы оттегінің мөлшерінің аздығына мүшелер мен ұлпалардың бейімделуі және осының нәтижесінде зат алмасу деңгейінің төмендеуі.</a:t>
            </a:r>
            <a:endParaRPr lang="ru-RU" sz="1600" dirty="0" smtClean="0">
              <a:latin typeface="Times New Roman" pitchFamily="18" charset="0"/>
              <a:cs typeface="Times New Roman" pitchFamily="18" charset="0"/>
            </a:endParaRPr>
          </a:p>
          <a:p>
            <a:r>
              <a:rPr lang="kk-KZ" sz="1600" dirty="0" smtClean="0">
                <a:latin typeface="Times New Roman" pitchFamily="18" charset="0"/>
                <a:cs typeface="Times New Roman" pitchFamily="18" charset="0"/>
              </a:rPr>
              <a:t>	Ұзақ бейімделуге 1500-3000м биіктікте кем дегенде 4-6 апта болу қажет. Бұл мерзім шамамен берілген, </a:t>
            </a:r>
            <a:r>
              <a:rPr lang="kk-KZ" sz="1600" dirty="0" smtClean="0">
                <a:latin typeface="Times New Roman" pitchFamily="18" charset="0"/>
                <a:cs typeface="Times New Roman" pitchFamily="18" charset="0"/>
              </a:rPr>
              <a:t>өйткені </a:t>
            </a:r>
            <a:r>
              <a:rPr lang="kk-KZ" sz="1600" dirty="0" smtClean="0"/>
              <a:t>көпшілік жағдай адамның жеке басының ерекшеліктеріне байланысты.</a:t>
            </a:r>
            <a:endParaRPr kumimoji="0" lang="ru-RU" sz="1600" b="0" i="0" u="none" strike="noStrike" cap="none" normalizeH="0" baseline="0" dirty="0" smtClean="0">
              <a:ln>
                <a:noFill/>
              </a:ln>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428596" y="714356"/>
            <a:ext cx="8072494"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kk-KZ" b="1" dirty="0" smtClean="0"/>
              <a:t>3. Кері бейімделу (таудан жазыққа түсу кезіндегі бейімделу) ерекшеліктері.</a:t>
            </a:r>
            <a:endParaRPr lang="ru-RU" dirty="0" smtClean="0"/>
          </a:p>
          <a:p>
            <a:r>
              <a:rPr lang="kk-KZ" dirty="0" smtClean="0"/>
              <a:t>	Кері бейімделу кезеңіндегі ағзаның фукнционалді күйі және спорттық жұмысқа қабілеттілік кезеңді сипатты болып келеді: жұмысқа қабілеттіліктің артуы оның уақытша төмендеуімен алмасып отырады. Таудан түскеннен кейін жазықта жұмысқа қабілеттілікті жоғарылату үшін шынықтыру процестерін тау жағдайында, сондай-ақ, кері бейімделу кезеңінде арнайы ұйымдастыру қажет.</a:t>
            </a:r>
            <a:endParaRPr lang="ru-RU" dirty="0" smtClean="0"/>
          </a:p>
          <a:p>
            <a:r>
              <a:rPr lang="kk-KZ" b="1" dirty="0" smtClean="0"/>
              <a:t>	4.  Ауаның жоғары температурасының және ылғалдылығының спорттық жұмысқа қабілеттілікке әсері. </a:t>
            </a:r>
            <a:endParaRPr lang="ru-RU" dirty="0" smtClean="0"/>
          </a:p>
          <a:p>
            <a:r>
              <a:rPr lang="kk-KZ" dirty="0" smtClean="0"/>
              <a:t>	4а) Ауаның жоғары температурасы және ылғалдылығы жағдайындағы жұмысқа қабілеттіліктің ерекшелігі-бұл кезде ағзада жылу жинақталып, ағзаның қызып кетуі қаупін төндіреді. Ағза температурасы 39-40</a:t>
            </a:r>
            <a:r>
              <a:rPr lang="kk-KZ" baseline="30000" dirty="0" smtClean="0"/>
              <a:t>0</a:t>
            </a:r>
            <a:r>
              <a:rPr lang="kk-KZ" dirty="0" smtClean="0"/>
              <a:t>С-қа және одан жоағрыға  дейін артады (жұмыстық гипертермия). Спорттық </a:t>
            </a:r>
            <a:r>
              <a:rPr lang="kk-KZ" dirty="0" smtClean="0"/>
              <a:t>жұмысқабілеттілік </a:t>
            </a:r>
            <a:r>
              <a:rPr lang="kk-KZ" dirty="0" smtClean="0"/>
              <a:t>төмендейді</a:t>
            </a:r>
            <a:r>
              <a:rPr lang="kk-KZ" dirty="0" smtClean="0"/>
              <a:t>.</a:t>
            </a:r>
            <a:r>
              <a:rPr lang="kk-KZ" dirty="0" smtClean="0"/>
              <a:t> </a:t>
            </a:r>
            <a:r>
              <a:rPr lang="kk-KZ" dirty="0" smtClean="0"/>
              <a:t>                   </a:t>
            </a:r>
            <a:r>
              <a:rPr lang="kk-KZ" b="1" dirty="0" smtClean="0"/>
              <a:t>Ағзаның </a:t>
            </a:r>
            <a:r>
              <a:rPr lang="kk-KZ" b="1" dirty="0" smtClean="0"/>
              <a:t>қызып кетуінің алдын алу үш түрлі физиологиялық процестермен жүзеге асады</a:t>
            </a:r>
            <a:r>
              <a:rPr lang="kk-KZ" dirty="0" smtClean="0"/>
              <a:t>: 1) терідегі қан ағымы күшейеді, ол жылудың ядродан дененің сыртқы бетіне өтуін және тер бездерін сумен қамтамасыз етеді; 2) тер бөлінуі және оның булануы күшейеді. Мұндай жағдайда сағатына 2л-ге дейін тер бөлінуі мүмкін. Қалыпты жағдайда, тыныштық күйде 0,5-0,6 л тер бөлінеді; 3) қуат жұмсалуы азаяды, ал ол жылу өнімдерінің кемуіне әкеп соғады.</a:t>
            </a:r>
            <a:endParaRPr lang="ru-RU" dirty="0" smtClean="0"/>
          </a:p>
          <a:p>
            <a:endParaRPr lang="ru-RU" dirty="0" smtClean="0"/>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642910" y="500042"/>
            <a:ext cx="7643866"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kk-KZ" sz="2000" dirty="0" smtClean="0">
                <a:latin typeface="Times New Roman" pitchFamily="18" charset="0"/>
                <a:cs typeface="Times New Roman" pitchFamily="18" charset="0"/>
              </a:rPr>
              <a:t>Ыстық ауа-райы жағдайында ағзаның су жоғалтуы тәулігіне 8-10 л-ге дейін жетеді. Мұндай жағдайда тұз және витаминдер қосылған қосымша сұйықтық қабылдау қажет.</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	Ыстық ауа-райы жағдайындағы жарыстарға спортшы ағзасы бейімделуі үшін шынықтыруларды осыған ұқсас жағдайда 10-14 күн алдын өткізу қажет.</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	4б) Төменгі температура жағдайында АҮФ қуаты негізінен жылу өндіруге жұмсалады да, бұлшық ет қызметін қамтамасыз етуге аз қалады.</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	Төменгі температураға бейімделу механизмі жылу өндірілуінің артуымен және жылу бөлінуінің төмендеуімен жүреді.</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	Жылу бөлінуінің азаюы бірқатар процестердің есебінен жүреді:</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1) тері қан тамырлары тарылады; 2)дененің температуралық қабығының жылуды оқшаулау қасиеті артады; 3) қанның қайтуы терң веналардың бойымен жүреді де, жылу бөлінуі төмендейді.</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	Жылу өндірілуінің артуына бірқатар жағдайлар себепші: 1) жиырылмайтын жылу өндірілуі; 2) гликолиздің артуы; 3)симпатикалық-адреналді жүйенің қызметінің артуы.</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	Салқын температура жағдайында шынықтыру өткізу ағзаның майларға, А,В,С.Д,Е витаминдерге деген сұранысын арттырады.</a:t>
            </a:r>
            <a:endParaRPr kumimoji="0" lang="kk-KZ"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357158" y="642918"/>
            <a:ext cx="8072494" cy="64633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kk-KZ" b="1" dirty="0" smtClean="0"/>
              <a:t>5. Аймақтық-климаттық белдеуліктердің ауысуы кезіндегі спорттық жұмысқабілеттілік.</a:t>
            </a:r>
            <a:endParaRPr lang="ru-RU" dirty="0" smtClean="0"/>
          </a:p>
          <a:p>
            <a:pPr algn="just"/>
            <a:r>
              <a:rPr lang="kk-KZ" dirty="0" smtClean="0"/>
              <a:t> 	Ағзада жүріп жатқан барлық процестер ырғақты (ритм) сипатты болады. Сыртқы ортаның өзгерістері ағзаның физиологиялық реакцияларымен айқындалады. Тәуліктік (немесе  циркадті), айлық, мезгілді (немесе жылдық), көпжылдық және басқа ырғақтар бар.</a:t>
            </a:r>
            <a:endParaRPr lang="ru-RU" dirty="0" smtClean="0"/>
          </a:p>
          <a:p>
            <a:pPr algn="just"/>
            <a:r>
              <a:rPr lang="kk-KZ" dirty="0" smtClean="0"/>
              <a:t>	Ағзадағы физиологиялық процестердің уақыт бойынша кезектесуі (биоритмдер) ағзаның физиологиялық тұтастығының бір шарты болып табылады.</a:t>
            </a:r>
            <a:endParaRPr lang="ru-RU" dirty="0" smtClean="0"/>
          </a:p>
          <a:p>
            <a:pPr algn="just"/>
            <a:r>
              <a:rPr lang="kk-KZ" dirty="0" smtClean="0"/>
              <a:t>	Тәуліктік биологиялық ырғақтардың бұзылуы десинхроноз деп аталады. Биоритмдердің өзгеруі жұмысқа қабілеттіліктің төмендеуімен, тез шаршаумен, әлсіздікпен  айқындалады. Спортшыларда десинхроноз бір бірнеше сағатты белдеуліктерден өте отырып, бір орыннан екінші орынға тез ауысқанда байқалады. Десинхроноз әсіресе шапшаңдықты, шапшаңдықты-күшті және күрделі бағдарлы жаттығуларды орындағанда айқындалады. Төзміділкті қажет ететін жаттығуларға әсері біршама аз. Белеулікті-климатты жағдайлар ауысқан кездегі  толық қалпына келу 11-14-ші тәуліктерде жүреді.</a:t>
            </a:r>
            <a:endParaRPr lang="ru-RU" dirty="0" smtClean="0"/>
          </a:p>
          <a:p>
            <a:pPr algn="just"/>
            <a:r>
              <a:rPr lang="kk-KZ" dirty="0" smtClean="0"/>
              <a:t>	Батысқа келгенде негізгі шынықтыруларды тәуліктің екінші жартысында, ал шығысқа ауысқанда бірінші жартысында өткізу қажет.</a:t>
            </a:r>
            <a:endParaRPr lang="ru-RU" dirty="0" smtClean="0"/>
          </a:p>
          <a:p>
            <a:pPr marL="0" marR="0" lvl="0" indent="0" algn="just" defTabSz="914400" rtl="0" eaLnBrk="1" fontAlgn="base" latinLnBrk="0" hangingPunct="1">
              <a:lnSpc>
                <a:spcPct val="100000"/>
              </a:lnSpc>
              <a:spcBef>
                <a:spcPct val="0"/>
              </a:spcBef>
              <a:spcAft>
                <a:spcPct val="0"/>
              </a:spcAft>
              <a:buClrTx/>
              <a:buSzTx/>
              <a:buFontTx/>
              <a:buNone/>
              <a:tabLst/>
            </a:pPr>
            <a:endParaRPr kumimoji="0" lang="kk-KZ"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TotalTime>
  <Words>200</Words>
  <PresentationFormat>Экран (4:3)</PresentationFormat>
  <Paragraphs>39</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Эркер</vt:lpstr>
      <vt:lpstr>Слайд 1</vt:lpstr>
      <vt:lpstr>Слайд 2</vt:lpstr>
      <vt:lpstr>Слайд 3</vt:lpstr>
      <vt:lpstr>Слайд 4</vt:lpstr>
      <vt:lpstr>Слайд 5</vt:lpstr>
      <vt:lpstr>Слайд 6</vt:lpstr>
      <vt:lpstr>Слайд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crown-1</dc:creator>
  <cp:lastModifiedBy>crown-1</cp:lastModifiedBy>
  <cp:revision>3</cp:revision>
  <dcterms:created xsi:type="dcterms:W3CDTF">2016-03-30T04:01:52Z</dcterms:created>
  <dcterms:modified xsi:type="dcterms:W3CDTF">2020-03-19T11:15:13Z</dcterms:modified>
</cp:coreProperties>
</file>