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9" r:id="rId3"/>
    <p:sldId id="265" r:id="rId4"/>
    <p:sldId id="258" r:id="rId5"/>
    <p:sldId id="263" r:id="rId6"/>
    <p:sldId id="256" r:id="rId7"/>
    <p:sldId id="260" r:id="rId8"/>
    <p:sldId id="261" r:id="rId9"/>
    <p:sldId id="262" r:id="rId10"/>
    <p:sldId id="264" r:id="rId11"/>
    <p:sldId id="266" r:id="rId12"/>
    <p:sldId id="273" r:id="rId13"/>
    <p:sldId id="270" r:id="rId14"/>
    <p:sldId id="267" r:id="rId15"/>
    <p:sldId id="272" r:id="rId16"/>
    <p:sldId id="25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0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7CDD37-8D15-45F0-9961-27565A155289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3E1B3B-C3DA-41D5-8A32-2D80C84822FB}">
      <dgm:prSet phldrT="[Текст]" custT="1"/>
      <dgm:spPr/>
      <dgm:t>
        <a:bodyPr/>
        <a:lstStyle/>
        <a:p>
          <a:pPr algn="l"/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uk-UA" sz="1800" b="1" u="sng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uk-UA" sz="1800" b="1" u="sng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b="1" u="sng" dirty="0" err="1" smtClean="0"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uk-UA" sz="1800" b="1" u="sng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b="1" u="sng" dirty="0" err="1" smtClean="0">
              <a:latin typeface="Times New Roman" pitchFamily="18" charset="0"/>
              <a:cs typeface="Times New Roman" pitchFamily="18" charset="0"/>
            </a:rPr>
            <a:t>туралы</a:t>
          </a:r>
          <a:r>
            <a:rPr lang="uk-UA" sz="1800" b="1" u="sng" dirty="0" smtClean="0">
              <a:latin typeface="Times New Roman" pitchFamily="18" charset="0"/>
              <a:cs typeface="Times New Roman" pitchFamily="18" charset="0"/>
            </a:rPr>
            <a:t> білім»</a:t>
          </a:r>
          <a:r>
            <a:rPr lang="uk-UA" sz="1800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бөлімінің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мазмұнында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адамның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таным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белсенділігінің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дамуы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туралы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негізгі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түсініктері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қауіпсіздік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техникасын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қадағалау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мен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талап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етудің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ережелері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берілсе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, «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Денені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жетілдіру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бөлімінде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оқушылардың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дайындығын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арттыруға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бағытталған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жалпы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дайындығын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жетілдіру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құралдары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туралы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мәліметтер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берілген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8315C5E-7CAE-4C3C-9279-37DEE9309301}" type="parTrans" cxnId="{29AF1B98-DEC4-4A08-BA98-ADAF650860E4}">
      <dgm:prSet/>
      <dgm:spPr/>
      <dgm:t>
        <a:bodyPr/>
        <a:lstStyle/>
        <a:p>
          <a:pPr algn="l"/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91B6312-68D2-4390-B8D4-CAF4937B722F}" type="sibTrans" cxnId="{29AF1B98-DEC4-4A08-BA98-ADAF650860E4}">
      <dgm:prSet/>
      <dgm:spPr/>
      <dgm:t>
        <a:bodyPr/>
        <a:lstStyle/>
        <a:p>
          <a:pPr algn="l"/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5D2A8D2D-5287-428A-8888-0348C827FF4B}">
      <dgm:prSet phldrT="[Текст]" custT="1"/>
      <dgm:spPr/>
      <dgm:t>
        <a:bodyPr/>
        <a:lstStyle/>
        <a:p>
          <a:pPr algn="l"/>
          <a:r>
            <a:rPr lang="uk-UA" sz="1800" b="1" u="sng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uk-UA" sz="1800" b="1" u="sng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b="1" u="sng" dirty="0" err="1" smtClean="0"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uk-UA" sz="1800" b="1" u="sng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b="1" u="sng" dirty="0" err="1" smtClean="0">
              <a:latin typeface="Times New Roman" pitchFamily="18" charset="0"/>
              <a:cs typeface="Times New Roman" pitchFamily="18" charset="0"/>
            </a:rPr>
            <a:t>дайындығын</a:t>
          </a:r>
          <a:r>
            <a:rPr lang="uk-UA" sz="1800" b="1" u="sng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b="1" u="sng" dirty="0" err="1" smtClean="0">
              <a:latin typeface="Times New Roman" pitchFamily="18" charset="0"/>
              <a:cs typeface="Times New Roman" pitchFamily="18" charset="0"/>
            </a:rPr>
            <a:t>жетілдіру</a:t>
          </a:r>
          <a:r>
            <a:rPr lang="uk-UA" sz="1800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құралдары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ретінде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бағдарламаға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айқындалған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маңызы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бар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базалық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түрлерінен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жүзу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шаңғымен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жарысу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ойындар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жеңіл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атлетика, акробатика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элементтерімен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гимнастика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жаттығулары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мен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қозғалыс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әрекеттері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берілген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Қазақстандағы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туралы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тарихи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ерекшеліктерді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ашатын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«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Ұлттық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ойындар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тақырыбы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енгізілді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FBD2CE3-B52E-4F3B-A43C-03747EF672C9}" type="parTrans" cxnId="{2BD05F69-8925-45F3-BBFD-DD82B2FD2796}">
      <dgm:prSet/>
      <dgm:spPr/>
      <dgm:t>
        <a:bodyPr/>
        <a:lstStyle/>
        <a:p>
          <a:pPr algn="l"/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A8395CB7-DF23-4B37-A6BE-D73ED91728EF}" type="sibTrans" cxnId="{2BD05F69-8925-45F3-BBFD-DD82B2FD2796}">
      <dgm:prSet/>
      <dgm:spPr/>
      <dgm:t>
        <a:bodyPr/>
        <a:lstStyle/>
        <a:p>
          <a:pPr algn="l"/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9C7C8CF4-7B2A-44BC-A899-E3BB4F4021E6}" type="pres">
      <dgm:prSet presAssocID="{997CDD37-8D15-45F0-9961-27565A155289}" presName="Name0" presStyleCnt="0">
        <dgm:presLayoutVars>
          <dgm:chMax val="2"/>
          <dgm:chPref val="2"/>
          <dgm:animLvl val="lvl"/>
        </dgm:presLayoutVars>
      </dgm:prSet>
      <dgm:spPr/>
    </dgm:pt>
    <dgm:pt modelId="{D671F824-9985-4B69-8E1B-437CF890A3FE}" type="pres">
      <dgm:prSet presAssocID="{997CDD37-8D15-45F0-9961-27565A155289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B6EE57-3E84-4B6C-B54C-54B59A44B2F3}" type="pres">
      <dgm:prSet presAssocID="{997CDD37-8D15-45F0-9961-27565A155289}" presName="LeftNode" presStyleLbl="bgImgPlace1" presStyleIdx="0" presStyleCnt="2" custScaleX="207721" custScaleY="120035" custLinFactNeighborX="-55749" custLinFactNeighborY="1091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3CE394CA-CA01-4BB7-B080-2C58593C803F}" type="pres">
      <dgm:prSet presAssocID="{997CDD37-8D15-45F0-9961-27565A155289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564FF0-452F-4D54-8BE6-32D906538212}" type="pres">
      <dgm:prSet presAssocID="{997CDD37-8D15-45F0-9961-27565A155289}" presName="RightNode" presStyleLbl="bgImgPlace1" presStyleIdx="1" presStyleCnt="2" custScaleX="216655" custScaleY="120035" custLinFactNeighborX="55065" custLinFactNeighborY="109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1029EA3-D3E9-4737-8887-3543AB322CEC}" type="pres">
      <dgm:prSet presAssocID="{997CDD37-8D15-45F0-9961-27565A155289}" presName="TopArrow" presStyleLbl="node1" presStyleIdx="0" presStyleCnt="2" custLinFactNeighborX="1379" custLinFactNeighborY="-3689"/>
      <dgm:spPr/>
    </dgm:pt>
    <dgm:pt modelId="{01916310-4995-4BFC-B80D-2BDB6102A251}" type="pres">
      <dgm:prSet presAssocID="{997CDD37-8D15-45F0-9961-27565A155289}" presName="BottomArrow" presStyleLbl="node1" presStyleIdx="1" presStyleCnt="2" custLinFactNeighborX="1379" custLinFactNeighborY="15149"/>
      <dgm:spPr/>
    </dgm:pt>
  </dgm:ptLst>
  <dgm:cxnLst>
    <dgm:cxn modelId="{DAAAEFBB-FF9E-4E22-ADCE-CC07D23D7057}" type="presOf" srcId="{883E1B3B-C3DA-41D5-8A32-2D80C84822FB}" destId="{C9B6EE57-3E84-4B6C-B54C-54B59A44B2F3}" srcOrd="1" destOrd="0" presId="urn:microsoft.com/office/officeart/2009/layout/ReverseList"/>
    <dgm:cxn modelId="{2BD05F69-8925-45F3-BBFD-DD82B2FD2796}" srcId="{997CDD37-8D15-45F0-9961-27565A155289}" destId="{5D2A8D2D-5287-428A-8888-0348C827FF4B}" srcOrd="1" destOrd="0" parTransId="{9FBD2CE3-B52E-4F3B-A43C-03747EF672C9}" sibTransId="{A8395CB7-DF23-4B37-A6BE-D73ED91728EF}"/>
    <dgm:cxn modelId="{F9E5F57D-82FB-44C2-9994-50D7C3CC6811}" type="presOf" srcId="{5D2A8D2D-5287-428A-8888-0348C827FF4B}" destId="{3CE394CA-CA01-4BB7-B080-2C58593C803F}" srcOrd="0" destOrd="0" presId="urn:microsoft.com/office/officeart/2009/layout/ReverseList"/>
    <dgm:cxn modelId="{3EF09B0C-9C8A-4A71-A932-BF0559E81A62}" type="presOf" srcId="{5D2A8D2D-5287-428A-8888-0348C827FF4B}" destId="{84564FF0-452F-4D54-8BE6-32D906538212}" srcOrd="1" destOrd="0" presId="urn:microsoft.com/office/officeart/2009/layout/ReverseList"/>
    <dgm:cxn modelId="{F84768EF-6B77-410E-A227-C039E42D48BC}" type="presOf" srcId="{997CDD37-8D15-45F0-9961-27565A155289}" destId="{9C7C8CF4-7B2A-44BC-A899-E3BB4F4021E6}" srcOrd="0" destOrd="0" presId="urn:microsoft.com/office/officeart/2009/layout/ReverseList"/>
    <dgm:cxn modelId="{F009F017-E4A4-405A-982B-D5607076FF88}" type="presOf" srcId="{883E1B3B-C3DA-41D5-8A32-2D80C84822FB}" destId="{D671F824-9985-4B69-8E1B-437CF890A3FE}" srcOrd="0" destOrd="0" presId="urn:microsoft.com/office/officeart/2009/layout/ReverseList"/>
    <dgm:cxn modelId="{29AF1B98-DEC4-4A08-BA98-ADAF650860E4}" srcId="{997CDD37-8D15-45F0-9961-27565A155289}" destId="{883E1B3B-C3DA-41D5-8A32-2D80C84822FB}" srcOrd="0" destOrd="0" parTransId="{C8315C5E-7CAE-4C3C-9279-37DEE9309301}" sibTransId="{091B6312-68D2-4390-B8D4-CAF4937B722F}"/>
    <dgm:cxn modelId="{EDD250BB-8A3A-4CAC-B097-FD693893F9FA}" type="presParOf" srcId="{9C7C8CF4-7B2A-44BC-A899-E3BB4F4021E6}" destId="{D671F824-9985-4B69-8E1B-437CF890A3FE}" srcOrd="0" destOrd="0" presId="urn:microsoft.com/office/officeart/2009/layout/ReverseList"/>
    <dgm:cxn modelId="{60CE744F-E198-49E9-BEB5-5993F3D94697}" type="presParOf" srcId="{9C7C8CF4-7B2A-44BC-A899-E3BB4F4021E6}" destId="{C9B6EE57-3E84-4B6C-B54C-54B59A44B2F3}" srcOrd="1" destOrd="0" presId="urn:microsoft.com/office/officeart/2009/layout/ReverseList"/>
    <dgm:cxn modelId="{088921EA-CE40-4DA4-BBF6-1600EBE007F7}" type="presParOf" srcId="{9C7C8CF4-7B2A-44BC-A899-E3BB4F4021E6}" destId="{3CE394CA-CA01-4BB7-B080-2C58593C803F}" srcOrd="2" destOrd="0" presId="urn:microsoft.com/office/officeart/2009/layout/ReverseList"/>
    <dgm:cxn modelId="{269765DD-C93C-4946-8A41-4B49B5166DB0}" type="presParOf" srcId="{9C7C8CF4-7B2A-44BC-A899-E3BB4F4021E6}" destId="{84564FF0-452F-4D54-8BE6-32D906538212}" srcOrd="3" destOrd="0" presId="urn:microsoft.com/office/officeart/2009/layout/ReverseList"/>
    <dgm:cxn modelId="{BD4C2400-FC67-42AD-BD1B-32CBD0D2CE17}" type="presParOf" srcId="{9C7C8CF4-7B2A-44BC-A899-E3BB4F4021E6}" destId="{11029EA3-D3E9-4737-8887-3543AB322CEC}" srcOrd="4" destOrd="0" presId="urn:microsoft.com/office/officeart/2009/layout/ReverseList"/>
    <dgm:cxn modelId="{F245CDCC-2407-4BC1-B5E5-68158FAA3C60}" type="presParOf" srcId="{9C7C8CF4-7B2A-44BC-A899-E3BB4F4021E6}" destId="{01916310-4995-4BFC-B80D-2BDB6102A251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8B9EF6-9FCB-40FD-AB0F-ADED18A2035D}" type="doc">
      <dgm:prSet loTypeId="urn:microsoft.com/office/officeart/2009/3/layout/OpposingIdeas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CBA7699-B472-420D-ADE6-0A21EA7B0233}">
      <dgm:prSet phldrT="[Текст]"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73204AE-2C74-454E-A73F-9DA2C153E46A}" type="parTrans" cxnId="{E421B083-BCC1-4825-B669-BE873D59E5E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A485B7C-5A41-4155-B390-3C1054574045}" type="sibTrans" cxnId="{E421B083-BCC1-4825-B669-BE873D59E5E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6A8773D-7DDF-4343-B26C-17041FE0B9EA}">
      <dgm:prSet phldrT="[Текст]" custT="1"/>
      <dgm:spPr/>
      <dgm:t>
        <a:bodyPr/>
        <a:lstStyle/>
        <a:p>
          <a:r>
            <a:rPr lang="uk-UA" sz="2000" b="1" dirty="0" smtClean="0">
              <a:latin typeface="Times New Roman" pitchFamily="18" charset="0"/>
              <a:cs typeface="Times New Roman" pitchFamily="18" charset="0"/>
            </a:rPr>
            <a:t>А </a:t>
          </a:r>
          <a:r>
            <a:rPr lang="uk-UA" sz="2000" b="1" dirty="0" err="1" smtClean="0">
              <a:latin typeface="Times New Roman" pitchFamily="18" charset="0"/>
              <a:cs typeface="Times New Roman" pitchFamily="18" charset="0"/>
            </a:rPr>
            <a:t>кіші</a:t>
          </a:r>
          <a:r>
            <a:rPr lang="uk-UA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b="1" dirty="0" err="1" smtClean="0">
              <a:latin typeface="Times New Roman" pitchFamily="18" charset="0"/>
              <a:cs typeface="Times New Roman" pitchFamily="18" charset="0"/>
            </a:rPr>
            <a:t>тобы</a:t>
          </a:r>
          <a:r>
            <a:rPr lang="uk-UA" sz="2000" b="1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денсаулықтары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түрлі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сырқаттармен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әлсізденген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бірақ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қалпына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келтіруге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болатын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ауытқулары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бар білім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алушылар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A7BDFCB-2B54-4915-912D-A35A5849A768}" type="parTrans" cxnId="{306B01A6-4D18-43C4-8FFE-EC9E09871DA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BEB31CE-AE45-451F-9400-758FA47835B2}" type="sibTrans" cxnId="{306B01A6-4D18-43C4-8FFE-EC9E09871DA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A54BED9-2BC7-4D1E-8F74-952882960151}">
      <dgm:prSet phldrT="[Текст]"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3C01CB3-19D2-4B52-9971-314CC7379837}" type="parTrans" cxnId="{C44EE634-6148-49E8-B5E4-5A4B8EAFBFF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51D4418-6EF8-4A69-B665-E75FB6DA6F6E}" type="sibTrans" cxnId="{C44EE634-6148-49E8-B5E4-5A4B8EAFBFF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39DB0FA-36EF-4CC3-9E0E-521F5B77BFDC}">
      <dgm:prSet phldrT="[Текст]"/>
      <dgm:spPr/>
      <dgm:t>
        <a:bodyPr/>
        <a:lstStyle/>
        <a:p>
          <a:r>
            <a:rPr lang="uk-UA" b="1" dirty="0" smtClean="0">
              <a:latin typeface="Times New Roman" pitchFamily="18" charset="0"/>
              <a:cs typeface="Times New Roman" pitchFamily="18" charset="0"/>
            </a:rPr>
            <a:t>Б </a:t>
          </a:r>
          <a:r>
            <a:rPr lang="uk-UA" b="1" dirty="0" err="1" smtClean="0">
              <a:latin typeface="Times New Roman" pitchFamily="18" charset="0"/>
              <a:cs typeface="Times New Roman" pitchFamily="18" charset="0"/>
            </a:rPr>
            <a:t>кіші</a:t>
          </a:r>
          <a:r>
            <a:rPr lang="uk-UA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b="1" dirty="0" err="1" smtClean="0">
              <a:latin typeface="Times New Roman" pitchFamily="18" charset="0"/>
              <a:cs typeface="Times New Roman" pitchFamily="18" charset="0"/>
            </a:rPr>
            <a:t>тобы</a:t>
          </a:r>
          <a:r>
            <a:rPr lang="uk-UA" b="1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сыртқы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ағза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мен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ішкі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органдар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жүйесінде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ауыр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сырқатқа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шалдыққан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қалпына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келтіруге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болмайтын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өзгерістері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бар білім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алушылар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жүрек-қан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тамырлары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ауруы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несеп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шығару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жолдарының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аурулары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бауыр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аурулары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;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көз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түбінің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өзгеруі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салдарынан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көру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қабілетінің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жоғары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деңгейде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бұзылуы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FEE8FFB-0A33-4240-8A1D-4A5AB392DB43}" type="parTrans" cxnId="{45DE6800-FCA8-4116-8A13-98E74F0D41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CEC833A-ACF9-49A8-AD25-75F7B6E8AB41}" type="sibTrans" cxnId="{45DE6800-FCA8-4116-8A13-98E74F0D41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AA92602-BE05-4F3C-B895-D6C6ADDD1464}" type="pres">
      <dgm:prSet presAssocID="{758B9EF6-9FCB-40FD-AB0F-ADED18A2035D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</dgm:pt>
    <dgm:pt modelId="{7EDAAB13-3C6A-487F-9969-51D36DA3ABC2}" type="pres">
      <dgm:prSet presAssocID="{758B9EF6-9FCB-40FD-AB0F-ADED18A2035D}" presName="Background" presStyleLbl="node1" presStyleIdx="0" presStyleCnt="1" custScaleX="104110" custScaleY="138751"/>
      <dgm:spPr/>
    </dgm:pt>
    <dgm:pt modelId="{A842916A-5569-467A-AA19-6D0283E414E1}" type="pres">
      <dgm:prSet presAssocID="{758B9EF6-9FCB-40FD-AB0F-ADED18A2035D}" presName="Divider" presStyleLbl="callout" presStyleIdx="0" presStyleCnt="1"/>
      <dgm:spPr/>
    </dgm:pt>
    <dgm:pt modelId="{C9529286-FFE0-422E-BCCA-A7E24FFACEDF}" type="pres">
      <dgm:prSet presAssocID="{758B9EF6-9FCB-40FD-AB0F-ADED18A2035D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6309B-D3BE-498D-B05F-0E55360E7913}" type="pres">
      <dgm:prSet presAssocID="{758B9EF6-9FCB-40FD-AB0F-ADED18A2035D}" presName="ChildText2" presStyleLbl="revTx" presStyleIdx="0" presStyleCnt="0" custScaleY="1423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B4483-6221-4BB9-B33C-143FAE4703B1}" type="pres">
      <dgm:prSet presAssocID="{758B9EF6-9FCB-40FD-AB0F-ADED18A2035D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1D58C025-CB8C-48B1-BF18-EBA27EECFC79}" type="pres">
      <dgm:prSet presAssocID="{758B9EF6-9FCB-40FD-AB0F-ADED18A2035D}" presName="ParentShape1" presStyleLbl="alignImgPlace1" presStyleIdx="0" presStyleCnt="2">
        <dgm:presLayoutVars/>
      </dgm:prSet>
      <dgm:spPr/>
      <dgm:t>
        <a:bodyPr/>
        <a:lstStyle/>
        <a:p>
          <a:endParaRPr lang="ru-RU"/>
        </a:p>
      </dgm:t>
    </dgm:pt>
    <dgm:pt modelId="{20CD0E3E-DD59-43AC-A8DE-0C836D5F91F1}" type="pres">
      <dgm:prSet presAssocID="{758B9EF6-9FCB-40FD-AB0F-ADED18A2035D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19D2EB1F-D1B0-4CA1-9AD5-FF4E3693D983}" type="pres">
      <dgm:prSet presAssocID="{758B9EF6-9FCB-40FD-AB0F-ADED18A2035D}" presName="ParentShape2" presStyleLbl="alignImgPlace1" presStyleIdx="1" presStyleCnt="2">
        <dgm:presLayoutVars/>
      </dgm:prSet>
      <dgm:spPr/>
      <dgm:t>
        <a:bodyPr/>
        <a:lstStyle/>
        <a:p>
          <a:endParaRPr lang="ru-RU"/>
        </a:p>
      </dgm:t>
    </dgm:pt>
  </dgm:ptLst>
  <dgm:cxnLst>
    <dgm:cxn modelId="{FA436354-DC65-46A7-830D-A91BDE4FAFA7}" type="presOf" srcId="{ACBA7699-B472-420D-ADE6-0A21EA7B0233}" destId="{1D58C025-CB8C-48B1-BF18-EBA27EECFC79}" srcOrd="1" destOrd="0" presId="urn:microsoft.com/office/officeart/2009/3/layout/OpposingIdeas"/>
    <dgm:cxn modelId="{419C7BED-7CCE-4731-9EE0-2A1BBB871E74}" type="presOf" srcId="{139DB0FA-36EF-4CC3-9E0E-521F5B77BFDC}" destId="{5816309B-D3BE-498D-B05F-0E55360E7913}" srcOrd="0" destOrd="0" presId="urn:microsoft.com/office/officeart/2009/3/layout/OpposingIdeas"/>
    <dgm:cxn modelId="{C44EE634-6148-49E8-B5E4-5A4B8EAFBFF2}" srcId="{758B9EF6-9FCB-40FD-AB0F-ADED18A2035D}" destId="{6A54BED9-2BC7-4D1E-8F74-952882960151}" srcOrd="1" destOrd="0" parTransId="{93C01CB3-19D2-4B52-9971-314CC7379837}" sibTransId="{451D4418-6EF8-4A69-B665-E75FB6DA6F6E}"/>
    <dgm:cxn modelId="{E421B083-BCC1-4825-B669-BE873D59E5ED}" srcId="{758B9EF6-9FCB-40FD-AB0F-ADED18A2035D}" destId="{ACBA7699-B472-420D-ADE6-0A21EA7B0233}" srcOrd="0" destOrd="0" parTransId="{873204AE-2C74-454E-A73F-9DA2C153E46A}" sibTransId="{1A485B7C-5A41-4155-B390-3C1054574045}"/>
    <dgm:cxn modelId="{0DEDA23F-BA9C-4070-87F8-772EA911A900}" type="presOf" srcId="{6A54BED9-2BC7-4D1E-8F74-952882960151}" destId="{19D2EB1F-D1B0-4CA1-9AD5-FF4E3693D983}" srcOrd="1" destOrd="0" presId="urn:microsoft.com/office/officeart/2009/3/layout/OpposingIdeas"/>
    <dgm:cxn modelId="{BC5920A7-40AB-4813-B352-1F5F010A5F7F}" type="presOf" srcId="{ACBA7699-B472-420D-ADE6-0A21EA7B0233}" destId="{D4FB4483-6221-4BB9-B33C-143FAE4703B1}" srcOrd="0" destOrd="0" presId="urn:microsoft.com/office/officeart/2009/3/layout/OpposingIdeas"/>
    <dgm:cxn modelId="{F4A11FC5-A310-4BB1-87EF-604782808A42}" type="presOf" srcId="{6A54BED9-2BC7-4D1E-8F74-952882960151}" destId="{20CD0E3E-DD59-43AC-A8DE-0C836D5F91F1}" srcOrd="0" destOrd="0" presId="urn:microsoft.com/office/officeart/2009/3/layout/OpposingIdeas"/>
    <dgm:cxn modelId="{0BAA6822-13BC-4215-8039-73EFECAA435A}" type="presOf" srcId="{758B9EF6-9FCB-40FD-AB0F-ADED18A2035D}" destId="{6AA92602-BE05-4F3C-B895-D6C6ADDD1464}" srcOrd="0" destOrd="0" presId="urn:microsoft.com/office/officeart/2009/3/layout/OpposingIdeas"/>
    <dgm:cxn modelId="{3D996E01-482A-4DEE-A72B-0F29F6E485ED}" type="presOf" srcId="{86A8773D-7DDF-4343-B26C-17041FE0B9EA}" destId="{C9529286-FFE0-422E-BCCA-A7E24FFACEDF}" srcOrd="0" destOrd="0" presId="urn:microsoft.com/office/officeart/2009/3/layout/OpposingIdeas"/>
    <dgm:cxn modelId="{306B01A6-4D18-43C4-8FFE-EC9E09871DAF}" srcId="{ACBA7699-B472-420D-ADE6-0A21EA7B0233}" destId="{86A8773D-7DDF-4343-B26C-17041FE0B9EA}" srcOrd="0" destOrd="0" parTransId="{7A7BDFCB-2B54-4915-912D-A35A5849A768}" sibTransId="{9BEB31CE-AE45-451F-9400-758FA47835B2}"/>
    <dgm:cxn modelId="{45DE6800-FCA8-4116-8A13-98E74F0D416A}" srcId="{6A54BED9-2BC7-4D1E-8F74-952882960151}" destId="{139DB0FA-36EF-4CC3-9E0E-521F5B77BFDC}" srcOrd="0" destOrd="0" parTransId="{EFEE8FFB-0A33-4240-8A1D-4A5AB392DB43}" sibTransId="{CCEC833A-ACF9-49A8-AD25-75F7B6E8AB41}"/>
    <dgm:cxn modelId="{0A3DE806-B282-4A38-BFA8-210D4051C675}" type="presParOf" srcId="{6AA92602-BE05-4F3C-B895-D6C6ADDD1464}" destId="{7EDAAB13-3C6A-487F-9969-51D36DA3ABC2}" srcOrd="0" destOrd="0" presId="urn:microsoft.com/office/officeart/2009/3/layout/OpposingIdeas"/>
    <dgm:cxn modelId="{B231F22B-D2B1-4995-B1A3-1F119941E258}" type="presParOf" srcId="{6AA92602-BE05-4F3C-B895-D6C6ADDD1464}" destId="{A842916A-5569-467A-AA19-6D0283E414E1}" srcOrd="1" destOrd="0" presId="urn:microsoft.com/office/officeart/2009/3/layout/OpposingIdeas"/>
    <dgm:cxn modelId="{B234FA8E-D085-47FB-990D-DB4816163998}" type="presParOf" srcId="{6AA92602-BE05-4F3C-B895-D6C6ADDD1464}" destId="{C9529286-FFE0-422E-BCCA-A7E24FFACEDF}" srcOrd="2" destOrd="0" presId="urn:microsoft.com/office/officeart/2009/3/layout/OpposingIdeas"/>
    <dgm:cxn modelId="{5E9CE509-E0A3-4292-9A7A-4F902AB97DBF}" type="presParOf" srcId="{6AA92602-BE05-4F3C-B895-D6C6ADDD1464}" destId="{5816309B-D3BE-498D-B05F-0E55360E7913}" srcOrd="3" destOrd="0" presId="urn:microsoft.com/office/officeart/2009/3/layout/OpposingIdeas"/>
    <dgm:cxn modelId="{54C823CA-2504-4433-938B-352432248E9F}" type="presParOf" srcId="{6AA92602-BE05-4F3C-B895-D6C6ADDD1464}" destId="{D4FB4483-6221-4BB9-B33C-143FAE4703B1}" srcOrd="4" destOrd="0" presId="urn:microsoft.com/office/officeart/2009/3/layout/OpposingIdeas"/>
    <dgm:cxn modelId="{9B1DD5C7-6B20-46BC-9C7A-123FD602770B}" type="presParOf" srcId="{6AA92602-BE05-4F3C-B895-D6C6ADDD1464}" destId="{1D58C025-CB8C-48B1-BF18-EBA27EECFC79}" srcOrd="5" destOrd="0" presId="urn:microsoft.com/office/officeart/2009/3/layout/OpposingIdeas"/>
    <dgm:cxn modelId="{FC0A7EF9-EDDB-4D95-A050-5E091A46FAC0}" type="presParOf" srcId="{6AA92602-BE05-4F3C-B895-D6C6ADDD1464}" destId="{20CD0E3E-DD59-43AC-A8DE-0C836D5F91F1}" srcOrd="6" destOrd="0" presId="urn:microsoft.com/office/officeart/2009/3/layout/OpposingIdeas"/>
    <dgm:cxn modelId="{53903433-BCDE-4100-86EE-518FD2EF9BF0}" type="presParOf" srcId="{6AA92602-BE05-4F3C-B895-D6C6ADDD1464}" destId="{19D2EB1F-D1B0-4CA1-9AD5-FF4E3693D983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6EE57-3E84-4B6C-B54C-54B59A44B2F3}">
      <dsp:nvSpPr>
        <dsp:cNvPr id="0" name=""/>
        <dsp:cNvSpPr/>
      </dsp:nvSpPr>
      <dsp:spPr>
        <a:xfrm rot="16200000">
          <a:off x="212068" y="470580"/>
          <a:ext cx="3667549" cy="387851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14300" rIns="102870" bIns="11430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uk-UA" sz="1800" b="1" u="sng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uk-UA" sz="1800" b="1" u="sng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b="1" u="sng" kern="1200" dirty="0" err="1" smtClean="0"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uk-UA" sz="1800" b="1" u="sng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b="1" u="sng" kern="1200" dirty="0" err="1" smtClean="0">
              <a:latin typeface="Times New Roman" pitchFamily="18" charset="0"/>
              <a:cs typeface="Times New Roman" pitchFamily="18" charset="0"/>
            </a:rPr>
            <a:t>туралы</a:t>
          </a:r>
          <a:r>
            <a:rPr lang="uk-UA" sz="1800" b="1" u="sng" kern="1200" dirty="0" smtClean="0">
              <a:latin typeface="Times New Roman" pitchFamily="18" charset="0"/>
              <a:cs typeface="Times New Roman" pitchFamily="18" charset="0"/>
            </a:rPr>
            <a:t> білім»</a:t>
          </a:r>
          <a:r>
            <a:rPr lang="uk-UA" sz="18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бөлімінің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мазмұнында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адамның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таным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белсенділігінің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дамуы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туралы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негізгі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түсініктері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қауіпсіздік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техникасын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қадағалау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мен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талап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етудің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ережелері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берілсе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, «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Денені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жетілдіру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бөлімінде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оқушылардың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дайындығын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арттыруға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бағытталған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жалпы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дайындығын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жетілдіру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құралдары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туралы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мәліметтер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берілген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285655" y="755128"/>
        <a:ext cx="3699444" cy="3309415"/>
      </dsp:txXfrm>
    </dsp:sp>
    <dsp:sp modelId="{84564FF0-452F-4D54-8BE6-32D906538212}">
      <dsp:nvSpPr>
        <dsp:cNvPr id="0" name=""/>
        <dsp:cNvSpPr/>
      </dsp:nvSpPr>
      <dsp:spPr>
        <a:xfrm rot="5400000">
          <a:off x="4233115" y="387173"/>
          <a:ext cx="3667549" cy="404532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14300" rIns="68580" bIns="11430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u="sng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uk-UA" sz="1800" b="1" u="sng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b="1" u="sng" kern="1200" dirty="0" err="1" smtClean="0"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uk-UA" sz="1800" b="1" u="sng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b="1" u="sng" kern="1200" dirty="0" err="1" smtClean="0">
              <a:latin typeface="Times New Roman" pitchFamily="18" charset="0"/>
              <a:cs typeface="Times New Roman" pitchFamily="18" charset="0"/>
            </a:rPr>
            <a:t>дайындығын</a:t>
          </a:r>
          <a:r>
            <a:rPr lang="uk-UA" sz="1800" b="1" u="sng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b="1" u="sng" kern="1200" dirty="0" err="1" smtClean="0">
              <a:latin typeface="Times New Roman" pitchFamily="18" charset="0"/>
              <a:cs typeface="Times New Roman" pitchFamily="18" charset="0"/>
            </a:rPr>
            <a:t>жетілдіру</a:t>
          </a:r>
          <a:r>
            <a:rPr lang="uk-UA" sz="18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құралдары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ретінде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бағдарламаға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айқындалған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маңызы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бар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базалық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түрлерінен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жүзу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шаңғымен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жарысу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ойындар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жеңіл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атлетика, акробатика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элементтерімен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гимнастика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жаттығулары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мен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қозғалыс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әрекеттері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берілген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Қазақстандағы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туралы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тарихи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ерекшеліктерді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ашатын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«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Ұлттық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ойындар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тақырыбы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енгізілді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044228" y="755128"/>
        <a:ext cx="3866257" cy="3309415"/>
      </dsp:txXfrm>
    </dsp:sp>
    <dsp:sp modelId="{11029EA3-D3E9-4737-8887-3543AB322CEC}">
      <dsp:nvSpPr>
        <dsp:cNvPr id="0" name=""/>
        <dsp:cNvSpPr/>
      </dsp:nvSpPr>
      <dsp:spPr>
        <a:xfrm>
          <a:off x="3113500" y="-72004"/>
          <a:ext cx="1951958" cy="195186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16310-4995-4BFC-B80D-2BDB6102A251}">
      <dsp:nvSpPr>
        <dsp:cNvPr id="0" name=""/>
        <dsp:cNvSpPr/>
      </dsp:nvSpPr>
      <dsp:spPr>
        <a:xfrm rot="10800000">
          <a:off x="3113500" y="3096352"/>
          <a:ext cx="1951958" cy="195186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AAB13-3C6A-487F-9969-51D36DA3ABC2}">
      <dsp:nvSpPr>
        <dsp:cNvPr id="0" name=""/>
        <dsp:cNvSpPr/>
      </dsp:nvSpPr>
      <dsp:spPr>
        <a:xfrm>
          <a:off x="1080133" y="216014"/>
          <a:ext cx="6552700" cy="4696314"/>
        </a:xfrm>
        <a:prstGeom prst="round2DiagRect">
          <a:avLst>
            <a:gd name="adj1" fmla="val 0"/>
            <a:gd name="adj2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42916A-5569-467A-AA19-6D0283E414E1}">
      <dsp:nvSpPr>
        <dsp:cNvPr id="0" name=""/>
        <dsp:cNvSpPr/>
      </dsp:nvSpPr>
      <dsp:spPr>
        <a:xfrm>
          <a:off x="4356483" y="1230802"/>
          <a:ext cx="839" cy="266673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529286-FFE0-422E-BCCA-A7E24FFACEDF}">
      <dsp:nvSpPr>
        <dsp:cNvPr id="0" name=""/>
        <dsp:cNvSpPr/>
      </dsp:nvSpPr>
      <dsp:spPr>
        <a:xfrm>
          <a:off x="1419276" y="1128235"/>
          <a:ext cx="2727407" cy="28718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Times New Roman" pitchFamily="18" charset="0"/>
              <a:cs typeface="Times New Roman" pitchFamily="18" charset="0"/>
            </a:rPr>
            <a:t>А </a:t>
          </a:r>
          <a:r>
            <a:rPr lang="uk-UA" sz="2000" b="1" kern="1200" dirty="0" err="1" smtClean="0">
              <a:latin typeface="Times New Roman" pitchFamily="18" charset="0"/>
              <a:cs typeface="Times New Roman" pitchFamily="18" charset="0"/>
            </a:rPr>
            <a:t>кіші</a:t>
          </a:r>
          <a:r>
            <a:rPr lang="uk-UA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b="1" kern="1200" dirty="0" err="1" smtClean="0">
              <a:latin typeface="Times New Roman" pitchFamily="18" charset="0"/>
              <a:cs typeface="Times New Roman" pitchFamily="18" charset="0"/>
            </a:rPr>
            <a:t>тобы</a:t>
          </a:r>
          <a:r>
            <a:rPr lang="uk-UA" sz="2000" b="1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денсаулықтары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түрлі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сырқаттармен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әлсізденген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бірақ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қалпына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келтіруге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болатын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ауытқулары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бар білім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алушылар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19276" y="1128235"/>
        <a:ext cx="2727407" cy="2871872"/>
      </dsp:txXfrm>
    </dsp:sp>
    <dsp:sp modelId="{5816309B-D3BE-498D-B05F-0E55360E7913}">
      <dsp:nvSpPr>
        <dsp:cNvPr id="0" name=""/>
        <dsp:cNvSpPr/>
      </dsp:nvSpPr>
      <dsp:spPr>
        <a:xfrm>
          <a:off x="4566284" y="519829"/>
          <a:ext cx="2727407" cy="408868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 smtClean="0">
              <a:latin typeface="Times New Roman" pitchFamily="18" charset="0"/>
              <a:cs typeface="Times New Roman" pitchFamily="18" charset="0"/>
            </a:rPr>
            <a:t>Б </a:t>
          </a:r>
          <a:r>
            <a:rPr lang="uk-UA" sz="1900" b="1" kern="1200" dirty="0" err="1" smtClean="0">
              <a:latin typeface="Times New Roman" pitchFamily="18" charset="0"/>
              <a:cs typeface="Times New Roman" pitchFamily="18" charset="0"/>
            </a:rPr>
            <a:t>кіші</a:t>
          </a:r>
          <a:r>
            <a:rPr lang="uk-UA" sz="19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b="1" kern="1200" dirty="0" err="1" smtClean="0">
              <a:latin typeface="Times New Roman" pitchFamily="18" charset="0"/>
              <a:cs typeface="Times New Roman" pitchFamily="18" charset="0"/>
            </a:rPr>
            <a:t>тобы</a:t>
          </a:r>
          <a:r>
            <a:rPr lang="uk-UA" sz="1900" b="1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сыртқы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ағза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мен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ішкі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органдар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жүйесінде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ауыр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сырқатқа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шалдыққан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қалпына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келтіруге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болмайтын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өзгерістері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бар білім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алушылар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жүрек-қан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тамырлары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ауруы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несеп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шығару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жолдарының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аурулары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бауыр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аурулары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;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көз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түбінің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өзгеруі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салдарынан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көру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қабілетінің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жоғары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деңгейде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 err="1" smtClean="0">
              <a:latin typeface="Times New Roman" pitchFamily="18" charset="0"/>
              <a:cs typeface="Times New Roman" pitchFamily="18" charset="0"/>
            </a:rPr>
            <a:t>бұзылуы</a:t>
          </a:r>
          <a:r>
            <a:rPr lang="uk-UA" sz="1900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66284" y="519829"/>
        <a:ext cx="2727407" cy="4088685"/>
      </dsp:txXfrm>
    </dsp:sp>
    <dsp:sp modelId="{1D58C025-CB8C-48B1-BF18-EBA27EECFC79}">
      <dsp:nvSpPr>
        <dsp:cNvPr id="0" name=""/>
        <dsp:cNvSpPr/>
      </dsp:nvSpPr>
      <dsp:spPr>
        <a:xfrm rot="16200000">
          <a:off x="-1161229" y="1321702"/>
          <a:ext cx="3692407" cy="1049002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-1002689" y="1743385"/>
        <a:ext cx="3375326" cy="522718"/>
      </dsp:txXfrm>
    </dsp:sp>
    <dsp:sp modelId="{19D2EB1F-D1B0-4CA1-9AD5-FF4E3693D983}">
      <dsp:nvSpPr>
        <dsp:cNvPr id="0" name=""/>
        <dsp:cNvSpPr/>
      </dsp:nvSpPr>
      <dsp:spPr>
        <a:xfrm rot="5400000">
          <a:off x="6181789" y="2757638"/>
          <a:ext cx="3692407" cy="1049002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40330" y="2862240"/>
        <a:ext cx="3375326" cy="522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67544" y="381643"/>
            <a:ext cx="8064896" cy="58326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№8 дәріс тақырыбы: 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Кәсіби білім беру жүйесіндегі оқытудың тәжірибелік-бағдарлы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сипаты</a:t>
            </a:r>
          </a:p>
          <a:p>
            <a:endParaRPr lang="tr-TR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Жоспар:</a:t>
            </a:r>
            <a:endParaRPr lang="tr-TR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kk-K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 шынықтыру және спортты тәрбиелеу жүйесіндегі тәжірибелік-бағдарланған оқытудың мазмұны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kk-K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 шынықтыру  және спорт  жағынан оқытудың мәні, қызметі, әдіснамалық негіздері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kk-K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 тәрбиенің мақсаты, оның тарихи және таптық сипаты. Тәрбиенің көп түрлі мақсаттары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64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56328060"/>
              </p:ext>
            </p:extLst>
          </p:nvPr>
        </p:nvGraphicFramePr>
        <p:xfrm>
          <a:off x="482527" y="1988840"/>
          <a:ext cx="820891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23528" y="404664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пәні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6, 8, 9-сыныптарда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жүктемесінің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көлемі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6-сынып –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аптасына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жылына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барлығы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102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сағатты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8-сынып –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аптасына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жылына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барлығы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102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сағатты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9-сынып –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аптасына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жылына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барлығы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102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сағатты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құрайды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бағдарламасы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бөлімнен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білім» (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компонент), «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Денені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әрекеттік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компонент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76377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67211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«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пәнін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оқушыларды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топқа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бөлу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қажетті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медициналық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құжаттардың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ұсынуымен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медициналық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тексерістің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нәтижесі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көрсетілген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анықтаманың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асырылады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пәнінің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10-11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жүктемесі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10-сынып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аптасына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жылына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барлығы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102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сағатты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11-сынып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аптасына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жылына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барлығы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102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сағатты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құрайды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Пән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жүктемесінің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көлемі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аптасына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- 1-сыныпта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жылында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99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сағатты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2-сыныпта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аптасына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жылында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102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сағатты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құрайды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пәні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жүктемесінің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көлемі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5-сыныпта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аптасына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сағатты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жылында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102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сағатты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b="1" dirty="0">
                <a:latin typeface="Times New Roman" pitchFamily="18" charset="0"/>
                <a:cs typeface="Times New Roman" pitchFamily="18" charset="0"/>
              </a:rPr>
              <a:t>7-сыныпта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аптасына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сағатты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жылында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102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сағатты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құрайды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мектептің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5-сыныбынан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сабақтары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ер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қыз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топтарына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бөлу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жүргізіледі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89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медициналық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топтағы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білім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шалдыққан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сырқаттарының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ауырлығына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сипатына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сабақтарында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дифференциалды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Б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кіші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топтарына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бөлу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ұсынылады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31671037"/>
              </p:ext>
            </p:extLst>
          </p:nvPr>
        </p:nvGraphicFramePr>
        <p:xfrm>
          <a:off x="179512" y="1397000"/>
          <a:ext cx="8712968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649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0995" y="2959209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	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25" y="3212976"/>
            <a:ext cx="7673635" cy="333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395537" y="332656"/>
            <a:ext cx="8321332" cy="262655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Тірек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мектебінде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ресурстық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орталық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шет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тілдерін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информатика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пәндерін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оқытқанда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музыка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алғашқы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әскери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дайындық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технология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сабақтарында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бейінді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пәндер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зертханалық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практикалық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жүргізгенде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кіші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топтарға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бөлуге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рұқсат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етіледі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Пәндер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err="1">
                <a:latin typeface="Times New Roman" pitchFamily="18" charset="0"/>
                <a:cs typeface="Times New Roman" pitchFamily="18" charset="0"/>
              </a:rPr>
              <a:t>кіші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err="1">
                <a:latin typeface="Times New Roman" pitchFamily="18" charset="0"/>
                <a:cs typeface="Times New Roman" pitchFamily="18" charset="0"/>
              </a:rPr>
              <a:t>топтарға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err="1">
                <a:latin typeface="Times New Roman" pitchFamily="18" charset="0"/>
                <a:cs typeface="Times New Roman" pitchFamily="18" charset="0"/>
              </a:rPr>
              <a:t>бөлу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err="1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err="1">
                <a:latin typeface="Times New Roman" pitchFamily="18" charset="0"/>
                <a:cs typeface="Times New Roman" pitchFamily="18" charset="0"/>
              </a:rPr>
              <a:t>толымдығы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– 20-25 </a:t>
            </a:r>
            <a:r>
              <a:rPr lang="uk-UA" sz="2000" b="1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uk-UA" sz="2000" b="1" dirty="0" err="1">
                <a:latin typeface="Times New Roman" pitchFamily="18" charset="0"/>
                <a:cs typeface="Times New Roman" pitchFamily="18" charset="0"/>
              </a:rPr>
              <a:t>ал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8-11-сыныптарда – 15-20 </a:t>
            </a:r>
            <a:r>
              <a:rPr lang="uk-UA" sz="2000" b="1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болғанда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тірек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мектебі (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ресурстық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орталық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Үйлестіру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кеңесінің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шешімімен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жүргізіледі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35002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7504" y="188640"/>
            <a:ext cx="9036496" cy="64087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err="1">
                <a:latin typeface="Times New Roman" pitchFamily="18" charset="0"/>
                <a:cs typeface="Times New Roman" pitchFamily="18" charset="0"/>
              </a:rPr>
              <a:t>Физикалық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err="1">
                <a:latin typeface="Times New Roman" pitchFamily="18" charset="0"/>
                <a:cs typeface="Times New Roman" pitchFamily="18" charset="0"/>
              </a:rPr>
              <a:t>жүктеме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err="1">
                <a:latin typeface="Times New Roman" pitchFamily="18" charset="0"/>
                <a:cs typeface="Times New Roman" pitchFamily="18" charset="0"/>
              </a:rPr>
              <a:t>тамырдың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err="1">
                <a:latin typeface="Times New Roman" pitchFamily="18" charset="0"/>
                <a:cs typeface="Times New Roman" pitchFamily="18" charset="0"/>
              </a:rPr>
              <a:t>соғу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қарқынымен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err="1">
                <a:latin typeface="Times New Roman" pitchFamily="18" charset="0"/>
                <a:cs typeface="Times New Roman" pitchFamily="18" charset="0"/>
              </a:rPr>
              <a:t>анықталады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Жүктеменің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жеткілікті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деңгейімен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ұйымдастырылған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кіріспе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бөлімнен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тамырдың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соғу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жиілігі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20–25%</a:t>
            </a:r>
            <a:r>
              <a:rPr lang="uk-UA" sz="2000" b="1" dirty="0" err="1">
                <a:latin typeface="Times New Roman" pitchFamily="18" charset="0"/>
                <a:cs typeface="Times New Roman" pitchFamily="18" charset="0"/>
              </a:rPr>
              <a:t>-дан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кем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көрсеткіш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сипатталады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жаттығуларынан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50%</a:t>
            </a:r>
            <a:r>
              <a:rPr lang="uk-UA" sz="2000" b="1" dirty="0" err="1">
                <a:latin typeface="Times New Roman" pitchFamily="18" charset="0"/>
                <a:cs typeface="Times New Roman" pitchFamily="18" charset="0"/>
              </a:rPr>
              <a:t>-дан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кем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қозғалыстарды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үйренгеннен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– 25%</a:t>
            </a:r>
            <a:r>
              <a:rPr lang="uk-UA" sz="2000" b="1" dirty="0" err="1">
                <a:latin typeface="Times New Roman" pitchFamily="18" charset="0"/>
                <a:cs typeface="Times New Roman" pitchFamily="18" charset="0"/>
              </a:rPr>
              <a:t>-дан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кем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қозғалыс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ойындардан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70–90%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кейде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тіпті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100%-ға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жетеді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соңында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тамыр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соғысы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бастапқы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деңгейге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қалпына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болмаса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15–20%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Жаңартылған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білім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мазмұнын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пилоттық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мектептердің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3-сыныптарында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Республикасы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білім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берудің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стандарты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апробациясының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мониторингі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осы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мектептердің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мұғалімдеріне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қолдау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көрсету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жалғасады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787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781792"/>
              </p:ext>
            </p:extLst>
          </p:nvPr>
        </p:nvGraphicFramePr>
        <p:xfrm>
          <a:off x="755575" y="1268760"/>
          <a:ext cx="7646607" cy="47508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{00A15C55-8517-42AA-B614-E9B94910E393}</a:tableStyleId>
              </a:tblPr>
              <a:tblGrid>
                <a:gridCol w="3211051"/>
                <a:gridCol w="2564421"/>
                <a:gridCol w="1871135"/>
              </a:tblGrid>
              <a:tr h="1520649">
                <a:tc>
                  <a:txBody>
                    <a:bodyPr/>
                    <a:lstStyle/>
                    <a:p>
                      <a:pPr marL="179705" marR="17272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marR="17272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Жиынтық</a:t>
                      </a: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бағалау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балының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marR="172720" algn="ctr">
                        <a:lnSpc>
                          <a:spcPts val="154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пайыздық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мазмұны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3365" marR="24828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53365" marR="24828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Бағалау</a:t>
                      </a: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көрсеткіші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8165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58165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Баға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1925">
                <a:tc>
                  <a:txBody>
                    <a:bodyPr/>
                    <a:lstStyle/>
                    <a:p>
                      <a:pPr marL="519430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9430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%-36%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3365" marR="2482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53365" marR="2482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Қанағаттанғысыз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182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9182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2»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1925">
                <a:tc>
                  <a:txBody>
                    <a:bodyPr/>
                    <a:lstStyle/>
                    <a:p>
                      <a:pPr marL="519430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9430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%-64%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0825" marR="2482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50825" marR="2482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Қанағаттанарлық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182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9182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3»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009">
                <a:tc>
                  <a:txBody>
                    <a:bodyPr/>
                    <a:lstStyle/>
                    <a:p>
                      <a:pPr marL="519430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9430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%-84%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0825" marR="2482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50825" marR="2482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Жақсы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182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9182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4»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009">
                <a:tc>
                  <a:txBody>
                    <a:bodyPr/>
                    <a:lstStyle/>
                    <a:p>
                      <a:pPr marL="519430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9430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%-100%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0825" marR="2482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50825" marR="2482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</a:t>
                      </a: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жақсы</a:t>
                      </a: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50825" marR="248285" 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182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9182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5»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940152" y="556703"/>
            <a:ext cx="23118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қосымша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303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Ð½Ð°Ð·Ð°ÑÐ»Ð°ÑÑÒ£ÑÐ·ÒÐ° ÑÐ°ÑÐ¼ÐµÑ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54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Әдістемелік-нұсқау-хат-2017-2018-оқу-жылы.docx [Режим ограниченной функциональности] - Microsoft Word (Сбой активации продукта)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8" t="23101" r="64906" b="8206"/>
          <a:stretch/>
        </p:blipFill>
        <p:spPr>
          <a:xfrm>
            <a:off x="1979712" y="260648"/>
            <a:ext cx="5688632" cy="640871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46200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Ð¿Ð¾ÑÑ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496" y="2876232"/>
            <a:ext cx="5486030" cy="371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09051" y="1010590"/>
            <a:ext cx="34563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«ДЕНЕ ШЫНЫҚТЫРУ» БІЛІМ САЛАСЫ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1560" y="1010590"/>
            <a:ext cx="5328592" cy="32403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000" b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sz="2000" b="1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err="1">
                <a:latin typeface="Times New Roman" pitchFamily="18" charset="0"/>
                <a:cs typeface="Times New Roman" pitchFamily="18" charset="0"/>
              </a:rPr>
              <a:t>пәні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психикалық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саулығын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жүйесі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7180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Пәнді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тұлғаны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белсенділігінің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дамуына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бағдарламасының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жанұя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сұраныстарын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ғылым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жетістіктерін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айқындайды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i="1" u="sng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uk-UA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u="sng" dirty="0" err="1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uk-UA" b="1" i="1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өз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денсаулықтарына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ықтиярлықпен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қараудың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қажеттілігін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қимыл-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қозғалыс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негіздерін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мәдениетін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бітімі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психикалық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қасиеттерінің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дамуын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салауатты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салтын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ұйымдастыруда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тәрбиесі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құралдарын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шығармашылық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жолмен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i="1" u="sng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uk-UA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u="sng" dirty="0" err="1"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uk-UA" b="1" i="1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денсаулықты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нығайту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ағзаның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қызметтік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мүмкіндіктерін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арттыру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қасиеттерін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сауықтыру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бағытындағы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жаттығулары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базалық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түрлерінің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іс-қимыл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техникасы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қимылдық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тәжірибені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байыту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қимыл-қозғалыс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мәдениетін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тарихы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салауатты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салтын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қалыптастырудағы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рөлі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білімдерді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өз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денсаулықтарына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ықтиярлықпен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қарау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денсаулықты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нығайту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қажеттілігін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қалыптастыруға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тұлғаны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оң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қасиеттерге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жарыс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әрекеттерінде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ұжымдық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әрекеттестік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пен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ынтымақтастықтың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межелерін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315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836712"/>
            <a:ext cx="75721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Пәнді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қимыл-қозғалыс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негіздерін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мәдениетін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 өз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денсаулықтарына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ықтиярлықпен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қараудың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қажеттілігін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бітімінің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психикалық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қасиеттерінің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салауатты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салтын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ұйымдастыруда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тәрбиесі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құралдарын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шығармашылық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жолмен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қолдануға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«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Шаңғы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дайындығы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Жүзу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тараулары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сабақтарды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мәнінде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жүргізуге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мүмкіндігі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республиканың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аймақтарында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алмастыру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ұсынылады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ұжымының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кеңесінің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шешімі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сабақтар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тиісінше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дала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жарысымен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кросс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дайындығымен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гимнастикамен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ырғақты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атлетикалық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кәсіби-қолданбалы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алмастырылуы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дамуында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жетіспеушілігі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балаларды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сауықтыруға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пәнінен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қосымша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сабақтар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ата-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аналардың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сұраныстары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қызығушылықтары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ескерілген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түріндегі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сабақтар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бағдарламасының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вариативті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жүктемесі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орындалады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315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ене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сабақтарын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өткізуде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сыныпты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топқа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бөліп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асырылады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ене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гендер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қалалық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жерлерде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әр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топта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8 ер (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қыз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баладан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кем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ауылдық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жерлерде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5 ер (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қыз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баладан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кем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сабақтарын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өткізуде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сыныпты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топқа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бөліп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асырылады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ейнелеу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өнері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көркем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музыка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өзін-өзі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тану,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еңбекке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баулу,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технология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алғашқы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әскери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дайындық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алғашқы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әскери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технологиялық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дайындық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шынықтырудан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үй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тапсырмасын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пәндермен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кіріктіру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ұсынылады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сабақтарын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сенбі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күндері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таза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ауада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жарыстар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түрінде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жарысқа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балалардың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ата-аналарын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шақыру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ұсынылады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уақытында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сенбі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күндері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жарыстар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түрінде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өткізілген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сабақтар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мұғалімдерінің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жүктемесіне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енеді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сабақтарын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бір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параллелдегі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сыныптарға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өткізетін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сағаттар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мұғалімнің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жүктемесіне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енгізіледі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672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3529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Өзін-өзі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тану», «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Музыка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Көркем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пәндері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қалыптастырушы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өткізіледі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қорытындысы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есептелінді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»/«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есептелінген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бағасы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қойылады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пәнінен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әр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тоқсанның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жылының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соңында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ал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қалған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үш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пәннен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жартыжылдықтың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жылының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соңында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есептелінді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»/«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есептелінген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бағасы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журналға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қойылады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Білім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денсаулығына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сабағынан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босату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сыныпқа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көшірілуіне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етпейді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білім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деңгейінің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1-4-сынып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пәндері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Үлгілік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бағдарламаларының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процесін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ұйымдастыруға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тәсілдер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 3-бөлімінде    «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  тілі»    (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мектептер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Жаратылыстану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»,	«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Дүниетану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»,	«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Музыка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»,	«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Көркем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»  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пәндері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Мәңгілік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Ел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 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жалпыұлттық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идеясының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құндылықтары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енгізілген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білім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деңгейінің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1-4-сыныптарына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Дүниетану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пәнінің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Үлгілік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бағдарламасында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мақсаттарының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Қазақстанның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рәміздерінің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маңызын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түсіндіру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Алтын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Бәйтерек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монументтері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Мәңгілік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Ел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салтанат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қақпасы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12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356" y="692696"/>
            <a:ext cx="83529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Спорттық-патриоттық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жұмысқа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қабілетті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адамды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; білім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алушының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моральдық-жігерлік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қасиеттерін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күш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ептілік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төзімділік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бәсекеге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қабілеттілік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.);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сабағында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спортпен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айналысу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Отанға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отанды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қорғауға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дайындық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тәжірибесін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Осы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бағыт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жұмысының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жүйесі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аурулардың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алдын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құралдарының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денсаулықты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нығайту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жағымсыз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зиянды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әдеттерді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болдырмау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сабақтан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ПАТРИОТ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өз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мемлекетінің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жерінде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елінде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тарихына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ат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салысатын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атап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өту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маңызды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84984"/>
            <a:ext cx="820102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629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8599" y="404664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Денсаулық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күні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3-4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өткізіледі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каникул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ұйымдастырылады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пәнін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оқушыларды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топқа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бөлу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медициналық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тексерістің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нәтижесі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көрсетілген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анықтаманың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асырылады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пәні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сабақтарын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мәселелері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мұғалімдерге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көмек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көрсету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мақсатында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Ұлттық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ғылыми-практикалық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тәрбиесі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орталығы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құралдар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әзірлеп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орталықтың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сайтына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орналастырылды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1600" i="1" dirty="0" err="1">
                <a:latin typeface="Times New Roman" pitchFamily="18" charset="0"/>
                <a:cs typeface="Times New Roman" pitchFamily="18" charset="0"/>
              </a:rPr>
              <a:t>www.nnpcfk.kz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1600" i="1" dirty="0" err="1" smtClean="0">
                <a:latin typeface="Times New Roman" pitchFamily="18" charset="0"/>
                <a:cs typeface="Times New Roman" pitchFamily="18" charset="0"/>
              </a:rPr>
              <a:t>Пән</a:t>
            </a:r>
            <a:r>
              <a:rPr lang="uk-UA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i="1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i="1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i="1" dirty="0" err="1">
                <a:latin typeface="Times New Roman" pitchFamily="18" charset="0"/>
                <a:cs typeface="Times New Roman" pitchFamily="18" charset="0"/>
              </a:rPr>
              <a:t>жүктемесінің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i="1" dirty="0" err="1">
                <a:latin typeface="Times New Roman" pitchFamily="18" charset="0"/>
                <a:cs typeface="Times New Roman" pitchFamily="18" charset="0"/>
              </a:rPr>
              <a:t>көлемі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3, 4-сыныптарда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әр 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сыныпта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аптасына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сағаттан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барлығы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102 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сағатты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құрайды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1600" b="1" i="1" dirty="0" err="1" smtClean="0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i="1" dirty="0" err="1">
                <a:latin typeface="Times New Roman" pitchFamily="18" charset="0"/>
                <a:cs typeface="Times New Roman" pitchFamily="18" charset="0"/>
              </a:rPr>
              <a:t>нормалары</a:t>
            </a:r>
            <a:r>
              <a:rPr lang="uk-UA" sz="1600" b="1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іс-әрекетін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ерекшеліктері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психосоматикалық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мүмкіндіктері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ескеріледі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денсаулығының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жағдайына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практикалық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тапсырмаларды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орындай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алмаса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теориялық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беріледі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uk-UA" sz="1600" b="1" u="sng" dirty="0">
                <a:latin typeface="Times New Roman" pitchFamily="18" charset="0"/>
                <a:cs typeface="Times New Roman" pitchFamily="18" charset="0"/>
              </a:rPr>
              <a:t>«5» </a:t>
            </a:r>
            <a:r>
              <a:rPr lang="uk-UA" sz="1600" b="1" u="sng" dirty="0" err="1">
                <a:latin typeface="Times New Roman" pitchFamily="18" charset="0"/>
                <a:cs typeface="Times New Roman" pitchFamily="18" charset="0"/>
              </a:rPr>
              <a:t>бағасы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тапсырманы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психосоматикалық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мүмкіндіктеріне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өздігімен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орындай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алса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қойылады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uk-UA" sz="1600" b="1" u="sng" dirty="0">
                <a:latin typeface="Times New Roman" pitchFamily="18" charset="0"/>
                <a:cs typeface="Times New Roman" pitchFamily="18" charset="0"/>
              </a:rPr>
              <a:t>«4» </a:t>
            </a:r>
            <a:r>
              <a:rPr lang="uk-UA" sz="1600" b="1" u="sng" dirty="0" err="1">
                <a:latin typeface="Times New Roman" pitchFamily="18" charset="0"/>
                <a:cs typeface="Times New Roman" pitchFamily="18" charset="0"/>
              </a:rPr>
              <a:t>бағасы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тапсырманы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қабілеттері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психосоматикалық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мүмкіндіктеріне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өздігімен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орындай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алса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мұғалімнің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көмегіне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шамалы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сүйенген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қойылады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uk-UA" sz="1600" b="1" u="sng" dirty="0">
                <a:latin typeface="Times New Roman" pitchFamily="18" charset="0"/>
                <a:cs typeface="Times New Roman" pitchFamily="18" charset="0"/>
              </a:rPr>
              <a:t>«3» </a:t>
            </a:r>
            <a:r>
              <a:rPr lang="uk-UA" sz="1600" b="1" u="sng" dirty="0" err="1">
                <a:latin typeface="Times New Roman" pitchFamily="18" charset="0"/>
                <a:cs typeface="Times New Roman" pitchFamily="18" charset="0"/>
              </a:rPr>
              <a:t>бағасы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тапсырманы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ерекшеліктері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психосоматикалық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мүмкіндіктерінен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орындаса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қойылады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Тапсырманы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орындауда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мұғалімнің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көмегіне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үнемі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сүйене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uk-UA" sz="1600" b="1" u="sng" dirty="0">
                <a:latin typeface="Times New Roman" pitchFamily="18" charset="0"/>
                <a:cs typeface="Times New Roman" pitchFamily="18" charset="0"/>
              </a:rPr>
              <a:t>«2» </a:t>
            </a:r>
            <a:r>
              <a:rPr lang="uk-UA" sz="1600" b="1" u="sng" dirty="0" err="1">
                <a:latin typeface="Times New Roman" pitchFamily="18" charset="0"/>
                <a:cs typeface="Times New Roman" pitchFamily="18" charset="0"/>
              </a:rPr>
              <a:t>бағасы</a:t>
            </a:r>
            <a:r>
              <a:rPr lang="uk-UA" sz="1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тапсырманы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орындамағанда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мұғалімнің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көмегін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қолданбаған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қойылады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885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376</TotalTime>
  <Words>706</Words>
  <Application>Microsoft Office PowerPoint</Application>
  <PresentationFormat>Экран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14</cp:revision>
  <dcterms:created xsi:type="dcterms:W3CDTF">2018-12-19T12:22:53Z</dcterms:created>
  <dcterms:modified xsi:type="dcterms:W3CDTF">2019-02-16T19:58:52Z</dcterms:modified>
</cp:coreProperties>
</file>