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5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19.03.2020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типовой процесс 1"/>
          <p:cNvSpPr/>
          <p:nvPr/>
        </p:nvSpPr>
        <p:spPr>
          <a:xfrm>
            <a:off x="642910" y="1071546"/>
            <a:ext cx="8143932" cy="5143536"/>
          </a:xfrm>
          <a:prstGeom prst="flowChartPredefined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2800" dirty="0" smtClean="0"/>
              <a:t>Дәріс тақырыбы: </a:t>
            </a:r>
            <a:r>
              <a:rPr lang="ru-RU" sz="2800" b="1" dirty="0" smtClean="0"/>
              <a:t>«</a:t>
            </a:r>
            <a:r>
              <a:rPr lang="kk-KZ" sz="2800" b="1" dirty="0" smtClean="0"/>
              <a:t>Дене жаттығуларының жіктелуін, спорттық шынықтырудың </a:t>
            </a:r>
            <a:r>
              <a:rPr lang="kk-KZ" sz="2800" b="1" dirty="0" smtClean="0"/>
              <a:t>принциптерінің </a:t>
            </a:r>
            <a:r>
              <a:rPr lang="kk-KZ" sz="2800" b="1" dirty="0" smtClean="0"/>
              <a:t>және </a:t>
            </a:r>
            <a:r>
              <a:rPr lang="kk-KZ" sz="2800" b="1" dirty="0" smtClean="0"/>
              <a:t>жоспарлануының </a:t>
            </a:r>
            <a:r>
              <a:rPr lang="kk-KZ" sz="2800" b="1" dirty="0" smtClean="0"/>
              <a:t>физиологиялық </a:t>
            </a:r>
            <a:r>
              <a:rPr lang="kk-KZ" sz="2800" b="1" dirty="0" smtClean="0"/>
              <a:t>негіздемесі</a:t>
            </a:r>
            <a:r>
              <a:rPr lang="ru-RU" sz="2800" b="1" dirty="0" smtClean="0"/>
              <a:t>»</a:t>
            </a:r>
            <a:endParaRPr lang="ru-RU" sz="2800" b="1" dirty="0" smtClean="0"/>
          </a:p>
          <a:p>
            <a:pPr algn="ctr"/>
            <a:endParaRPr lang="ru-RU" sz="2800" b="1" dirty="0" smtClean="0"/>
          </a:p>
          <a:p>
            <a:pPr algn="ctr"/>
            <a:r>
              <a:rPr lang="ru-RU" sz="2400" b="1" dirty="0" err="1" smtClean="0">
                <a:solidFill>
                  <a:srgbClr val="FF0000"/>
                </a:solidFill>
                <a:latin typeface="Comic Sans MS" pitchFamily="66" charset="0"/>
              </a:rPr>
              <a:t>Құрастырушы: Р.Б.Лесбекова</a:t>
            </a:r>
            <a:endParaRPr lang="ru-RU" sz="2400" b="1" dirty="0" smtClean="0">
              <a:solidFill>
                <a:srgbClr val="FF0000"/>
              </a:solidFill>
              <a:latin typeface="Comic Sans MS" pitchFamily="66" charset="0"/>
            </a:endParaRPr>
          </a:p>
          <a:p>
            <a:pPr algn="ctr"/>
            <a:endParaRPr lang="ru-RU"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428596" y="928670"/>
            <a:ext cx="8072494"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400" dirty="0" smtClean="0">
                <a:latin typeface="Times New Roman" pitchFamily="18" charset="0"/>
                <a:cs typeface="Times New Roman" pitchFamily="18" charset="0"/>
              </a:rPr>
              <a:t>         Спортшы </a:t>
            </a:r>
            <a:r>
              <a:rPr lang="kk-KZ" sz="2400" dirty="0" smtClean="0">
                <a:latin typeface="Times New Roman" pitchFamily="18" charset="0"/>
                <a:cs typeface="Times New Roman" pitchFamily="18" charset="0"/>
              </a:rPr>
              <a:t>ағзасының </a:t>
            </a:r>
            <a:r>
              <a:rPr lang="kk-KZ" sz="2400" b="1" dirty="0" smtClean="0">
                <a:latin typeface="Times New Roman" pitchFamily="18" charset="0"/>
                <a:cs typeface="Times New Roman" pitchFamily="18" charset="0"/>
              </a:rPr>
              <a:t>стандартты жүктемелерге реакциясы</a:t>
            </a:r>
            <a:r>
              <a:rPr lang="kk-KZ" sz="2400" dirty="0" smtClean="0">
                <a:latin typeface="Times New Roman" pitchFamily="18" charset="0"/>
                <a:cs typeface="Times New Roman" pitchFamily="18" charset="0"/>
              </a:rPr>
              <a:t> шыныққандар мен шынықпағандарда әртүрлі. Шыныққан адам қимылдардың жетілген бағдары есебінен үнемді жұмыс жасай отырып, аз қуат жұмсайды және қимыл аппараты мен вегетативті қызметтердегі ығысу аз блады.</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	Спортшы ағзасының </a:t>
            </a:r>
            <a:r>
              <a:rPr lang="kk-KZ" sz="2400" b="1" dirty="0" smtClean="0">
                <a:latin typeface="Times New Roman" pitchFamily="18" charset="0"/>
                <a:cs typeface="Times New Roman" pitchFamily="18" charset="0"/>
              </a:rPr>
              <a:t>шекті жүктемелерді</a:t>
            </a:r>
            <a:r>
              <a:rPr lang="kk-KZ" sz="2400" dirty="0" smtClean="0">
                <a:latin typeface="Times New Roman" pitchFamily="18" charset="0"/>
                <a:cs typeface="Times New Roman" pitchFamily="18" charset="0"/>
              </a:rPr>
              <a:t> орындау кезіндегі реакциясы. Шекті жүктемелерді орындаған кезде шыныққан ағза көп қуат жұмсайды және оның қимыл және вегтативті жүйелерінің қызметінде шынықпаған адамның ағзасының шамасы келмейтіндей үлкен ығысулар туындайды.</a:t>
            </a:r>
            <a:endParaRPr lang="ru-RU" sz="2400" dirty="0" smtClean="0">
              <a:latin typeface="Times New Roman" pitchFamily="18" charset="0"/>
              <a:cs typeface="Times New Roman" pitchFamily="18" charset="0"/>
            </a:endParaRPr>
          </a:p>
          <a:p>
            <a:pPr lvl="0" algn="just" fontAlgn="base">
              <a:spcBef>
                <a:spcPct val="0"/>
              </a:spcBef>
              <a:spcAft>
                <a:spcPct val="0"/>
              </a:spcAft>
            </a:pPr>
            <a:endParaRPr lang="ru-RU" sz="20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428596" y="928670"/>
            <a:ext cx="7858180" cy="69557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dirty="0" smtClean="0">
                <a:latin typeface="Times New Roman" pitchFamily="18" charset="0"/>
                <a:cs typeface="Times New Roman" pitchFamily="18" charset="0"/>
              </a:rPr>
              <a:t>8</a:t>
            </a:r>
            <a:r>
              <a:rPr lang="kk-KZ" b="1" dirty="0" smtClean="0">
                <a:latin typeface="Times New Roman" pitchFamily="18" charset="0"/>
                <a:cs typeface="Times New Roman" pitchFamily="18" charset="0"/>
              </a:rPr>
              <a:t>. Шектен тыс шыныққандық және  зорығу. </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Шектен тыс шыныққандық -  спортшы ағзасында жүктемелер арасындағы жеткіліксіз тынығудан туындаған, шамадан тыс шаршаудың дамуынан пайда болған патологиялық күй. Бұл күйде қимыл және вегетативті қызметтер бұзылады, спортшының көңіл-күйі нашарлайды, жұмысқа қабілеттілік төмендейді.</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Шектен тыс шынығуды жою – спортшы ағзасының қызметті күйіне сәйкес келетін шынығу және тынығу тәртібін  сақтау.</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Зорығу –  қызметтердің жүйкелі және гуморалді реттелу, алмасу процестерінің және гомеостаздың бұзылуынан туындаған ағзаның функционалді күйінің күрт төмендеуі. Зорығудың басты себебі – шаршауды ерікті күштенумен жеңу жағдайында берілген шамадан тыс ауыр және жеделдетілген дене жүктемелері.</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Зорығу өткір және созылмалы болып келеді. Өткір зорығу ауыр жағдайларда оң жақ қабырға астында ауырсынуды, жүрек қызметінің өткір жетіспеушілігін, естен тануды туындатып; тіпті кей жағдайларда өлімге әкеп соғады. Созылмалы зорығу – спортшы ағзасының функционалді мүмкіндіктеріне сәйкес келмейтін дене жүктемелерінң бірнеше рет қайталануынан пайда болады. Бұл кезде қатты шаршау байқалады, жүректің тұсы шаншып ауырады. Сопртшының жұмысқа қабілеттілігі күрт төмендеп кетеді.</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Дене жүктемелерін азайту немесе толық тоқтату ағзаның қалпына келуіне мүмкіндік береді.</a:t>
            </a:r>
            <a:endParaRPr lang="ru-RU" dirty="0" smtClean="0">
              <a:latin typeface="Times New Roman" pitchFamily="18" charset="0"/>
              <a:cs typeface="Times New Roman" pitchFamily="18" charset="0"/>
            </a:endParaRPr>
          </a:p>
          <a:p>
            <a:r>
              <a:rPr lang="kk-KZ" sz="1600" b="1" dirty="0" smtClean="0"/>
              <a:t> </a:t>
            </a:r>
            <a:endParaRPr lang="ru-RU" sz="1600"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34" y="785794"/>
            <a:ext cx="821537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400" dirty="0" smtClean="0">
                <a:latin typeface="Times New Roman" pitchFamily="18" charset="0"/>
                <a:cs typeface="Times New Roman" pitchFamily="18" charset="0"/>
              </a:rPr>
              <a:t>Дәрістің мақсаты: Спорттық шынығудың физиологиялық принциптері мен механизмдерін зерттеу.</a:t>
            </a:r>
            <a:endParaRPr lang="ru-RU" sz="2400" dirty="0" smtClean="0">
              <a:latin typeface="Times New Roman" pitchFamily="18" charset="0"/>
              <a:cs typeface="Times New Roman" pitchFamily="18" charset="0"/>
            </a:endParaRPr>
          </a:p>
          <a:p>
            <a:pPr algn="just"/>
            <a:r>
              <a:rPr lang="kk-KZ" sz="2400" b="1" dirty="0" smtClean="0">
                <a:latin typeface="Times New Roman" pitchFamily="18" charset="0"/>
                <a:cs typeface="Times New Roman" pitchFamily="18" charset="0"/>
              </a:rPr>
              <a:t>Дәріс жоспары</a:t>
            </a:r>
            <a:r>
              <a:rPr lang="kk-KZ"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lvl="0" algn="just"/>
            <a:r>
              <a:rPr lang="kk-KZ" sz="2400" dirty="0" smtClean="0">
                <a:latin typeface="Times New Roman" pitchFamily="18" charset="0"/>
                <a:cs typeface="Times New Roman" pitchFamily="18" charset="0"/>
              </a:rPr>
              <a:t>Спорттық шынығу және оның кезеңдері.</a:t>
            </a:r>
            <a:endParaRPr lang="ru-RU" sz="2400" dirty="0" smtClean="0">
              <a:latin typeface="Times New Roman" pitchFamily="18" charset="0"/>
              <a:cs typeface="Times New Roman" pitchFamily="18" charset="0"/>
            </a:endParaRPr>
          </a:p>
          <a:p>
            <a:pPr lvl="0" algn="just"/>
            <a:r>
              <a:rPr lang="kk-KZ" sz="2400" dirty="0" smtClean="0">
                <a:latin typeface="Times New Roman" pitchFamily="18" charset="0"/>
                <a:cs typeface="Times New Roman" pitchFamily="18" charset="0"/>
              </a:rPr>
              <a:t>Шынығудың негізгі функционалді тиімділіктері.</a:t>
            </a:r>
            <a:endParaRPr lang="ru-RU" sz="2400" dirty="0" smtClean="0">
              <a:latin typeface="Times New Roman" pitchFamily="18" charset="0"/>
              <a:cs typeface="Times New Roman" pitchFamily="18" charset="0"/>
            </a:endParaRPr>
          </a:p>
          <a:p>
            <a:pPr lvl="0" algn="just"/>
            <a:r>
              <a:rPr lang="kk-KZ" sz="2400" dirty="0" smtClean="0">
                <a:latin typeface="Times New Roman" pitchFamily="18" charset="0"/>
                <a:cs typeface="Times New Roman" pitchFamily="18" charset="0"/>
              </a:rPr>
              <a:t>Шынығудың физиологиялық принциптері.</a:t>
            </a:r>
            <a:endParaRPr lang="ru-RU" sz="2400" dirty="0" smtClean="0">
              <a:latin typeface="Times New Roman" pitchFamily="18" charset="0"/>
              <a:cs typeface="Times New Roman" pitchFamily="18" charset="0"/>
            </a:endParaRPr>
          </a:p>
          <a:p>
            <a:pPr lvl="0" algn="just"/>
            <a:r>
              <a:rPr lang="kk-KZ" sz="2400" dirty="0" smtClean="0">
                <a:latin typeface="Times New Roman" pitchFamily="18" charset="0"/>
                <a:cs typeface="Times New Roman" pitchFamily="18" charset="0"/>
              </a:rPr>
              <a:t>Шынығу жүктемелердің қарқынын, жиілігін және көлемін физологиялық негіздеу.</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5. Жатттығу тиімділіктерінің арнайылығы және олардың қайтымдылығы.</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6. Спорттық қалып.</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7. Тыныштық күйдегі, станадртты және шекті жүктемелер кезіндегі спортшылардың функционалді дайындығының сипаттамасы.</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8. Шектен тыс шынығу және  зорығу.</a:t>
            </a:r>
            <a:endParaRPr lang="ru-RU"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85720" y="928670"/>
            <a:ext cx="835824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400" dirty="0" smtClean="0">
                <a:latin typeface="Times New Roman" pitchFamily="18" charset="0"/>
                <a:cs typeface="Times New Roman" pitchFamily="18" charset="0"/>
              </a:rPr>
              <a:t>1. </a:t>
            </a:r>
            <a:r>
              <a:rPr lang="kk-KZ" sz="2400" dirty="0" smtClean="0">
                <a:latin typeface="Times New Roman" pitchFamily="18" charset="0"/>
                <a:cs typeface="Times New Roman" pitchFamily="18" charset="0"/>
              </a:rPr>
              <a:t>Спорттықжаттығу </a:t>
            </a:r>
            <a:r>
              <a:rPr lang="kk-KZ" sz="2400" dirty="0" smtClean="0">
                <a:latin typeface="Times New Roman" pitchFamily="18" charset="0"/>
                <a:cs typeface="Times New Roman" pitchFamily="18" charset="0"/>
              </a:rPr>
              <a:t>- адам  ағзасының өзі таңдап алған спорт түрінің талаптарына  ұзақ жылдар бойғы бейімделу процесі. Физиологиялық көзқарас бойынша, спорттық шынығу – фунцкионалді қорларды қолдаун жолымен дене сапаларын дамыту, сондай-ақ,  шартты және шартсыз рефлекстредің күрделі жиынтығы негізінде қимыл дағдыларын жетілдіру процесі.</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	Спорттық шынығудың негізгі шарттарының бірі – спортшының жалпы және арнайы дене дайындығының бірлігі.</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	Спорттық шынығудың үш кезеңі бар: бірінші – </a:t>
            </a:r>
            <a:r>
              <a:rPr lang="kk-KZ" sz="2400" b="1" dirty="0" smtClean="0">
                <a:latin typeface="Times New Roman" pitchFamily="18" charset="0"/>
                <a:cs typeface="Times New Roman" pitchFamily="18" charset="0"/>
              </a:rPr>
              <a:t>дайындық кезеңі</a:t>
            </a:r>
            <a:r>
              <a:rPr lang="kk-KZ" sz="2400" dirty="0" smtClean="0">
                <a:latin typeface="Times New Roman" pitchFamily="18" charset="0"/>
                <a:cs typeface="Times New Roman" pitchFamily="18" charset="0"/>
              </a:rPr>
              <a:t> , оның нәтижесінде арнай жұмысқа қабілеттіліктің біршама жоғары деңгейіне шығуға болады. Бұл кезеңнің ұзақтығы – 3-4 ай, бұл мерзім шыныққандықтың жекелей ерекшелігіне және деңгейіне байланысты</a:t>
            </a:r>
            <a:r>
              <a:rPr lang="kk-KZ" sz="2400" dirty="0" smtClean="0">
                <a:latin typeface="Times New Roman" pitchFamily="18" charset="0"/>
                <a:cs typeface="Times New Roman" pitchFamily="18" charset="0"/>
              </a:rPr>
              <a:t>.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428596" y="1000108"/>
            <a:ext cx="821537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800" dirty="0" smtClean="0">
                <a:latin typeface="Times New Roman" pitchFamily="18" charset="0"/>
                <a:cs typeface="Times New Roman" pitchFamily="18" charset="0"/>
              </a:rPr>
              <a:t>Екінші – </a:t>
            </a:r>
            <a:r>
              <a:rPr lang="kk-KZ" sz="2800" b="1" dirty="0" smtClean="0">
                <a:latin typeface="Times New Roman" pitchFamily="18" charset="0"/>
                <a:cs typeface="Times New Roman" pitchFamily="18" charset="0"/>
              </a:rPr>
              <a:t>жарыстық кезең, </a:t>
            </a:r>
            <a:r>
              <a:rPr lang="kk-KZ" sz="2800" dirty="0" smtClean="0">
                <a:latin typeface="Times New Roman" pitchFamily="18" charset="0"/>
                <a:cs typeface="Times New Roman" pitchFamily="18" charset="0"/>
              </a:rPr>
              <a:t>бұл кезеңде спортшы жұмысқа қабілеттіліктің жоғары деңгейіне жетеді., бірақ, бұл деңгейді спортшы бар жоғы шектеулі – 4-5 ай ғана ұстап тұра алады. Үшінші кезең - </a:t>
            </a:r>
            <a:r>
              <a:rPr lang="kk-KZ" sz="2800" b="1" dirty="0" smtClean="0">
                <a:latin typeface="Times New Roman" pitchFamily="18" charset="0"/>
                <a:cs typeface="Times New Roman" pitchFamily="18" charset="0"/>
              </a:rPr>
              <a:t>өтпелі кезең, </a:t>
            </a:r>
            <a:r>
              <a:rPr lang="kk-KZ" sz="2800" dirty="0" smtClean="0">
                <a:latin typeface="Times New Roman" pitchFamily="18" charset="0"/>
                <a:cs typeface="Times New Roman" pitchFamily="18" charset="0"/>
              </a:rPr>
              <a:t>бұл кезеңде шынықтыру жүктемелері төмендейді. Нақты тынығу қажет немесе қандай да бір басқа жұмыспен шұғылдану керек. Бұл кезеңнің орташа ұзақтығы – 4-6 апта.</a:t>
            </a:r>
            <a:endParaRPr lang="ru-RU" sz="2800" dirty="0" smtClean="0">
              <a:latin typeface="Times New Roman" pitchFamily="18" charset="0"/>
              <a:cs typeface="Times New Roman" pitchFamily="18" charset="0"/>
            </a:endParaRPr>
          </a:p>
          <a:p>
            <a:r>
              <a:rPr lang="kk-KZ" sz="2800" dirty="0" smtClean="0">
                <a:latin typeface="Times New Roman" pitchFamily="18" charset="0"/>
                <a:cs typeface="Times New Roman" pitchFamily="18" charset="0"/>
              </a:rPr>
              <a:t>	Жылдық шынықтыру циклі аралық – мезоциклдерге, ал мезоциклдер апталық – микроциклдерге бөлінеді. Мұндай циклділік адам биоритмдеріне сәйкес келеді.</a:t>
            </a:r>
            <a:endParaRPr lang="ru-RU" sz="28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642910" y="928670"/>
            <a:ext cx="8143932"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dirty="0" smtClean="0">
                <a:latin typeface="Times New Roman" pitchFamily="18" charset="0"/>
                <a:cs typeface="Times New Roman" pitchFamily="18" charset="0"/>
              </a:rPr>
              <a:t>2. </a:t>
            </a:r>
            <a:r>
              <a:rPr lang="kk-KZ" sz="2000" b="1" dirty="0" smtClean="0">
                <a:latin typeface="Times New Roman" pitchFamily="18" charset="0"/>
                <a:cs typeface="Times New Roman" pitchFamily="18" charset="0"/>
              </a:rPr>
              <a:t>Шыныққандықтың негізгі </a:t>
            </a:r>
            <a:r>
              <a:rPr lang="kk-KZ" sz="2000" b="1" dirty="0" smtClean="0">
                <a:latin typeface="Times New Roman" pitchFamily="18" charset="0"/>
                <a:cs typeface="Times New Roman" pitchFamily="18" charset="0"/>
              </a:rPr>
              <a:t>фукнционалды </a:t>
            </a:r>
            <a:r>
              <a:rPr lang="kk-KZ" sz="2000" b="1" dirty="0" smtClean="0">
                <a:latin typeface="Times New Roman" pitchFamily="18" charset="0"/>
                <a:cs typeface="Times New Roman" pitchFamily="18" charset="0"/>
              </a:rPr>
              <a:t>тиімділіктері.</a:t>
            </a:r>
            <a:r>
              <a:rPr lang="kk-KZ" sz="2000" dirty="0" smtClean="0">
                <a:latin typeface="Times New Roman" pitchFamily="18" charset="0"/>
                <a:cs typeface="Times New Roman" pitchFamily="18" charset="0"/>
              </a:rPr>
              <a:t> Үзбей шынығу нәтижесінде екі оң тиімділіктер қалыптасады: 1) бүкіл ағзаның және шынығу жаттығуларының орындалуын қамтамасыз ететін оның басты жүйелерінің максимальды функционалді мүмкіндіктерінің күшеюі; 2) бүкіл ағзаның және орындалатын бұлшық ет қызметіне қатысатын оның мүшелері мен жүйелеренің қызметінің тиіміділігінің (үнемділігінің) артуы.</a:t>
            </a:r>
            <a:endParaRPr lang="ru-RU" sz="2000" dirty="0" smtClean="0">
              <a:latin typeface="Times New Roman" pitchFamily="18" charset="0"/>
              <a:cs typeface="Times New Roman" pitchFamily="18" charset="0"/>
            </a:endParaRPr>
          </a:p>
          <a:p>
            <a:r>
              <a:rPr lang="kk-KZ" sz="2000" b="1"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kk-KZ" sz="2000" b="1" dirty="0" smtClean="0">
                <a:latin typeface="Times New Roman" pitchFamily="18" charset="0"/>
                <a:cs typeface="Times New Roman" pitchFamily="18" charset="0"/>
              </a:rPr>
              <a:t>	3. Шыныққандықтың физиологиялық принциптері: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жалпы және арнайы дене дайындығының бірлігі;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шынықтыру процесінің үздіксіз жүргізілуі;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Шынықтыру процесінің циклділігі. Шынықтыру процесінің мәні мен құрылымы кезеңімен өзгеріп отыруы қажет, өйткеі, спорттық қалыпты барлық уақыт бойы сақап тұру мүмкін емес;</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жаттығулар қайталанып отыруы қажет, нәтижесінде қимыл дағдысы бекінеді;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шынықтыру жүктемелерін үзбей және максимальды көтеру.</a:t>
            </a:r>
            <a:endParaRPr lang="ru-RU" sz="2000"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57158" y="714356"/>
            <a:ext cx="842968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dirty="0" smtClean="0"/>
              <a:t> </a:t>
            </a:r>
            <a:r>
              <a:rPr lang="kk-KZ" sz="2000" b="1" dirty="0" smtClean="0">
                <a:latin typeface="Times New Roman" pitchFamily="18" charset="0"/>
                <a:cs typeface="Times New Roman" pitchFamily="18" charset="0"/>
              </a:rPr>
              <a:t>4. Шынықтыру жүктемелерінің қарқынын, жиілігін және көлемін физиологиялық негіздеу</a:t>
            </a:r>
            <a:r>
              <a:rPr lang="kk-KZ" sz="2000" dirty="0" smtClean="0">
                <a:latin typeface="Times New Roman" pitchFamily="18" charset="0"/>
                <a:cs typeface="Times New Roman" pitchFamily="18" charset="0"/>
              </a:rPr>
              <a:t>. Шынықтыру тиіміділіг  тек қана  дене жүктемесі қалыптасқан бейімділік деңгейінен артық болған жағдайда  ғана қалыптасады. Дене жүктемесінің шегі бар- оған оның ұзақтығы, қарқыны және жиілігі жатады. Тек қана шекті жүктемелерден артық шынықтырулардың ғана тиімділігі болады.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Жүктеменің қарқыны анықтау үшін бірқатар әдістер қолданылады, атап айтқанда: оттегінің қолданылуын анықтау әдісі, ЖСЖ анықтау, анаэробты алмасу табалдырығын анықтау, қандағы лактаттың концентрациясын анықтау және т.б. Шынығу тиіміділігінң қалыптасуында шынықтыру сабағының ұзақтығының маңызы үлкен. Әртүрлі дене сапаларын шынықтыруда шынықтыру сабақтарының ұзақтығы әртүрлі болады. Жиіліктері де әртүрлі болады. Төзіміділікке шынығудағы шынығудың шекті  жиілігі – аптасына 3-5 рет, ал шапшаңдықты-күшті шынықтыруда – аптасына 3 рет.</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Шынықтыру жүктемелерінің қарқыны, ұзақтығы және жиілігі біріге шынығудың көлемін анықтайды. Шынықтыру жүктемелерінің көлемі және шынықтыру тиімділігі арасында түзу байланыс жоқ.</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428596" y="857232"/>
            <a:ext cx="821537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dirty="0" smtClean="0">
                <a:latin typeface="Times New Roman" pitchFamily="18" charset="0"/>
                <a:cs typeface="Times New Roman" pitchFamily="18" charset="0"/>
              </a:rPr>
              <a:t>5. Шынықтыру тиіміділіктерінің арнайылығы және  қайтымдылығы.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Үзбей шынығу</a:t>
            </a:r>
            <a:r>
              <a:rPr lang="kk-KZ" sz="2000" dirty="0" smtClean="0">
                <a:latin typeface="Times New Roman" pitchFamily="18" charset="0"/>
                <a:cs typeface="Times New Roman" pitchFamily="18" charset="0"/>
              </a:rPr>
              <a:t> нәтижесінде арнайы шынығу тиімділіктерінде айқындалатын арнайы бейімделу түзіледі. Жалпы ереженің мәні -  жоғары спорттық шеберлік деңгейінде, спорттық нәтиже өсімі -  шынықтыру процесінде  берілген спорт түрінде негізгі болып саналатын жаттығуларды орындау кезінде байқалады.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Шынықтыру тиімділіктерінің қайтымдылығы. </a:t>
            </a:r>
            <a:r>
              <a:rPr lang="kk-KZ" sz="2000" dirty="0" smtClean="0">
                <a:latin typeface="Times New Roman" pitchFamily="18" charset="0"/>
                <a:cs typeface="Times New Roman" pitchFamily="18" charset="0"/>
              </a:rPr>
              <a:t>Шынықтыру жүктемелерін табалдырықты деңгейден төмендету кезінде арнайы шынығу тиімділіктерінің азаюы немесе жойылуы жүреді. Мысалы, шынықтыруды тоқтатқаннан кейін екі аптадан кейін жұмысқа қабілеттіліктің төмендеуі жүрсе, 3-6 ай үзілістен кейін жұмысқа қабілеттілік шынықтыруды бастағанға дейінгі деңгейге төмендейді. Шынықтыруды қайта бастағаннан соң оң шынықтыру тиімділіктері қайта қалыптасады.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Қайтымды шынығу тиімділік қасиеті -  табалдырық үсті қарқынды жүктемелерді қолдана үзбей шынықтыру сабақтарын жүргізуді талап етеді.</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00034" y="857232"/>
            <a:ext cx="814393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kk-KZ" sz="2400" b="1" dirty="0" smtClean="0">
                <a:latin typeface="Times New Roman" pitchFamily="18" charset="0"/>
                <a:cs typeface="Times New Roman" pitchFamily="18" charset="0"/>
              </a:rPr>
              <a:t>6. Спорттық қалып. </a:t>
            </a:r>
            <a:r>
              <a:rPr lang="kk-KZ" sz="2400" dirty="0" smtClean="0">
                <a:latin typeface="Times New Roman" pitchFamily="18" charset="0"/>
                <a:cs typeface="Times New Roman" pitchFamily="18" charset="0"/>
              </a:rPr>
              <a:t>Спорттық қалып дегеніміз спортшы ағзасының жеке жетістікке жетуіне оптималді дайындығы. Спорттық қалып берліген индивидуумға максимальды физиологиялық жүйелердің қызметінің деңгейімен, қимылдардың жоғары бағдарымен және олардың вегетативті қамтамасыз етілуімен, сондай-ақ, ағзаның физиологиялық қорларды толық қолдана алу қабілетімен сипатталады. Спорттық қалып ұзақө уазыт сақталынбайды. Жеке жетістіктердің өсімінің шегі әрбір адамда генетикалық алдын анықталған болады. Генетикалық факторлар жоғары нәтижеге жетудегі шешуші фактор болып табылады.</a:t>
            </a:r>
            <a:endParaRPr lang="ru-RU"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500034" y="928670"/>
            <a:ext cx="807249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b="1" dirty="0" smtClean="0">
                <a:latin typeface="Times New Roman" pitchFamily="18" charset="0"/>
                <a:cs typeface="Times New Roman" pitchFamily="18" charset="0"/>
              </a:rPr>
              <a:t>7. Спортшының тыныштық күйдегі, стандартты және шекті жүктемелерді берген кездегі функционалді дайындығыныңы сипаттамасы.</a:t>
            </a:r>
            <a:endParaRPr lang="ru-RU" sz="2000" dirty="0" smtClean="0">
              <a:latin typeface="Times New Roman" pitchFamily="18" charset="0"/>
              <a:cs typeface="Times New Roman" pitchFamily="18" charset="0"/>
            </a:endParaRPr>
          </a:p>
          <a:p>
            <a:pPr algn="just"/>
            <a:r>
              <a:rPr lang="kk-KZ" sz="2000" b="1" dirty="0" smtClean="0">
                <a:latin typeface="Times New Roman" pitchFamily="18" charset="0"/>
                <a:cs typeface="Times New Roman" pitchFamily="18" charset="0"/>
              </a:rPr>
              <a:t>	Тыныштықы күйде</a:t>
            </a:r>
            <a:r>
              <a:rPr lang="kk-KZ" sz="2000" dirty="0" smtClean="0">
                <a:latin typeface="Times New Roman" pitchFamily="18" charset="0"/>
                <a:cs typeface="Times New Roman" pitchFamily="18" charset="0"/>
              </a:rPr>
              <a:t>. Спортшының ОЖЖ-де жүйке процестерінің лабилдігінің жоғары деңгейі байқалады.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Спортшылардың </a:t>
            </a:r>
            <a:r>
              <a:rPr lang="kk-KZ" sz="2000" b="1" dirty="0" smtClean="0">
                <a:latin typeface="Times New Roman" pitchFamily="18" charset="0"/>
                <a:cs typeface="Times New Roman" pitchFamily="18" charset="0"/>
              </a:rPr>
              <a:t>қимыл аппараты</a:t>
            </a:r>
            <a:r>
              <a:rPr lang="kk-KZ" sz="2000" dirty="0" smtClean="0">
                <a:latin typeface="Times New Roman" pitchFamily="18" charset="0"/>
                <a:cs typeface="Times New Roman" pitchFamily="18" charset="0"/>
              </a:rPr>
              <a:t> сүйектердің біршама жуандығымен және мықтылығымен; бұлшық еттердің айқын жұмыстық гипертрофиясымен; гликогеннің және миоглобиннің үлкен қорымен; ферменттердің жоғары белсенділігімен ерекшеленеді.</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Тыныс алу жүйесі. </a:t>
            </a:r>
            <a:r>
              <a:rPr lang="kk-KZ" sz="2000" dirty="0" smtClean="0">
                <a:latin typeface="Times New Roman" pitchFamily="18" charset="0"/>
                <a:cs typeface="Times New Roman" pitchFamily="18" charset="0"/>
              </a:rPr>
              <a:t>ӨТС 6-8 л/мин-қы дейін ұлғайған. ТЖ 6-12 рет/мин-қа дейін төмендеген. Өкпенің максимальды желденуі 150-200 л/мин шамасында.</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Жүрек-тамыр жүйесі</a:t>
            </a:r>
            <a:r>
              <a:rPr lang="kk-KZ" sz="2000" dirty="0" smtClean="0">
                <a:latin typeface="Times New Roman" pitchFamily="18" charset="0"/>
                <a:cs typeface="Times New Roman" pitchFamily="18" charset="0"/>
              </a:rPr>
              <a:t>. Жүректің көлемі 100-1200 см</a:t>
            </a:r>
            <a:r>
              <a:rPr lang="kk-KZ" sz="2000" baseline="30000" dirty="0" smtClean="0">
                <a:latin typeface="Times New Roman" pitchFamily="18" charset="0"/>
                <a:cs typeface="Times New Roman" pitchFamily="18" charset="0"/>
              </a:rPr>
              <a:t>3</a:t>
            </a:r>
            <a:r>
              <a:rPr lang="kk-KZ" sz="2000" dirty="0" smtClean="0">
                <a:latin typeface="Times New Roman" pitchFamily="18" charset="0"/>
                <a:cs typeface="Times New Roman" pitchFamily="18" charset="0"/>
              </a:rPr>
              <a:t> ұлғайған. ЖСЖ 4-50 соғу/мин-қа дейін төмендеген. ҚМК төмен. АҚҚ 100-105 мм с.б.-нп дейін төмендеген.</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Қан. </a:t>
            </a:r>
            <a:r>
              <a:rPr lang="kk-KZ" sz="2000" dirty="0" smtClean="0">
                <a:latin typeface="Times New Roman" pitchFamily="18" charset="0"/>
                <a:cs typeface="Times New Roman" pitchFamily="18" charset="0"/>
              </a:rPr>
              <a:t>Эритроциттердің және гемоглобиннің мөлшері 6-10 млн/1мм</a:t>
            </a:r>
            <a:r>
              <a:rPr lang="kk-KZ" sz="2000" baseline="30000" dirty="0" smtClean="0">
                <a:latin typeface="Times New Roman" pitchFamily="18" charset="0"/>
                <a:cs typeface="Times New Roman" pitchFamily="18" charset="0"/>
              </a:rPr>
              <a:t>3</a:t>
            </a:r>
            <a:r>
              <a:rPr lang="kk-KZ" sz="2000" dirty="0" smtClean="0">
                <a:latin typeface="Times New Roman" pitchFamily="18" charset="0"/>
                <a:cs typeface="Times New Roman" pitchFamily="18" charset="0"/>
              </a:rPr>
              <a:t>-ға және 160 г/л-ге артқан. Оттегінің оттектік сыйымдылығы 22 аб.% Қанның сілтілік қоры және айналымдағы қанның мөлшері жоғары.</a:t>
            </a:r>
            <a:endParaRPr lang="ru-RU" sz="2000" dirty="0" smtClean="0">
              <a:latin typeface="Times New Roman" pitchFamily="18" charset="0"/>
              <a:cs typeface="Times New Roman" pitchFamily="18" charset="0"/>
            </a:endParaRPr>
          </a:p>
          <a:p>
            <a:r>
              <a:rPr lang="kk-KZ" sz="2000" dirty="0" smtClean="0"/>
              <a:t>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TotalTime>
  <Words>564</Words>
  <PresentationFormat>Экран (4:3)</PresentationFormat>
  <Paragraphs>50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4</cp:revision>
  <dcterms:created xsi:type="dcterms:W3CDTF">2016-03-30T03:47:37Z</dcterms:created>
  <dcterms:modified xsi:type="dcterms:W3CDTF">2020-03-19T11:06:59Z</dcterms:modified>
</cp:coreProperties>
</file>