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19.03.2020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19.03.2020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агетная рамка 2"/>
          <p:cNvSpPr/>
          <p:nvPr/>
        </p:nvSpPr>
        <p:spPr>
          <a:xfrm>
            <a:off x="1142976" y="571480"/>
            <a:ext cx="6929486" cy="5429288"/>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2800" b="1" dirty="0" smtClean="0">
                <a:latin typeface="Times New Roman" pitchFamily="18" charset="0"/>
                <a:cs typeface="Times New Roman" pitchFamily="18" charset="0"/>
              </a:rPr>
              <a:t>Дәріс тақырыбы: </a:t>
            </a:r>
            <a:r>
              <a:rPr lang="ru-RU" sz="2800" b="1" dirty="0" smtClean="0">
                <a:solidFill>
                  <a:schemeClr val="tx1"/>
                </a:solidFill>
                <a:latin typeface="Times New Roman" pitchFamily="18" charset="0"/>
                <a:cs typeface="Times New Roman" pitchFamily="18" charset="0"/>
              </a:rPr>
              <a:t>« </a:t>
            </a:r>
            <a:r>
              <a:rPr lang="kk-KZ" sz="2800" b="1" dirty="0" smtClean="0">
                <a:latin typeface="Times New Roman" pitchFamily="18" charset="0"/>
                <a:cs typeface="Times New Roman" pitchFamily="18" charset="0"/>
              </a:rPr>
              <a:t>Дене </a:t>
            </a:r>
            <a:r>
              <a:rPr lang="kk-KZ" sz="2800" b="1" dirty="0" smtClean="0">
                <a:latin typeface="Times New Roman" pitchFamily="18" charset="0"/>
                <a:cs typeface="Times New Roman" pitchFamily="18" charset="0"/>
              </a:rPr>
              <a:t>қасиеттерін (қимылды) жетілдірудің физиологиялық </a:t>
            </a:r>
            <a:r>
              <a:rPr lang="kk-KZ" sz="2800" b="1" dirty="0" smtClean="0">
                <a:latin typeface="Times New Roman" pitchFamily="18" charset="0"/>
                <a:cs typeface="Times New Roman" pitchFamily="18" charset="0"/>
              </a:rPr>
              <a:t>механизмдері</a:t>
            </a:r>
            <a:r>
              <a:rPr lang="ru-RU" sz="2800" b="1" dirty="0" smtClean="0">
                <a:solidFill>
                  <a:schemeClr val="tx1"/>
                </a:solidFill>
                <a:latin typeface="Times New Roman" pitchFamily="18" charset="0"/>
                <a:cs typeface="Times New Roman" pitchFamily="18" charset="0"/>
              </a:rPr>
              <a:t> </a:t>
            </a:r>
            <a:r>
              <a:rPr lang="ru-RU" sz="2800" b="1" dirty="0" smtClean="0">
                <a:solidFill>
                  <a:schemeClr val="tx1"/>
                </a:solidFill>
                <a:latin typeface="Times New Roman" pitchFamily="18" charset="0"/>
                <a:cs typeface="Times New Roman" pitchFamily="18" charset="0"/>
              </a:rPr>
              <a:t>»</a:t>
            </a:r>
            <a:endParaRPr lang="ru-RU" sz="2800" b="1" dirty="0" smtClean="0">
              <a:solidFill>
                <a:schemeClr val="tx1"/>
              </a:solidFill>
              <a:latin typeface="Times New Roman" pitchFamily="18" charset="0"/>
              <a:cs typeface="Times New Roman" pitchFamily="18" charset="0"/>
            </a:endParaRPr>
          </a:p>
          <a:p>
            <a:pPr algn="ctr"/>
            <a:endParaRPr lang="ru-RU" sz="2000" dirty="0" smtClean="0">
              <a:solidFill>
                <a:srgbClr val="FF0000"/>
              </a:solidFill>
              <a:latin typeface="Comic Sans MS" pitchFamily="66" charset="0"/>
            </a:endParaRPr>
          </a:p>
          <a:p>
            <a:pPr algn="ctr"/>
            <a:r>
              <a:rPr lang="ru-RU" sz="2000" dirty="0" err="1" smtClean="0">
                <a:solidFill>
                  <a:srgbClr val="FF0000"/>
                </a:solidFill>
                <a:latin typeface="Comic Sans MS" pitchFamily="66" charset="0"/>
              </a:rPr>
              <a:t>Құрастырушы</a:t>
            </a:r>
            <a:r>
              <a:rPr lang="ru-RU" sz="2000" dirty="0" err="1" smtClean="0">
                <a:solidFill>
                  <a:srgbClr val="FF0000"/>
                </a:solidFill>
                <a:latin typeface="Comic Sans MS" pitchFamily="66" charset="0"/>
              </a:rPr>
              <a:t>: </a:t>
            </a:r>
            <a:r>
              <a:rPr lang="ru-RU" sz="2000" dirty="0" err="1" smtClean="0">
                <a:solidFill>
                  <a:srgbClr val="FF0000"/>
                </a:solidFill>
                <a:latin typeface="Comic Sans MS" pitchFamily="66" charset="0"/>
              </a:rPr>
              <a:t>Р.Б.Лесбекова</a:t>
            </a:r>
            <a:endParaRPr lang="ru-RU" sz="2000" dirty="0" smtClean="0">
              <a:solidFill>
                <a:srgbClr val="FF0000"/>
              </a:solidFill>
              <a:latin typeface="Comic Sans MS" pitchFamily="66" charset="0"/>
            </a:endParaRPr>
          </a:p>
          <a:p>
            <a:pPr algn="ctr"/>
            <a:endParaRPr lang="ru-RU" sz="2800" dirty="0" smtClean="0">
              <a:solidFill>
                <a:schemeClr val="tx1"/>
              </a:solidFill>
            </a:endParaRPr>
          </a:p>
          <a:p>
            <a:pPr algn="ct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00034" y="500042"/>
            <a:ext cx="814393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2400" dirty="0" smtClean="0">
                <a:latin typeface="Times New Roman" pitchFamily="18" charset="0"/>
                <a:cs typeface="Times New Roman" pitchFamily="18" charset="0"/>
              </a:rPr>
              <a:t>Шапшаңдықтың жинақты түрі спринтерлік жүгулерді, секірулерді, соққы берулерді орындағандағы спорттық қызмет кезінде айқындалады. Шапшаңдықтағы маңызды мәселе – ақыл-ой операцияларының қысқа уақытта жүзеге асуы. Мысалы, тактикалық міндеттерді шешуде жоғары дәрежелі спортшылар бар жоғы 0,5-1с уақыт жұмсаса, шешім қабылдау уақыттары осы кезеңнің жартысын ғана құрайды.</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Физиологиялық тұрғыдан қимылдар шапшаңдығындағы маңызды мәселелер: 1) лабилдік – жүйке және бұлшық ет жасушаларындағы қозудың өту шапшаңдығы; 2) жүйке процестерінің қозғалмалылығы -  жүйке жүесіндегі қозу мен тежелу процестерінің алмасу шапшаңдығы; 3) қаңқа бұлшық еттеріндегі шапшаң және баяу бұлшық ет талшықтарының ара қатынасы.</a:t>
            </a:r>
            <a:endParaRPr lang="ru-RU" sz="2400" dirty="0" smtClean="0">
              <a:latin typeface="Times New Roman" pitchFamily="18" charset="0"/>
              <a:cs typeface="Times New Roman" pitchFamily="18" charset="0"/>
            </a:endParaRPr>
          </a:p>
          <a:p>
            <a:pPr lvl="0" fontAlgn="base">
              <a:spcBef>
                <a:spcPct val="0"/>
              </a:spcBef>
              <a:spcAft>
                <a:spcPct val="0"/>
              </a:spcAft>
            </a:pPr>
            <a:endParaRPr lang="ru-RU" sz="2000"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57158" y="500042"/>
            <a:ext cx="7215238"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400" b="1" dirty="0" smtClean="0">
                <a:latin typeface="Times New Roman" pitchFamily="18" charset="0"/>
                <a:cs typeface="Times New Roman" pitchFamily="18" charset="0"/>
              </a:rPr>
              <a:t>3а. Шапшаңдықтың дамуының жас бойынша ерекшеліктері және шапшаңдықтың қорлары.</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Шапшаңдықтың ең көп өсімі шынығу нәтижесінде балалрда 9-12 жас аралығында байқалады, ал максимальды мәніне 14-15 жаста жетеді.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Адамның жасы ұлғая келе бұлшық еттердегі талшықтар шапшаңдығы төмендейді. Бұлшық ет құрамына байланысты бұлшық ет жиырылуының шапшаңдығы төмендейді.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Шапшаңдықтың физиологиялық қоралы: 1) жүйке және бұлшық ет жасушаларының лабилдігінің артуы; 2) мидағы жүйке процестерінің қозғалмалылығынң артуы; 3) қозудың синапстар арқылы өту уақытының қысқаруы; 4) бұлшық еттердегі ҚБ белсенділігінң үйлесімділігі; 5! Антогонист-бұлшық еттердің уақытылы тежелуі; 6) бұлшық еттер босаңсуының шапшаңдығының артуы.</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28596" y="571480"/>
            <a:ext cx="8358246"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b="1" dirty="0" smtClean="0">
                <a:latin typeface="Times New Roman" pitchFamily="18" charset="0"/>
                <a:cs typeface="Times New Roman" pitchFamily="18" charset="0"/>
              </a:rPr>
              <a:t>4. Төзімділіктің физиологиялық сипаттамасы.</a:t>
            </a:r>
            <a:endParaRPr lang="ru-RU" sz="2400" dirty="0" smtClean="0">
              <a:latin typeface="Times New Roman" pitchFamily="18" charset="0"/>
              <a:cs typeface="Times New Roman" pitchFamily="18" charset="0"/>
            </a:endParaRPr>
          </a:p>
          <a:p>
            <a:r>
              <a:rPr lang="kk-KZ" sz="2400" b="1"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Төзімділік дегеніміз арнайы жұмысты ұзақ уақыт бойын немесе берілген бір уақыт ішінде тиімділігін төмендетпей орындай алу қабілеті, Басқаша айтқанда, бұл адамның шаршауды жеңе алу қабілеті. Төзімділік – жұмысқа қабілеттіліктің өлшемі. </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Төзімділіктің </a:t>
            </a:r>
            <a:r>
              <a:rPr lang="kk-KZ" sz="2400" dirty="0" smtClean="0">
                <a:latin typeface="Times New Roman" pitchFamily="18" charset="0"/>
                <a:cs typeface="Times New Roman" pitchFamily="18" charset="0"/>
              </a:rPr>
              <a:t>жалпы </a:t>
            </a:r>
            <a:r>
              <a:rPr lang="kk-KZ" sz="2400" dirty="0" smtClean="0">
                <a:latin typeface="Times New Roman" pitchFamily="18" charset="0"/>
                <a:cs typeface="Times New Roman" pitchFamily="18" charset="0"/>
              </a:rPr>
              <a:t>және арнайы екі түрі бар. Жалпы төзімділік үлкен  бұлшық ет топтарының қатысуымен кез келген циклді жұмыстың бірқалыпты қуатты аймақта ұзақ уақыт орындай алу қабілетімен сипатталады. Арнайы төзімділік нақты бір қимыл әркетін орындау кезіндегі жұмысқа қабілеттіліктің тиімділігн сақтай алу қабілеті. Арнайы төзімділіктің өзі статикалық, күшті, шапшаңдықты, циклді спорт түрлеріне төзімділік, ситуациялы спорт түрлеріне төзімділік, айналдыруларға және үдеуге төзімділік, гипоксияға төзімділік болып бөлінеді.</a:t>
            </a:r>
            <a:endParaRPr lang="ru-RU" sz="2400" dirty="0" smtClean="0">
              <a:latin typeface="Times New Roman" pitchFamily="18" charset="0"/>
              <a:cs typeface="Times New Roman" pitchFamily="18" charset="0"/>
            </a:endParaRPr>
          </a:p>
          <a:p>
            <a:r>
              <a:rPr lang="kk-KZ" sz="2000" dirty="0" smtClean="0"/>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42910" y="428604"/>
            <a:ext cx="771530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dirty="0" smtClean="0">
                <a:latin typeface="Times New Roman" pitchFamily="18" charset="0"/>
                <a:cs typeface="Times New Roman" pitchFamily="18" charset="0"/>
              </a:rPr>
              <a:t>Спорттық физиологияда төзімділік -  спортшының негізінен  немесе тек  аэробты сипатты кең ауқымды бұлшық ет жұмысын ұзақ уақыт орындай алу қабілеті ретінде анықталады.  Осыған орай, жалпы төзімділіктің физиологиялық негізін адамның аэробты мүмкіндіктерінің – жұмысты тотығу реакциясының қуаты есебінен орындай алу қабілетінің жоғары деңгейі құрайды.</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Аэробты мүмкіндіктер бірқатар жайттарға байланысты: 1) аэробты қуаттылық, ОМҚ-ң (оттегінің максимальды қолданылуының) абсолютті және салыстырмалы мөлшерлерімен; 2) аэробты сыйымдылықпен – барлық жұмыс уақыты бойындағы оттегігінң қолданылуының жинақты мөлшерімен анықталады.</a:t>
            </a:r>
            <a:endParaRPr lang="ru-RU" sz="2400" dirty="0" smtClean="0">
              <a:latin typeface="Times New Roman" pitchFamily="18" charset="0"/>
              <a:cs typeface="Times New Roman" pitchFamily="18" charset="0"/>
            </a:endParaRPr>
          </a:p>
          <a:p>
            <a:pPr lvl="0" algn="just" fontAlgn="base">
              <a:spcBef>
                <a:spcPct val="0"/>
              </a:spcBef>
              <a:spcAft>
                <a:spcPct val="0"/>
              </a:spcAft>
            </a:pPr>
            <a:endParaRPr lang="ru-RU" sz="24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28596" y="428604"/>
            <a:ext cx="821537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b="1" dirty="0" smtClean="0">
                <a:latin typeface="Times New Roman" pitchFamily="18" charset="0"/>
                <a:cs typeface="Times New Roman" pitchFamily="18" charset="0"/>
              </a:rPr>
              <a:t>4.1. Төзімділік дамуының физиологиялық механизмдері</a:t>
            </a:r>
            <a:r>
              <a:rPr lang="kk-KZ"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Жалпы төзімділік оттекті тасымалдау жүйесінің қызметіне байланысты, атап айтқанда: тыныс алу, жүрек-тамыр және қан жүйелері.</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Тыныс алу жүйесі. Тыныс алу жүйесінің қажетті өлшемдерін </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(сыртқы тыныс алу, өкпедегі газ алмасу және оның қанмен тасымалдануы) орындау қажет. Бұлшық ет қызметі кезіндегі тыныс алу тиіміділгінің артуы бірқатар жолдармен жүзеге асады: 1) өкпе көлемдерінің және сыйымдылығының 10-20%-ға артуымен; 2) тыныс алу тереңдігінің ӨТС-нан 50-55%-ға артуымен; 3) альвеолярлы аумақтың ұлғаюы есебінен өкпенің диффузиялық қабілетінің артуымен және қылтамырлардан өтетін қан көлемінің көбеюі есебінен; 4) тыныс алу бұлшық еттерінің қуаттылығының және төзіміділігінің артуымен.</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642910" y="571480"/>
            <a:ext cx="785818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ru-RU" sz="1200" dirty="0" smtClean="0">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r>
              <a:rPr lang="kk-KZ" sz="2400" b="1" dirty="0" smtClean="0">
                <a:latin typeface="Times New Roman" pitchFamily="18" charset="0"/>
                <a:cs typeface="Times New Roman" pitchFamily="18" charset="0"/>
              </a:rPr>
              <a:t>Жүрек-тамыр жүйесі.	</a:t>
            </a:r>
            <a:r>
              <a:rPr lang="kk-KZ" sz="2400" dirty="0" smtClean="0">
                <a:latin typeface="Times New Roman" pitchFamily="18" charset="0"/>
                <a:cs typeface="Times New Roman" pitchFamily="18" charset="0"/>
              </a:rPr>
              <a:t>Бұлшық ет қызметі кезіндегі жүрек-тамыр жүйесі қызметінің тиімділігінің артуы төмендегідей жағдайлардың есебінен жүреді: 1) жүректің көлемінің артуы; 2) сиситолалық қан көлемінің артуы; 3) ЖСЖ баяулауы – спорттық брадикардия (40-50 соғу/мин-қа дейін); 4) систолалық артериялық қан қысымының төмендеуі.</a:t>
            </a:r>
            <a:endParaRPr lang="ru-RU" sz="2400" dirty="0" smtClean="0">
              <a:latin typeface="Times New Roman" pitchFamily="18" charset="0"/>
              <a:cs typeface="Times New Roman" pitchFamily="18" charset="0"/>
            </a:endParaRPr>
          </a:p>
          <a:p>
            <a:r>
              <a:rPr lang="kk-KZ" sz="2400" b="1" dirty="0" smtClean="0">
                <a:latin typeface="Times New Roman" pitchFamily="18" charset="0"/>
                <a:cs typeface="Times New Roman" pitchFamily="18" charset="0"/>
              </a:rPr>
              <a:t>Қан жүйесі</a:t>
            </a:r>
            <a:r>
              <a:rPr lang="kk-KZ" sz="2400" dirty="0" smtClean="0">
                <a:latin typeface="Times New Roman" pitchFamily="18" charset="0"/>
                <a:cs typeface="Times New Roman" pitchFamily="18" charset="0"/>
              </a:rPr>
              <a:t>. Бұл жүйенің  тиімділігінің артуы: 1) айналымдағы қанның көлемінің артуы (орташа есеппен 20%-ға); 2) эритроциттер мен гемоглобиннің мөлшерінің артуы; 3) жұмыс кезінде қандағы сүт кышқылы мөлшерінің азаюы.</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1200" dirty="0" smtClean="0">
              <a:latin typeface="Times New Roman" pitchFamily="18" charset="0"/>
              <a:ea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714348" y="500042"/>
            <a:ext cx="7643866"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b="1" dirty="0" smtClean="0">
                <a:latin typeface="Times New Roman" pitchFamily="18" charset="0"/>
                <a:cs typeface="Times New Roman" pitchFamily="18" charset="0"/>
              </a:rPr>
              <a:t>4.2. Төзімділікті анықтайтын және шектейтін факторлар.</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Төзімділіктің қимыл сапалары тұтасымен  ағзаның функционалді қорларының көлеміне байланысты. Бұл қорлар бұлшық ет жұмысының  қайталымды, ретті және қарқынды процесінде ғана жасалынады, тұрақталады және жоғарылайды. Төзімділік - адам тіршілігі барысында қалыптасатын, шынықтыруға болатын дене сапасы.	 Балаларда төзімділіктің өсімі 7-10 жас аралығында байқалады. Төзімдділік сапалық  максимальды мәніне 20-30 жаста жетіп, 40 жастан кейін төмендейді.</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Спортьшының төзімділігін шектейтін негізгі фактор – жүрек-тамыр жүйесінің өнімділігі. Бірақ, оттегіні тасымалдау жүйесінде сол жүйенің құрамдас кез келген бір алғашқы бөлімі (тыныс алу жүйесі, қан жүйесі, сіңірілу жүйесі) қиындық туындатуы мүмкін.</a:t>
            </a:r>
            <a:endParaRPr lang="ru-RU" sz="2400" dirty="0" smtClean="0">
              <a:latin typeface="Times New Roman" pitchFamily="18" charset="0"/>
              <a:cs typeface="Times New Roman" pitchFamily="18" charset="0"/>
            </a:endParaRPr>
          </a:p>
          <a:p>
            <a:r>
              <a:rPr lang="kk-KZ" sz="2000" dirty="0" smtClean="0"/>
              <a:t> </a:t>
            </a:r>
            <a:endParaRPr lang="ru-RU"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85720" y="571480"/>
            <a:ext cx="8286808"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5. Ептілік және иілгіштік түсініктері.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Ептілік</a:t>
            </a:r>
            <a:r>
              <a:rPr lang="kk-KZ" sz="2000" dirty="0" smtClean="0">
                <a:latin typeface="Times New Roman" pitchFamily="18" charset="0"/>
                <a:cs typeface="Times New Roman" pitchFamily="18" charset="0"/>
              </a:rPr>
              <a:t>   қалыптасқан дене сапаларының - күштің, шапшаңдықтың және төзімділіктің негізінде екінші дене сапасы ретінде құрылады. Оның сипаты: жаңа қимылдарды және қимыл дағдыларын жасау қабілеті; бір қимылдан екінші қимылға тез ауысуы; күрделі бағдарлы қимылдарды орындауы. Бұл қабілеттердің негізін экстраполяция, жақсы бағдарлану, лабилдіктің жоғары деңгейі мен жүйке процестерінің қозғалмалылығы, әртүрлі бұлшық еттерді басқара алу қабілеті құрайды.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Иілгіштік – </a:t>
            </a:r>
            <a:r>
              <a:rPr lang="kk-KZ" sz="2000" dirty="0" smtClean="0">
                <a:latin typeface="Times New Roman" pitchFamily="18" charset="0"/>
                <a:cs typeface="Times New Roman" pitchFamily="18" charset="0"/>
              </a:rPr>
              <a:t>буындарда үлкен амплитудамен қимылдар орындай алу қабілеті. Басқаша айтқанда,  буындардың қозғалмалылығы.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Иілгіштік екі түрлі болады: белсенді  және сылбыр иілгіштік. Белсенді иілгіштік буындардағы ерікті қозғалыстар кезінде болады. Сылбыр иілгіштік бұлшық еттерді сыртқы күшпен созу кезінде айқындалады. Сылбыр ептілік белсендіге қарағанда басым болады.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Иілгіштік бұлшық еттерді қыздырғанда  жақсарады, суыққа нашарлайды. Ұйқы келгенде және шаршағанда төмендейді. Иілгіштіктің ең аз мөлшері – таңертең байқалса, түс кезінде максимальды деңгейіне жетеді. Иілгіштіктің ең жоғары көрсеткіштері қыз балаларда 14 жаста, ұлдарда 15 жаста айқындалады. Егде жастағы адамдарда ең алдымен омыртқа жотасының иілгіштігі төмендейді.</a:t>
            </a:r>
            <a:endParaRPr lang="ru-RU" sz="2000" dirty="0" smtClean="0">
              <a:latin typeface="Times New Roman" pitchFamily="18" charset="0"/>
              <a:cs typeface="Times New Roman" pitchFamily="18" charset="0"/>
            </a:endParaRPr>
          </a:p>
          <a:p>
            <a:r>
              <a:rPr lang="kk-KZ" dirty="0" smtClean="0"/>
              <a:t>	</a:t>
            </a:r>
            <a:endParaRPr lang="ru-RU"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285720" y="357166"/>
            <a:ext cx="8715436" cy="6143668"/>
          </a:xfrm>
          <a:prstGeom prst="homePlate">
            <a:avLst>
              <a:gd name="adj" fmla="val 16152"/>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400" b="1" dirty="0" smtClean="0">
                <a:solidFill>
                  <a:schemeClr val="tx1"/>
                </a:solidFill>
                <a:latin typeface="Times New Roman" pitchFamily="18" charset="0"/>
                <a:cs typeface="Times New Roman" pitchFamily="18" charset="0"/>
              </a:rPr>
              <a:t>Дәрістің мақсаты: </a:t>
            </a:r>
            <a:r>
              <a:rPr lang="kk-KZ" sz="2400" dirty="0" smtClean="0">
                <a:solidFill>
                  <a:schemeClr val="tx1"/>
                </a:solidFill>
                <a:latin typeface="Times New Roman" pitchFamily="18" charset="0"/>
                <a:cs typeface="Times New Roman" pitchFamily="18" charset="0"/>
              </a:rPr>
              <a:t>Дене сапаларын (қимылды) жетілдірудің физиологиялық механизмдерін зерттеу </a:t>
            </a:r>
            <a:endParaRPr lang="kk-KZ" sz="2400" dirty="0" smtClean="0">
              <a:solidFill>
                <a:schemeClr val="tx1"/>
              </a:solidFill>
              <a:latin typeface="Times New Roman" pitchFamily="18" charset="0"/>
              <a:cs typeface="Times New Roman" pitchFamily="18" charset="0"/>
            </a:endParaRPr>
          </a:p>
          <a:p>
            <a:pPr algn="just"/>
            <a:r>
              <a:rPr lang="kk-KZ" sz="2400" b="1" dirty="0" smtClean="0">
                <a:solidFill>
                  <a:schemeClr val="tx1"/>
                </a:solidFill>
                <a:latin typeface="Times New Roman" pitchFamily="18" charset="0"/>
                <a:cs typeface="Times New Roman" pitchFamily="18" charset="0"/>
              </a:rPr>
              <a:t>Дәріс жоспары:</a:t>
            </a:r>
            <a:endParaRPr lang="ru-RU" sz="2400" b="1" dirty="0" smtClean="0">
              <a:solidFill>
                <a:schemeClr val="tx1"/>
              </a:solidFill>
              <a:latin typeface="Times New Roman" pitchFamily="18" charset="0"/>
              <a:cs typeface="Times New Roman" pitchFamily="18" charset="0"/>
            </a:endParaRPr>
          </a:p>
          <a:p>
            <a:pPr lvl="0" algn="just"/>
            <a:r>
              <a:rPr lang="kk-KZ" sz="2400" dirty="0" smtClean="0">
                <a:solidFill>
                  <a:schemeClr val="tx1"/>
                </a:solidFill>
                <a:latin typeface="Times New Roman" pitchFamily="18" charset="0"/>
                <a:cs typeface="Times New Roman" pitchFamily="18" charset="0"/>
              </a:rPr>
              <a:t>Дене сапаларын жетілдірудің жалпы механизмдері.</a:t>
            </a:r>
            <a:endParaRPr lang="ru-RU" sz="2400" dirty="0" smtClean="0">
              <a:solidFill>
                <a:schemeClr val="tx1"/>
              </a:solidFill>
              <a:latin typeface="Times New Roman" pitchFamily="18" charset="0"/>
              <a:cs typeface="Times New Roman" pitchFamily="18" charset="0"/>
            </a:endParaRPr>
          </a:p>
          <a:p>
            <a:pPr lvl="0" algn="just"/>
            <a:r>
              <a:rPr lang="kk-KZ" sz="2400" dirty="0" smtClean="0">
                <a:solidFill>
                  <a:schemeClr val="tx1"/>
                </a:solidFill>
                <a:latin typeface="Times New Roman" pitchFamily="18" charset="0"/>
                <a:cs typeface="Times New Roman" pitchFamily="18" charset="0"/>
              </a:rPr>
              <a:t>Бұлшық ет күшінің физиологиялық сипаттамасы.</a:t>
            </a:r>
            <a:endParaRPr lang="ru-RU" sz="2400" dirty="0" smtClean="0">
              <a:solidFill>
                <a:schemeClr val="tx1"/>
              </a:solidFill>
              <a:latin typeface="Times New Roman" pitchFamily="18" charset="0"/>
              <a:cs typeface="Times New Roman" pitchFamily="18" charset="0"/>
            </a:endParaRPr>
          </a:p>
          <a:p>
            <a:pPr algn="just"/>
            <a:r>
              <a:rPr lang="kk-KZ" sz="2400" dirty="0" smtClean="0">
                <a:solidFill>
                  <a:schemeClr val="tx1"/>
                </a:solidFill>
                <a:latin typeface="Times New Roman" pitchFamily="18" charset="0"/>
                <a:cs typeface="Times New Roman" pitchFamily="18" charset="0"/>
              </a:rPr>
              <a:t>2.1. Күштің жетілуінің жас бойынша ерекшеліктері және күштің қоры.</a:t>
            </a:r>
            <a:endParaRPr lang="ru-RU" sz="2400" dirty="0" smtClean="0">
              <a:solidFill>
                <a:schemeClr val="tx1"/>
              </a:solidFill>
              <a:latin typeface="Times New Roman" pitchFamily="18" charset="0"/>
              <a:cs typeface="Times New Roman" pitchFamily="18" charset="0"/>
            </a:endParaRPr>
          </a:p>
          <a:p>
            <a:pPr lvl="0" algn="just"/>
            <a:r>
              <a:rPr lang="kk-KZ" sz="2400" dirty="0" smtClean="0">
                <a:solidFill>
                  <a:schemeClr val="tx1"/>
                </a:solidFill>
                <a:latin typeface="Times New Roman" pitchFamily="18" charset="0"/>
                <a:cs typeface="Times New Roman" pitchFamily="18" charset="0"/>
              </a:rPr>
              <a:t>Шапшаңдықтың физиологиялық сипаттамасы.</a:t>
            </a:r>
            <a:endParaRPr lang="ru-RU" sz="2400" dirty="0" smtClean="0">
              <a:solidFill>
                <a:schemeClr val="tx1"/>
              </a:solidFill>
              <a:latin typeface="Times New Roman" pitchFamily="18" charset="0"/>
              <a:cs typeface="Times New Roman" pitchFamily="18" charset="0"/>
            </a:endParaRPr>
          </a:p>
          <a:p>
            <a:pPr algn="just"/>
            <a:r>
              <a:rPr lang="kk-KZ" sz="2400" dirty="0" smtClean="0">
                <a:solidFill>
                  <a:schemeClr val="tx1"/>
                </a:solidFill>
                <a:latin typeface="Times New Roman" pitchFamily="18" charset="0"/>
                <a:cs typeface="Times New Roman" pitchFamily="18" charset="0"/>
              </a:rPr>
              <a:t>3.1. Щапашңдықтың  жетіліунің жас бойынша ерекшеліктері және шапшаңдықтың қоры.</a:t>
            </a:r>
            <a:endParaRPr lang="ru-RU" sz="2400" dirty="0" smtClean="0">
              <a:solidFill>
                <a:schemeClr val="tx1"/>
              </a:solidFill>
              <a:latin typeface="Times New Roman" pitchFamily="18" charset="0"/>
              <a:cs typeface="Times New Roman" pitchFamily="18" charset="0"/>
            </a:endParaRPr>
          </a:p>
          <a:p>
            <a:pPr algn="just"/>
            <a:r>
              <a:rPr lang="kk-KZ" sz="2400" dirty="0" smtClean="0">
                <a:solidFill>
                  <a:schemeClr val="tx1"/>
                </a:solidFill>
                <a:latin typeface="Times New Roman" pitchFamily="18" charset="0"/>
                <a:cs typeface="Times New Roman" pitchFamily="18" charset="0"/>
              </a:rPr>
              <a:t>4. Төзімділіктің физиологиялық сипаттамасы.</a:t>
            </a:r>
            <a:endParaRPr lang="ru-RU" sz="2400" dirty="0" smtClean="0">
              <a:solidFill>
                <a:schemeClr val="tx1"/>
              </a:solidFill>
              <a:latin typeface="Times New Roman" pitchFamily="18" charset="0"/>
              <a:cs typeface="Times New Roman" pitchFamily="18" charset="0"/>
            </a:endParaRPr>
          </a:p>
          <a:p>
            <a:pPr algn="just"/>
            <a:r>
              <a:rPr lang="kk-KZ" sz="2400" dirty="0" smtClean="0">
                <a:solidFill>
                  <a:schemeClr val="tx1"/>
                </a:solidFill>
                <a:latin typeface="Times New Roman" pitchFamily="18" charset="0"/>
                <a:cs typeface="Times New Roman" pitchFamily="18" charset="0"/>
              </a:rPr>
              <a:t>4.1. Төзімділікті жетілдірудің физиологиялық механизмдері.</a:t>
            </a:r>
            <a:endParaRPr lang="ru-RU" sz="2400" dirty="0" smtClean="0">
              <a:solidFill>
                <a:schemeClr val="tx1"/>
              </a:solidFill>
              <a:latin typeface="Times New Roman" pitchFamily="18" charset="0"/>
              <a:cs typeface="Times New Roman" pitchFamily="18" charset="0"/>
            </a:endParaRPr>
          </a:p>
          <a:p>
            <a:pPr algn="just"/>
            <a:r>
              <a:rPr lang="kk-KZ" sz="2400" dirty="0" smtClean="0">
                <a:solidFill>
                  <a:schemeClr val="tx1"/>
                </a:solidFill>
                <a:latin typeface="Times New Roman" pitchFamily="18" charset="0"/>
                <a:cs typeface="Times New Roman" pitchFamily="18" charset="0"/>
              </a:rPr>
              <a:t>4.2. Төзімділікті анықтайтын және шектейтін факторлар.</a:t>
            </a:r>
            <a:endParaRPr lang="ru-RU" sz="2400" dirty="0" smtClean="0">
              <a:solidFill>
                <a:schemeClr val="tx1"/>
              </a:solidFill>
              <a:latin typeface="Times New Roman" pitchFamily="18" charset="0"/>
              <a:cs typeface="Times New Roman" pitchFamily="18" charset="0"/>
            </a:endParaRPr>
          </a:p>
          <a:p>
            <a:pPr algn="just"/>
            <a:r>
              <a:rPr lang="kk-KZ" sz="2400" dirty="0" smtClean="0">
                <a:solidFill>
                  <a:schemeClr val="tx1"/>
                </a:solidFill>
                <a:latin typeface="Times New Roman" pitchFamily="18" charset="0"/>
                <a:cs typeface="Times New Roman" pitchFamily="18" charset="0"/>
              </a:rPr>
              <a:t>5. Ептіліктің және иілгіштіктің физиологиялық сипаттамасы.</a:t>
            </a:r>
            <a:endParaRPr lang="ru-RU" sz="2400" dirty="0" smtClean="0">
              <a:solidFill>
                <a:schemeClr val="tx1"/>
              </a:solidFill>
              <a:latin typeface="Times New Roman" pitchFamily="18" charset="0"/>
              <a:cs typeface="Times New Roman" pitchFamily="18" charset="0"/>
            </a:endParaRPr>
          </a:p>
          <a:p>
            <a:pPr algn="ct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357166"/>
            <a:ext cx="785818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dirty="0" smtClean="0">
                <a:latin typeface="Times New Roman" pitchFamily="18" charset="0"/>
                <a:cs typeface="Times New Roman" pitchFamily="18" charset="0"/>
              </a:rPr>
              <a:t>1</a:t>
            </a:r>
            <a:r>
              <a:rPr lang="kk-KZ" sz="2000" b="1" dirty="0" smtClean="0">
                <a:latin typeface="Times New Roman" pitchFamily="18" charset="0"/>
                <a:cs typeface="Times New Roman" pitchFamily="18" charset="0"/>
              </a:rPr>
              <a:t>. Дене сапаларын жетілдірудің жалпы механиздері.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Физиологияда төмендегідей дене сапалары бар: күш, шапшаңдық, төзіміділк, ептілік және иілгіштік.</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Жеке тіршілік процесінде дене сапаларын жетілдірудің жалпы механизмі – үлкен ми сыңарларының қабықшасында және қабықшаасты бөлімдерінде уақытша шартты-рефлекторлы байланысты түзу.</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Дене сапаларының дамуы шынығу кезінде әртүрлі жүйлердің қорлық мүмкіндіктерінің қосылуын сипатттайтын ағзадағы  биохимиялық, құрылымды және функционалді өзгерістердің жиынтығы арқылы жүзеге асады.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Дене сапаларының жетілуі кезінде жұмыстың ПӘК (пайдалы әсер коэффициентінің) артуын сипаттайтын бұлшық ет қызметінің үнемделуі жүреді.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Дене сапаларының жетілуі кезінде ағзаның гомеостаздың өзгерістеріне қарсы тұруы артады.</a:t>
            </a:r>
            <a:endParaRPr lang="ru-RU" sz="2000" dirty="0" smtClean="0">
              <a:latin typeface="Times New Roman" pitchFamily="18" charset="0"/>
              <a:cs typeface="Times New Roman" pitchFamily="18" charset="0"/>
            </a:endParaRPr>
          </a:p>
          <a:p>
            <a:r>
              <a:rPr lang="kk-KZ" sz="2000" dirty="0" smtClean="0"/>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714348" y="714356"/>
            <a:ext cx="785818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400" dirty="0" smtClean="0">
                <a:latin typeface="Times New Roman" pitchFamily="18" charset="0"/>
                <a:cs typeface="Times New Roman" pitchFamily="18" charset="0"/>
              </a:rPr>
              <a:t>Дене сапаларының дамуы кезінде </a:t>
            </a:r>
            <a:r>
              <a:rPr lang="kk-KZ" sz="2400" b="1" dirty="0" smtClean="0">
                <a:latin typeface="Times New Roman" pitchFamily="18" charset="0"/>
                <a:cs typeface="Times New Roman" pitchFamily="18" charset="0"/>
              </a:rPr>
              <a:t>суперкомпенсация құбылысы</a:t>
            </a:r>
            <a:r>
              <a:rPr lang="kk-KZ" sz="2400" dirty="0" smtClean="0">
                <a:latin typeface="Times New Roman" pitchFamily="18" charset="0"/>
                <a:cs typeface="Times New Roman" pitchFamily="18" charset="0"/>
              </a:rPr>
              <a:t> байқалады.  Мысалы, күштің дамуы кезінде АҮФ-ң және КрФ-ң шоғырлануы бастапқы күйден артып кетеді, бұлшық ет талшықтарының гипертрофиясы дамиды. Төзімділіктің дамуы кезінде ОМҚ, гликогеннің, бос май қышқылдарының жинақталуы артады. Шапшаңдықты дамытқан кезде қимыл орталықтарының лабилдігі және қозғыштығы артады.</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Дене сапаларының өзара байланысы бұлшық ет қызметінің (шынығудың) бастапқы кезеңінде барлық дене спаларының өсімін қаматамасыз етеді, ал соңғы кезеңдерде жоғары дәрежелі спортшыларда  бір дене сапасы басқаларымен  өзара теріс байланыста болуы мүмкін (жалпы және шапшаңдықты төзімділік, төзімділік және шапшаңдық, күш және ептілік және т.б.).</a:t>
            </a:r>
            <a:endParaRPr lang="ru-RU" sz="2400" dirty="0" smtClean="0">
              <a:latin typeface="Times New Roman" pitchFamily="18" charset="0"/>
              <a:cs typeface="Times New Roman" pitchFamily="18" charset="0"/>
            </a:endParaRPr>
          </a:p>
          <a:p>
            <a:pPr lvl="0" algn="just" fontAlgn="base">
              <a:spcBef>
                <a:spcPct val="0"/>
              </a:spcBef>
              <a:spcAft>
                <a:spcPct val="0"/>
              </a:spcAft>
            </a:pPr>
            <a:endParaRPr lang="ru-RU" sz="20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71472" y="1428736"/>
            <a:ext cx="807249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dirty="0" smtClean="0">
                <a:latin typeface="Times New Roman" pitchFamily="18" charset="0"/>
                <a:cs typeface="Times New Roman" pitchFamily="18" charset="0"/>
              </a:rPr>
              <a:t>2. Бұлшық ет күшінің физиологялық сипаттамасы</a:t>
            </a:r>
            <a:r>
              <a:rPr lang="kk-K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r>
              <a:rPr lang="kk-KZ" sz="2000" b="1"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Күш дегеніміз ағзаның сыртқы кедергіні жеңе алу қабілеті немесе оның бұлшық ет ширығуына қарсы тұруы.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Күштің  түрлері. </a:t>
            </a:r>
            <a:r>
              <a:rPr lang="kk-KZ" sz="2000" b="1" dirty="0" smtClean="0">
                <a:latin typeface="Times New Roman" pitchFamily="18" charset="0"/>
                <a:cs typeface="Times New Roman" pitchFamily="18" charset="0"/>
              </a:rPr>
              <a:t>Максимальды күш (МК) </a:t>
            </a:r>
            <a:r>
              <a:rPr lang="kk-KZ" sz="2000" dirty="0" smtClean="0">
                <a:latin typeface="Times New Roman" pitchFamily="18" charset="0"/>
                <a:cs typeface="Times New Roman" pitchFamily="18" charset="0"/>
              </a:rPr>
              <a:t>лабораториялық жағдайда бұлшық етке электрлік әсер бергенде анықталады. </a:t>
            </a:r>
            <a:r>
              <a:rPr lang="kk-KZ" sz="2000" b="1" dirty="0" smtClean="0">
                <a:latin typeface="Times New Roman" pitchFamily="18" charset="0"/>
                <a:cs typeface="Times New Roman" pitchFamily="18" charset="0"/>
              </a:rPr>
              <a:t>Максимальды ерікті күш (МЕК)</a:t>
            </a:r>
            <a:r>
              <a:rPr lang="kk-KZ" sz="2000" dirty="0" smtClean="0">
                <a:latin typeface="Times New Roman" pitchFamily="18" charset="0"/>
                <a:cs typeface="Times New Roman" pitchFamily="18" charset="0"/>
              </a:rPr>
              <a:t> бұлшық еттердің ерікті жиырылуы кезіндегі изометрлік жағдайда анықталады.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Күш тапшылығы (КТ</a:t>
            </a:r>
            <a:r>
              <a:rPr lang="kk-KZ" sz="2000" dirty="0" smtClean="0">
                <a:latin typeface="Times New Roman" pitchFamily="18" charset="0"/>
                <a:cs typeface="Times New Roman" pitchFamily="18" charset="0"/>
              </a:rPr>
              <a:t>) дегеніміз жүйке-бұлшық ет аппаратының бағдарлы қабілетінің деңгейінің көрсеткіші: КТ═МК-МЕК</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Абсолютті күш (АК):</a:t>
            </a:r>
            <a:r>
              <a:rPr lang="kk-KZ" sz="2000" dirty="0" smtClean="0">
                <a:latin typeface="Times New Roman" pitchFamily="18" charset="0"/>
                <a:cs typeface="Times New Roman" pitchFamily="18" charset="0"/>
              </a:rPr>
              <a:t> АК═МЕК/S,  мұндағы S- бұлшық ет талшығының физиологиялық көлденеңі (кг/см2). Бұлшық еттің физиологиялық көлденеңі – Берліген бұлшық еттің барлық талшықтары өтетін көлденең кесіндінің ауданының мөлшері (см2).</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Салыстырмалы күш </a:t>
            </a:r>
            <a:r>
              <a:rPr lang="kk-KZ" sz="2000" b="1" dirty="0" smtClean="0">
                <a:latin typeface="Times New Roman" pitchFamily="18" charset="0"/>
                <a:cs typeface="Times New Roman" pitchFamily="18" charset="0"/>
              </a:rPr>
              <a:t>(СК):</a:t>
            </a:r>
            <a:r>
              <a:rPr lang="kk-KZ" sz="2000" dirty="0" smtClean="0">
                <a:latin typeface="Times New Roman" pitchFamily="18" charset="0"/>
                <a:cs typeface="Times New Roman" pitchFamily="18" charset="0"/>
              </a:rPr>
              <a:t> СК═МЕК/S, мұндағы S – анатомиялық көлденең (кг/см2). Анатомиялық көлденең бұлшық еттің ұзындығына перпендикулярлы жүргізілген көлденең кесіндісі. Спорттық тәжірибеде салыстырмалы күшті МЕК спортшының саламағын қатысы ретінде анықталады.</a:t>
            </a:r>
            <a:endParaRPr lang="ru-RU" sz="2000" dirty="0" smtClean="0">
              <a:latin typeface="Times New Roman" pitchFamily="18" charset="0"/>
              <a:cs typeface="Times New Roman" pitchFamily="18" charset="0"/>
            </a:endParaRPr>
          </a:p>
          <a:p>
            <a:pPr algn="just"/>
            <a:r>
              <a:rPr lang="kk-KZ" sz="2000" dirty="0" smtClean="0"/>
              <a:t>	</a:t>
            </a:r>
            <a:endParaRPr lang="ru-RU" sz="20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28596" y="500042"/>
            <a:ext cx="800105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Статикалық күш</a:t>
            </a:r>
            <a:r>
              <a:rPr lang="kk-KZ" sz="2000" dirty="0" smtClean="0">
                <a:latin typeface="Times New Roman" pitchFamily="18" charset="0"/>
                <a:cs typeface="Times New Roman" pitchFamily="18" charset="0"/>
              </a:rPr>
              <a:t> изометрлік жағдайда анықталады.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Днамикалық күш</a:t>
            </a:r>
            <a:r>
              <a:rPr lang="kk-KZ" sz="2000" dirty="0" smtClean="0">
                <a:latin typeface="Times New Roman" pitchFamily="18" charset="0"/>
                <a:cs typeface="Times New Roman" pitchFamily="18" charset="0"/>
              </a:rPr>
              <a:t> динамикалық жұмыс кезінде айқындалады. Динамикалық күштің бір түрі – </a:t>
            </a:r>
            <a:r>
              <a:rPr lang="kk-KZ" sz="2000" b="1" dirty="0" smtClean="0">
                <a:latin typeface="Times New Roman" pitchFamily="18" charset="0"/>
                <a:cs typeface="Times New Roman" pitchFamily="18" charset="0"/>
              </a:rPr>
              <a:t>жарылыс күші</a:t>
            </a:r>
            <a:r>
              <a:rPr lang="kk-KZ" sz="2000" dirty="0" smtClean="0">
                <a:latin typeface="Times New Roman" pitchFamily="18" charset="0"/>
                <a:cs typeface="Times New Roman" pitchFamily="18" charset="0"/>
              </a:rPr>
              <a:t>. Шапшаңдықты-күшті жаттығулардағы (секірулер, лақтырулар) жетістік осы күштің дамуына байланысты.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Бұлшық ет күші күші тәуелді физиологиялық факторларды үш топқа бөлуге болады: 1) бұлшық ет ішілік факторлар; 2) жүйкелік реттелу ерекшеліктері; 3) психологиялық-физиологиялық механизмдер.</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785786" y="642918"/>
            <a:ext cx="635798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dirty="0" smtClean="0">
                <a:latin typeface="Times New Roman" pitchFamily="18" charset="0"/>
                <a:cs typeface="Times New Roman" pitchFamily="18" charset="0"/>
              </a:rPr>
              <a:t>Бұлшық ет ішілік факторлар</a:t>
            </a:r>
            <a:r>
              <a:rPr lang="kk-KZ" sz="2000" dirty="0" smtClean="0">
                <a:latin typeface="Times New Roman" pitchFamily="18" charset="0"/>
                <a:cs typeface="Times New Roman" pitchFamily="18" charset="0"/>
              </a:rPr>
              <a:t>: 1) бұлшық еттің физиологиялық көлденеңі;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2) бұлшық еттің құрамы (бұлшық ет талшықтарының үйлесімділігі); 3) бұлшық еттердің миофибрилді гипертрофиясы.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Жүйкелік реттелу</a:t>
            </a:r>
            <a:r>
              <a:rPr lang="kk-KZ" sz="2000" dirty="0" smtClean="0">
                <a:latin typeface="Times New Roman" pitchFamily="18" charset="0"/>
                <a:cs typeface="Times New Roman" pitchFamily="18" charset="0"/>
              </a:rPr>
              <a:t>: 1) жұлынның мотонейрондарынан қаңқа бұлшық еттеріне келіп түсетін жүйке импульстерінің жиілігінің артуы; 2) қызметке қатысатын қимыл бірліктерінің мөлшерінің артуы; 3) Бұлшық ет бағдары.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Психологиялық-физиологиялық механизмдер: </a:t>
            </a:r>
            <a:r>
              <a:rPr lang="kk-KZ" sz="2000" dirty="0" smtClean="0">
                <a:latin typeface="Times New Roman" pitchFamily="18" charset="0"/>
                <a:cs typeface="Times New Roman" pitchFamily="18" charset="0"/>
              </a:rPr>
              <a:t>1) функционалді күй (сергектік, ұйқы басуы, шаршау), 2) мотивацияның және эмоцияның әсері; 3) симпатикалық және гормоналді әсерлер.</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857224" y="500042"/>
            <a:ext cx="7715304" cy="62170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2.1. Күш дамуының жас бойынша ерекшеліктері және күштің қорлары.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Адамның жасы ұлғайған сайын жүйкелік реттелудің жетілуіне, бұлшық ет химизмінің және құрылысының өзгеруіне байланысты бұлшық еттердің салмағы мен күші артады. Ұлдарда 4-5 жастан 20 жасқа дейін бұлшық ет салмағы 7,5-8,5 есе; максимальды күш 9-14 есе артады.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Күштің біршама өсімі 13-15 жас пен 16-17 жас аралығында байқалады да, максимальды деңгейіне 18-20 жаста жетеді.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Күштің қорлары: </a:t>
            </a:r>
            <a:r>
              <a:rPr lang="kk-KZ" sz="2000" dirty="0" smtClean="0">
                <a:latin typeface="Times New Roman" pitchFamily="18" charset="0"/>
                <a:cs typeface="Times New Roman" pitchFamily="18" charset="0"/>
              </a:rPr>
              <a:t>1) бұлшық еттердегі қосымша ҚБ (қимыл бірліктерінің) қосылуы; 2) Бұлшық еттердегі ҚБ үйлесімділігі; 3) антогонист-бұлшық еттердің уақытылы тежелуі; 4) агонист-бұлшық еттердің жиырылуының бағдарлануы; 5) бұлшық ет талшықтарының қуатты ресурстарының артуы; 6) бұлшық ет талшықтарының жекелей (оқшауланып) жиырылудан тетаникалық жиырылуға өтуі; 7) бұлшық еттер созылғаннан кейін жиырылуының артуы; 8) бұлшық ет талшықтарының құрылымының және биохимиясының жетілуі (жұмыстық гипертрофия).</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00034" y="714356"/>
            <a:ext cx="74295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800" b="1" dirty="0" smtClean="0">
                <a:latin typeface="Times New Roman" pitchFamily="18" charset="0"/>
                <a:cs typeface="Times New Roman" pitchFamily="18" charset="0"/>
              </a:rPr>
              <a:t>3. Шапшаңдықтың физиологиялық </a:t>
            </a:r>
            <a:r>
              <a:rPr lang="kk-KZ" sz="2800" b="1" dirty="0" smtClean="0">
                <a:latin typeface="Times New Roman" pitchFamily="18" charset="0"/>
                <a:cs typeface="Times New Roman" pitchFamily="18" charset="0"/>
              </a:rPr>
              <a:t>сипаттамасы</a:t>
            </a:r>
            <a:endParaRPr lang="ru-RU" sz="2800" b="1"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	Шашаңдық –  ағзаның минимальды, қысқа уақыт ішінде қимылдар орындай алу қабілеті. Шапшаңдықтың қарапайым және жинақты түрлері бар. Қарапайым түріне жатады: 1) қимыл реакциясының жасырын уақыты (сигнал берілуінен қимылдың басталғанына дейінгі уақыты); 2) бір қайтарымды қимылдардың жалпы шапшаңдығы; 3) қимылдардың максимальды ырғағы, мысалы, спринтерлік жүгіруде.</a:t>
            </a:r>
            <a:endParaRPr lang="ru-RU" sz="2800" dirty="0" smtClean="0">
              <a:latin typeface="Times New Roman" pitchFamily="18" charset="0"/>
              <a:cs typeface="Times New Roman" pitchFamily="18" charset="0"/>
            </a:endParaRPr>
          </a:p>
          <a:p>
            <a:r>
              <a:rPr lang="kk-KZ" sz="2400" dirty="0" smtClean="0"/>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TotalTime>
  <Words>465</Words>
  <PresentationFormat>Экран (4:3)</PresentationFormat>
  <Paragraphs>77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10</cp:revision>
  <dcterms:created xsi:type="dcterms:W3CDTF">2016-03-30T03:18:27Z</dcterms:created>
  <dcterms:modified xsi:type="dcterms:W3CDTF">2020-03-19T10:56:44Z</dcterms:modified>
</cp:coreProperties>
</file>