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агетная рамка 1"/>
          <p:cNvSpPr/>
          <p:nvPr/>
        </p:nvSpPr>
        <p:spPr>
          <a:xfrm>
            <a:off x="357158" y="1071546"/>
            <a:ext cx="7858180" cy="5143536"/>
          </a:xfrm>
          <a:prstGeom prst="beve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i="1" dirty="0" smtClean="0">
                <a:solidFill>
                  <a:schemeClr val="tx1"/>
                </a:solidFill>
                <a:latin typeface="Times New Roman" pitchFamily="18" charset="0"/>
                <a:cs typeface="Times New Roman" pitchFamily="18" charset="0"/>
              </a:rPr>
              <a:t>Дәрістің </a:t>
            </a:r>
            <a:r>
              <a:rPr lang="kk-KZ" sz="3200" i="1" dirty="0" smtClean="0">
                <a:solidFill>
                  <a:schemeClr val="tx1"/>
                </a:solidFill>
                <a:latin typeface="Times New Roman" pitchFamily="18" charset="0"/>
                <a:cs typeface="Times New Roman" pitchFamily="18" charset="0"/>
              </a:rPr>
              <a:t>тақырыбы</a:t>
            </a:r>
            <a:r>
              <a:rPr lang="ru-RU" sz="3200" i="1" dirty="0" smtClean="0">
                <a:solidFill>
                  <a:schemeClr val="tx1"/>
                </a:solidFill>
                <a:latin typeface="Times New Roman" pitchFamily="18" charset="0"/>
                <a:cs typeface="Times New Roman" pitchFamily="18" charset="0"/>
              </a:rPr>
              <a:t>: «</a:t>
            </a:r>
            <a:r>
              <a:rPr lang="kk-KZ" sz="3200" i="1" dirty="0" smtClean="0">
                <a:solidFill>
                  <a:schemeClr val="tx1"/>
                </a:solidFill>
                <a:latin typeface="Times New Roman" pitchFamily="18" charset="0"/>
                <a:cs typeface="Times New Roman" pitchFamily="18" charset="0"/>
              </a:rPr>
              <a:t>Қимыл </a:t>
            </a:r>
            <a:r>
              <a:rPr lang="kk-KZ" sz="3200" i="1" dirty="0" smtClean="0">
                <a:solidFill>
                  <a:schemeClr val="tx1"/>
                </a:solidFill>
                <a:latin typeface="Times New Roman" pitchFamily="18" charset="0"/>
                <a:cs typeface="Times New Roman" pitchFamily="18" charset="0"/>
              </a:rPr>
              <a:t>дағдылары қалыптасуының физиологиялық механизмдері</a:t>
            </a:r>
            <a:r>
              <a:rPr lang="ru-RU" sz="3200" i="1" dirty="0" smtClean="0">
                <a:solidFill>
                  <a:schemeClr val="tx1"/>
                </a:solidFill>
                <a:latin typeface="Times New Roman" pitchFamily="18" charset="0"/>
                <a:cs typeface="Times New Roman" pitchFamily="18" charset="0"/>
              </a:rPr>
              <a:t>»</a:t>
            </a:r>
          </a:p>
          <a:p>
            <a:pPr algn="ctr"/>
            <a:endParaRPr lang="ru-RU" sz="3200" i="1" dirty="0" smtClean="0">
              <a:solidFill>
                <a:schemeClr val="tx1"/>
              </a:solidFill>
              <a:latin typeface="Times New Roman" pitchFamily="18" charset="0"/>
              <a:cs typeface="Times New Roman" pitchFamily="18" charset="0"/>
            </a:endParaRPr>
          </a:p>
          <a:p>
            <a:pPr algn="ctr"/>
            <a:r>
              <a:rPr lang="ru-RU" sz="2000" i="1" dirty="0" err="1" smtClean="0">
                <a:solidFill>
                  <a:schemeClr val="tx1"/>
                </a:solidFill>
                <a:latin typeface="Times New Roman" pitchFamily="18" charset="0"/>
                <a:cs typeface="Times New Roman" pitchFamily="18" charset="0"/>
              </a:rPr>
              <a:t>Құрастырушы: </a:t>
            </a:r>
            <a:r>
              <a:rPr lang="ru-RU" sz="2000" i="1" dirty="0" smtClean="0">
                <a:solidFill>
                  <a:schemeClr val="tx1"/>
                </a:solidFill>
                <a:latin typeface="Times New Roman" pitchFamily="18" charset="0"/>
                <a:cs typeface="Times New Roman" pitchFamily="18" charset="0"/>
              </a:rPr>
              <a:t>Р.Б. </a:t>
            </a:r>
            <a:r>
              <a:rPr lang="ru-RU" sz="2000" i="1" dirty="0" err="1" smtClean="0">
                <a:solidFill>
                  <a:schemeClr val="tx1"/>
                </a:solidFill>
                <a:latin typeface="Times New Roman" pitchFamily="18" charset="0"/>
                <a:cs typeface="Times New Roman" pitchFamily="18" charset="0"/>
              </a:rPr>
              <a:t>Лесбекова</a:t>
            </a:r>
            <a:endParaRPr lang="ru-RU" sz="2000" i="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42984"/>
            <a:ext cx="8572560" cy="51435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2000" b="1" dirty="0" smtClean="0">
                <a:solidFill>
                  <a:srgbClr val="C00000"/>
                </a:solidFill>
                <a:latin typeface="Times New Roman" pitchFamily="18" charset="0"/>
                <a:cs typeface="Times New Roman" pitchFamily="18" charset="0"/>
              </a:rPr>
              <a:t>4</a:t>
            </a:r>
            <a:r>
              <a:rPr lang="kk-KZ" sz="2000" dirty="0" smtClean="0"/>
              <a:t>4</a:t>
            </a:r>
            <a:r>
              <a:rPr lang="kk-KZ" sz="2000" b="1" dirty="0" smtClean="0"/>
              <a:t>. </a:t>
            </a:r>
            <a:r>
              <a:rPr lang="kk-KZ" sz="2000" b="1" dirty="0" smtClean="0"/>
              <a:t>Қимыл дағдыларын қалыптастыру сатылары.</a:t>
            </a:r>
            <a:endParaRPr lang="ru-RU" sz="2000" dirty="0" smtClean="0"/>
          </a:p>
          <a:p>
            <a:r>
              <a:rPr lang="kk-KZ" sz="2000" dirty="0" smtClean="0"/>
              <a:t>	Меңгерілетін жаттығуларды тікелей орындау кезінде қимыл дағдылары қалыптасуының үш сатысы анықталады.</a:t>
            </a:r>
            <a:endParaRPr lang="ru-RU" sz="2000" dirty="0" smtClean="0"/>
          </a:p>
          <a:p>
            <a:r>
              <a:rPr lang="kk-KZ" sz="2000" dirty="0" smtClean="0"/>
              <a:t>	</a:t>
            </a:r>
            <a:r>
              <a:rPr lang="kk-KZ" sz="2000" b="1" dirty="0" smtClean="0"/>
              <a:t>Генерализация сатысы.</a:t>
            </a:r>
            <a:r>
              <a:rPr lang="kk-KZ" sz="2000" dirty="0" smtClean="0"/>
              <a:t> Қимыл дағдысы қалыптасуында ми қабықшасының, мишықтың, көру төмпешігінің, ми бағанының көптеген нейрондары қатысады. Ми элементтерінің көптеп қатысуы солардың біршама қажеттілерін іздеуге мүмкіндік береді. Бұл процесс қозудың кең иррадиациясы арқылы және олардың генерализациясы арқылы жүзеге  асады. Сондықтан қимылдар орындалуының бірінші сатыс генерализация сатысы деп аталады. Бұл сатыда қимылдардың орындалуына көптеген бөтен бұлшық еттер қатысады, мұның өзі  қуаттың көп жұмсалуымен жүзеге асады.</a:t>
            </a:r>
            <a:endParaRPr lang="ru-RU" sz="2000" dirty="0" smtClean="0"/>
          </a:p>
          <a:p>
            <a:r>
              <a:rPr lang="kk-KZ" sz="2000" dirty="0" smtClean="0"/>
              <a:t>	</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1000108"/>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t>         Шоғырлану </a:t>
            </a:r>
            <a:r>
              <a:rPr lang="kk-KZ" sz="2000" b="1" dirty="0" smtClean="0"/>
              <a:t>(концентрация) сатысы. </a:t>
            </a:r>
            <a:r>
              <a:rPr lang="kk-KZ" sz="2000" dirty="0" smtClean="0"/>
              <a:t>Бұл сатыда қозудың ішкі, дифференциалды тежелуі нәтижесінде шоғырлануы жүреді, бұл қимылдың бағдарлы орындалуын қамтамасыз етеді.  Қажетті бұлшық ет топтары ғана  және оның өзі тек қана қимылдың қажет кезеңінде ғана қозады. Жұмысқа қуаттың жұмсалуы азаяды, бұлшық ет қызметінің үнемделуі артады. Дағды бұл сатыда қалыптасады, бірақ, ол мықты емес.</a:t>
            </a:r>
            <a:endParaRPr lang="ru-RU" sz="2000" dirty="0" smtClean="0"/>
          </a:p>
          <a:p>
            <a:r>
              <a:rPr lang="kk-KZ" sz="2000" dirty="0" smtClean="0"/>
              <a:t>	</a:t>
            </a:r>
            <a:r>
              <a:rPr lang="kk-KZ" sz="2000" b="1" dirty="0" smtClean="0"/>
              <a:t>Тұрақтану (стабилизация) </a:t>
            </a:r>
            <a:r>
              <a:rPr lang="kk-KZ" sz="2000" dirty="0" smtClean="0"/>
              <a:t>сатысы – қимылдардың бірнеше рет қайталануы нәтижесінде түзіледі. Бұл сатыда қимылдың тұрақтылығы және сенімділігі пайда болады, яғни дағдының автоматтандырылуы пайда болады.</a:t>
            </a:r>
            <a:endParaRPr lang="ru-RU" sz="2000" dirty="0" smtClean="0"/>
          </a:p>
          <a:p>
            <a:r>
              <a:rPr lang="kk-KZ" sz="2000" dirty="0" smtClean="0"/>
              <a:t>	Автоматтандыру процесі дегеніміз қимылдардың </a:t>
            </a:r>
            <a:r>
              <a:rPr lang="kk-KZ" sz="2000" dirty="0" smtClean="0"/>
              <a:t>орындалуының</a:t>
            </a:r>
            <a:r>
              <a:rPr lang="ru-RU" sz="2000" dirty="0" smtClean="0"/>
              <a:t> </a:t>
            </a:r>
            <a:r>
              <a:rPr lang="kk-KZ" sz="2000" dirty="0" smtClean="0"/>
              <a:t>ми </a:t>
            </a:r>
            <a:r>
              <a:rPr lang="kk-KZ" sz="2000" dirty="0" smtClean="0"/>
              <a:t>қабықшасының бақылауынан шығуы.</a:t>
            </a:r>
            <a:endParaRPr lang="ru-RU" sz="2000" dirty="0" smtClean="0"/>
          </a:p>
          <a:p>
            <a:r>
              <a:rPr lang="kk-KZ" sz="2000" dirty="0" smtClean="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857232"/>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5. Қимыл дағдыларын жетілдірудің физиологиялық негіздері.</a:t>
            </a:r>
            <a:endParaRPr lang="ru-RU" sz="2000" b="1"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Шынығу процесі барысында жасалған дағдының моделі мен оның орындалуының нақты нәтижелері тұрақты күйде бірігіп кетеді. Қимыл дағдыларының жетілуі келесі механизмдердің есебінен жүзеге асады: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Кері байланыс. </a:t>
            </a:r>
            <a:r>
              <a:rPr lang="kk-KZ" sz="2000" dirty="0" smtClean="0">
                <a:latin typeface="Times New Roman" pitchFamily="18" charset="0"/>
                <a:cs typeface="Times New Roman" pitchFamily="18" charset="0"/>
              </a:rPr>
              <a:t>Жүйке орталықтарына қимыл аппаратынан және сезім мүшелерінен келіп түсетін афференттік импульстер қимылдар орындалуы барысында алынған нәтижелерді бар эталонмен салыстыруға қажет  болады. Олар сәйкес келмесе ОЖЖ-де (маңдай бөлімінде, ми қабықшасы асты ядросында) келісімсіздік импульстері пайда болады да, бағдарламаларға өзгерістер енгізіледі, ол талдағышты коррекция деп аталады. Қысқа уақытты қимылдар  (секірулер, лақтырулар және т.б.) орындалғанда мұндай өзгерістер тек қимылдар қайталанған кезде ғана енгізіледі.</a:t>
            </a:r>
            <a:endParaRPr lang="ru-RU" sz="2000" dirty="0" smtClean="0">
              <a:latin typeface="Times New Roman" pitchFamily="18" charset="0"/>
              <a:cs typeface="Times New Roman" pitchFamily="18" charset="0"/>
            </a:endParaRPr>
          </a:p>
          <a:p>
            <a:pPr algn="just"/>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785794"/>
            <a:ext cx="792961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t>Қосымша мәлімет. </a:t>
            </a:r>
            <a:r>
              <a:rPr lang="kk-KZ" dirty="0" smtClean="0"/>
              <a:t>Оған – бапкердің ұсыныстары, қимылдардың компьютерлік талдануы, кинокадрларын, видеофильмдерді көру жатады.</a:t>
            </a:r>
            <a:endParaRPr lang="ru-RU" dirty="0" smtClean="0"/>
          </a:p>
          <a:p>
            <a:pPr algn="just"/>
            <a:r>
              <a:rPr lang="kk-KZ" b="1" dirty="0" smtClean="0"/>
              <a:t>     </a:t>
            </a:r>
            <a:r>
              <a:rPr lang="kk-KZ" dirty="0" smtClean="0"/>
              <a:t>Қимылдардың сөзбен  реттелуінің (педагогтың сөздік ұсыныстары) маңызы үлкен.</a:t>
            </a:r>
            <a:endParaRPr lang="ru-RU" dirty="0" smtClean="0"/>
          </a:p>
          <a:p>
            <a:pPr algn="just"/>
            <a:r>
              <a:rPr lang="kk-KZ" dirty="0" smtClean="0"/>
              <a:t>	</a:t>
            </a:r>
            <a:r>
              <a:rPr lang="kk-KZ" b="1" dirty="0" smtClean="0"/>
              <a:t>Қимыл есі – </a:t>
            </a:r>
            <a:r>
              <a:rPr lang="kk-KZ" dirty="0" smtClean="0"/>
              <a:t>қимылдарды есте сақтау және қайта қалпына келтіру; қимыл дағдыларын - жүру, жазу, кәсіби дағдыларды қалыптастыру.</a:t>
            </a:r>
            <a:r>
              <a:rPr lang="kk-KZ" b="1" dirty="0" smtClean="0"/>
              <a:t> </a:t>
            </a:r>
            <a:r>
              <a:rPr lang="kk-KZ" dirty="0" smtClean="0"/>
              <a:t>Қимыл есінің жақсы белгісі -  қимылдардың нақтылығы және ептілігі.</a:t>
            </a:r>
            <a:endParaRPr lang="ru-RU" dirty="0" smtClean="0"/>
          </a:p>
          <a:p>
            <a:pPr algn="just"/>
            <a:r>
              <a:rPr lang="kk-KZ" dirty="0" smtClean="0"/>
              <a:t>	Қимыл есімен байланысты жүйке процестері бірнеше құрылымдардан тұрады: 1) әртүрлі талдағыштардан келіп түскен келіп түсетін мәліметтерді қабылдау; 2) осы мәліметтерді  талдау; 3) мәліметтерді тіркеу (сақтау); 4) естен қажетті мәліметтерді алу;</a:t>
            </a:r>
            <a:endParaRPr lang="ru-RU" dirty="0" smtClean="0"/>
          </a:p>
          <a:p>
            <a:pPr algn="just"/>
            <a:r>
              <a:rPr lang="kk-KZ" dirty="0" smtClean="0"/>
              <a:t>5) жауап беретін мәліметтерді бағдарлау.</a:t>
            </a:r>
            <a:endParaRPr lang="ru-RU" dirty="0" smtClean="0"/>
          </a:p>
          <a:p>
            <a:r>
              <a:rPr lang="kk-KZ" dirty="0" smtClean="0"/>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85786" y="928670"/>
            <a:ext cx="778674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latin typeface="Times New Roman" pitchFamily="18" charset="0"/>
                <a:cs typeface="Times New Roman" pitchFamily="18" charset="0"/>
              </a:rPr>
              <a:t>Жоғары жүйке жүйесі түрінің – қимыл дағдылары қалыптасуында маңызы үлкен.Жаңа стереотиптердің қалыптасуында және ескі мәліметтердің қайта жасалуында жоғары жүйке жүйесінің – күшті, байсалды, ширақ, яғни -сангвинник болғаны дұрыс. Ұшқалақ түрінде жаңа дағдылар тез қалыптасады, бірақ бағдары нақты бола бермейді, өйткені толық талдау жүргізілмейді (холерик). Баяу түрінде дағдылар баяу, бірақ мықты қалыптсады. Оларды қайта өзгерту қиынға соғады (флегматик). Әлсіз жүйке жүйесі барларда дағдылар қалыптасуында да, мықталуында да айқын нәтижелер болмайды.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Шаршау, жалпы ағзаның күйінің нашарлауы - рефлекторлық қызметтің жүзеге асуын және күрделі қимыл дағдыларының қалыптасуын бұзады.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Жүзу, жүру, шаңғы тебу, коньки тебу, велосипед тебу сияқты жалпы қиымл дағдылары шынығудың арасында үзілістер болғанның өзінде көп жылдарға сақталады, бірақ ондай деңгейде жарыстарға қатысуға болмайды.</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785794"/>
            <a:ext cx="8215370" cy="57864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kk-KZ" sz="2400" b="1" dirty="0" smtClean="0">
                <a:latin typeface="Times New Roman" pitchFamily="18" charset="0"/>
                <a:cs typeface="Times New Roman" pitchFamily="18" charset="0"/>
              </a:rPr>
              <a:t>Дәрістің мақсаты</a:t>
            </a:r>
            <a:r>
              <a:rPr lang="kk-KZ" sz="2400" dirty="0" smtClean="0">
                <a:latin typeface="Times New Roman" pitchFamily="18" charset="0"/>
                <a:cs typeface="Times New Roman" pitchFamily="18" charset="0"/>
              </a:rPr>
              <a:t>: Дәрістің тақырыбы: Қимыл дағдылары қалыптасуының физиологиялық механизмдері зерттеу.</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Дәріс жоспары</a:t>
            </a:r>
            <a:endParaRPr lang="ru-RU" sz="2400" b="1"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1. Қимыл мүмкіндіктері, дағдылары және оларды зерттеу әдістері.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2. Қимыл дағдысы -  қимылды, талдағышты және вегетативті рефлекстердің жиынтығы ретінде.</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3. Спортты қимыл дағдыларындағы динамикалық стереотип және экстраполяция.</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4. Қимыл дағдылары қалыптасуының кезеңдері.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5. Қимыл дағдыларын жетілдірудің физиологиялық негіздері.</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642918"/>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dirty="0" smtClean="0">
                <a:latin typeface="Times New Roman" pitchFamily="18" charset="0"/>
                <a:cs typeface="Times New Roman" pitchFamily="18" charset="0"/>
              </a:rPr>
              <a:t>1. Спортшылардың техникалық шеберлігінің негізін қиымл мүмкіндіктері және қимыл дағдылары құрайды, олар шынығу процесі нәтижесінде қалыптасып, спорттық нәтижеге әсер етеді.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Қимыл мүмкіндіктері – </a:t>
            </a:r>
            <a:r>
              <a:rPr lang="kk-KZ" sz="2400" dirty="0" smtClean="0">
                <a:latin typeface="Times New Roman" pitchFamily="18" charset="0"/>
                <a:cs typeface="Times New Roman" pitchFamily="18" charset="0"/>
              </a:rPr>
              <a:t>спортшының қимылды деңгейде қимыл әрекеттердің жаңа міндеттерін меңгере алу қабілеті. Мақсаттылығымен және тиімділігімен сипатталады. Қимыл ммүмкіндіктері негізінен спорттық ойындарда және жекпе-жек спорт түрлерінде айқындалады. Бұл кезде уақыт жетіспеуі жағдайында нәтижелі іс-әрекеттер қалыптастыру қажет.</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1214422"/>
            <a:ext cx="807249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b="1" dirty="0" smtClean="0">
                <a:latin typeface="Times New Roman" pitchFamily="18" charset="0"/>
                <a:cs typeface="Times New Roman" pitchFamily="18" charset="0"/>
              </a:rPr>
              <a:t>Қимыл дағдысы</a:t>
            </a:r>
            <a:r>
              <a:rPr lang="kk-KZ" sz="2000" dirty="0" smtClean="0">
                <a:latin typeface="Times New Roman" pitchFamily="18" charset="0"/>
                <a:cs typeface="Times New Roman" pitchFamily="18" charset="0"/>
              </a:rPr>
              <a:t> – Сананың қатысынсыз (автоматты) орындала алатын меңгерілген және бекітілген қимыл мүмкіндіктері және олар қимыл міндеттерінің тиімді шешілуін қамтамасыз етеді. Олар шынықтыру және жарыс кездерінде өзгеріссіз, бір тәртіппен қайталанып отыратын бір қимылдардың бірнеше рет қайталануы нәтижесінде бекітіледі (әсіресе сатндартты және стереотипті спорт түрлерінде).</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Қимыл дағдыларын зерттеу әдістерін екі топқа бөлуге болады: а) қимылдардың сытрқы; ә) ішкі құрылымын айқындайтын. Сыртқы құрылымын айқындайтын әдістерге – кино, сурет, қимылдардың видеоға, киноға түсірілуі, динамомтерия, ганиометрия, циклография және т.б. жатады. Қимыл дағдыларын зерттеудің ішік құрылымын зерттеу әдістері – электроэнцефалография, электромиография, Н рефлекстер жазбасы және қимыл бірліктерінің белсенділігі.</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0034" y="857232"/>
            <a:ext cx="792961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t>2.3.  Қимыл дағдысы -  қимылды, талдағышты және вегетативті рефлекстердің жиынтығы ретінде.</a:t>
            </a:r>
            <a:r>
              <a:rPr lang="kk-KZ" sz="2000" dirty="0" smtClean="0"/>
              <a:t>  Ағзадағы әртүрлі қимыл дағдыларының қоры бір жағынан, туа біткен қимылдардан; екінші жағынан, жеке тіршілік барысында арнайы оқыту нәтижесінде қалыптасатын қимылдардан тұрады. Адам қимыл белсенділігінің  дайын айқындалуының шектеулі қорымен (жұту, ему, аяқ-қолдардың бүгіліп-жазылуы) туылады. Бұлшық еттердің жиырылуы шартсыз қимы рефлекстерінің есебінен жүзеге асады. Бұларға – қарапайым созылу, тіректен тепсіну, бүгілу рефлекстері жатады. Бұл рефлектстердің ОЖЖ-гі  түйісу деңгейі – жұлында. Ырғақты қимыл рефлекстері де (адымдау және қасыну) осы жұлында қалыптасады.</a:t>
            </a:r>
            <a:endParaRPr lang="ru-RU" sz="2000" dirty="0" smtClean="0"/>
          </a:p>
          <a:p>
            <a:r>
              <a:rPr lang="kk-KZ" sz="2000" dirty="0" smtClean="0"/>
              <a:t>	</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857232"/>
            <a:ext cx="800105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t>Күрделі қимыл дағдылары туа біткен қимылдарға жатпайды. Олар жекелей даму барысында қалыптасқан.Қимыл дағдылары жүйке орталықтарының арнайы функционалді жүйесімен жүзеге асады. Бұл жүйенің қызметіне бірқатар процестер жатады: афферентті тітіркендулердің талдануы (сыртқы немесе ішкі орта хабаралры); басым мотивацияны есепке алу; есте сақтау ізділігін қолдану (қимылдар жиынтығы және меңгерілген тактикалық қимылдар үйлесімділігі); қимыл бағдарының және қимыл нәтижесі туралы түсініктің қалыптасуы; егер нәтиже болмаса, бағдарламаға талдағышты өзгерістер енгізу. Осы процестерді қамтамсыз етеін нейрондар жиынтығы жүйке жүйесінің әртүрлі бөлімдерінде орналасады. Нәтижесінде қимылдар біршама үнемді орындалады, бұл кезде тек қана қажетті деген бұлшық ет топтары қатысады.</a:t>
            </a:r>
            <a:endParaRPr lang="ru-RU" sz="2000" dirty="0" smtClean="0"/>
          </a:p>
          <a:p>
            <a:r>
              <a:rPr lang="kk-KZ" sz="2000" dirty="0" smtClean="0"/>
              <a:t>	</a:t>
            </a:r>
            <a:endParaRPr lang="kk-KZ"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785786" y="928670"/>
            <a:ext cx="7429552"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smtClean="0">
                <a:latin typeface="Times New Roman" pitchFamily="18" charset="0"/>
                <a:cs typeface="Times New Roman" pitchFamily="18" charset="0"/>
              </a:rPr>
              <a:t>Жүйке орталықтарын қоздыру тәртібі шартты және шартсыз рефлекстердің, соларды қамтамасыз ететін вегетативті реакциялардың нақты жүйесі ретінде қимылды динамикалық стереотип түзе отырып бекітіледі.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Қимыл дағдылары, негізінен екінші қатарлы – оперантты және құралды шартты рефлекстерден құралатын шартты рефлекстер болып табылады. Олардағы рефлекторлық доғаның жаңа бөлімі – оның эффекторлы бөлімі, ол деген сөз – бұрын меңгерілген әрекеттерден жаңа қимылдар немесе қимылдар жиынтығы қалыптасуы.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Жаңа қимыл дағдыларын бұрыннан бар элементтер негізінде қалыптастыру экстраполяция құбылысына (алдыңғы жауапты қолдану) жатады.</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00034" y="785794"/>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	Динамикалық </a:t>
            </a:r>
            <a:r>
              <a:rPr lang="kk-KZ" sz="2000" b="1" dirty="0" smtClean="0">
                <a:latin typeface="Times New Roman" pitchFamily="18" charset="0"/>
                <a:cs typeface="Times New Roman" pitchFamily="18" charset="0"/>
              </a:rPr>
              <a:t>стереотип </a:t>
            </a:r>
            <a:r>
              <a:rPr lang="kk-KZ" sz="2000" dirty="0" smtClean="0">
                <a:latin typeface="Times New Roman" pitchFamily="18" charset="0"/>
                <a:cs typeface="Times New Roman" pitchFamily="18" charset="0"/>
              </a:rPr>
              <a:t>– шартты және шартсыз рефлекстер жүйесі. Олар бір тітіркендірулердің бірнеше рет (ситуациялардың) қайталануы нәтижесінде қалыптасады және осыған сәйкес бекітілген жауап реакцияларының тізбегі түрінде, яғни СТЕРЕОТИП күйінде айқындалады. Сыртқы орта жағдайларының өзгерістері бұл жүйенің қайта құрылуына немес бұзылуына  әкеп соғуы мүмкін, сондықтан бұл құбылыс </a:t>
            </a:r>
            <a:r>
              <a:rPr lang="kk-KZ" sz="2000" b="1" dirty="0" smtClean="0">
                <a:latin typeface="Times New Roman" pitchFamily="18" charset="0"/>
                <a:cs typeface="Times New Roman" pitchFamily="18" charset="0"/>
              </a:rPr>
              <a:t>динамикалық </a:t>
            </a:r>
            <a:r>
              <a:rPr lang="kk-KZ" sz="2000" dirty="0" smtClean="0">
                <a:latin typeface="Times New Roman" pitchFamily="18" charset="0"/>
                <a:cs typeface="Times New Roman" pitchFamily="18" charset="0"/>
              </a:rPr>
              <a:t>деген  терминмен беріліп отыр.</a:t>
            </a:r>
            <a:endParaRPr lang="ru-RU" sz="2000" dirty="0" smtClean="0">
              <a:latin typeface="Times New Roman" pitchFamily="18" charset="0"/>
              <a:cs typeface="Times New Roman" pitchFamily="18" charset="0"/>
            </a:endParaRPr>
          </a:p>
          <a:p>
            <a:pPr algn="just"/>
            <a:r>
              <a:rPr lang="kk-KZ" sz="2000" b="1" dirty="0" smtClean="0">
                <a:latin typeface="Times New Roman" pitchFamily="18" charset="0"/>
                <a:cs typeface="Times New Roman" pitchFamily="18" charset="0"/>
              </a:rPr>
              <a:t>	Динамикалық стереотип үлкен </a:t>
            </a:r>
            <a:r>
              <a:rPr lang="kk-KZ" sz="2000" dirty="0" smtClean="0">
                <a:latin typeface="Times New Roman" pitchFamily="18" charset="0"/>
                <a:cs typeface="Times New Roman" pitchFamily="18" charset="0"/>
              </a:rPr>
              <a:t>ми сыңарларының қабықшасында ретімен қозатын немесе тежелетін жүйке орталықтарының тізбегінен түзілген. Бұл тізбекте әрбір жүйенің белсенділігі автоматты түрде келесісінің қосылуын қамтамасыз етеді. Мұндай стереотип спортшыларда қимыл дағдысын қалыптастыруда, әсіресе стандартты қимылдарды орындау кезінде  пайда болады. Мұндай стереотип </a:t>
            </a:r>
            <a:r>
              <a:rPr lang="kk-KZ" sz="2000" b="1" dirty="0" smtClean="0">
                <a:latin typeface="Times New Roman" pitchFamily="18" charset="0"/>
                <a:cs typeface="Times New Roman" pitchFamily="18" charset="0"/>
              </a:rPr>
              <a:t>қимыл динамикалық стереотипі</a:t>
            </a:r>
            <a:r>
              <a:rPr lang="kk-KZ" sz="2000" dirty="0" smtClean="0">
                <a:latin typeface="Times New Roman" pitchFamily="18" charset="0"/>
                <a:cs typeface="Times New Roman" pitchFamily="18" charset="0"/>
              </a:rPr>
              <a:t> деп аталады. </a:t>
            </a:r>
            <a:endParaRPr lang="ru-RU" sz="20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42910" y="1214422"/>
            <a:ext cx="78581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t>5.Қимыл </a:t>
            </a:r>
            <a:r>
              <a:rPr lang="kk-KZ" sz="2000" b="1" dirty="0" smtClean="0"/>
              <a:t>дағдыларындағы экстраполяция</a:t>
            </a:r>
            <a:r>
              <a:rPr lang="kk-KZ" sz="2000" dirty="0" smtClean="0"/>
              <a:t>. Экстраполяция дегеніміз жүйке жүйесінің қалыптасқан тәжірибе негізінде қайтадан қалыптасқан қимыл  міндеттерін адекватты шешу қабілеті.</a:t>
            </a:r>
            <a:endParaRPr lang="ru-RU" sz="2000" dirty="0" smtClean="0"/>
          </a:p>
          <a:p>
            <a:r>
              <a:rPr lang="kk-KZ" sz="2000" dirty="0" smtClean="0"/>
              <a:t>	Экстраполяцияға байланысты спортшы орындалатын қимылдардың сипатын және түрін бағдарлай отырып,  қалыптасқан ситуацияны дұрыс шеше алады.</a:t>
            </a:r>
            <a:endParaRPr lang="ru-RU" sz="2000" dirty="0" smtClean="0"/>
          </a:p>
          <a:p>
            <a:r>
              <a:rPr lang="kk-KZ" sz="2000" dirty="0" smtClean="0"/>
              <a:t>	Спортшы тіпті шектеулі ғана қимыл дағдыларын меңгере отырып, экстраполяция жолымен әртүрлі қимылдарды орындай алады.</a:t>
            </a:r>
            <a:endParaRPr lang="ru-RU" sz="2000" dirty="0" smtClean="0"/>
          </a:p>
          <a:p>
            <a:r>
              <a:rPr lang="kk-KZ" sz="2000" dirty="0" smtClean="0"/>
              <a:t>	Экстраполяция қосалқы жаттығулар жиынтығын анықтауда  ескерілуі қажет. Бұл комплекс өз кезегінде ең алдымен қосалқы жаттығуларды қосуы керек, өйткені осы қосалқы жаттығулар экстраполяция жолымен негізгі жаттығуды меңгеруге біршама әсер етеді.</a:t>
            </a:r>
            <a:endParaRPr lang="ru-RU" sz="20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544</Words>
  <PresentationFormat>Экран (4:3)</PresentationFormat>
  <Paragraphs>52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9</cp:revision>
  <dcterms:created xsi:type="dcterms:W3CDTF">2016-03-30T02:32:18Z</dcterms:created>
  <dcterms:modified xsi:type="dcterms:W3CDTF">2020-03-19T10:12:18Z</dcterms:modified>
</cp:coreProperties>
</file>