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65" r:id="rId4"/>
    <p:sldId id="266" r:id="rId5"/>
    <p:sldId id="259" r:id="rId6"/>
    <p:sldId id="261" r:id="rId7"/>
    <p:sldId id="258" r:id="rId8"/>
    <p:sldId id="270" r:id="rId9"/>
    <p:sldId id="262" r:id="rId10"/>
    <p:sldId id="271" r:id="rId11"/>
    <p:sldId id="267" r:id="rId12"/>
    <p:sldId id="268" r:id="rId13"/>
    <p:sldId id="269" r:id="rId14"/>
    <p:sldId id="263" r:id="rId15"/>
    <p:sldId id="256"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37029D-0370-4823-A13C-993DA42E8C07}" type="doc">
      <dgm:prSet loTypeId="urn:microsoft.com/office/officeart/2005/8/layout/funnel1" loCatId="process" qsTypeId="urn:microsoft.com/office/officeart/2005/8/quickstyle/simple3" qsCatId="simple" csTypeId="urn:microsoft.com/office/officeart/2005/8/colors/accent1_2" csCatId="accent1" phldr="1"/>
      <dgm:spPr/>
      <dgm:t>
        <a:bodyPr/>
        <a:lstStyle/>
        <a:p>
          <a:endParaRPr lang="ru-RU"/>
        </a:p>
      </dgm:t>
    </dgm:pt>
    <dgm:pt modelId="{5DBE8EC3-A38F-4C75-93BF-AA8F0B6ECBF5}">
      <dgm:prSet phldrT="[Текст]"/>
      <dgm:spPr/>
      <dgm:t>
        <a:bodyPr/>
        <a:lstStyle/>
        <a:p>
          <a:r>
            <a:rPr lang="kk-KZ" dirty="0" smtClean="0">
              <a:latin typeface="Times New Roman" pitchFamily="18" charset="0"/>
              <a:cs typeface="Times New Roman" pitchFamily="18" charset="0"/>
            </a:rPr>
            <a:t>ойын</a:t>
          </a:r>
          <a:endParaRPr lang="ru-RU" dirty="0">
            <a:latin typeface="Times New Roman" pitchFamily="18" charset="0"/>
            <a:cs typeface="Times New Roman" pitchFamily="18" charset="0"/>
          </a:endParaRPr>
        </a:p>
      </dgm:t>
    </dgm:pt>
    <dgm:pt modelId="{30EC46B2-E2AE-4FC2-8E50-2A3615053685}" type="parTrans" cxnId="{D84F7368-2757-40DB-B9DB-F4305543F55D}">
      <dgm:prSet/>
      <dgm:spPr/>
      <dgm:t>
        <a:bodyPr/>
        <a:lstStyle/>
        <a:p>
          <a:endParaRPr lang="ru-RU">
            <a:latin typeface="Times New Roman" pitchFamily="18" charset="0"/>
            <a:cs typeface="Times New Roman" pitchFamily="18" charset="0"/>
          </a:endParaRPr>
        </a:p>
      </dgm:t>
    </dgm:pt>
    <dgm:pt modelId="{3BF3F899-A044-4B54-913A-DF0A88E7D8F6}" type="sibTrans" cxnId="{D84F7368-2757-40DB-B9DB-F4305543F55D}">
      <dgm:prSet/>
      <dgm:spPr/>
      <dgm:t>
        <a:bodyPr/>
        <a:lstStyle/>
        <a:p>
          <a:endParaRPr lang="ru-RU">
            <a:latin typeface="Times New Roman" pitchFamily="18" charset="0"/>
            <a:cs typeface="Times New Roman" pitchFamily="18" charset="0"/>
          </a:endParaRPr>
        </a:p>
      </dgm:t>
    </dgm:pt>
    <dgm:pt modelId="{409968CA-89ED-4A94-8458-DEBEA880DEB0}">
      <dgm:prSet phldrT="[Текст]"/>
      <dgm:spPr/>
      <dgm:t>
        <a:bodyPr/>
        <a:lstStyle/>
        <a:p>
          <a:r>
            <a:rPr lang="kk-KZ" dirty="0" smtClean="0">
              <a:latin typeface="Times New Roman" pitchFamily="18" charset="0"/>
              <a:cs typeface="Times New Roman" pitchFamily="18" charset="0"/>
            </a:rPr>
            <a:t>оқу</a:t>
          </a:r>
          <a:endParaRPr lang="ru-RU" dirty="0">
            <a:latin typeface="Times New Roman" pitchFamily="18" charset="0"/>
            <a:cs typeface="Times New Roman" pitchFamily="18" charset="0"/>
          </a:endParaRPr>
        </a:p>
      </dgm:t>
    </dgm:pt>
    <dgm:pt modelId="{CC1224C5-9F67-4C68-9C9B-FFF3FCDB606C}" type="parTrans" cxnId="{A132F51D-7CD3-48C4-A8CA-206B95A12EB2}">
      <dgm:prSet/>
      <dgm:spPr/>
      <dgm:t>
        <a:bodyPr/>
        <a:lstStyle/>
        <a:p>
          <a:endParaRPr lang="ru-RU">
            <a:latin typeface="Times New Roman" pitchFamily="18" charset="0"/>
            <a:cs typeface="Times New Roman" pitchFamily="18" charset="0"/>
          </a:endParaRPr>
        </a:p>
      </dgm:t>
    </dgm:pt>
    <dgm:pt modelId="{D3E6C12A-9DF8-4A27-99F5-200470C57A84}" type="sibTrans" cxnId="{A132F51D-7CD3-48C4-A8CA-206B95A12EB2}">
      <dgm:prSet/>
      <dgm:spPr/>
      <dgm:t>
        <a:bodyPr/>
        <a:lstStyle/>
        <a:p>
          <a:endParaRPr lang="ru-RU">
            <a:latin typeface="Times New Roman" pitchFamily="18" charset="0"/>
            <a:cs typeface="Times New Roman" pitchFamily="18" charset="0"/>
          </a:endParaRPr>
        </a:p>
      </dgm:t>
    </dgm:pt>
    <dgm:pt modelId="{383955AF-FA5D-4F4E-9755-7A251F27E823}">
      <dgm:prSet phldrT="[Текст]"/>
      <dgm:spPr/>
      <dgm:t>
        <a:bodyPr/>
        <a:lstStyle/>
        <a:p>
          <a:r>
            <a:rPr lang="kk-KZ" dirty="0" smtClean="0">
              <a:latin typeface="Times New Roman" pitchFamily="18" charset="0"/>
              <a:cs typeface="Times New Roman" pitchFamily="18" charset="0"/>
            </a:rPr>
            <a:t>еңбек</a:t>
          </a:r>
          <a:endParaRPr lang="ru-RU" dirty="0">
            <a:latin typeface="Times New Roman" pitchFamily="18" charset="0"/>
            <a:cs typeface="Times New Roman" pitchFamily="18" charset="0"/>
          </a:endParaRPr>
        </a:p>
      </dgm:t>
    </dgm:pt>
    <dgm:pt modelId="{2B78D596-6CF1-4799-A703-DAF252A74242}" type="parTrans" cxnId="{F8A493AC-B2A5-4675-A2C0-AA0DE310806F}">
      <dgm:prSet/>
      <dgm:spPr/>
      <dgm:t>
        <a:bodyPr/>
        <a:lstStyle/>
        <a:p>
          <a:endParaRPr lang="ru-RU">
            <a:latin typeface="Times New Roman" pitchFamily="18" charset="0"/>
            <a:cs typeface="Times New Roman" pitchFamily="18" charset="0"/>
          </a:endParaRPr>
        </a:p>
      </dgm:t>
    </dgm:pt>
    <dgm:pt modelId="{B48C3CE9-6C94-4059-9C31-DA1CC07F1B10}" type="sibTrans" cxnId="{F8A493AC-B2A5-4675-A2C0-AA0DE310806F}">
      <dgm:prSet/>
      <dgm:spPr/>
      <dgm:t>
        <a:bodyPr/>
        <a:lstStyle/>
        <a:p>
          <a:endParaRPr lang="ru-RU">
            <a:latin typeface="Times New Roman" pitchFamily="18" charset="0"/>
            <a:cs typeface="Times New Roman" pitchFamily="18" charset="0"/>
          </a:endParaRPr>
        </a:p>
      </dgm:t>
    </dgm:pt>
    <dgm:pt modelId="{C8C06CF5-D368-4FAE-A764-A211E217BEBD}">
      <dgm:prSet phldrT="[Текст]"/>
      <dgm:spPr>
        <a:blipFill rotWithShape="0">
          <a:blip xmlns:r="http://schemas.openxmlformats.org/officeDocument/2006/relationships" r:embed="rId1"/>
          <a:stretch>
            <a:fillRect/>
          </a:stretch>
        </a:blipFill>
      </dgm:spPr>
      <dgm:t>
        <a:bodyPr/>
        <a:lstStyle/>
        <a:p>
          <a:r>
            <a:rPr lang="kk-KZ" b="1" dirty="0" smtClean="0">
              <a:solidFill>
                <a:srgbClr val="002060"/>
              </a:solidFill>
              <a:latin typeface="Times New Roman" pitchFamily="18" charset="0"/>
              <a:cs typeface="Times New Roman" pitchFamily="18" charset="0"/>
            </a:rPr>
            <a:t>Іс-әрекеттің түрлері</a:t>
          </a:r>
          <a:endParaRPr lang="ru-RU" b="1" dirty="0">
            <a:solidFill>
              <a:srgbClr val="002060"/>
            </a:solidFill>
            <a:latin typeface="Times New Roman" pitchFamily="18" charset="0"/>
            <a:cs typeface="Times New Roman" pitchFamily="18" charset="0"/>
          </a:endParaRPr>
        </a:p>
      </dgm:t>
    </dgm:pt>
    <dgm:pt modelId="{314B0012-BF39-4FD7-94E5-8DA87608C546}" type="parTrans" cxnId="{67E9E679-B433-4C44-9EE1-26058C74B4C0}">
      <dgm:prSet/>
      <dgm:spPr/>
      <dgm:t>
        <a:bodyPr/>
        <a:lstStyle/>
        <a:p>
          <a:endParaRPr lang="ru-RU">
            <a:latin typeface="Times New Roman" pitchFamily="18" charset="0"/>
            <a:cs typeface="Times New Roman" pitchFamily="18" charset="0"/>
          </a:endParaRPr>
        </a:p>
      </dgm:t>
    </dgm:pt>
    <dgm:pt modelId="{5C196F7F-876F-4164-B86A-626C8E280639}" type="sibTrans" cxnId="{67E9E679-B433-4C44-9EE1-26058C74B4C0}">
      <dgm:prSet/>
      <dgm:spPr/>
      <dgm:t>
        <a:bodyPr/>
        <a:lstStyle/>
        <a:p>
          <a:endParaRPr lang="ru-RU">
            <a:latin typeface="Times New Roman" pitchFamily="18" charset="0"/>
            <a:cs typeface="Times New Roman" pitchFamily="18" charset="0"/>
          </a:endParaRPr>
        </a:p>
      </dgm:t>
    </dgm:pt>
    <dgm:pt modelId="{4A3E9467-16C2-4881-A54B-488556425154}" type="pres">
      <dgm:prSet presAssocID="{AB37029D-0370-4823-A13C-993DA42E8C07}" presName="Name0" presStyleCnt="0">
        <dgm:presLayoutVars>
          <dgm:chMax val="4"/>
          <dgm:resizeHandles val="exact"/>
        </dgm:presLayoutVars>
      </dgm:prSet>
      <dgm:spPr/>
      <dgm:t>
        <a:bodyPr/>
        <a:lstStyle/>
        <a:p>
          <a:endParaRPr lang="ru-RU"/>
        </a:p>
      </dgm:t>
    </dgm:pt>
    <dgm:pt modelId="{DDEC5824-A402-441C-9424-7B569CF0E59A}" type="pres">
      <dgm:prSet presAssocID="{AB37029D-0370-4823-A13C-993DA42E8C07}" presName="ellipse" presStyleLbl="trBgShp" presStyleIdx="0" presStyleCnt="1"/>
      <dgm:spPr/>
    </dgm:pt>
    <dgm:pt modelId="{7AAE289F-55DA-4F3D-9C73-69AF00843C21}" type="pres">
      <dgm:prSet presAssocID="{AB37029D-0370-4823-A13C-993DA42E8C07}" presName="arrow1" presStyleLbl="fgShp" presStyleIdx="0" presStyleCnt="1"/>
      <dgm:spPr/>
    </dgm:pt>
    <dgm:pt modelId="{6A06301D-8E8F-4198-B98D-4B6737FF8A7A}" type="pres">
      <dgm:prSet presAssocID="{AB37029D-0370-4823-A13C-993DA42E8C07}" presName="rectangle" presStyleLbl="revTx" presStyleIdx="0" presStyleCnt="1">
        <dgm:presLayoutVars>
          <dgm:bulletEnabled val="1"/>
        </dgm:presLayoutVars>
      </dgm:prSet>
      <dgm:spPr/>
      <dgm:t>
        <a:bodyPr/>
        <a:lstStyle/>
        <a:p>
          <a:endParaRPr lang="ru-RU"/>
        </a:p>
      </dgm:t>
    </dgm:pt>
    <dgm:pt modelId="{11DAB941-2B6A-4F8A-AD83-5D1BAE0C2203}" type="pres">
      <dgm:prSet presAssocID="{409968CA-89ED-4A94-8458-DEBEA880DEB0}" presName="item1" presStyleLbl="node1" presStyleIdx="0" presStyleCnt="3">
        <dgm:presLayoutVars>
          <dgm:bulletEnabled val="1"/>
        </dgm:presLayoutVars>
      </dgm:prSet>
      <dgm:spPr/>
      <dgm:t>
        <a:bodyPr/>
        <a:lstStyle/>
        <a:p>
          <a:endParaRPr lang="ru-RU"/>
        </a:p>
      </dgm:t>
    </dgm:pt>
    <dgm:pt modelId="{012C19CE-13E0-414E-A7B4-54ABBDE58E49}" type="pres">
      <dgm:prSet presAssocID="{383955AF-FA5D-4F4E-9755-7A251F27E823}" presName="item2" presStyleLbl="node1" presStyleIdx="1" presStyleCnt="3">
        <dgm:presLayoutVars>
          <dgm:bulletEnabled val="1"/>
        </dgm:presLayoutVars>
      </dgm:prSet>
      <dgm:spPr/>
      <dgm:t>
        <a:bodyPr/>
        <a:lstStyle/>
        <a:p>
          <a:endParaRPr lang="ru-RU"/>
        </a:p>
      </dgm:t>
    </dgm:pt>
    <dgm:pt modelId="{7A4A5B4F-5612-4B13-A731-23D5B3D8F343}" type="pres">
      <dgm:prSet presAssocID="{C8C06CF5-D368-4FAE-A764-A211E217BEBD}" presName="item3" presStyleLbl="node1" presStyleIdx="2" presStyleCnt="3">
        <dgm:presLayoutVars>
          <dgm:bulletEnabled val="1"/>
        </dgm:presLayoutVars>
      </dgm:prSet>
      <dgm:spPr/>
      <dgm:t>
        <a:bodyPr/>
        <a:lstStyle/>
        <a:p>
          <a:endParaRPr lang="ru-RU"/>
        </a:p>
      </dgm:t>
    </dgm:pt>
    <dgm:pt modelId="{01414B95-D5DB-40AC-8E5A-4105BFAF48D7}" type="pres">
      <dgm:prSet presAssocID="{AB37029D-0370-4823-A13C-993DA42E8C07}" presName="funnel" presStyleLbl="trAlignAcc1" presStyleIdx="0" presStyleCnt="1" custLinFactNeighborX="-224" custLinFactNeighborY="223"/>
      <dgm:spPr/>
    </dgm:pt>
  </dgm:ptLst>
  <dgm:cxnLst>
    <dgm:cxn modelId="{F8A493AC-B2A5-4675-A2C0-AA0DE310806F}" srcId="{AB37029D-0370-4823-A13C-993DA42E8C07}" destId="{383955AF-FA5D-4F4E-9755-7A251F27E823}" srcOrd="2" destOrd="0" parTransId="{2B78D596-6CF1-4799-A703-DAF252A74242}" sibTransId="{B48C3CE9-6C94-4059-9C31-DA1CC07F1B10}"/>
    <dgm:cxn modelId="{2FBEE789-F1A3-480E-86A5-B2ACECD8AA56}" type="presOf" srcId="{AB37029D-0370-4823-A13C-993DA42E8C07}" destId="{4A3E9467-16C2-4881-A54B-488556425154}" srcOrd="0" destOrd="0" presId="urn:microsoft.com/office/officeart/2005/8/layout/funnel1"/>
    <dgm:cxn modelId="{5DF842A4-681D-488F-B08E-C08555E85CE1}" type="presOf" srcId="{383955AF-FA5D-4F4E-9755-7A251F27E823}" destId="{11DAB941-2B6A-4F8A-AD83-5D1BAE0C2203}" srcOrd="0" destOrd="0" presId="urn:microsoft.com/office/officeart/2005/8/layout/funnel1"/>
    <dgm:cxn modelId="{82023607-1CA0-4F3C-A07A-E8639817F32C}" type="presOf" srcId="{C8C06CF5-D368-4FAE-A764-A211E217BEBD}" destId="{6A06301D-8E8F-4198-B98D-4B6737FF8A7A}" srcOrd="0" destOrd="0" presId="urn:microsoft.com/office/officeart/2005/8/layout/funnel1"/>
    <dgm:cxn modelId="{67E9E679-B433-4C44-9EE1-26058C74B4C0}" srcId="{AB37029D-0370-4823-A13C-993DA42E8C07}" destId="{C8C06CF5-D368-4FAE-A764-A211E217BEBD}" srcOrd="3" destOrd="0" parTransId="{314B0012-BF39-4FD7-94E5-8DA87608C546}" sibTransId="{5C196F7F-876F-4164-B86A-626C8E280639}"/>
    <dgm:cxn modelId="{F7D87F8D-7EBF-43AF-B4C9-9E14C37A3FB5}" type="presOf" srcId="{5DBE8EC3-A38F-4C75-93BF-AA8F0B6ECBF5}" destId="{7A4A5B4F-5612-4B13-A731-23D5B3D8F343}" srcOrd="0" destOrd="0" presId="urn:microsoft.com/office/officeart/2005/8/layout/funnel1"/>
    <dgm:cxn modelId="{D84F7368-2757-40DB-B9DB-F4305543F55D}" srcId="{AB37029D-0370-4823-A13C-993DA42E8C07}" destId="{5DBE8EC3-A38F-4C75-93BF-AA8F0B6ECBF5}" srcOrd="0" destOrd="0" parTransId="{30EC46B2-E2AE-4FC2-8E50-2A3615053685}" sibTransId="{3BF3F899-A044-4B54-913A-DF0A88E7D8F6}"/>
    <dgm:cxn modelId="{A132F51D-7CD3-48C4-A8CA-206B95A12EB2}" srcId="{AB37029D-0370-4823-A13C-993DA42E8C07}" destId="{409968CA-89ED-4A94-8458-DEBEA880DEB0}" srcOrd="1" destOrd="0" parTransId="{CC1224C5-9F67-4C68-9C9B-FFF3FCDB606C}" sibTransId="{D3E6C12A-9DF8-4A27-99F5-200470C57A84}"/>
    <dgm:cxn modelId="{8733710A-A898-4C06-8CF2-E3DAC54F5BA1}" type="presOf" srcId="{409968CA-89ED-4A94-8458-DEBEA880DEB0}" destId="{012C19CE-13E0-414E-A7B4-54ABBDE58E49}" srcOrd="0" destOrd="0" presId="urn:microsoft.com/office/officeart/2005/8/layout/funnel1"/>
    <dgm:cxn modelId="{08C284B9-2912-40B0-873B-6A5EA17EB277}" type="presParOf" srcId="{4A3E9467-16C2-4881-A54B-488556425154}" destId="{DDEC5824-A402-441C-9424-7B569CF0E59A}" srcOrd="0" destOrd="0" presId="urn:microsoft.com/office/officeart/2005/8/layout/funnel1"/>
    <dgm:cxn modelId="{7B91AB96-36E5-48C9-825C-3B8482392402}" type="presParOf" srcId="{4A3E9467-16C2-4881-A54B-488556425154}" destId="{7AAE289F-55DA-4F3D-9C73-69AF00843C21}" srcOrd="1" destOrd="0" presId="urn:microsoft.com/office/officeart/2005/8/layout/funnel1"/>
    <dgm:cxn modelId="{2B4750EE-E7FE-41E7-9793-25C264E296F8}" type="presParOf" srcId="{4A3E9467-16C2-4881-A54B-488556425154}" destId="{6A06301D-8E8F-4198-B98D-4B6737FF8A7A}" srcOrd="2" destOrd="0" presId="urn:microsoft.com/office/officeart/2005/8/layout/funnel1"/>
    <dgm:cxn modelId="{D0A4A2B6-0356-43B1-A166-EFAB82E91AB9}" type="presParOf" srcId="{4A3E9467-16C2-4881-A54B-488556425154}" destId="{11DAB941-2B6A-4F8A-AD83-5D1BAE0C2203}" srcOrd="3" destOrd="0" presId="urn:microsoft.com/office/officeart/2005/8/layout/funnel1"/>
    <dgm:cxn modelId="{37C044FA-54C0-4280-855C-16054521A445}" type="presParOf" srcId="{4A3E9467-16C2-4881-A54B-488556425154}" destId="{012C19CE-13E0-414E-A7B4-54ABBDE58E49}" srcOrd="4" destOrd="0" presId="urn:microsoft.com/office/officeart/2005/8/layout/funnel1"/>
    <dgm:cxn modelId="{F183576E-3BC0-4970-889A-B17C40B2BD6A}" type="presParOf" srcId="{4A3E9467-16C2-4881-A54B-488556425154}" destId="{7A4A5B4F-5612-4B13-A731-23D5B3D8F343}" srcOrd="5" destOrd="0" presId="urn:microsoft.com/office/officeart/2005/8/layout/funnel1"/>
    <dgm:cxn modelId="{5609147E-D310-4080-A66E-4D95AFF1C61F}" type="presParOf" srcId="{4A3E9467-16C2-4881-A54B-488556425154}" destId="{01414B95-D5DB-40AC-8E5A-4105BFAF48D7}"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C5824-A402-441C-9424-7B569CF0E59A}">
      <dsp:nvSpPr>
        <dsp:cNvPr id="0" name=""/>
        <dsp:cNvSpPr/>
      </dsp:nvSpPr>
      <dsp:spPr>
        <a:xfrm>
          <a:off x="806963" y="351778"/>
          <a:ext cx="2948960" cy="1024135"/>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AE289F-55DA-4F3D-9C73-69AF00843C21}">
      <dsp:nvSpPr>
        <dsp:cNvPr id="0" name=""/>
        <dsp:cNvSpPr/>
      </dsp:nvSpPr>
      <dsp:spPr>
        <a:xfrm>
          <a:off x="2000264" y="2859537"/>
          <a:ext cx="571504" cy="365762"/>
        </a:xfrm>
        <a:prstGeom prst="downArrow">
          <a:avLst/>
        </a:prstGeom>
        <a:gradFill rotWithShape="0">
          <a:gsLst>
            <a:gs pos="0">
              <a:schemeClr val="accent1">
                <a:tint val="60000"/>
                <a:hueOff val="0"/>
                <a:satOff val="0"/>
                <a:lumOff val="0"/>
                <a:alphaOff val="0"/>
                <a:tint val="20000"/>
                <a:satMod val="180000"/>
                <a:lumMod val="98000"/>
              </a:schemeClr>
            </a:gs>
            <a:gs pos="40000">
              <a:schemeClr val="accent1">
                <a:tint val="60000"/>
                <a:hueOff val="0"/>
                <a:satOff val="0"/>
                <a:lumOff val="0"/>
                <a:alphaOff val="0"/>
                <a:tint val="30000"/>
                <a:satMod val="260000"/>
                <a:lumMod val="84000"/>
              </a:schemeClr>
            </a:gs>
            <a:gs pos="100000">
              <a:schemeClr val="accent1">
                <a:tint val="60000"/>
                <a:hueOff val="0"/>
                <a:satOff val="0"/>
                <a:lumOff val="0"/>
                <a:alphaOff val="0"/>
                <a:tint val="100000"/>
                <a:satMod val="110000"/>
                <a:lumMod val="100000"/>
              </a:schemeClr>
            </a:gs>
          </a:gsLst>
          <a:lin ang="5040000" scaled="1"/>
        </a:gradFill>
        <a:ln w="9525" cap="flat"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6A06301D-8E8F-4198-B98D-4B6737FF8A7A}">
      <dsp:nvSpPr>
        <dsp:cNvPr id="0" name=""/>
        <dsp:cNvSpPr/>
      </dsp:nvSpPr>
      <dsp:spPr>
        <a:xfrm>
          <a:off x="914406" y="3152147"/>
          <a:ext cx="2743219" cy="685804"/>
        </a:xfrm>
        <a:prstGeom prst="rect">
          <a:avLst/>
        </a:prstGeom>
        <a:blipFill rotWithShape="0">
          <a:blip xmlns:r="http://schemas.openxmlformats.org/officeDocument/2006/relationships" r:embed="rId1"/>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kk-KZ" sz="2100" b="1" kern="1200" dirty="0" smtClean="0">
              <a:solidFill>
                <a:srgbClr val="002060"/>
              </a:solidFill>
              <a:latin typeface="Times New Roman" pitchFamily="18" charset="0"/>
              <a:cs typeface="Times New Roman" pitchFamily="18" charset="0"/>
            </a:rPr>
            <a:t>Іс-әрекеттің түрлері</a:t>
          </a:r>
          <a:endParaRPr lang="ru-RU" sz="2100" b="1" kern="1200" dirty="0">
            <a:solidFill>
              <a:srgbClr val="002060"/>
            </a:solidFill>
            <a:latin typeface="Times New Roman" pitchFamily="18" charset="0"/>
            <a:cs typeface="Times New Roman" pitchFamily="18" charset="0"/>
          </a:endParaRPr>
        </a:p>
      </dsp:txBody>
      <dsp:txXfrm>
        <a:off x="914406" y="3152147"/>
        <a:ext cx="2743219" cy="685804"/>
      </dsp:txXfrm>
    </dsp:sp>
    <dsp:sp modelId="{11DAB941-2B6A-4F8A-AD83-5D1BAE0C2203}">
      <dsp:nvSpPr>
        <dsp:cNvPr id="0" name=""/>
        <dsp:cNvSpPr/>
      </dsp:nvSpPr>
      <dsp:spPr>
        <a:xfrm>
          <a:off x="1879105" y="1455009"/>
          <a:ext cx="1028707" cy="1028707"/>
        </a:xfrm>
        <a:prstGeom prst="ellipse">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kk-KZ" sz="2200" kern="1200" dirty="0" smtClean="0">
              <a:latin typeface="Times New Roman" pitchFamily="18" charset="0"/>
              <a:cs typeface="Times New Roman" pitchFamily="18" charset="0"/>
            </a:rPr>
            <a:t>еңбек</a:t>
          </a:r>
          <a:endParaRPr lang="ru-RU" sz="2200" kern="1200" dirty="0">
            <a:latin typeface="Times New Roman" pitchFamily="18" charset="0"/>
            <a:cs typeface="Times New Roman" pitchFamily="18" charset="0"/>
          </a:endParaRPr>
        </a:p>
      </dsp:txBody>
      <dsp:txXfrm>
        <a:off x="2029756" y="1605660"/>
        <a:ext cx="727405" cy="727405"/>
      </dsp:txXfrm>
    </dsp:sp>
    <dsp:sp modelId="{012C19CE-13E0-414E-A7B4-54ABBDE58E49}">
      <dsp:nvSpPr>
        <dsp:cNvPr id="0" name=""/>
        <dsp:cNvSpPr/>
      </dsp:nvSpPr>
      <dsp:spPr>
        <a:xfrm>
          <a:off x="1143008" y="683250"/>
          <a:ext cx="1028707" cy="1028707"/>
        </a:xfrm>
        <a:prstGeom prst="ellipse">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kk-KZ" sz="2200" kern="1200" dirty="0" smtClean="0">
              <a:latin typeface="Times New Roman" pitchFamily="18" charset="0"/>
              <a:cs typeface="Times New Roman" pitchFamily="18" charset="0"/>
            </a:rPr>
            <a:t>оқу</a:t>
          </a:r>
          <a:endParaRPr lang="ru-RU" sz="2200" kern="1200" dirty="0">
            <a:latin typeface="Times New Roman" pitchFamily="18" charset="0"/>
            <a:cs typeface="Times New Roman" pitchFamily="18" charset="0"/>
          </a:endParaRPr>
        </a:p>
      </dsp:txBody>
      <dsp:txXfrm>
        <a:off x="1293659" y="833901"/>
        <a:ext cx="727405" cy="727405"/>
      </dsp:txXfrm>
    </dsp:sp>
    <dsp:sp modelId="{7A4A5B4F-5612-4B13-A731-23D5B3D8F343}">
      <dsp:nvSpPr>
        <dsp:cNvPr id="0" name=""/>
        <dsp:cNvSpPr/>
      </dsp:nvSpPr>
      <dsp:spPr>
        <a:xfrm>
          <a:off x="2194575" y="434532"/>
          <a:ext cx="1028707" cy="1028707"/>
        </a:xfrm>
        <a:prstGeom prst="ellipse">
          <a:avLst/>
        </a:prstGeom>
        <a:gradFill rotWithShape="0">
          <a:gsLst>
            <a:gs pos="0">
              <a:schemeClr val="accent1">
                <a:hueOff val="0"/>
                <a:satOff val="0"/>
                <a:lumOff val="0"/>
                <a:alphaOff val="0"/>
                <a:tint val="20000"/>
                <a:satMod val="180000"/>
                <a:lumMod val="98000"/>
              </a:schemeClr>
            </a:gs>
            <a:gs pos="40000">
              <a:schemeClr val="accent1">
                <a:hueOff val="0"/>
                <a:satOff val="0"/>
                <a:lumOff val="0"/>
                <a:alphaOff val="0"/>
                <a:tint val="30000"/>
                <a:satMod val="260000"/>
                <a:lumMod val="84000"/>
              </a:schemeClr>
            </a:gs>
            <a:gs pos="100000">
              <a:schemeClr val="accent1">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kk-KZ" sz="2200" kern="1200" dirty="0" smtClean="0">
              <a:latin typeface="Times New Roman" pitchFamily="18" charset="0"/>
              <a:cs typeface="Times New Roman" pitchFamily="18" charset="0"/>
            </a:rPr>
            <a:t>ойын</a:t>
          </a:r>
          <a:endParaRPr lang="ru-RU" sz="2200" kern="1200" dirty="0">
            <a:latin typeface="Times New Roman" pitchFamily="18" charset="0"/>
            <a:cs typeface="Times New Roman" pitchFamily="18" charset="0"/>
          </a:endParaRPr>
        </a:p>
      </dsp:txBody>
      <dsp:txXfrm>
        <a:off x="2345226" y="585183"/>
        <a:ext cx="727405" cy="727405"/>
      </dsp:txXfrm>
    </dsp:sp>
    <dsp:sp modelId="{01414B95-D5DB-40AC-8E5A-4105BFAF48D7}">
      <dsp:nvSpPr>
        <dsp:cNvPr id="0" name=""/>
        <dsp:cNvSpPr/>
      </dsp:nvSpPr>
      <dsp:spPr>
        <a:xfrm>
          <a:off x="678635" y="231756"/>
          <a:ext cx="3200422" cy="2560337"/>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17.01.2019</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17.01.2019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17.01.2019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17.01.2019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17.01.2019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17.01.2019</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17.01.2019</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17.01.2019</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16016" y="260648"/>
            <a:ext cx="3313355" cy="1702160"/>
          </a:xfrm>
        </p:spPr>
        <p:txBody>
          <a:bodyPr>
            <a:noAutofit/>
          </a:bodyPr>
          <a:lstStyle/>
          <a:p>
            <a:r>
              <a:rPr lang="kk-KZ" sz="2000" b="1" smtClean="0">
                <a:solidFill>
                  <a:schemeClr val="bg1"/>
                </a:solidFill>
                <a:latin typeface="Times New Roman" pitchFamily="18" charset="0"/>
                <a:cs typeface="Times New Roman" pitchFamily="18" charset="0"/>
              </a:rPr>
              <a:t>№5 </a:t>
            </a:r>
            <a:r>
              <a:rPr lang="kk-KZ" sz="2000" b="1" dirty="0">
                <a:solidFill>
                  <a:schemeClr val="bg1"/>
                </a:solidFill>
                <a:latin typeface="Times New Roman" pitchFamily="18" charset="0"/>
                <a:cs typeface="Times New Roman" pitchFamily="18" charset="0"/>
              </a:rPr>
              <a:t>дәріс тақырыбы: </a:t>
            </a:r>
            <a:r>
              <a:rPr lang="kk-KZ" sz="2000" b="1" dirty="0" smtClean="0">
                <a:solidFill>
                  <a:schemeClr val="bg1"/>
                </a:solidFill>
                <a:latin typeface="Times New Roman" pitchFamily="18" charset="0"/>
                <a:cs typeface="Times New Roman" pitchFamily="18" charset="0"/>
              </a:rPr>
              <a:t>Дене </a:t>
            </a:r>
            <a:r>
              <a:rPr lang="kk-KZ" sz="2000" b="1" dirty="0">
                <a:solidFill>
                  <a:schemeClr val="bg1"/>
                </a:solidFill>
                <a:latin typeface="Times New Roman" pitchFamily="18" charset="0"/>
                <a:cs typeface="Times New Roman" pitchFamily="18" charset="0"/>
              </a:rPr>
              <a:t>шынықтыру және спорт саласы мамандарының заманауи жағдайларда кәсіби білім </a:t>
            </a:r>
            <a:r>
              <a:rPr lang="kk-KZ" sz="2000" b="1" dirty="0" smtClean="0">
                <a:solidFill>
                  <a:schemeClr val="bg1"/>
                </a:solidFill>
                <a:latin typeface="Times New Roman" pitchFamily="18" charset="0"/>
                <a:cs typeface="Times New Roman" pitchFamily="18" charset="0"/>
              </a:rPr>
              <a:t>алуы</a:t>
            </a:r>
            <a:endParaRPr lang="ru-RU" sz="2000" b="1" dirty="0">
              <a:solidFill>
                <a:schemeClr val="bg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733365" y="2348880"/>
            <a:ext cx="3309803" cy="3816424"/>
          </a:xfrm>
        </p:spPr>
        <p:txBody>
          <a:bodyPr>
            <a:normAutofit fontScale="92500" lnSpcReduction="10000"/>
          </a:bodyPr>
          <a:lstStyle/>
          <a:p>
            <a:r>
              <a:rPr lang="kk-KZ" b="1" dirty="0">
                <a:solidFill>
                  <a:srgbClr val="002060"/>
                </a:solidFill>
                <a:latin typeface="Times New Roman" pitchFamily="18" charset="0"/>
                <a:cs typeface="Times New Roman" pitchFamily="18" charset="0"/>
              </a:rPr>
              <a:t>1.Дене шынықтыру және спорт саласындағы мамандардың педагогикалық іс-әрекет салалары. </a:t>
            </a:r>
            <a:endParaRPr lang="ru-RU" b="1"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2.Спорттық қызмет үлгісінің сипаттамасы. </a:t>
            </a:r>
            <a:endParaRPr lang="ru-RU" b="1"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3.Дене шынықтыру және спорт оқытушыларының жобалау, құрылымдық, ұйымдастыру-шылық, қарым-қатынас, сараптамалық қызметі. </a:t>
            </a:r>
            <a:endParaRPr lang="ru-RU" b="1" dirty="0">
              <a:solidFill>
                <a:srgbClr val="002060"/>
              </a:solidFill>
              <a:latin typeface="Times New Roman" pitchFamily="18" charset="0"/>
              <a:cs typeface="Times New Roman" pitchFamily="18" charset="0"/>
            </a:endParaRPr>
          </a:p>
          <a:p>
            <a:r>
              <a:rPr lang="kk-KZ" b="1" dirty="0">
                <a:solidFill>
                  <a:srgbClr val="002060"/>
                </a:solidFill>
                <a:latin typeface="Times New Roman" pitchFamily="18" charset="0"/>
                <a:cs typeface="Times New Roman" pitchFamily="18" charset="0"/>
              </a:rPr>
              <a:t>4.Мұғалімнің студенттермен жұмыс істеуге тәжірибелік дайындығы.</a:t>
            </a:r>
            <a:endParaRPr lang="ru-RU" b="1" dirty="0">
              <a:solidFill>
                <a:srgbClr val="002060"/>
              </a:solidFill>
              <a:latin typeface="Times New Roman" pitchFamily="18" charset="0"/>
              <a:cs typeface="Times New Roman" pitchFamily="18" charset="0"/>
            </a:endParaRPr>
          </a:p>
          <a:p>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84787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920880" cy="5940088"/>
          </a:xfrm>
          <a:prstGeom prst="rect">
            <a:avLst/>
          </a:prstGeom>
        </p:spPr>
        <p:txBody>
          <a:bodyPr wrap="square">
            <a:spAutoFit/>
          </a:bodyPr>
          <a:lstStyle/>
          <a:p>
            <a:pPr algn="just"/>
            <a:r>
              <a:rPr lang="ru-RU" sz="2000" b="1" dirty="0" err="1">
                <a:solidFill>
                  <a:srgbClr val="002060"/>
                </a:solidFill>
                <a:latin typeface="Times New Roman" pitchFamily="18" charset="0"/>
                <a:cs typeface="Times New Roman" pitchFamily="18" charset="0"/>
              </a:rPr>
              <a:t>Спорттық</a:t>
            </a:r>
            <a:r>
              <a:rPr lang="ru-RU" sz="2000" b="1" dirty="0">
                <a:solidFill>
                  <a:srgbClr val="002060"/>
                </a:solidFill>
                <a:latin typeface="Times New Roman" pitchFamily="18" charset="0"/>
                <a:cs typeface="Times New Roman" pitchFamily="18" charset="0"/>
              </a:rPr>
              <a:t> </a:t>
            </a:r>
            <a:r>
              <a:rPr lang="ru-RU" sz="2000" b="1" dirty="0" err="1" smtClean="0">
                <a:solidFill>
                  <a:srgbClr val="002060"/>
                </a:solidFill>
                <a:latin typeface="Times New Roman" pitchFamily="18" charset="0"/>
                <a:cs typeface="Times New Roman" pitchFamily="18" charset="0"/>
              </a:rPr>
              <a:t>қызмет</a:t>
            </a:r>
            <a:r>
              <a:rPr lang="ru-RU" sz="2000" b="1" dirty="0" smtClean="0">
                <a:solidFill>
                  <a:srgbClr val="002060"/>
                </a:solidFill>
                <a:latin typeface="Times New Roman" pitchFamily="18" charset="0"/>
                <a:cs typeface="Times New Roman" pitchFamily="18" charset="0"/>
              </a:rPr>
              <a:t>: </a:t>
            </a:r>
            <a:endParaRPr lang="tr-TR" sz="2000" b="1" dirty="0" smtClean="0">
              <a:solidFill>
                <a:srgbClr val="002060"/>
              </a:solidFill>
              <a:latin typeface="Times New Roman" pitchFamily="18" charset="0"/>
              <a:cs typeface="Times New Roman" pitchFamily="18" charset="0"/>
            </a:endParaRPr>
          </a:p>
          <a:p>
            <a:pPr marL="342900" indent="-342900" algn="just">
              <a:buAutoNum type="arabicParenR"/>
            </a:pPr>
            <a:r>
              <a:rPr lang="ru-RU" sz="2000" dirty="0" err="1" smtClean="0">
                <a:solidFill>
                  <a:srgbClr val="002060"/>
                </a:solidFill>
                <a:latin typeface="Times New Roman" pitchFamily="18" charset="0"/>
                <a:cs typeface="Times New Roman" pitchFamily="18" charset="0"/>
              </a:rPr>
              <a:t>арнайы</a:t>
            </a:r>
            <a:r>
              <a:rPr lang="ru-RU" sz="2000" dirty="0" smtClean="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жаттығуларын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орындағанда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әртүрлі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формада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көрінетін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бұлшық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ет</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белсенділігімен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споттық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қызмет</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барысында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адам</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денесін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қажетті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мөлшерде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шынықтырады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жалпы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дайындығынан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өтеді</a:t>
            </a:r>
            <a:r>
              <a:rPr lang="ru-RU" sz="2000" dirty="0">
                <a:solidFill>
                  <a:srgbClr val="002060"/>
                </a:solidFill>
                <a:latin typeface="Times New Roman" pitchFamily="18" charset="0"/>
                <a:cs typeface="Times New Roman" pitchFamily="18" charset="0"/>
              </a:rPr>
              <a:t>. </a:t>
            </a:r>
            <a:endParaRPr lang="tr-TR" sz="2000" dirty="0" smtClean="0">
              <a:solidFill>
                <a:srgbClr val="002060"/>
              </a:solidFill>
              <a:latin typeface="Times New Roman" pitchFamily="18" charset="0"/>
              <a:cs typeface="Times New Roman" pitchFamily="18" charset="0"/>
            </a:endParaRPr>
          </a:p>
          <a:p>
            <a:pPr marL="342900" indent="-342900" algn="just">
              <a:buAutoNum type="arabicParenR"/>
            </a:pPr>
            <a:r>
              <a:rPr lang="ru-RU" sz="2000" dirty="0" err="1" smtClean="0">
                <a:solidFill>
                  <a:srgbClr val="002060"/>
                </a:solidFill>
                <a:latin typeface="Times New Roman" pitchFamily="18" charset="0"/>
                <a:cs typeface="Times New Roman" pitchFamily="18" charset="0"/>
              </a:rPr>
              <a:t>таңдаған</a:t>
            </a:r>
            <a:r>
              <a:rPr lang="ru-RU" sz="2000" dirty="0" smtClean="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спорт </a:t>
            </a:r>
            <a:r>
              <a:rPr lang="ru-RU" sz="2000" dirty="0" err="1">
                <a:solidFill>
                  <a:srgbClr val="002060"/>
                </a:solidFill>
                <a:latin typeface="Times New Roman" pitchFamily="18" charset="0"/>
                <a:cs typeface="Times New Roman" pitchFamily="18" charset="0"/>
              </a:rPr>
              <a:t>түріндегі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жаттығуларын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орындау</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үшін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жоғары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техниканы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меңгеру</a:t>
            </a:r>
            <a:r>
              <a:rPr lang="ru-RU" sz="2000" dirty="0">
                <a:solidFill>
                  <a:srgbClr val="002060"/>
                </a:solidFill>
                <a:latin typeface="Times New Roman" pitchFamily="18" charset="0"/>
                <a:cs typeface="Times New Roman" pitchFamily="18" charset="0"/>
              </a:rPr>
              <a:t> мен </a:t>
            </a:r>
            <a:r>
              <a:rPr lang="ru-RU" sz="2000" dirty="0" err="1">
                <a:solidFill>
                  <a:srgbClr val="002060"/>
                </a:solidFill>
                <a:latin typeface="Times New Roman" pitchFamily="18" charset="0"/>
                <a:cs typeface="Times New Roman" pitchFamily="18" charset="0"/>
              </a:rPr>
              <a:t>ол</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спортшыдан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арнайы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және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жүйелі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жаттығуды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талап</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етеді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жаттығу</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барысында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ол</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белгілі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бір</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қимылдық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дағдыларды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меңгереді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және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жетілдіреді</a:t>
            </a:r>
            <a:r>
              <a:rPr lang="ru-RU" sz="2000" dirty="0">
                <a:solidFill>
                  <a:srgbClr val="002060"/>
                </a:solidFill>
                <a:latin typeface="Times New Roman" pitchFamily="18" charset="0"/>
                <a:cs typeface="Times New Roman" pitchFamily="18" charset="0"/>
              </a:rPr>
              <a:t>. </a:t>
            </a:r>
            <a:endParaRPr lang="tr-TR" sz="2000" dirty="0" smtClean="0">
              <a:solidFill>
                <a:srgbClr val="002060"/>
              </a:solidFill>
              <a:latin typeface="Times New Roman" pitchFamily="18" charset="0"/>
              <a:cs typeface="Times New Roman" pitchFamily="18" charset="0"/>
            </a:endParaRPr>
          </a:p>
          <a:p>
            <a:pPr marL="342900" indent="-342900" algn="just">
              <a:buAutoNum type="arabicParenR"/>
            </a:pPr>
            <a:r>
              <a:rPr lang="ru-RU" sz="2000" dirty="0" err="1" smtClean="0">
                <a:solidFill>
                  <a:srgbClr val="002060"/>
                </a:solidFill>
                <a:latin typeface="Times New Roman" pitchFamily="18" charset="0"/>
                <a:cs typeface="Times New Roman" pitchFamily="18" charset="0"/>
              </a:rPr>
              <a:t>таңдаған</a:t>
            </a:r>
            <a:r>
              <a:rPr lang="ru-RU" sz="2000" dirty="0" smtClean="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спорт </a:t>
            </a:r>
            <a:r>
              <a:rPr lang="ru-RU" sz="2000" dirty="0" err="1">
                <a:solidFill>
                  <a:srgbClr val="002060"/>
                </a:solidFill>
                <a:latin typeface="Times New Roman" pitchFamily="18" charset="0"/>
                <a:cs typeface="Times New Roman" pitchFamily="18" charset="0"/>
              </a:rPr>
              <a:t>түрінде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жетістікке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жетуге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ұмтылумен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белгілі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бір</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жаттығуларында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өте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жоғары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нәтижеге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жетуге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бағытталған</a:t>
            </a:r>
            <a:r>
              <a:rPr lang="ru-RU" sz="2000" dirty="0">
                <a:solidFill>
                  <a:srgbClr val="002060"/>
                </a:solidFill>
                <a:latin typeface="Times New Roman" pitchFamily="18" charset="0"/>
                <a:cs typeface="Times New Roman" pitchFamily="18" charset="0"/>
              </a:rPr>
              <a:t>; </a:t>
            </a:r>
            <a:endParaRPr lang="tr-TR" sz="2000" dirty="0" smtClean="0">
              <a:solidFill>
                <a:srgbClr val="002060"/>
              </a:solidFill>
              <a:latin typeface="Times New Roman" pitchFamily="18" charset="0"/>
              <a:cs typeface="Times New Roman" pitchFamily="18" charset="0"/>
            </a:endParaRPr>
          </a:p>
          <a:p>
            <a:pPr marL="342900" indent="-342900" algn="just">
              <a:buAutoNum type="arabicParenR"/>
            </a:pPr>
            <a:r>
              <a:rPr lang="ru-RU" sz="2000" dirty="0" err="1" smtClean="0">
                <a:solidFill>
                  <a:srgbClr val="002060"/>
                </a:solidFill>
                <a:latin typeface="Times New Roman" pitchFamily="18" charset="0"/>
                <a:cs typeface="Times New Roman" pitchFamily="18" charset="0"/>
              </a:rPr>
              <a:t>спорттық</a:t>
            </a:r>
            <a:r>
              <a:rPr lang="ru-RU" sz="2000" dirty="0" smtClean="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жарыстар</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кезінде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әсіресе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шиеленіскен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сипатқа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ие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болатын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спорттық</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күрес</a:t>
            </a:r>
            <a:r>
              <a:rPr lang="ru-RU" sz="2000" dirty="0">
                <a:solidFill>
                  <a:srgbClr val="002060"/>
                </a:solidFill>
                <a:latin typeface="Times New Roman" pitchFamily="18" charset="0"/>
                <a:cs typeface="Times New Roman" pitchFamily="18" charset="0"/>
              </a:rPr>
              <a:t> пен </a:t>
            </a:r>
            <a:r>
              <a:rPr lang="ru-RU" sz="2000" dirty="0" err="1">
                <a:solidFill>
                  <a:srgbClr val="002060"/>
                </a:solidFill>
                <a:latin typeface="Times New Roman" pitchFamily="18" charset="0"/>
                <a:cs typeface="Times New Roman" pitchFamily="18" charset="0"/>
              </a:rPr>
              <a:t>жүйелі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жаттығулар</a:t>
            </a:r>
            <a:r>
              <a:rPr lang="ru-RU" sz="2000" dirty="0">
                <a:solidFill>
                  <a:srgbClr val="002060"/>
                </a:solidFill>
                <a:latin typeface="Times New Roman" pitchFamily="18" charset="0"/>
                <a:cs typeface="Times New Roman" pitchFamily="18" charset="0"/>
              </a:rPr>
              <a:t>; </a:t>
            </a:r>
            <a:endParaRPr lang="tr-TR" sz="2000" dirty="0" smtClean="0">
              <a:solidFill>
                <a:srgbClr val="002060"/>
              </a:solidFill>
              <a:latin typeface="Times New Roman" pitchFamily="18" charset="0"/>
              <a:cs typeface="Times New Roman" pitchFamily="18" charset="0"/>
            </a:endParaRPr>
          </a:p>
          <a:p>
            <a:pPr marL="342900" indent="-342900" algn="just">
              <a:buAutoNum type="arabicParenR"/>
            </a:pPr>
            <a:r>
              <a:rPr lang="ru-RU" sz="2000" dirty="0" smtClean="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және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рухани</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күштердің</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өте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жоғары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көрінуімен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арнайы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әдеттер</a:t>
            </a:r>
            <a:r>
              <a:rPr lang="ru-RU" sz="2000" dirty="0">
                <a:solidFill>
                  <a:srgbClr val="002060"/>
                </a:solidFill>
                <a:latin typeface="Times New Roman" pitchFamily="18" charset="0"/>
                <a:cs typeface="Times New Roman" pitchFamily="18" charset="0"/>
              </a:rPr>
              <a:t> мен </a:t>
            </a:r>
            <a:r>
              <a:rPr lang="ru-RU" sz="2000" dirty="0" err="1">
                <a:solidFill>
                  <a:srgbClr val="002060"/>
                </a:solidFill>
                <a:latin typeface="Times New Roman" pitchFamily="18" charset="0"/>
                <a:cs typeface="Times New Roman" pitchFamily="18" charset="0"/>
              </a:rPr>
              <a:t>дағдылардың</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моторлы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қабілеттердің</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дамуымен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оларды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үнемі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жоғары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денгейде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ұстап</a:t>
            </a:r>
            <a:r>
              <a:rPr lang="ru-RU" sz="2000" dirty="0">
                <a:solidFill>
                  <a:srgbClr val="002060"/>
                </a:solidFill>
                <a:latin typeface="Times New Roman" pitchFamily="18" charset="0"/>
                <a:cs typeface="Times New Roman" pitchFamily="18" charset="0"/>
              </a:rPr>
              <a:t> т\</a:t>
            </a:r>
            <a:r>
              <a:rPr lang="ru-RU" sz="2000" dirty="0" err="1">
                <a:solidFill>
                  <a:srgbClr val="002060"/>
                </a:solidFill>
                <a:latin typeface="Times New Roman" pitchFamily="18" charset="0"/>
                <a:cs typeface="Times New Roman" pitchFamily="18" charset="0"/>
              </a:rPr>
              <a:t>ұру</a:t>
            </a:r>
            <a:r>
              <a:rPr lang="ru-RU" sz="2000" dirty="0">
                <a:solidFill>
                  <a:srgbClr val="002060"/>
                </a:solidFill>
                <a:latin typeface="Times New Roman" pitchFamily="18" charset="0"/>
                <a:cs typeface="Times New Roman" pitchFamily="18" charset="0"/>
              </a:rPr>
              <a:t>; </a:t>
            </a:r>
            <a:endParaRPr lang="tr-TR" sz="2000" dirty="0" smtClean="0">
              <a:solidFill>
                <a:srgbClr val="002060"/>
              </a:solidFill>
              <a:latin typeface="Times New Roman" pitchFamily="18" charset="0"/>
              <a:cs typeface="Times New Roman" pitchFamily="18" charset="0"/>
            </a:endParaRPr>
          </a:p>
          <a:p>
            <a:pPr marL="342900" indent="-342900" algn="just">
              <a:buAutoNum type="arabicParenR"/>
            </a:pPr>
            <a:r>
              <a:rPr lang="ru-RU" sz="2000" dirty="0" err="1" smtClean="0">
                <a:solidFill>
                  <a:srgbClr val="002060"/>
                </a:solidFill>
                <a:latin typeface="Times New Roman" pitchFamily="18" charset="0"/>
                <a:cs typeface="Times New Roman" pitchFamily="18" charset="0"/>
              </a:rPr>
              <a:t>дереу</a:t>
            </a:r>
            <a:r>
              <a:rPr lang="ru-RU" sz="2000" dirty="0" smtClean="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көрінген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сапалы</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сипатымен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үлкен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жауапкершілік</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сезімімен</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және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барынша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тиімді</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нәтижелерге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және</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рекордтарға</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қол</a:t>
            </a:r>
            <a:r>
              <a:rPr lang="ru-RU" sz="2000" dirty="0">
                <a:solidFill>
                  <a:srgbClr val="002060"/>
                </a:solidFill>
                <a:latin typeface="Times New Roman" pitchFamily="18" charset="0"/>
                <a:cs typeface="Times New Roman" pitchFamily="18" charset="0"/>
              </a:rPr>
              <a:t> </a:t>
            </a:r>
            <a:r>
              <a:rPr lang="ru-RU" sz="2000" dirty="0" err="1">
                <a:solidFill>
                  <a:srgbClr val="002060"/>
                </a:solidFill>
                <a:latin typeface="Times New Roman" pitchFamily="18" charset="0"/>
                <a:cs typeface="Times New Roman" pitchFamily="18" charset="0"/>
              </a:rPr>
              <a:t>жеткізуге</a:t>
            </a:r>
            <a:r>
              <a:rPr lang="ru-RU" sz="2000" dirty="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бағытталады</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739901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83568" y="692696"/>
            <a:ext cx="7848872" cy="5760640"/>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b="1" i="1" u="sng" dirty="0">
                <a:solidFill>
                  <a:srgbClr val="002060"/>
                </a:solidFill>
                <a:latin typeface="Times New Roman" pitchFamily="18" charset="0"/>
                <a:cs typeface="Times New Roman" pitchFamily="18" charset="0"/>
              </a:rPr>
              <a:t>Дене шынықтыру және спорт маманының іс-әрекеті</a:t>
            </a:r>
            <a:r>
              <a:rPr lang="kk-KZ" sz="2000" u="sng" dirty="0">
                <a:solidFill>
                  <a:srgbClr val="002060"/>
                </a:solidFill>
                <a:latin typeface="Times New Roman" pitchFamily="18" charset="0"/>
                <a:cs typeface="Times New Roman" pitchFamily="18" charset="0"/>
              </a:rPr>
              <a:t> </a:t>
            </a:r>
            <a:r>
              <a:rPr lang="kk-KZ" sz="2000" dirty="0">
                <a:solidFill>
                  <a:srgbClr val="002060"/>
                </a:solidFill>
                <a:latin typeface="Times New Roman" pitchFamily="18" charset="0"/>
                <a:cs typeface="Times New Roman" pitchFamily="18" charset="0"/>
              </a:rPr>
              <a:t>төменгі аталған жұмысты атқару үшін арналған:</a:t>
            </a:r>
            <a:endParaRPr lang="ru-RU" sz="2000"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білім беру мекемелерінің барлық түрлерінде, ұлттық спорттық командаларда, соның ішінде қазақстандық ұлттық құрамаларда жұмыс істейді</a:t>
            </a:r>
            <a:endParaRPr lang="ru-RU" sz="2000"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дене шынықтыру және спорт басқармасында жергілікті, аймақтық және республикалық деңгейлерде</a:t>
            </a:r>
            <a:endParaRPr lang="ru-RU" sz="2000"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дене шынықтыру және сауықтыру, оңалту тапсырмаларын дене шынықтырумен және спортпен айналысумен байланысты әртүрлі меншіктегі кәсіпорындарда</a:t>
            </a:r>
            <a:endParaRPr lang="ru-RU" sz="2000" dirty="0">
              <a:solidFill>
                <a:srgbClr val="002060"/>
              </a:solidFill>
              <a:latin typeface="Times New Roman" pitchFamily="18" charset="0"/>
              <a:cs typeface="Times New Roman" pitchFamily="18" charset="0"/>
            </a:endParaRPr>
          </a:p>
          <a:p>
            <a:pPr marL="342900" indent="-342900" algn="just">
              <a:buFont typeface="Wingdings" pitchFamily="2" charset="2"/>
              <a:buChar char="Ø"/>
            </a:pPr>
            <a:r>
              <a:rPr lang="kk-KZ" sz="2000" dirty="0">
                <a:solidFill>
                  <a:srgbClr val="002060"/>
                </a:solidFill>
                <a:latin typeface="Times New Roman" pitchFamily="18" charset="0"/>
                <a:cs typeface="Times New Roman" pitchFamily="18" charset="0"/>
              </a:rPr>
              <a:t>дене шынықтыру жағынан сауықтыру, спорттық-сауықтыру, туристік, медициналық, оңалту және профилактикалық мекемелерде</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80225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83568" y="692696"/>
            <a:ext cx="7848872" cy="576064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b="1" i="1" u="sng" dirty="0">
                <a:solidFill>
                  <a:srgbClr val="002060"/>
                </a:solidFill>
                <a:latin typeface="Times New Roman" pitchFamily="18" charset="0"/>
                <a:cs typeface="Times New Roman" pitchFamily="18" charset="0"/>
              </a:rPr>
              <a:t>Адаптивті (бейімдеу) дене тәрбиесі бойынша маман:</a:t>
            </a:r>
            <a:endParaRPr lang="ru-RU" sz="2000" u="sng"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денсаулығы жағынан мүгедектер мен мүгедектерге арналған білім беру мекемелерінде, дене шынықтыру және денсаулық сақтау, арнаулы оқу орындары, федерациялар, клубтар, ұлттық командалар, балалар спорт мектептері және басқа да қоғамдық ұйымдардағы жұмыс үшін</a:t>
            </a:r>
            <a:endParaRPr lang="ru-RU" sz="2000"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мемлекеттік республикалық, аймақтық мемлекеттік органдарда дене шынықтыру және спорттық жұмыста болу</a:t>
            </a:r>
            <a:endParaRPr lang="ru-RU" sz="2000"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түлектер педагогикалық,  сауықтыру, ұйымдастырушылық және басқарушылық іс-шараларға қатысуға құқығы бар.</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900019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683568" y="692696"/>
            <a:ext cx="7848872" cy="576064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b="1" i="1" u="sng" dirty="0">
                <a:solidFill>
                  <a:srgbClr val="002060"/>
                </a:solidFill>
                <a:latin typeface="Times New Roman" pitchFamily="18" charset="0"/>
                <a:cs typeface="Times New Roman" pitchFamily="18" charset="0"/>
              </a:rPr>
              <a:t>Дене шынықтыру және өмір қауіпсіздігімен байланысты мұғалімінің жұмысы мына мақсаттарға жетуге арналған:</a:t>
            </a:r>
            <a:endParaRPr lang="ru-RU" sz="2000" u="sng"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оқу орнының қауіпсіздігін қамтамасыз ету, еңбекті қорғау, өрт қауіпсіздігі және өрт қауіпсіздігі нормалары мен нормаларын сақтауға үйретілген пәннің ерекшеліктерін ескере отырып, білім беру, оқыту және білім беру саласында жұмыс жасау</a:t>
            </a:r>
            <a:endParaRPr lang="ru-RU" sz="2000"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жергілікті, аймақтық және аймақтық деңгейлерде дене шынықтыруды басқаруда</a:t>
            </a:r>
            <a:endParaRPr lang="ru-RU" sz="2000" dirty="0">
              <a:solidFill>
                <a:srgbClr val="002060"/>
              </a:solidFill>
              <a:latin typeface="Times New Roman" pitchFamily="18" charset="0"/>
              <a:cs typeface="Times New Roman" pitchFamily="18" charset="0"/>
            </a:endParaRPr>
          </a:p>
          <a:p>
            <a:pPr marL="342900" lvl="0" indent="-342900" algn="just">
              <a:buFont typeface="Wingdings" pitchFamily="2" charset="2"/>
              <a:buChar char="Ø"/>
            </a:pPr>
            <a:r>
              <a:rPr lang="kk-KZ" sz="2000" dirty="0">
                <a:solidFill>
                  <a:srgbClr val="002060"/>
                </a:solidFill>
                <a:latin typeface="Times New Roman" pitchFamily="18" charset="0"/>
                <a:cs typeface="Times New Roman" pitchFamily="18" charset="0"/>
              </a:rPr>
              <a:t>зерттеу, оңалту, оңалту орталықтарында</a:t>
            </a:r>
            <a:endParaRPr lang="ru-RU" sz="2000" dirty="0">
              <a:solidFill>
                <a:srgbClr val="002060"/>
              </a:solidFill>
              <a:latin typeface="Times New Roman" pitchFamily="18" charset="0"/>
              <a:cs typeface="Times New Roman" pitchFamily="18" charset="0"/>
            </a:endParaRPr>
          </a:p>
          <a:p>
            <a:pPr marL="342900" indent="-342900" algn="just">
              <a:buFont typeface="Wingdings" pitchFamily="2" charset="2"/>
              <a:buChar char="Ø"/>
            </a:pPr>
            <a:r>
              <a:rPr lang="kk-KZ" sz="2000" dirty="0">
                <a:solidFill>
                  <a:srgbClr val="002060"/>
                </a:solidFill>
                <a:latin typeface="Times New Roman" pitchFamily="18" charset="0"/>
                <a:cs typeface="Times New Roman" pitchFamily="18" charset="0"/>
              </a:rPr>
              <a:t>спорт және спорт, спорт және ойын-сауық, туристік мекемелерде, жұмысшылардың өмірі мен денсаулығын қорғаумен айналысатын кәсіпорындарда</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18300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Группа 21"/>
          <p:cNvGrpSpPr/>
          <p:nvPr/>
        </p:nvGrpSpPr>
        <p:grpSpPr>
          <a:xfrm>
            <a:off x="1069242" y="2653872"/>
            <a:ext cx="7005515" cy="3323823"/>
            <a:chOff x="393700" y="552450"/>
            <a:chExt cx="4889500" cy="2286000"/>
          </a:xfrm>
        </p:grpSpPr>
        <p:sp>
          <p:nvSpPr>
            <p:cNvPr id="2" name="Овал 21"/>
            <p:cNvSpPr>
              <a:spLocks noChangeArrowheads="1"/>
            </p:cNvSpPr>
            <p:nvPr/>
          </p:nvSpPr>
          <p:spPr bwMode="auto">
            <a:xfrm>
              <a:off x="1719263" y="1176338"/>
              <a:ext cx="2314575" cy="846137"/>
            </a:xfrm>
            <a:prstGeom prst="ellipse">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Прямая со стрелкой 20"/>
            <p:cNvSpPr>
              <a:spLocks noChangeShapeType="1"/>
            </p:cNvSpPr>
            <p:nvPr/>
          </p:nvSpPr>
          <p:spPr bwMode="auto">
            <a:xfrm rot="16200000">
              <a:off x="2804318" y="1040607"/>
              <a:ext cx="201613" cy="0"/>
            </a:xfrm>
            <a:prstGeom prst="straightConnector1">
              <a:avLst/>
            </a:prstGeom>
            <a:noFill/>
            <a:ln w="19050">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Прямая со стрелкой 25"/>
            <p:cNvSpPr>
              <a:spLocks noChangeShapeType="1"/>
            </p:cNvSpPr>
            <p:nvPr/>
          </p:nvSpPr>
          <p:spPr bwMode="auto">
            <a:xfrm>
              <a:off x="4033838" y="1635125"/>
              <a:ext cx="134937" cy="0"/>
            </a:xfrm>
            <a:prstGeom prst="straightConnector1">
              <a:avLst/>
            </a:prstGeom>
            <a:noFill/>
            <a:ln w="19050">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Прямая со стрелкой 19"/>
            <p:cNvSpPr>
              <a:spLocks noChangeShapeType="1"/>
            </p:cNvSpPr>
            <p:nvPr/>
          </p:nvSpPr>
          <p:spPr bwMode="auto">
            <a:xfrm rot="16200000">
              <a:off x="3486944" y="1058069"/>
              <a:ext cx="179388" cy="101600"/>
            </a:xfrm>
            <a:prstGeom prst="bentConnector3">
              <a:avLst>
                <a:gd name="adj1" fmla="val 49556"/>
              </a:avLst>
            </a:prstGeom>
            <a:noFill/>
            <a:ln w="19050">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Прямая со стрелкой 24"/>
            <p:cNvSpPr>
              <a:spLocks noChangeShapeType="1"/>
            </p:cNvSpPr>
            <p:nvPr/>
          </p:nvSpPr>
          <p:spPr bwMode="auto">
            <a:xfrm rot="10800000">
              <a:off x="1527175" y="1635125"/>
              <a:ext cx="190500" cy="0"/>
            </a:xfrm>
            <a:prstGeom prst="straightConnector1">
              <a:avLst/>
            </a:prstGeom>
            <a:noFill/>
            <a:ln w="19050">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Прямая со стрелкой 18"/>
            <p:cNvSpPr>
              <a:spLocks noChangeShapeType="1"/>
            </p:cNvSpPr>
            <p:nvPr/>
          </p:nvSpPr>
          <p:spPr bwMode="auto">
            <a:xfrm rot="5400000" flipH="1">
              <a:off x="2064544" y="1046956"/>
              <a:ext cx="179388" cy="123825"/>
            </a:xfrm>
            <a:prstGeom prst="bentConnector3">
              <a:avLst>
                <a:gd name="adj1" fmla="val 49556"/>
              </a:avLst>
            </a:prstGeom>
            <a:noFill/>
            <a:ln w="19050">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Прямая со стрелкой 28"/>
            <p:cNvSpPr>
              <a:spLocks noChangeShapeType="1"/>
            </p:cNvSpPr>
            <p:nvPr/>
          </p:nvSpPr>
          <p:spPr bwMode="auto">
            <a:xfrm rot="5400000">
              <a:off x="2798762" y="2255838"/>
              <a:ext cx="212725" cy="0"/>
            </a:xfrm>
            <a:prstGeom prst="straightConnector1">
              <a:avLst/>
            </a:prstGeom>
            <a:noFill/>
            <a:ln w="19050">
              <a:solidFill>
                <a:srgbClr val="000000"/>
              </a:solidFill>
              <a:round/>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Прямая со стрелкой 26"/>
            <p:cNvSpPr>
              <a:spLocks noChangeShapeType="1"/>
            </p:cNvSpPr>
            <p:nvPr/>
          </p:nvSpPr>
          <p:spPr bwMode="auto">
            <a:xfrm rot="16200000" flipH="1">
              <a:off x="3480594" y="2091532"/>
              <a:ext cx="192087" cy="101600"/>
            </a:xfrm>
            <a:prstGeom prst="bentConnector3">
              <a:avLst>
                <a:gd name="adj1" fmla="val 49588"/>
              </a:avLst>
            </a:prstGeom>
            <a:noFill/>
            <a:ln w="19050">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Прямая со стрелкой 27"/>
            <p:cNvSpPr>
              <a:spLocks noChangeShapeType="1"/>
            </p:cNvSpPr>
            <p:nvPr/>
          </p:nvSpPr>
          <p:spPr bwMode="auto">
            <a:xfrm rot="5400000">
              <a:off x="2243931" y="2143919"/>
              <a:ext cx="157163" cy="79375"/>
            </a:xfrm>
            <a:prstGeom prst="bentConnector3">
              <a:avLst>
                <a:gd name="adj1" fmla="val 49495"/>
              </a:avLst>
            </a:prstGeom>
            <a:noFill/>
            <a:ln w="19050">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Скругленный прямоугольник 3"/>
            <p:cNvSpPr>
              <a:spLocks noChangeArrowheads="1"/>
            </p:cNvSpPr>
            <p:nvPr/>
          </p:nvSpPr>
          <p:spPr bwMode="auto">
            <a:xfrm>
              <a:off x="934321" y="712787"/>
              <a:ext cx="1139825" cy="306388"/>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Скругленный прямоугольник 29"/>
            <p:cNvSpPr>
              <a:spLocks noChangeArrowheads="1"/>
            </p:cNvSpPr>
            <p:nvPr/>
          </p:nvSpPr>
          <p:spPr bwMode="auto">
            <a:xfrm>
              <a:off x="3490913" y="2284413"/>
              <a:ext cx="1162050" cy="306387"/>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Скругленный прямоугольник 23"/>
            <p:cNvSpPr>
              <a:spLocks noChangeArrowheads="1"/>
            </p:cNvSpPr>
            <p:nvPr/>
          </p:nvSpPr>
          <p:spPr bwMode="auto">
            <a:xfrm>
              <a:off x="4165600" y="1312863"/>
              <a:ext cx="1117600" cy="434975"/>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Скругленный прямоугольник 5"/>
            <p:cNvSpPr>
              <a:spLocks noChangeArrowheads="1"/>
            </p:cNvSpPr>
            <p:nvPr/>
          </p:nvSpPr>
          <p:spPr bwMode="auto">
            <a:xfrm>
              <a:off x="3524250" y="687388"/>
              <a:ext cx="1128713" cy="304800"/>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Скругленный прямоугольник 4"/>
            <p:cNvSpPr>
              <a:spLocks noChangeArrowheads="1"/>
            </p:cNvSpPr>
            <p:nvPr/>
          </p:nvSpPr>
          <p:spPr bwMode="auto">
            <a:xfrm>
              <a:off x="2362200" y="552450"/>
              <a:ext cx="1049338" cy="306388"/>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Скругленный прямоугольник 22"/>
            <p:cNvSpPr>
              <a:spLocks noChangeArrowheads="1"/>
            </p:cNvSpPr>
            <p:nvPr/>
          </p:nvSpPr>
          <p:spPr bwMode="auto">
            <a:xfrm>
              <a:off x="393700" y="1454150"/>
              <a:ext cx="1139825" cy="306388"/>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Скругленный прямоугольник 30"/>
            <p:cNvSpPr>
              <a:spLocks noChangeArrowheads="1"/>
            </p:cNvSpPr>
            <p:nvPr/>
          </p:nvSpPr>
          <p:spPr bwMode="auto">
            <a:xfrm>
              <a:off x="1227138" y="2286000"/>
              <a:ext cx="1139825" cy="434975"/>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Скругленный прямоугольник 56"/>
            <p:cNvSpPr>
              <a:spLocks noChangeArrowheads="1"/>
            </p:cNvSpPr>
            <p:nvPr/>
          </p:nvSpPr>
          <p:spPr bwMode="auto">
            <a:xfrm>
              <a:off x="2397125" y="2454275"/>
              <a:ext cx="1095375" cy="384175"/>
            </a:xfrm>
            <a:prstGeom prst="roundRect">
              <a:avLst>
                <a:gd name="adj" fmla="val 16667"/>
              </a:avLst>
            </a:prstGeom>
            <a:solidFill>
              <a:srgbClr val="FFFFFF"/>
            </a:solidFill>
            <a:ln w="254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 name="Rectangle 19"/>
          <p:cNvSpPr>
            <a:spLocks noChangeArrowheads="1"/>
          </p:cNvSpPr>
          <p:nvPr/>
        </p:nvSpPr>
        <p:spPr bwMode="auto">
          <a:xfrm>
            <a:off x="4139953" y="164812"/>
            <a:ext cx="43924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defTabSz="914400" rtl="0" eaLnBrk="1" fontAlgn="base" latinLnBrk="0" hangingPunct="1">
              <a:lnSpc>
                <a:spcPct val="100000"/>
              </a:lnSpc>
              <a:spcBef>
                <a:spcPct val="0"/>
              </a:spcBef>
              <a:spcAft>
                <a:spcPct val="0"/>
              </a:spcAft>
              <a:buClrTx/>
              <a:buSzTx/>
              <a:buFontTx/>
              <a:buNone/>
              <a:tabLst>
                <a:tab pos="777875" algn="l"/>
              </a:tabLst>
            </a:pPr>
            <a:r>
              <a:rPr kumimoji="0" lang="kk-KZ" sz="1600" b="1" i="0" u="none" cap="none" normalizeH="0" baseline="0" dirty="0" smtClean="0">
                <a:ln>
                  <a:noFill/>
                </a:ln>
                <a:solidFill>
                  <a:schemeClr val="bg1"/>
                </a:solidFill>
                <a:effectLst/>
                <a:latin typeface="Times New Roman" pitchFamily="18" charset="0"/>
                <a:ea typeface="Calibri" pitchFamily="34" charset="0"/>
                <a:cs typeface="Times New Roman" pitchFamily="18" charset="0"/>
              </a:rPr>
              <a:t>«Ассоциациялық қатар» стратегиясы</a:t>
            </a:r>
            <a:endParaRPr kumimoji="0" lang="ru-RU" sz="1600" b="0" i="0" u="none" cap="none" normalizeH="0" baseline="0" dirty="0" smtClean="0">
              <a:ln>
                <a:noFill/>
              </a:ln>
              <a:solidFill>
                <a:schemeClr val="bg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777875" algn="l"/>
              </a:tabLst>
            </a:pPr>
            <a:endParaRPr kumimoji="0" lang="ru-RU" sz="1600" b="0" i="0" u="none" cap="none" normalizeH="0" baseline="0" dirty="0" smtClean="0">
              <a:ln>
                <a:noFill/>
              </a:ln>
              <a:solidFill>
                <a:schemeClr val="bg1"/>
              </a:solidFill>
              <a:effectLst/>
              <a:latin typeface="Times New Roman" pitchFamily="18" charset="0"/>
              <a:cs typeface="Times New Roman" pitchFamily="18" charset="0"/>
            </a:endParaRPr>
          </a:p>
        </p:txBody>
      </p:sp>
      <p:sp>
        <p:nvSpPr>
          <p:cNvPr id="20" name="Rectangle 20"/>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ru-RU"/>
          </a:p>
        </p:txBody>
      </p:sp>
      <p:sp>
        <p:nvSpPr>
          <p:cNvPr id="21" name="Rectangle 30"/>
          <p:cNvSpPr>
            <a:spLocks noChangeArrowheads="1"/>
          </p:cNvSpPr>
          <p:nvPr/>
        </p:nvSpPr>
        <p:spPr bwMode="auto">
          <a:xfrm>
            <a:off x="0" y="104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5397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Прямоугольник 22"/>
          <p:cNvSpPr/>
          <p:nvPr/>
        </p:nvSpPr>
        <p:spPr>
          <a:xfrm>
            <a:off x="755576" y="749587"/>
            <a:ext cx="7241182" cy="1754326"/>
          </a:xfrm>
          <a:prstGeom prst="rect">
            <a:avLst/>
          </a:prstGeom>
        </p:spPr>
        <p:txBody>
          <a:bodyPr wrap="square">
            <a:spAutoFit/>
          </a:bodyPr>
          <a:lstStyle/>
          <a:p>
            <a:r>
              <a:rPr lang="kk-KZ" b="1" dirty="0">
                <a:solidFill>
                  <a:srgbClr val="002060"/>
                </a:solidFill>
                <a:latin typeface="Times New Roman" pitchFamily="18" charset="0"/>
                <a:cs typeface="Times New Roman" pitchFamily="18" charset="0"/>
              </a:rPr>
              <a:t>Дене шынықтыру және спорт оқытушыларының </a:t>
            </a:r>
            <a:r>
              <a:rPr lang="kk-KZ" b="1" dirty="0" smtClean="0">
                <a:solidFill>
                  <a:srgbClr val="002060"/>
                </a:solidFill>
                <a:latin typeface="Times New Roman" pitchFamily="18" charset="0"/>
                <a:cs typeface="Times New Roman" pitchFamily="18" charset="0"/>
              </a:rPr>
              <a:t>қызметтері:</a:t>
            </a:r>
            <a:endParaRPr lang="ru-RU" b="1" dirty="0">
              <a:solidFill>
                <a:srgbClr val="002060"/>
              </a:solidFill>
              <a:latin typeface="Times New Roman" pitchFamily="18" charset="0"/>
              <a:cs typeface="Times New Roman" pitchFamily="18" charset="0"/>
            </a:endParaRPr>
          </a:p>
          <a:p>
            <a:pPr marL="285750" indent="-285750">
              <a:buFont typeface="Wingdings" pitchFamily="2" charset="2"/>
              <a:buChar char="Ø"/>
            </a:pPr>
            <a:r>
              <a:rPr lang="kk-KZ" b="1" dirty="0" smtClean="0">
                <a:solidFill>
                  <a:srgbClr val="002060"/>
                </a:solidFill>
                <a:latin typeface="Times New Roman" pitchFamily="18" charset="0"/>
                <a:cs typeface="Times New Roman" pitchFamily="18" charset="0"/>
              </a:rPr>
              <a:t>жобалау</a:t>
            </a:r>
            <a:endParaRPr lang="tr-TR" b="1" dirty="0" smtClean="0">
              <a:solidFill>
                <a:srgbClr val="002060"/>
              </a:solidFill>
              <a:latin typeface="Times New Roman" pitchFamily="18" charset="0"/>
              <a:cs typeface="Times New Roman" pitchFamily="18" charset="0"/>
            </a:endParaRPr>
          </a:p>
          <a:p>
            <a:pPr marL="285750" indent="-285750">
              <a:buFont typeface="Wingdings" pitchFamily="2" charset="2"/>
              <a:buChar char="Ø"/>
            </a:pPr>
            <a:r>
              <a:rPr lang="kk-KZ" b="1" dirty="0" smtClean="0">
                <a:solidFill>
                  <a:srgbClr val="002060"/>
                </a:solidFill>
                <a:latin typeface="Times New Roman" pitchFamily="18" charset="0"/>
                <a:cs typeface="Times New Roman" pitchFamily="18" charset="0"/>
              </a:rPr>
              <a:t>құрылымдық </a:t>
            </a:r>
            <a:endParaRPr lang="tr-TR" b="1" dirty="0" smtClean="0">
              <a:solidFill>
                <a:srgbClr val="002060"/>
              </a:solidFill>
              <a:latin typeface="Times New Roman" pitchFamily="18" charset="0"/>
              <a:cs typeface="Times New Roman" pitchFamily="18" charset="0"/>
            </a:endParaRPr>
          </a:p>
          <a:p>
            <a:pPr marL="285750" indent="-285750">
              <a:buFont typeface="Wingdings" pitchFamily="2" charset="2"/>
              <a:buChar char="Ø"/>
            </a:pPr>
            <a:r>
              <a:rPr lang="kk-KZ" b="1" dirty="0" smtClean="0">
                <a:solidFill>
                  <a:srgbClr val="002060"/>
                </a:solidFill>
                <a:latin typeface="Times New Roman" pitchFamily="18" charset="0"/>
                <a:cs typeface="Times New Roman" pitchFamily="18" charset="0"/>
              </a:rPr>
              <a:t>ұйымдастырушылық </a:t>
            </a:r>
            <a:endParaRPr lang="tr-TR" b="1" dirty="0" smtClean="0">
              <a:solidFill>
                <a:srgbClr val="002060"/>
              </a:solidFill>
              <a:latin typeface="Times New Roman" pitchFamily="18" charset="0"/>
              <a:cs typeface="Times New Roman" pitchFamily="18" charset="0"/>
            </a:endParaRPr>
          </a:p>
          <a:p>
            <a:pPr marL="285750" indent="-285750">
              <a:buFont typeface="Wingdings" pitchFamily="2" charset="2"/>
              <a:buChar char="Ø"/>
            </a:pPr>
            <a:r>
              <a:rPr lang="kk-KZ" b="1" dirty="0" smtClean="0">
                <a:solidFill>
                  <a:srgbClr val="002060"/>
                </a:solidFill>
                <a:latin typeface="Times New Roman" pitchFamily="18" charset="0"/>
                <a:cs typeface="Times New Roman" pitchFamily="18" charset="0"/>
              </a:rPr>
              <a:t>қарым-қатынас</a:t>
            </a:r>
            <a:endParaRPr lang="tr-TR" b="1" dirty="0" smtClean="0">
              <a:solidFill>
                <a:srgbClr val="002060"/>
              </a:solidFill>
              <a:latin typeface="Times New Roman" pitchFamily="18" charset="0"/>
              <a:cs typeface="Times New Roman" pitchFamily="18" charset="0"/>
            </a:endParaRPr>
          </a:p>
          <a:p>
            <a:pPr marL="285750" indent="-285750">
              <a:buFont typeface="Wingdings" pitchFamily="2" charset="2"/>
              <a:buChar char="Ø"/>
            </a:pPr>
            <a:r>
              <a:rPr lang="kk-KZ" b="1" dirty="0" smtClean="0">
                <a:solidFill>
                  <a:srgbClr val="002060"/>
                </a:solidFill>
                <a:latin typeface="Times New Roman" pitchFamily="18" charset="0"/>
                <a:cs typeface="Times New Roman" pitchFamily="18" charset="0"/>
              </a:rPr>
              <a:t>сараптамалық</a:t>
            </a:r>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3955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ÐÐ°ÑÑÐ¸Ð½ÐºÐ¸ Ð¿Ð¾ Ð·Ð°Ð¿ÑÐ¾ÑÑ Ð½Ð°Ð·Ð°ÑÐ»Ð°ÑÑÒ£ÑÐ·ÒÐ° ÑÐ°ÑÐ¼Ðµ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9" y="0"/>
            <a:ext cx="913419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39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¾ÑÐ¾Ð¶ÐµÐµ Ð¸Ð·Ð¾Ð±ÑÐ°Ð¶ÐµÐ½Ð¸Ð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187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620640443"/>
              </p:ext>
            </p:extLst>
          </p:nvPr>
        </p:nvGraphicFramePr>
        <p:xfrm>
          <a:off x="-144048" y="476031"/>
          <a:ext cx="457203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a:spLocks noGrp="1" noChangeArrowheads="1"/>
          </p:cNvSpPr>
          <p:nvPr/>
        </p:nvSpPr>
        <p:spPr>
          <a:xfrm>
            <a:off x="539750" y="620713"/>
            <a:ext cx="3888234" cy="4392463"/>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eaLnBrk="1" hangingPunct="1">
              <a:defRPr/>
            </a:pPr>
            <a:endParaRPr lang="ru-RU" smtClean="0"/>
          </a:p>
        </p:txBody>
      </p:sp>
      <p:grpSp>
        <p:nvGrpSpPr>
          <p:cNvPr id="5" name="Group 4"/>
          <p:cNvGrpSpPr>
            <a:grpSpLocks/>
          </p:cNvGrpSpPr>
          <p:nvPr/>
        </p:nvGrpSpPr>
        <p:grpSpPr bwMode="auto">
          <a:xfrm>
            <a:off x="4133253" y="757414"/>
            <a:ext cx="4532298" cy="5767930"/>
            <a:chOff x="1314" y="1983"/>
            <a:chExt cx="9360" cy="11085"/>
          </a:xfrm>
          <a:solidFill>
            <a:schemeClr val="accent6">
              <a:lumMod val="60000"/>
              <a:lumOff val="40000"/>
            </a:schemeClr>
          </a:solidFill>
        </p:grpSpPr>
        <p:sp>
          <p:nvSpPr>
            <p:cNvPr id="7" name="Text Box 5"/>
            <p:cNvSpPr txBox="1">
              <a:spLocks noChangeArrowheads="1"/>
            </p:cNvSpPr>
            <p:nvPr/>
          </p:nvSpPr>
          <p:spPr bwMode="auto">
            <a:xfrm>
              <a:off x="4734" y="1983"/>
              <a:ext cx="2700" cy="1221"/>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endParaRPr lang="kk-KZ" sz="1200" b="1" dirty="0">
                <a:solidFill>
                  <a:srgbClr val="002060"/>
                </a:solidFill>
                <a:latin typeface="Times New Roman" pitchFamily="18" charset="0"/>
                <a:cs typeface="Times New Roman" pitchFamily="18" charset="0"/>
              </a:endParaRPr>
            </a:p>
            <a:p>
              <a:pPr algn="ctr" eaLnBrk="1" hangingPunct="1"/>
              <a:r>
                <a:rPr lang="kk-KZ" sz="1200" b="1" dirty="0">
                  <a:solidFill>
                    <a:srgbClr val="002060"/>
                  </a:solidFill>
                  <a:latin typeface="Times New Roman" pitchFamily="18" charset="0"/>
                  <a:cs typeface="Times New Roman" pitchFamily="18" charset="0"/>
                </a:rPr>
                <a:t>ІС-ӘРЕКЕТ</a:t>
              </a:r>
              <a:endParaRPr lang="ru-RU" sz="1200" b="1" dirty="0">
                <a:solidFill>
                  <a:srgbClr val="002060"/>
                </a:solidFill>
                <a:latin typeface="Times New Roman" pitchFamily="18" charset="0"/>
                <a:cs typeface="Times New Roman" pitchFamily="18" charset="0"/>
              </a:endParaRPr>
            </a:p>
          </p:txBody>
        </p:sp>
        <p:sp>
          <p:nvSpPr>
            <p:cNvPr id="8" name="Text Box 6"/>
            <p:cNvSpPr txBox="1">
              <a:spLocks noChangeArrowheads="1"/>
            </p:cNvSpPr>
            <p:nvPr/>
          </p:nvSpPr>
          <p:spPr bwMode="auto">
            <a:xfrm>
              <a:off x="4734" y="3783"/>
              <a:ext cx="2700" cy="2520"/>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kk-KZ" sz="1200" b="1">
                <a:solidFill>
                  <a:srgbClr val="002060"/>
                </a:solidFill>
                <a:latin typeface="Times New Roman" pitchFamily="18" charset="0"/>
                <a:cs typeface="Times New Roman" pitchFamily="18" charset="0"/>
              </a:endParaRPr>
            </a:p>
            <a:p>
              <a:pPr algn="ctr" eaLnBrk="1" hangingPunct="1"/>
              <a:r>
                <a:rPr lang="kk-KZ" sz="1200" b="1">
                  <a:solidFill>
                    <a:srgbClr val="002060"/>
                  </a:solidFill>
                  <a:latin typeface="Times New Roman" pitchFamily="18" charset="0"/>
                  <a:cs typeface="Times New Roman" pitchFamily="18" charset="0"/>
                </a:rPr>
                <a:t>ТӘСІЛ ЖӘНЕ ӘДІС</a:t>
              </a:r>
              <a:endParaRPr lang="ru-RU" sz="1200" b="1">
                <a:solidFill>
                  <a:srgbClr val="002060"/>
                </a:solidFill>
                <a:latin typeface="Times New Roman" pitchFamily="18" charset="0"/>
                <a:cs typeface="Times New Roman" pitchFamily="18" charset="0"/>
              </a:endParaRPr>
            </a:p>
          </p:txBody>
        </p:sp>
        <p:sp>
          <p:nvSpPr>
            <p:cNvPr id="9" name="Text Box 7"/>
            <p:cNvSpPr txBox="1">
              <a:spLocks noChangeArrowheads="1"/>
            </p:cNvSpPr>
            <p:nvPr/>
          </p:nvSpPr>
          <p:spPr bwMode="auto">
            <a:xfrm>
              <a:off x="1314" y="4323"/>
              <a:ext cx="1800" cy="1260"/>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a:solidFill>
                    <a:srgbClr val="002060"/>
                  </a:solidFill>
                  <a:latin typeface="Times New Roman" pitchFamily="18" charset="0"/>
                  <a:cs typeface="Times New Roman" pitchFamily="18" charset="0"/>
                </a:rPr>
                <a:t>МОТИВТЕР</a:t>
              </a:r>
              <a:endParaRPr lang="ru-RU" sz="1200" b="1">
                <a:solidFill>
                  <a:srgbClr val="002060"/>
                </a:solidFill>
                <a:latin typeface="Times New Roman" pitchFamily="18" charset="0"/>
                <a:cs typeface="Times New Roman" pitchFamily="18" charset="0"/>
              </a:endParaRPr>
            </a:p>
          </p:txBody>
        </p:sp>
        <p:sp>
          <p:nvSpPr>
            <p:cNvPr id="10" name="Text Box 8"/>
            <p:cNvSpPr txBox="1">
              <a:spLocks noChangeArrowheads="1"/>
            </p:cNvSpPr>
            <p:nvPr/>
          </p:nvSpPr>
          <p:spPr bwMode="auto">
            <a:xfrm>
              <a:off x="8874" y="4323"/>
              <a:ext cx="1800" cy="1260"/>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a:solidFill>
                    <a:srgbClr val="002060"/>
                  </a:solidFill>
                  <a:latin typeface="Times New Roman" pitchFamily="18" charset="0"/>
                  <a:cs typeface="Times New Roman" pitchFamily="18" charset="0"/>
                </a:rPr>
                <a:t>МАҚСАТ</a:t>
              </a:r>
              <a:endParaRPr lang="ru-RU" sz="1200" b="1">
                <a:solidFill>
                  <a:srgbClr val="002060"/>
                </a:solidFill>
                <a:latin typeface="Times New Roman" pitchFamily="18" charset="0"/>
                <a:cs typeface="Times New Roman" pitchFamily="18" charset="0"/>
              </a:endParaRPr>
            </a:p>
          </p:txBody>
        </p:sp>
        <p:sp>
          <p:nvSpPr>
            <p:cNvPr id="11" name="Text Box 9"/>
            <p:cNvSpPr txBox="1">
              <a:spLocks noChangeArrowheads="1"/>
            </p:cNvSpPr>
            <p:nvPr/>
          </p:nvSpPr>
          <p:spPr bwMode="auto">
            <a:xfrm>
              <a:off x="1314" y="6354"/>
              <a:ext cx="1260" cy="1296"/>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dirty="0">
                  <a:solidFill>
                    <a:srgbClr val="002060"/>
                  </a:solidFill>
                  <a:latin typeface="Times New Roman" pitchFamily="18" charset="0"/>
                  <a:cs typeface="Times New Roman" pitchFamily="18" charset="0"/>
                </a:rPr>
                <a:t>Жақын,</a:t>
              </a:r>
            </a:p>
            <a:p>
              <a:pPr algn="ctr" eaLnBrk="1" hangingPunct="1"/>
              <a:r>
                <a:rPr lang="kk-KZ" sz="1200" b="1" dirty="0">
                  <a:solidFill>
                    <a:srgbClr val="002060"/>
                  </a:solidFill>
                  <a:latin typeface="Times New Roman" pitchFamily="18" charset="0"/>
                  <a:cs typeface="Times New Roman" pitchFamily="18" charset="0"/>
                </a:rPr>
                <a:t>алыс</a:t>
              </a:r>
              <a:endParaRPr lang="ru-RU" sz="1200" b="1" dirty="0">
                <a:solidFill>
                  <a:srgbClr val="002060"/>
                </a:solidFill>
                <a:latin typeface="Times New Roman" pitchFamily="18" charset="0"/>
                <a:cs typeface="Times New Roman" pitchFamily="18" charset="0"/>
              </a:endParaRPr>
            </a:p>
          </p:txBody>
        </p:sp>
        <p:sp>
          <p:nvSpPr>
            <p:cNvPr id="12" name="Text Box 10"/>
            <p:cNvSpPr txBox="1">
              <a:spLocks noChangeArrowheads="1"/>
            </p:cNvSpPr>
            <p:nvPr/>
          </p:nvSpPr>
          <p:spPr bwMode="auto">
            <a:xfrm>
              <a:off x="2934" y="6714"/>
              <a:ext cx="1620" cy="1080"/>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a:solidFill>
                    <a:srgbClr val="002060"/>
                  </a:solidFill>
                  <a:latin typeface="Times New Roman" pitchFamily="18" charset="0"/>
                  <a:cs typeface="Times New Roman" pitchFamily="18" charset="0"/>
                </a:rPr>
                <a:t>Жеке, жалпы</a:t>
              </a:r>
              <a:endParaRPr lang="ru-RU" sz="1200" b="1">
                <a:solidFill>
                  <a:srgbClr val="002060"/>
                </a:solidFill>
                <a:latin typeface="Times New Roman" pitchFamily="18" charset="0"/>
                <a:cs typeface="Times New Roman" pitchFamily="18" charset="0"/>
              </a:endParaRPr>
            </a:p>
          </p:txBody>
        </p:sp>
        <p:sp>
          <p:nvSpPr>
            <p:cNvPr id="13" name="Text Box 11"/>
            <p:cNvSpPr txBox="1">
              <a:spLocks noChangeArrowheads="1"/>
            </p:cNvSpPr>
            <p:nvPr/>
          </p:nvSpPr>
          <p:spPr bwMode="auto">
            <a:xfrm>
              <a:off x="9414" y="6354"/>
              <a:ext cx="1260" cy="1296"/>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dirty="0">
                  <a:solidFill>
                    <a:srgbClr val="002060"/>
                  </a:solidFill>
                  <a:latin typeface="Times New Roman" pitchFamily="18" charset="0"/>
                  <a:cs typeface="Times New Roman" pitchFamily="18" charset="0"/>
                </a:rPr>
                <a:t>Жеке, жалпы</a:t>
              </a:r>
            </a:p>
            <a:p>
              <a:pPr eaLnBrk="1" hangingPunct="1"/>
              <a:endParaRPr lang="ru-RU" sz="1200" b="1" dirty="0">
                <a:solidFill>
                  <a:srgbClr val="002060"/>
                </a:solidFill>
                <a:latin typeface="Times New Roman" pitchFamily="18" charset="0"/>
                <a:cs typeface="Times New Roman" pitchFamily="18" charset="0"/>
              </a:endParaRPr>
            </a:p>
          </p:txBody>
        </p:sp>
        <p:sp>
          <p:nvSpPr>
            <p:cNvPr id="14" name="Text Box 12"/>
            <p:cNvSpPr txBox="1">
              <a:spLocks noChangeArrowheads="1"/>
            </p:cNvSpPr>
            <p:nvPr/>
          </p:nvSpPr>
          <p:spPr bwMode="auto">
            <a:xfrm>
              <a:off x="7434" y="6714"/>
              <a:ext cx="1620" cy="1080"/>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a:solidFill>
                    <a:srgbClr val="002060"/>
                  </a:solidFill>
                  <a:latin typeface="Times New Roman" pitchFamily="18" charset="0"/>
                  <a:cs typeface="Times New Roman" pitchFamily="18" charset="0"/>
                </a:rPr>
                <a:t>Жақын,</a:t>
              </a:r>
            </a:p>
            <a:p>
              <a:pPr algn="ctr" eaLnBrk="1" hangingPunct="1"/>
              <a:r>
                <a:rPr lang="kk-KZ" sz="1200" b="1">
                  <a:solidFill>
                    <a:srgbClr val="002060"/>
                  </a:solidFill>
                  <a:latin typeface="Times New Roman" pitchFamily="18" charset="0"/>
                  <a:cs typeface="Times New Roman" pitchFamily="18" charset="0"/>
                </a:rPr>
                <a:t>алыс</a:t>
              </a:r>
            </a:p>
            <a:p>
              <a:pPr eaLnBrk="1" hangingPunct="1"/>
              <a:endParaRPr lang="ru-RU" sz="1200" b="1">
                <a:solidFill>
                  <a:srgbClr val="002060"/>
                </a:solidFill>
                <a:latin typeface="Times New Roman" pitchFamily="18" charset="0"/>
                <a:cs typeface="Times New Roman" pitchFamily="18" charset="0"/>
              </a:endParaRPr>
            </a:p>
          </p:txBody>
        </p:sp>
        <p:sp>
          <p:nvSpPr>
            <p:cNvPr id="15" name="Text Box 13"/>
            <p:cNvSpPr txBox="1">
              <a:spLocks noChangeArrowheads="1"/>
            </p:cNvSpPr>
            <p:nvPr/>
          </p:nvSpPr>
          <p:spPr bwMode="auto">
            <a:xfrm>
              <a:off x="4914" y="8334"/>
              <a:ext cx="2160" cy="594"/>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a:solidFill>
                    <a:srgbClr val="002060"/>
                  </a:solidFill>
                  <a:latin typeface="Times New Roman" pitchFamily="18" charset="0"/>
                  <a:cs typeface="Times New Roman" pitchFamily="18" charset="0"/>
                </a:rPr>
                <a:t>интериоризация</a:t>
              </a:r>
              <a:endParaRPr lang="ru-RU" sz="1200" b="1">
                <a:solidFill>
                  <a:srgbClr val="002060"/>
                </a:solidFill>
                <a:latin typeface="Times New Roman" pitchFamily="18" charset="0"/>
                <a:cs typeface="Times New Roman" pitchFamily="18" charset="0"/>
              </a:endParaRPr>
            </a:p>
          </p:txBody>
        </p:sp>
        <p:sp>
          <p:nvSpPr>
            <p:cNvPr id="16" name="Text Box 14"/>
            <p:cNvSpPr txBox="1">
              <a:spLocks noChangeArrowheads="1"/>
            </p:cNvSpPr>
            <p:nvPr/>
          </p:nvSpPr>
          <p:spPr bwMode="auto">
            <a:xfrm>
              <a:off x="4914" y="10008"/>
              <a:ext cx="2340" cy="846"/>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a:solidFill>
                    <a:srgbClr val="002060"/>
                  </a:solidFill>
                  <a:latin typeface="Times New Roman" pitchFamily="18" charset="0"/>
                  <a:cs typeface="Times New Roman" pitchFamily="18" charset="0"/>
                </a:rPr>
                <a:t>экстериоризация</a:t>
              </a:r>
              <a:endParaRPr lang="ru-RU" sz="1200" b="1">
                <a:solidFill>
                  <a:srgbClr val="002060"/>
                </a:solidFill>
                <a:latin typeface="Times New Roman" pitchFamily="18" charset="0"/>
                <a:cs typeface="Times New Roman" pitchFamily="18" charset="0"/>
              </a:endParaRPr>
            </a:p>
          </p:txBody>
        </p:sp>
        <p:sp>
          <p:nvSpPr>
            <p:cNvPr id="17" name="Text Box 15"/>
            <p:cNvSpPr txBox="1">
              <a:spLocks noChangeArrowheads="1"/>
            </p:cNvSpPr>
            <p:nvPr/>
          </p:nvSpPr>
          <p:spPr bwMode="auto">
            <a:xfrm>
              <a:off x="7794" y="8928"/>
              <a:ext cx="2880" cy="1080"/>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a:solidFill>
                    <a:srgbClr val="002060"/>
                  </a:solidFill>
                  <a:latin typeface="Times New Roman" pitchFamily="18" charset="0"/>
                  <a:cs typeface="Times New Roman" pitchFamily="18" charset="0"/>
                </a:rPr>
                <a:t>Ішкі, ақылдық</a:t>
              </a:r>
              <a:endParaRPr lang="ru-RU" sz="1200" b="1">
                <a:solidFill>
                  <a:srgbClr val="002060"/>
                </a:solidFill>
                <a:latin typeface="Times New Roman" pitchFamily="18" charset="0"/>
                <a:cs typeface="Times New Roman" pitchFamily="18" charset="0"/>
              </a:endParaRPr>
            </a:p>
          </p:txBody>
        </p:sp>
        <p:sp>
          <p:nvSpPr>
            <p:cNvPr id="18" name="Text Box 16"/>
            <p:cNvSpPr txBox="1">
              <a:spLocks noChangeArrowheads="1"/>
            </p:cNvSpPr>
            <p:nvPr/>
          </p:nvSpPr>
          <p:spPr bwMode="auto">
            <a:xfrm>
              <a:off x="1494" y="8928"/>
              <a:ext cx="2880" cy="1080"/>
            </a:xfrm>
            <a:prstGeom prst="rect">
              <a:avLst/>
            </a:prstGeom>
            <a:grpFill/>
            <a:ln w="9525" algn="ctr">
              <a:solidFill>
                <a:srgbClr val="000000"/>
              </a:solidFill>
              <a:miter lim="800000"/>
              <a:headEnd/>
              <a:tailEnd/>
            </a:ln>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kk-KZ" sz="1200" b="1" dirty="0" smtClean="0">
                  <a:solidFill>
                    <a:srgbClr val="002060"/>
                  </a:solidFill>
                  <a:latin typeface="Times New Roman" pitchFamily="18" charset="0"/>
                  <a:cs typeface="Times New Roman" pitchFamily="18" charset="0"/>
                </a:rPr>
                <a:t>Сыртқы</a:t>
              </a:r>
              <a:r>
                <a:rPr lang="kk-KZ" sz="1200" b="1" dirty="0">
                  <a:solidFill>
                    <a:srgbClr val="002060"/>
                  </a:solidFill>
                  <a:latin typeface="Times New Roman" pitchFamily="18" charset="0"/>
                  <a:cs typeface="Times New Roman" pitchFamily="18" charset="0"/>
                </a:rPr>
                <a:t>, заттық</a:t>
              </a:r>
              <a:endParaRPr lang="ru-RU" sz="1200" b="1" dirty="0">
                <a:solidFill>
                  <a:srgbClr val="002060"/>
                </a:solidFill>
                <a:latin typeface="Times New Roman" pitchFamily="18" charset="0"/>
                <a:cs typeface="Times New Roman" pitchFamily="18" charset="0"/>
              </a:endParaRPr>
            </a:p>
          </p:txBody>
        </p:sp>
        <p:sp>
          <p:nvSpPr>
            <p:cNvPr id="19" name="Line 17"/>
            <p:cNvSpPr>
              <a:spLocks noChangeShapeType="1"/>
            </p:cNvSpPr>
            <p:nvPr/>
          </p:nvSpPr>
          <p:spPr bwMode="auto">
            <a:xfrm flipH="1">
              <a:off x="2214" y="2214"/>
              <a:ext cx="2520" cy="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0" name="Line 18"/>
            <p:cNvSpPr>
              <a:spLocks noChangeShapeType="1"/>
            </p:cNvSpPr>
            <p:nvPr/>
          </p:nvSpPr>
          <p:spPr bwMode="auto">
            <a:xfrm>
              <a:off x="2214" y="2214"/>
              <a:ext cx="0" cy="198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1" name="Line 19"/>
            <p:cNvSpPr>
              <a:spLocks noChangeShapeType="1"/>
            </p:cNvSpPr>
            <p:nvPr/>
          </p:nvSpPr>
          <p:spPr bwMode="auto">
            <a:xfrm flipV="1">
              <a:off x="9774" y="2214"/>
              <a:ext cx="0" cy="198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2" name="Line 20"/>
            <p:cNvSpPr>
              <a:spLocks noChangeShapeType="1"/>
            </p:cNvSpPr>
            <p:nvPr/>
          </p:nvSpPr>
          <p:spPr bwMode="auto">
            <a:xfrm flipH="1">
              <a:off x="7434" y="2214"/>
              <a:ext cx="2340" cy="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3" name="Line 21"/>
            <p:cNvSpPr>
              <a:spLocks noChangeShapeType="1"/>
            </p:cNvSpPr>
            <p:nvPr/>
          </p:nvSpPr>
          <p:spPr bwMode="auto">
            <a:xfrm flipV="1">
              <a:off x="2754" y="3294"/>
              <a:ext cx="0" cy="90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4" name="Line 22"/>
            <p:cNvSpPr>
              <a:spLocks noChangeShapeType="1"/>
            </p:cNvSpPr>
            <p:nvPr/>
          </p:nvSpPr>
          <p:spPr bwMode="auto">
            <a:xfrm>
              <a:off x="2754" y="3294"/>
              <a:ext cx="6480" cy="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5" name="Line 23"/>
            <p:cNvSpPr>
              <a:spLocks noChangeShapeType="1"/>
            </p:cNvSpPr>
            <p:nvPr/>
          </p:nvSpPr>
          <p:spPr bwMode="auto">
            <a:xfrm>
              <a:off x="9234" y="3294"/>
              <a:ext cx="0" cy="90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6" name="AutoShape 24"/>
            <p:cNvSpPr>
              <a:spLocks noChangeArrowheads="1"/>
            </p:cNvSpPr>
            <p:nvPr/>
          </p:nvSpPr>
          <p:spPr bwMode="auto">
            <a:xfrm>
              <a:off x="3474" y="4683"/>
              <a:ext cx="1080" cy="540"/>
            </a:xfrm>
            <a:prstGeom prst="rightArrow">
              <a:avLst>
                <a:gd name="adj1" fmla="val 50000"/>
                <a:gd name="adj2" fmla="val 50000"/>
              </a:avLst>
            </a:prstGeom>
            <a:grpFill/>
            <a:ln w="9525" algn="ctr">
              <a:solidFill>
                <a:srgbClr val="000000"/>
              </a:solidFill>
              <a:miter lim="800000"/>
              <a:headEnd/>
              <a:tailEnd/>
            </a:ln>
          </p:spPr>
          <p:txBody>
            <a:bodyPr/>
            <a:lstStyle/>
            <a:p>
              <a:endParaRPr lang="ru-RU" sz="1200" b="1">
                <a:solidFill>
                  <a:srgbClr val="002060"/>
                </a:solidFill>
                <a:latin typeface="Times New Roman" pitchFamily="18" charset="0"/>
                <a:cs typeface="Times New Roman" pitchFamily="18" charset="0"/>
              </a:endParaRPr>
            </a:p>
          </p:txBody>
        </p:sp>
        <p:sp>
          <p:nvSpPr>
            <p:cNvPr id="27" name="AutoShape 25"/>
            <p:cNvSpPr>
              <a:spLocks noChangeArrowheads="1"/>
            </p:cNvSpPr>
            <p:nvPr/>
          </p:nvSpPr>
          <p:spPr bwMode="auto">
            <a:xfrm>
              <a:off x="7614" y="4683"/>
              <a:ext cx="1080" cy="540"/>
            </a:xfrm>
            <a:prstGeom prst="leftArrow">
              <a:avLst>
                <a:gd name="adj1" fmla="val 50000"/>
                <a:gd name="adj2" fmla="val 50000"/>
              </a:avLst>
            </a:prstGeom>
            <a:grpFill/>
            <a:ln w="9525" algn="ctr">
              <a:solidFill>
                <a:srgbClr val="000000"/>
              </a:solidFill>
              <a:miter lim="800000"/>
              <a:headEnd/>
              <a:tailEnd/>
            </a:ln>
          </p:spPr>
          <p:txBody>
            <a:bodyPr/>
            <a:lstStyle/>
            <a:p>
              <a:endParaRPr lang="ru-RU" sz="1200" b="1">
                <a:solidFill>
                  <a:srgbClr val="002060"/>
                </a:solidFill>
                <a:latin typeface="Times New Roman" pitchFamily="18" charset="0"/>
                <a:cs typeface="Times New Roman" pitchFamily="18" charset="0"/>
              </a:endParaRPr>
            </a:p>
          </p:txBody>
        </p:sp>
        <p:sp>
          <p:nvSpPr>
            <p:cNvPr id="28" name="Line 26"/>
            <p:cNvSpPr>
              <a:spLocks noChangeShapeType="1"/>
            </p:cNvSpPr>
            <p:nvPr/>
          </p:nvSpPr>
          <p:spPr bwMode="auto">
            <a:xfrm flipH="1">
              <a:off x="2034" y="5454"/>
              <a:ext cx="180" cy="90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29" name="Line 27"/>
            <p:cNvSpPr>
              <a:spLocks noChangeShapeType="1"/>
            </p:cNvSpPr>
            <p:nvPr/>
          </p:nvSpPr>
          <p:spPr bwMode="auto">
            <a:xfrm>
              <a:off x="2214" y="5454"/>
              <a:ext cx="1440" cy="126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30" name="Line 28"/>
            <p:cNvSpPr>
              <a:spLocks noChangeShapeType="1"/>
            </p:cNvSpPr>
            <p:nvPr/>
          </p:nvSpPr>
          <p:spPr bwMode="auto">
            <a:xfrm flipH="1">
              <a:off x="2931" y="6300"/>
              <a:ext cx="3060" cy="270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31" name="Line 29"/>
            <p:cNvSpPr>
              <a:spLocks noChangeShapeType="1"/>
            </p:cNvSpPr>
            <p:nvPr/>
          </p:nvSpPr>
          <p:spPr bwMode="auto">
            <a:xfrm>
              <a:off x="5994" y="6300"/>
              <a:ext cx="3060" cy="270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32" name="AutoShape 30"/>
            <p:cNvSpPr>
              <a:spLocks noChangeArrowheads="1"/>
            </p:cNvSpPr>
            <p:nvPr/>
          </p:nvSpPr>
          <p:spPr bwMode="auto">
            <a:xfrm>
              <a:off x="4374" y="9288"/>
              <a:ext cx="3420" cy="360"/>
            </a:xfrm>
            <a:prstGeom prst="leftRightArrow">
              <a:avLst>
                <a:gd name="adj1" fmla="val 50000"/>
                <a:gd name="adj2" fmla="val 190000"/>
              </a:avLst>
            </a:prstGeom>
            <a:grpFill/>
            <a:ln w="9525" algn="ctr">
              <a:solidFill>
                <a:srgbClr val="000000"/>
              </a:solidFill>
              <a:miter lim="800000"/>
              <a:headEnd/>
              <a:tailEnd/>
            </a:ln>
          </p:spPr>
          <p:txBody>
            <a:bodyPr/>
            <a:lstStyle/>
            <a:p>
              <a:endParaRPr lang="ru-RU" sz="1200" b="1">
                <a:solidFill>
                  <a:srgbClr val="002060"/>
                </a:solidFill>
                <a:latin typeface="Times New Roman" pitchFamily="18" charset="0"/>
                <a:cs typeface="Times New Roman" pitchFamily="18" charset="0"/>
              </a:endParaRPr>
            </a:p>
          </p:txBody>
        </p:sp>
        <p:sp>
          <p:nvSpPr>
            <p:cNvPr id="33" name="Line 31"/>
            <p:cNvSpPr>
              <a:spLocks noChangeShapeType="1"/>
            </p:cNvSpPr>
            <p:nvPr/>
          </p:nvSpPr>
          <p:spPr bwMode="auto">
            <a:xfrm>
              <a:off x="9774" y="5454"/>
              <a:ext cx="0" cy="90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34" name="Line 32"/>
            <p:cNvSpPr>
              <a:spLocks noChangeShapeType="1"/>
            </p:cNvSpPr>
            <p:nvPr/>
          </p:nvSpPr>
          <p:spPr bwMode="auto">
            <a:xfrm flipH="1">
              <a:off x="8154" y="5454"/>
              <a:ext cx="1620" cy="126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35" name="Line 33"/>
            <p:cNvSpPr>
              <a:spLocks noChangeShapeType="1"/>
            </p:cNvSpPr>
            <p:nvPr/>
          </p:nvSpPr>
          <p:spPr bwMode="auto">
            <a:xfrm>
              <a:off x="2034" y="10008"/>
              <a:ext cx="0" cy="252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36" name="Oval 34"/>
            <p:cNvSpPr>
              <a:spLocks noChangeArrowheads="1"/>
            </p:cNvSpPr>
            <p:nvPr/>
          </p:nvSpPr>
          <p:spPr bwMode="auto">
            <a:xfrm>
              <a:off x="3114" y="11808"/>
              <a:ext cx="1440" cy="1260"/>
            </a:xfrm>
            <a:prstGeom prst="ellipse">
              <a:avLst/>
            </a:prstGeom>
            <a:grpFill/>
            <a:ln w="9525" algn="ctr">
              <a:solidFill>
                <a:srgbClr val="000000"/>
              </a:solidFill>
              <a:round/>
              <a:headEnd/>
              <a:tailEnd/>
            </a:ln>
          </p:spPr>
          <p:txBody>
            <a:bodyPr/>
            <a:lstStyle/>
            <a:p>
              <a:pPr algn="ctr"/>
              <a:r>
                <a:rPr lang="kk-KZ" sz="1200" b="1">
                  <a:solidFill>
                    <a:srgbClr val="002060"/>
                  </a:solidFill>
                  <a:latin typeface="Times New Roman" pitchFamily="18" charset="0"/>
                  <a:cs typeface="Times New Roman" pitchFamily="18" charset="0"/>
                </a:rPr>
                <a:t>1</a:t>
              </a:r>
              <a:endParaRPr lang="ru-RU" sz="1200" b="1">
                <a:solidFill>
                  <a:srgbClr val="002060"/>
                </a:solidFill>
                <a:latin typeface="Times New Roman" pitchFamily="18" charset="0"/>
                <a:cs typeface="Times New Roman" pitchFamily="18" charset="0"/>
              </a:endParaRPr>
            </a:p>
          </p:txBody>
        </p:sp>
        <p:sp>
          <p:nvSpPr>
            <p:cNvPr id="37" name="Oval 35"/>
            <p:cNvSpPr>
              <a:spLocks noChangeArrowheads="1"/>
            </p:cNvSpPr>
            <p:nvPr/>
          </p:nvSpPr>
          <p:spPr bwMode="auto">
            <a:xfrm>
              <a:off x="5454" y="11808"/>
              <a:ext cx="1440" cy="1260"/>
            </a:xfrm>
            <a:prstGeom prst="ellipse">
              <a:avLst/>
            </a:prstGeom>
            <a:grpFill/>
            <a:ln w="9525" algn="ctr">
              <a:solidFill>
                <a:srgbClr val="000000"/>
              </a:solidFill>
              <a:round/>
              <a:headEnd/>
              <a:tailEnd/>
            </a:ln>
          </p:spPr>
          <p:txBody>
            <a:bodyPr/>
            <a:lstStyle/>
            <a:p>
              <a:pPr algn="ctr"/>
              <a:r>
                <a:rPr lang="kk-KZ" sz="1200" b="1">
                  <a:solidFill>
                    <a:srgbClr val="002060"/>
                  </a:solidFill>
                  <a:latin typeface="Times New Roman" pitchFamily="18" charset="0"/>
                  <a:cs typeface="Times New Roman" pitchFamily="18" charset="0"/>
                </a:rPr>
                <a:t>2</a:t>
              </a:r>
              <a:endParaRPr lang="ru-RU" sz="1200" b="1">
                <a:solidFill>
                  <a:srgbClr val="002060"/>
                </a:solidFill>
                <a:latin typeface="Times New Roman" pitchFamily="18" charset="0"/>
                <a:cs typeface="Times New Roman" pitchFamily="18" charset="0"/>
              </a:endParaRPr>
            </a:p>
          </p:txBody>
        </p:sp>
        <p:sp>
          <p:nvSpPr>
            <p:cNvPr id="38" name="Oval 36"/>
            <p:cNvSpPr>
              <a:spLocks noChangeArrowheads="1"/>
            </p:cNvSpPr>
            <p:nvPr/>
          </p:nvSpPr>
          <p:spPr bwMode="auto">
            <a:xfrm>
              <a:off x="7614" y="11808"/>
              <a:ext cx="1440" cy="1260"/>
            </a:xfrm>
            <a:prstGeom prst="ellipse">
              <a:avLst/>
            </a:prstGeom>
            <a:grpFill/>
            <a:ln w="9525" algn="ctr">
              <a:solidFill>
                <a:srgbClr val="000000"/>
              </a:solidFill>
              <a:round/>
              <a:headEnd/>
              <a:tailEnd/>
            </a:ln>
          </p:spPr>
          <p:txBody>
            <a:bodyPr/>
            <a:lstStyle/>
            <a:p>
              <a:pPr algn="ctr"/>
              <a:r>
                <a:rPr lang="kk-KZ" sz="1200" b="1">
                  <a:solidFill>
                    <a:srgbClr val="002060"/>
                  </a:solidFill>
                  <a:latin typeface="Times New Roman" pitchFamily="18" charset="0"/>
                  <a:cs typeface="Times New Roman" pitchFamily="18" charset="0"/>
                </a:rPr>
                <a:t>3,4,5...</a:t>
              </a:r>
              <a:endParaRPr lang="ru-RU" sz="1200" b="1">
                <a:solidFill>
                  <a:srgbClr val="002060"/>
                </a:solidFill>
                <a:latin typeface="Times New Roman" pitchFamily="18" charset="0"/>
                <a:cs typeface="Times New Roman" pitchFamily="18" charset="0"/>
              </a:endParaRPr>
            </a:p>
          </p:txBody>
        </p:sp>
        <p:sp>
          <p:nvSpPr>
            <p:cNvPr id="39" name="Line 37"/>
            <p:cNvSpPr>
              <a:spLocks noChangeShapeType="1"/>
            </p:cNvSpPr>
            <p:nvPr/>
          </p:nvSpPr>
          <p:spPr bwMode="auto">
            <a:xfrm>
              <a:off x="2034" y="12528"/>
              <a:ext cx="1080" cy="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40" name="Line 38"/>
            <p:cNvSpPr>
              <a:spLocks noChangeShapeType="1"/>
            </p:cNvSpPr>
            <p:nvPr/>
          </p:nvSpPr>
          <p:spPr bwMode="auto">
            <a:xfrm>
              <a:off x="10134" y="10008"/>
              <a:ext cx="0" cy="252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41" name="Line 39"/>
            <p:cNvSpPr>
              <a:spLocks noChangeShapeType="1"/>
            </p:cNvSpPr>
            <p:nvPr/>
          </p:nvSpPr>
          <p:spPr bwMode="auto">
            <a:xfrm flipH="1">
              <a:off x="9054" y="12528"/>
              <a:ext cx="1080" cy="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42" name="Line 40"/>
            <p:cNvSpPr>
              <a:spLocks noChangeShapeType="1"/>
            </p:cNvSpPr>
            <p:nvPr/>
          </p:nvSpPr>
          <p:spPr bwMode="auto">
            <a:xfrm>
              <a:off x="4554" y="12528"/>
              <a:ext cx="900" cy="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43" name="Line 41"/>
            <p:cNvSpPr>
              <a:spLocks noChangeShapeType="1"/>
            </p:cNvSpPr>
            <p:nvPr/>
          </p:nvSpPr>
          <p:spPr bwMode="auto">
            <a:xfrm>
              <a:off x="6894" y="12528"/>
              <a:ext cx="720" cy="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44" name="Line 42"/>
            <p:cNvSpPr>
              <a:spLocks noChangeShapeType="1"/>
            </p:cNvSpPr>
            <p:nvPr/>
          </p:nvSpPr>
          <p:spPr bwMode="auto">
            <a:xfrm flipH="1">
              <a:off x="3834" y="11448"/>
              <a:ext cx="2340" cy="36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sp>
          <p:nvSpPr>
            <p:cNvPr id="45" name="Line 43"/>
            <p:cNvSpPr>
              <a:spLocks noChangeShapeType="1"/>
            </p:cNvSpPr>
            <p:nvPr/>
          </p:nvSpPr>
          <p:spPr bwMode="auto">
            <a:xfrm>
              <a:off x="6174" y="11448"/>
              <a:ext cx="2160" cy="360"/>
            </a:xfrm>
            <a:prstGeom prst="line">
              <a:avLst/>
            </a:prstGeom>
            <a:grpFill/>
            <a:ln w="9525">
              <a:solidFill>
                <a:srgbClr val="000000"/>
              </a:solidFill>
              <a:round/>
              <a:headEnd/>
              <a:tailEnd/>
            </a:ln>
            <a:extLst/>
          </p:spPr>
          <p:txBody>
            <a:bodyPr/>
            <a:lstStyle/>
            <a:p>
              <a:endParaRPr lang="ru-RU" sz="1200" b="1">
                <a:solidFill>
                  <a:srgbClr val="002060"/>
                </a:solidFill>
                <a:latin typeface="Times New Roman" pitchFamily="18" charset="0"/>
                <a:cs typeface="Times New Roman" pitchFamily="18" charset="0"/>
              </a:endParaRPr>
            </a:p>
          </p:txBody>
        </p:sp>
      </p:grpSp>
      <p:sp>
        <p:nvSpPr>
          <p:cNvPr id="3" name="Прямоугольник 2"/>
          <p:cNvSpPr/>
          <p:nvPr/>
        </p:nvSpPr>
        <p:spPr>
          <a:xfrm>
            <a:off x="532612" y="4408943"/>
            <a:ext cx="4203619" cy="2031325"/>
          </a:xfrm>
          <a:prstGeom prst="rect">
            <a:avLst/>
          </a:prstGeom>
        </p:spPr>
        <p:txBody>
          <a:bodyPr wrap="square">
            <a:spAutoFit/>
          </a:bodyPr>
          <a:lstStyle/>
          <a:p>
            <a:r>
              <a:rPr lang="ru-RU" b="1" dirty="0" err="1">
                <a:solidFill>
                  <a:srgbClr val="FF0000"/>
                </a:solidFill>
                <a:latin typeface="Times New Roman" pitchFamily="18" charset="0"/>
                <a:cs typeface="Times New Roman" pitchFamily="18" charset="0"/>
              </a:rPr>
              <a:t>Іс-әрекет</a:t>
            </a:r>
            <a:r>
              <a:rPr lang="ru-RU" b="1" dirty="0">
                <a:solidFill>
                  <a:srgbClr val="FF0000"/>
                </a:solidFill>
                <a:latin typeface="Times New Roman" pitchFamily="18" charset="0"/>
                <a:cs typeface="Times New Roman" pitchFamily="18" charset="0"/>
              </a:rPr>
              <a:t> – </a:t>
            </a:r>
            <a:r>
              <a:rPr lang="ru-RU" b="1" dirty="0" err="1">
                <a:solidFill>
                  <a:srgbClr val="002060"/>
                </a:solidFill>
                <a:latin typeface="Times New Roman" pitchFamily="18" charset="0"/>
                <a:cs typeface="Times New Roman" pitchFamily="18" charset="0"/>
              </a:rPr>
              <a:t>бұл</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саналы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түзілген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мақсаттың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орындалуына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бағытталып</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қоғамдық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мәнді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құндылықтар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немесе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әлеуметтік</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тәжірибені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игеруге</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байланысты</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субъекттің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болмысқа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деген</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белсенді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қатынасының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формасы</a:t>
            </a:r>
            <a:endParaRPr lang="ru-RU" dirty="0"/>
          </a:p>
        </p:txBody>
      </p:sp>
    </p:spTree>
    <p:custDataLst>
      <p:tags r:id="rId1"/>
    </p:custDataLst>
    <p:extLst>
      <p:ext uri="{BB962C8B-B14F-4D97-AF65-F5344CB8AC3E}">
        <p14:creationId xmlns:p14="http://schemas.microsoft.com/office/powerpoint/2010/main" val="4065761655"/>
      </p:ext>
    </p:extLst>
  </p:cSld>
  <p:clrMapOvr>
    <a:masterClrMapping/>
  </p:clrMapOvr>
  <mc:AlternateContent xmlns:mc="http://schemas.openxmlformats.org/markup-compatibility/2006" xmlns:p14="http://schemas.microsoft.com/office/powerpoint/2010/main">
    <mc:Choice Requires="p14">
      <p:transition spd="slow" p14:dur="2000" advTm="9204"/>
    </mc:Choice>
    <mc:Fallback xmlns="">
      <p:transition spd="slow" advTm="9204"/>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836712"/>
            <a:ext cx="7776864" cy="5262979"/>
          </a:xfrm>
          <a:prstGeom prst="rect">
            <a:avLst/>
          </a:prstGeom>
        </p:spPr>
        <p:txBody>
          <a:bodyPr wrap="square">
            <a:spAutoFit/>
          </a:bodyPr>
          <a:lstStyle/>
          <a:p>
            <a:pPr algn="just"/>
            <a:r>
              <a:rPr lang="tr-TR"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Кең</a:t>
            </a:r>
            <a:r>
              <a:rPr lang="ru-RU" sz="1600" dirty="0" smtClean="0">
                <a:latin typeface="Times New Roman" pitchFamily="18" charset="0"/>
                <a:cs typeface="Times New Roman" pitchFamily="18" charset="0"/>
              </a:rPr>
              <a:t> </a:t>
            </a:r>
            <a:r>
              <a:rPr lang="ru-RU" sz="1600" dirty="0" err="1">
                <a:latin typeface="Times New Roman" pitchFamily="18" charset="0"/>
                <a:cs typeface="Times New Roman" pitchFamily="18" charset="0"/>
              </a:rPr>
              <a:t>мағынада</a:t>
            </a:r>
            <a:r>
              <a:rPr lang="ru-RU" sz="1600" dirty="0">
                <a:latin typeface="Times New Roman" pitchFamily="18" charset="0"/>
                <a:cs typeface="Times New Roman" pitchFamily="18" charset="0"/>
              </a:rPr>
              <a:t> </a:t>
            </a:r>
            <a:r>
              <a:rPr lang="ru-RU" sz="1600" b="1" dirty="0" err="1">
                <a:latin typeface="Times New Roman" pitchFamily="18" charset="0"/>
                <a:cs typeface="Times New Roman" pitchFamily="18" charset="0"/>
              </a:rPr>
              <a:t>педагогикалық</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іс-әрекет</a:t>
            </a:r>
            <a:r>
              <a:rPr lang="ru-RU" sz="1600" b="1" dirty="0">
                <a:latin typeface="Times New Roman" pitchFamily="18" charset="0"/>
                <a:cs typeface="Times New Roman" pitchFamily="18" charset="0"/>
              </a:rPr>
              <a:t> </a:t>
            </a:r>
            <a:r>
              <a:rPr lang="ru-RU" sz="1600" dirty="0" err="1">
                <a:latin typeface="Times New Roman" pitchFamily="18" charset="0"/>
                <a:cs typeface="Times New Roman" pitchFamily="18" charset="0"/>
              </a:rPr>
              <a:t>жинақталған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адамзат</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тәжірибесін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болашақ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ересектерге</a:t>
            </a:r>
            <a:r>
              <a:rPr lang="ru-RU" sz="1600" dirty="0">
                <a:latin typeface="Times New Roman" pitchFamily="18" charset="0"/>
                <a:cs typeface="Times New Roman" pitchFamily="18" charset="0"/>
              </a:rPr>
              <a:t> беру </a:t>
            </a:r>
            <a:r>
              <a:rPr lang="ru-RU" sz="1600" dirty="0" err="1">
                <a:latin typeface="Times New Roman" pitchFamily="18" charset="0"/>
                <a:cs typeface="Times New Roman" pitchFamily="18" charset="0"/>
              </a:rPr>
              <a:t>мәңгі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әлеуметтік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функциясын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орындауға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бағытталған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Осыдан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шығатыны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педагогикалық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іс-әрекет</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адам</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баласын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қоғамдық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өмірге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кірістіру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бойынша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ерекше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әлеуметтік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тұлғалық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детерминацияланған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іс-әрекет</a:t>
            </a:r>
            <a:r>
              <a:rPr lang="ru-RU" sz="1600" dirty="0">
                <a:latin typeface="Times New Roman" pitchFamily="18" charset="0"/>
                <a:cs typeface="Times New Roman" pitchFamily="18" charset="0"/>
              </a:rPr>
              <a:t>.</a:t>
            </a:r>
          </a:p>
          <a:p>
            <a:pPr algn="just"/>
            <a:r>
              <a:rPr lang="tr-TR" sz="1600" i="1" dirty="0" smtClean="0">
                <a:latin typeface="Times New Roman" pitchFamily="18" charset="0"/>
                <a:cs typeface="Times New Roman" pitchFamily="18" charset="0"/>
              </a:rPr>
              <a:t>	</a:t>
            </a:r>
            <a:r>
              <a:rPr lang="ru-RU" sz="1600" i="1" dirty="0" err="1" smtClean="0">
                <a:latin typeface="Times New Roman" pitchFamily="18" charset="0"/>
                <a:cs typeface="Times New Roman" pitchFamily="18" charset="0"/>
              </a:rPr>
              <a:t>Берілген</a:t>
            </a:r>
            <a:r>
              <a:rPr lang="ru-RU" sz="1600" i="1" dirty="0" smtClean="0">
                <a:latin typeface="Times New Roman" pitchFamily="18" charset="0"/>
                <a:cs typeface="Times New Roman" pitchFamily="18" charset="0"/>
              </a:rPr>
              <a:t> </a:t>
            </a:r>
            <a:r>
              <a:rPr lang="ru-RU" sz="1600" i="1" dirty="0" err="1">
                <a:latin typeface="Times New Roman" pitchFamily="18" charset="0"/>
                <a:cs typeface="Times New Roman" pitchFamily="18" charset="0"/>
              </a:rPr>
              <a:t>контекстте</a:t>
            </a:r>
            <a:r>
              <a:rPr lang="ru-RU" sz="1600"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педагогикалық</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іс-әрекет</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оқытушы</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тәрбиеленушінің</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оқушы</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немесе</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оқушыларға</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оның</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тұлғалық</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парасатты</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және</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іс-әрекеттік</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дамуына</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бағытталған</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әрі</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өзін</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өзі</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дамыту</a:t>
            </a:r>
            <a:r>
              <a:rPr lang="ru-RU" sz="1600" b="1" i="1" dirty="0">
                <a:latin typeface="Times New Roman" pitchFamily="18" charset="0"/>
                <a:cs typeface="Times New Roman" pitchFamily="18" charset="0"/>
              </a:rPr>
              <a:t> мен </a:t>
            </a:r>
            <a:r>
              <a:rPr lang="ru-RU" sz="1600" b="1" i="1" dirty="0" err="1">
                <a:latin typeface="Times New Roman" pitchFamily="18" charset="0"/>
                <a:cs typeface="Times New Roman" pitchFamily="18" charset="0"/>
              </a:rPr>
              <a:t>жетілдіру</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негізі</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ретінде</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шығатын</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тәрбиелейтін</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және</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оқытатын</a:t>
            </a:r>
            <a:r>
              <a:rPr lang="ru-RU" sz="1600" b="1" i="1" dirty="0">
                <a:latin typeface="Times New Roman" pitchFamily="18" charset="0"/>
                <a:cs typeface="Times New Roman" pitchFamily="18" charset="0"/>
              </a:rPr>
              <a:t> </a:t>
            </a:r>
            <a:r>
              <a:rPr lang="ru-RU" sz="1600" b="1" i="1" dirty="0" err="1">
                <a:latin typeface="Times New Roman" pitchFamily="18" charset="0"/>
                <a:cs typeface="Times New Roman" pitchFamily="18" charset="0"/>
              </a:rPr>
              <a:t>әсер</a:t>
            </a:r>
            <a:r>
              <a:rPr lang="ru-RU" sz="1600" b="1" i="1" dirty="0">
                <a:latin typeface="Times New Roman" pitchFamily="18" charset="0"/>
                <a:cs typeface="Times New Roman" pitchFamily="18" charset="0"/>
              </a:rPr>
              <a:t>. </a:t>
            </a:r>
            <a:r>
              <a:rPr lang="ru-RU" sz="1600" i="1" dirty="0" err="1">
                <a:latin typeface="Times New Roman" pitchFamily="18" charset="0"/>
                <a:cs typeface="Times New Roman" pitchFamily="18" charset="0"/>
              </a:rPr>
              <a:t>Ол</a:t>
            </a:r>
            <a:r>
              <a:rPr lang="ru-RU" sz="1600" i="1" dirty="0">
                <a:latin typeface="Times New Roman" pitchFamily="18" charset="0"/>
                <a:cs typeface="Times New Roman" pitchFamily="18" charset="0"/>
              </a:rPr>
              <a:t> </a:t>
            </a:r>
            <a:r>
              <a:rPr lang="ru-RU" sz="1600" i="1" dirty="0" err="1">
                <a:latin typeface="Times New Roman" pitchFamily="18" charset="0"/>
                <a:cs typeface="Times New Roman" pitchFamily="18" charset="0"/>
              </a:rPr>
              <a:t>үшін</a:t>
            </a:r>
            <a:r>
              <a:rPr lang="ru-RU" sz="1600" i="1" dirty="0">
                <a:latin typeface="Times New Roman" pitchFamily="18" charset="0"/>
                <a:cs typeface="Times New Roman" pitchFamily="18" charset="0"/>
              </a:rPr>
              <a:t> </a:t>
            </a:r>
            <a:r>
              <a:rPr lang="ru-RU" sz="1600" i="1" dirty="0" err="1">
                <a:latin typeface="Times New Roman" pitchFamily="18" charset="0"/>
                <a:cs typeface="Times New Roman" pitchFamily="18" charset="0"/>
              </a:rPr>
              <a:t>педагогикалық</a:t>
            </a:r>
            <a:r>
              <a:rPr lang="ru-RU" sz="1600" i="1" dirty="0">
                <a:latin typeface="Times New Roman" pitchFamily="18" charset="0"/>
                <a:cs typeface="Times New Roman" pitchFamily="18" charset="0"/>
              </a:rPr>
              <a:t> </a:t>
            </a:r>
            <a:r>
              <a:rPr lang="ru-RU" sz="1600" i="1" dirty="0" err="1">
                <a:latin typeface="Times New Roman" pitchFamily="18" charset="0"/>
                <a:cs typeface="Times New Roman" pitchFamily="18" charset="0"/>
              </a:rPr>
              <a:t>мақсат</a:t>
            </a:r>
            <a:r>
              <a:rPr lang="ru-RU" sz="1600" i="1" dirty="0">
                <a:latin typeface="Times New Roman" pitchFamily="18" charset="0"/>
                <a:cs typeface="Times New Roman" pitchFamily="18" charset="0"/>
              </a:rPr>
              <a:t> </a:t>
            </a:r>
            <a:r>
              <a:rPr lang="ru-RU" sz="1600" i="1" dirty="0" err="1">
                <a:latin typeface="Times New Roman" pitchFamily="18" charset="0"/>
                <a:cs typeface="Times New Roman" pitchFamily="18" charset="0"/>
              </a:rPr>
              <a:t>қоюшылық</a:t>
            </a:r>
            <a:r>
              <a:rPr lang="ru-RU" sz="1600" i="1" dirty="0">
                <a:latin typeface="Times New Roman" pitchFamily="18" charset="0"/>
                <a:cs typeface="Times New Roman" pitchFamily="18" charset="0"/>
              </a:rPr>
              <a:t> пен </a:t>
            </a:r>
            <a:r>
              <a:rPr lang="ru-RU" sz="1600" i="1" dirty="0" err="1">
                <a:latin typeface="Times New Roman" pitchFamily="18" charset="0"/>
                <a:cs typeface="Times New Roman" pitchFamily="18" charset="0"/>
              </a:rPr>
              <a:t>педагогикалық</a:t>
            </a:r>
            <a:r>
              <a:rPr lang="ru-RU" sz="1600" i="1" dirty="0">
                <a:latin typeface="Times New Roman" pitchFamily="18" charset="0"/>
                <a:cs typeface="Times New Roman" pitchFamily="18" charset="0"/>
              </a:rPr>
              <a:t> </a:t>
            </a:r>
            <a:r>
              <a:rPr lang="ru-RU" sz="1600" i="1" dirty="0" err="1">
                <a:latin typeface="Times New Roman" pitchFamily="18" charset="0"/>
                <a:cs typeface="Times New Roman" pitchFamily="18" charset="0"/>
              </a:rPr>
              <a:t>басқарушылық</a:t>
            </a:r>
            <a:r>
              <a:rPr lang="ru-RU" sz="1600" i="1" dirty="0">
                <a:latin typeface="Times New Roman" pitchFamily="18" charset="0"/>
                <a:cs typeface="Times New Roman" pitchFamily="18" charset="0"/>
              </a:rPr>
              <a:t> </a:t>
            </a:r>
            <a:r>
              <a:rPr lang="ru-RU" sz="1600" i="1" dirty="0" err="1">
                <a:latin typeface="Times New Roman" pitchFamily="18" charset="0"/>
                <a:cs typeface="Times New Roman" pitchFamily="18" charset="0"/>
              </a:rPr>
              <a:t>тән</a:t>
            </a:r>
            <a:r>
              <a:rPr lang="ru-RU" sz="1600" i="1" dirty="0">
                <a:latin typeface="Times New Roman" pitchFamily="18" charset="0"/>
                <a:cs typeface="Times New Roman" pitchFamily="18" charset="0"/>
              </a:rPr>
              <a:t>.</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Іс-әрекеттің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бұл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түрі</a:t>
            </a:r>
            <a:r>
              <a:rPr lang="ru-RU" sz="1600" dirty="0">
                <a:latin typeface="Times New Roman" pitchFamily="18" charset="0"/>
                <a:cs typeface="Times New Roman" pitchFamily="18" charset="0"/>
              </a:rPr>
              <a:t> В.В. Давыдов </a:t>
            </a:r>
            <a:r>
              <a:rPr lang="ru-RU" sz="1600" dirty="0" err="1">
                <a:latin typeface="Times New Roman" pitchFamily="18" charset="0"/>
                <a:cs typeface="Times New Roman" pitchFamily="18" charset="0"/>
              </a:rPr>
              <a:t>белгілеген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өсіп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келе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жатқан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ұрпаққа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әлеуметтік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қимыл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іс-әрекет</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нормалары</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өнеркәсіптік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іскерлік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үлгілерін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эталондарын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құру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сақтау</a:t>
            </a:r>
            <a:r>
              <a:rPr lang="ru-RU" sz="1600" dirty="0">
                <a:latin typeface="Times New Roman" pitchFamily="18" charset="0"/>
                <a:cs typeface="Times New Roman" pitchFamily="18" charset="0"/>
              </a:rPr>
              <a:t> мен беру </a:t>
            </a:r>
            <a:r>
              <a:rPr lang="ru-RU" sz="1600" dirty="0" err="1">
                <a:latin typeface="Times New Roman" pitchFamily="18" charset="0"/>
                <a:cs typeface="Times New Roman" pitchFamily="18" charset="0"/>
              </a:rPr>
              <a:t>сияқты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қоғамдық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маңызы</a:t>
            </a:r>
            <a:r>
              <a:rPr lang="ru-RU" sz="1600" dirty="0">
                <a:latin typeface="Times New Roman" pitchFamily="18" charset="0"/>
                <a:cs typeface="Times New Roman" pitchFamily="18" charset="0"/>
              </a:rPr>
              <a:t> бар </a:t>
            </a:r>
            <a:r>
              <a:rPr lang="ru-RU" sz="1600" dirty="0" err="1">
                <a:latin typeface="Times New Roman" pitchFamily="18" charset="0"/>
                <a:cs typeface="Times New Roman" pitchFamily="18" charset="0"/>
              </a:rPr>
              <a:t>есептерді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шешу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барысында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өркениет</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таңының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атуында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пайда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болды</a:t>
            </a:r>
            <a:r>
              <a:rPr lang="ru-RU" sz="1600" dirty="0">
                <a:latin typeface="Times New Roman" pitchFamily="18" charset="0"/>
                <a:cs typeface="Times New Roman" pitchFamily="18" charset="0"/>
              </a:rPr>
              <a:t>.</a:t>
            </a:r>
          </a:p>
          <a:p>
            <a:pPr algn="just"/>
            <a:r>
              <a:rPr lang="tr-TR"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Өзінің</a:t>
            </a:r>
            <a:r>
              <a:rPr lang="ru-RU" sz="1600" dirty="0" smtClean="0">
                <a:latin typeface="Times New Roman" pitchFamily="18" charset="0"/>
                <a:cs typeface="Times New Roman" pitchFamily="18" charset="0"/>
              </a:rPr>
              <a:t> </a:t>
            </a:r>
            <a:r>
              <a:rPr lang="ru-RU" sz="1600" dirty="0" err="1">
                <a:latin typeface="Times New Roman" pitchFamily="18" charset="0"/>
                <a:cs typeface="Times New Roman" pitchFamily="18" charset="0"/>
              </a:rPr>
              <a:t>дамуы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барысында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қоғам</a:t>
            </a:r>
            <a:r>
              <a:rPr lang="ru-RU" sz="1600" dirty="0">
                <a:latin typeface="Times New Roman" pitchFamily="18" charset="0"/>
                <a:cs typeface="Times New Roman" pitchFamily="18" charset="0"/>
              </a:rPr>
              <a:t> </a:t>
            </a:r>
            <a:r>
              <a:rPr lang="ru-RU" sz="1600" b="1" dirty="0">
                <a:latin typeface="Times New Roman" pitchFamily="18" charset="0"/>
                <a:cs typeface="Times New Roman" pitchFamily="18" charset="0"/>
              </a:rPr>
              <a:t>«</a:t>
            </a:r>
            <a:r>
              <a:rPr lang="ru-RU" sz="1600" b="1" dirty="0" err="1">
                <a:latin typeface="Times New Roman" pitchFamily="18" charset="0"/>
                <a:cs typeface="Times New Roman" pitchFamily="18" charset="0"/>
              </a:rPr>
              <a:t>бір</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бірімен</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тығыз</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байланысты</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үйренуден</a:t>
            </a:r>
            <a:r>
              <a:rPr lang="ru-RU" sz="1600" b="1" dirty="0">
                <a:latin typeface="Times New Roman" pitchFamily="18" charset="0"/>
                <a:cs typeface="Times New Roman" pitchFamily="18" charset="0"/>
              </a:rPr>
              <a:t>», </a:t>
            </a:r>
            <a:r>
              <a:rPr lang="ru-RU" sz="1600" dirty="0" err="1">
                <a:latin typeface="Times New Roman" pitchFamily="18" charset="0"/>
                <a:cs typeface="Times New Roman" pitchFamily="18" charset="0"/>
              </a:rPr>
              <a:t>яғни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балалар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үлкендерден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оларға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еліктеуден</a:t>
            </a:r>
            <a:r>
              <a:rPr lang="ru-RU" sz="1600" dirty="0">
                <a:latin typeface="Times New Roman" pitchFamily="18" charset="0"/>
                <a:cs typeface="Times New Roman" pitchFamily="18" charset="0"/>
              </a:rPr>
              <a:t> класс, </a:t>
            </a:r>
            <a:r>
              <a:rPr lang="ru-RU" sz="1600" dirty="0" err="1">
                <a:latin typeface="Times New Roman" pitchFamily="18" charset="0"/>
                <a:cs typeface="Times New Roman" pitchFamily="18" charset="0"/>
              </a:rPr>
              <a:t>мектеп</a:t>
            </a:r>
            <a:r>
              <a:rPr lang="ru-RU" sz="1600" dirty="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гимназияларды</a:t>
            </a:r>
            <a:r>
              <a:rPr lang="ru-RU" sz="1600" dirty="0" smtClean="0">
                <a:latin typeface="Times New Roman" pitchFamily="18" charset="0"/>
                <a:cs typeface="Times New Roman" pitchFamily="18" charset="0"/>
              </a:rPr>
              <a:t> </a:t>
            </a:r>
            <a:r>
              <a:rPr lang="ru-RU" sz="1600" dirty="0" err="1">
                <a:latin typeface="Times New Roman" pitchFamily="18" charset="0"/>
                <a:cs typeface="Times New Roman" pitchFamily="18" charset="0"/>
              </a:rPr>
              <a:t>құруға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дейін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қадам</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Әртүрлі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елдерде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әртүрлі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тарихи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сатыларда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білім</a:t>
            </a:r>
            <a:r>
              <a:rPr lang="ru-RU" sz="1600" dirty="0">
                <a:latin typeface="Times New Roman" pitchFamily="18" charset="0"/>
                <a:cs typeface="Times New Roman" pitchFamily="18" charset="0"/>
              </a:rPr>
              <a:t> беру </a:t>
            </a:r>
            <a:r>
              <a:rPr lang="ru-RU" sz="1600" dirty="0" err="1">
                <a:latin typeface="Times New Roman" pitchFamily="18" charset="0"/>
                <a:cs typeface="Times New Roman" pitchFamily="18" charset="0"/>
              </a:rPr>
              <a:t>мақсаты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мазмұны</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формаларында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елеулі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өзгерістерді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басынан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өткеріп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мектеп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негізгі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тағайындалуы</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тиімді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педагогикалық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іс-әрекет</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ұйымдастыру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болып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келетін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әлеуметтік</a:t>
            </a:r>
            <a:r>
              <a:rPr lang="ru-RU" sz="1600" dirty="0">
                <a:latin typeface="Times New Roman" pitchFamily="18" charset="0"/>
                <a:cs typeface="Times New Roman" pitchFamily="18" charset="0"/>
              </a:rPr>
              <a:t> институт </a:t>
            </a:r>
            <a:r>
              <a:rPr lang="ru-RU" sz="1600" dirty="0" err="1">
                <a:latin typeface="Times New Roman" pitchFamily="18" charset="0"/>
                <a:cs typeface="Times New Roman" pitchFamily="18" charset="0"/>
              </a:rPr>
              <a:t>болып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қалыптасты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Ескере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кететіні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бұл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іс-әрекетті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маманды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түрде</a:t>
            </a:r>
            <a:r>
              <a:rPr lang="ru-RU" sz="1600" dirty="0">
                <a:latin typeface="Times New Roman" pitchFamily="18" charset="0"/>
                <a:cs typeface="Times New Roman" pitchFamily="18" charset="0"/>
              </a:rPr>
              <a:t> тек </a:t>
            </a:r>
            <a:r>
              <a:rPr lang="ru-RU" sz="1600" dirty="0" err="1">
                <a:latin typeface="Times New Roman" pitchFamily="18" charset="0"/>
                <a:cs typeface="Times New Roman" pitchFamily="18" charset="0"/>
              </a:rPr>
              <a:t>оқытушылар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жүзеге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асырады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ата-аналар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өнеркәсіптік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ұжымдар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қоғамдық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ұйымдар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көпшілік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ақпарат</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құралдары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білім-тәрбиелілік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үрдістің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ерікті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немесе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еріксіз</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қатысушылары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болды</a:t>
            </a:r>
            <a:r>
              <a:rPr lang="ru-RU" sz="1600" dirty="0">
                <a:latin typeface="Times New Roman" pitchFamily="18" charset="0"/>
                <a:cs typeface="Times New Roman" pitchFamily="18" charset="0"/>
              </a:rPr>
              <a:t>.</a:t>
            </a:r>
          </a:p>
        </p:txBody>
      </p:sp>
    </p:spTree>
    <p:extLst>
      <p:ext uri="{BB962C8B-B14F-4D97-AF65-F5344CB8AC3E}">
        <p14:creationId xmlns:p14="http://schemas.microsoft.com/office/powerpoint/2010/main" val="2513237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ÐÐ°ÑÑÐ¸Ð½ÐºÐ¸ Ð¿Ð¾ Ð·Ð°Ð¿ÑÐ¾ÑÑ Ð¿ÐµÐ´Ð°Ð³Ð¾Ð³Ð¸ÐºÐ°Ð»ÑÒ ÑÑ ÓÑÐµÐºÐµ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80" y="0"/>
            <a:ext cx="9128720" cy="688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772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ÐÐ°ÑÑÐ¸Ð½ÐºÐ¸ Ð¿Ð¾ Ð·Ð°Ð¿ÑÐ¾ÑÑ Ð¿ÐµÐ´Ð°Ð³Ð¾Ð³Ð¸ÐºÐ°Ð»ÑÒ ÑÑ ÓÑÐµÐºÐµ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 y="0"/>
            <a:ext cx="9142040" cy="686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932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ÐÐ¾ÑÐ¾Ð¶ÐµÐµ Ð¸Ð·Ð¾Ð±ÑÐ°Ð¶ÐµÐ½Ð¸Ðµ"/>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52" name="Picture 4" descr="ÐÐ¾ÑÐ¾Ð¶ÐµÐµ Ð¸Ð·Ð¾Ð±ÑÐ°Ð¶ÐµÐ½Ð¸Ð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1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989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6730" y="620688"/>
            <a:ext cx="7992888" cy="5909310"/>
          </a:xfrm>
          <a:prstGeom prst="rect">
            <a:avLst/>
          </a:prstGeom>
        </p:spPr>
        <p:txBody>
          <a:bodyPr wrap="square">
            <a:spAutoFit/>
          </a:bodyPr>
          <a:lstStyle/>
          <a:p>
            <a:pPr algn="just"/>
            <a:r>
              <a:rPr lang="tr-TR"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Дене </a:t>
            </a:r>
            <a:r>
              <a:rPr lang="kk-KZ" dirty="0">
                <a:latin typeface="Times New Roman" pitchFamily="18" charset="0"/>
                <a:cs typeface="Times New Roman" pitchFamily="18" charset="0"/>
              </a:rPr>
              <a:t>шынықтырудың жаңа бейнесін дене мәдениетіндегі маманның жаңа мәдени, гуманитарлық ойлауы да анықтаған жөн. Мұғалімнің гуманитарлық ойлауы  дегенді мәдениет контексінде алғанда мұғалім, бапкер қолыңдағы адам туралы ойлайды, дейміз. Ал бұрын дене шынықтыру маманы (мұғалім, жаттықтырушы) негізінен тек оқу үрдісімен ғана айналысса және оның сөзі сабақта жаттығу іс-шараларын ұйымдастырудың дидактикалық құралы болса, қазіргі кезде дене шынықтыру және спорт күшті әлеуметтенетін мекеме бола отырып, адам денсаулығын сақтау және нығайту құралы болып табылатынды </a:t>
            </a:r>
            <a:endParaRPr lang="ru-RU"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Кәсіптік </a:t>
            </a:r>
            <a:r>
              <a:rPr lang="kk-KZ" dirty="0">
                <a:latin typeface="Times New Roman" pitchFamily="18" charset="0"/>
                <a:cs typeface="Times New Roman" pitchFamily="18" charset="0"/>
              </a:rPr>
              <a:t>даярлық деңгейіне қойылатын талаптарға медициналық-биологиялық, психологиялық-педагогикалық бойынша жалпыланған білімдер мен дағдылар жатады. Дене шынықтыру мұғалімінің инновациялық әлеуеті неғұрлым көп болса, оның өзін-өзі реттеу индексі неғұрлым жоғары болса, демек, оның даралығы толығымен де іске асады. Мұғалімнің жеке басын қалыптастырудың басты факторы - өзін-өзі дамыту бостандығы.</a:t>
            </a:r>
            <a:endParaRPr lang="ru-RU"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Дене </a:t>
            </a:r>
            <a:r>
              <a:rPr lang="kk-KZ" dirty="0">
                <a:latin typeface="Times New Roman" pitchFamily="18" charset="0"/>
                <a:cs typeface="Times New Roman" pitchFamily="18" charset="0"/>
              </a:rPr>
              <a:t>шынықтыру және спорт саласындағы маманның кәсіптік қызметі көбінесе педагогикалық, іскерлік және тұлғааралық қарым-қатынасты ұйымдастыру мен жүзеге асыруға байланысты коммуникативті сипаттағы білім мен дағдылармен анықталады, сондықтан студенттер арасында коммуникативті сөйлеу құзыреттілігін қалыптастыру мәселесі   оқу процесінде маңызды болып табылады.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8487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539552" y="620688"/>
            <a:ext cx="4968552" cy="3024336"/>
          </a:xfrm>
          <a:prstGeom prst="ellipse">
            <a:avLst/>
          </a:prstGeom>
          <a:gradFill flip="none" rotWithShape="1">
            <a:gsLst>
              <a:gs pos="0">
                <a:srgbClr val="00CCFF">
                  <a:tint val="66000"/>
                  <a:satMod val="160000"/>
                </a:srgbClr>
              </a:gs>
              <a:gs pos="50000">
                <a:srgbClr val="00CCFF">
                  <a:tint val="44500"/>
                  <a:satMod val="160000"/>
                </a:srgbClr>
              </a:gs>
              <a:gs pos="100000">
                <a:srgbClr val="00CCFF">
                  <a:tint val="23500"/>
                  <a:satMod val="160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002060"/>
                </a:solidFill>
                <a:latin typeface="Times New Roman" pitchFamily="18" charset="0"/>
                <a:cs typeface="Times New Roman" pitchFamily="18" charset="0"/>
              </a:rPr>
              <a:t> </a:t>
            </a:r>
            <a:r>
              <a:rPr lang="tr-TR" b="1" dirty="0" err="1">
                <a:solidFill>
                  <a:srgbClr val="002060"/>
                </a:solidFill>
                <a:latin typeface="Times New Roman" pitchFamily="18" charset="0"/>
                <a:cs typeface="Times New Roman" pitchFamily="18" charset="0"/>
              </a:rPr>
              <a:t>C</a:t>
            </a:r>
            <a:r>
              <a:rPr lang="ru-RU" b="1" dirty="0" err="1" smtClean="0">
                <a:solidFill>
                  <a:srgbClr val="002060"/>
                </a:solidFill>
                <a:latin typeface="Times New Roman" pitchFamily="18" charset="0"/>
                <a:cs typeface="Times New Roman" pitchFamily="18" charset="0"/>
              </a:rPr>
              <a:t>порттық</a:t>
            </a:r>
            <a:r>
              <a:rPr lang="ru-RU" b="1" dirty="0" smtClean="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қызмет</a:t>
            </a:r>
            <a:r>
              <a:rPr lang="ru-RU" b="1" dirty="0">
                <a:solidFill>
                  <a:srgbClr val="002060"/>
                </a:solidFill>
                <a:latin typeface="Times New Roman" pitchFamily="18" charset="0"/>
                <a:cs typeface="Times New Roman" pitchFamily="18" charset="0"/>
              </a:rPr>
              <a:t> </a:t>
            </a:r>
            <a:r>
              <a:rPr lang="ru-RU" dirty="0" smtClean="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спортшы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жаттықтырушы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немесе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дене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шынықтыру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және</a:t>
            </a:r>
            <a:r>
              <a:rPr lang="ru-RU" dirty="0">
                <a:solidFill>
                  <a:srgbClr val="002060"/>
                </a:solidFill>
                <a:latin typeface="Times New Roman" pitchFamily="18" charset="0"/>
                <a:cs typeface="Times New Roman" pitchFamily="18" charset="0"/>
              </a:rPr>
              <a:t> спорт </a:t>
            </a:r>
            <a:r>
              <a:rPr lang="ru-RU" dirty="0" err="1">
                <a:solidFill>
                  <a:srgbClr val="002060"/>
                </a:solidFill>
                <a:latin typeface="Times New Roman" pitchFamily="18" charset="0"/>
                <a:cs typeface="Times New Roman" pitchFamily="18" charset="0"/>
              </a:rPr>
              <a:t>саласындағы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өзге</a:t>
            </a:r>
            <a:r>
              <a:rPr lang="ru-RU" dirty="0">
                <a:solidFill>
                  <a:srgbClr val="002060"/>
                </a:solidFill>
                <a:latin typeface="Times New Roman" pitchFamily="18" charset="0"/>
                <a:cs typeface="Times New Roman" pitchFamily="18" charset="0"/>
              </a:rPr>
              <a:t> де </a:t>
            </a:r>
            <a:r>
              <a:rPr lang="ru-RU" dirty="0" err="1">
                <a:solidFill>
                  <a:srgbClr val="002060"/>
                </a:solidFill>
                <a:latin typeface="Times New Roman" pitchFamily="18" charset="0"/>
                <a:cs typeface="Times New Roman" pitchFamily="18" charset="0"/>
              </a:rPr>
              <a:t>маман</a:t>
            </a:r>
            <a:r>
              <a:rPr lang="ru-RU" dirty="0">
                <a:solidFill>
                  <a:srgbClr val="002060"/>
                </a:solidFill>
                <a:latin typeface="Times New Roman" pitchFamily="18" charset="0"/>
                <a:cs typeface="Times New Roman" pitchFamily="18" charset="0"/>
              </a:rPr>
              <a:t> мен </a:t>
            </a:r>
            <a:r>
              <a:rPr lang="ru-RU" dirty="0" err="1">
                <a:solidFill>
                  <a:srgbClr val="002060"/>
                </a:solidFill>
                <a:latin typeface="Times New Roman" pitchFamily="18" charset="0"/>
                <a:cs typeface="Times New Roman" pitchFamily="18" charset="0"/>
              </a:rPr>
              <a:t>дене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шынықтыру</a:t>
            </a:r>
            <a:r>
              <a:rPr lang="ru-RU" dirty="0">
                <a:solidFill>
                  <a:srgbClr val="002060"/>
                </a:solidFill>
                <a:latin typeface="Times New Roman" pitchFamily="18" charset="0"/>
                <a:cs typeface="Times New Roman" pitchFamily="18" charset="0"/>
              </a:rPr>
              <a:t>-спорт </a:t>
            </a:r>
            <a:r>
              <a:rPr lang="ru-RU" dirty="0" err="1">
                <a:solidFill>
                  <a:srgbClr val="002060"/>
                </a:solidFill>
                <a:latin typeface="Times New Roman" pitchFamily="18" charset="0"/>
                <a:cs typeface="Times New Roman" pitchFamily="18" charset="0"/>
              </a:rPr>
              <a:t>ұйымы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арасында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жасалатын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азаматтық-құқықтық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шарт</a:t>
            </a:r>
            <a:endParaRPr lang="ru-RU" dirty="0">
              <a:solidFill>
                <a:srgbClr val="002060"/>
              </a:solidFill>
              <a:latin typeface="Times New Roman" pitchFamily="18" charset="0"/>
              <a:cs typeface="Times New Roman" pitchFamily="18" charset="0"/>
            </a:endParaRPr>
          </a:p>
        </p:txBody>
      </p:sp>
      <p:sp>
        <p:nvSpPr>
          <p:cNvPr id="3" name="Овал 2"/>
          <p:cNvSpPr/>
          <p:nvPr/>
        </p:nvSpPr>
        <p:spPr>
          <a:xfrm>
            <a:off x="3419872" y="2996952"/>
            <a:ext cx="4968552" cy="3096344"/>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rgbClr val="002060"/>
                </a:solidFill>
                <a:latin typeface="Times New Roman" pitchFamily="18" charset="0"/>
                <a:cs typeface="Times New Roman" pitchFamily="18" charset="0"/>
              </a:rPr>
              <a:t> </a:t>
            </a:r>
            <a:r>
              <a:rPr lang="kk-KZ" sz="2000" b="1" i="1" dirty="0">
                <a:solidFill>
                  <a:srgbClr val="002060"/>
                </a:solidFill>
                <a:latin typeface="Times New Roman" pitchFamily="18" charset="0"/>
                <a:cs typeface="Times New Roman" pitchFamily="18" charset="0"/>
              </a:rPr>
              <a:t>Кәсіби қызметтің түрлері:</a:t>
            </a:r>
            <a:r>
              <a:rPr lang="kk-KZ" sz="2000" dirty="0">
                <a:solidFill>
                  <a:srgbClr val="002060"/>
                </a:solidFill>
                <a:latin typeface="Times New Roman" pitchFamily="18" charset="0"/>
                <a:cs typeface="Times New Roman" pitchFamily="18" charset="0"/>
              </a:rPr>
              <a:t> </a:t>
            </a:r>
            <a:endParaRPr lang="ru-RU" sz="2000" dirty="0">
              <a:solidFill>
                <a:srgbClr val="002060"/>
              </a:solidFill>
              <a:latin typeface="Times New Roman" pitchFamily="18" charset="0"/>
              <a:cs typeface="Times New Roman" pitchFamily="18" charset="0"/>
            </a:endParaRPr>
          </a:p>
          <a:p>
            <a:pPr marL="285750" lvl="0" indent="-285750" algn="ctr">
              <a:buFont typeface="Wingdings" pitchFamily="2" charset="2"/>
              <a:buChar char="Ø"/>
            </a:pPr>
            <a:r>
              <a:rPr lang="kk-KZ" sz="2000" dirty="0">
                <a:solidFill>
                  <a:srgbClr val="002060"/>
                </a:solidFill>
                <a:latin typeface="Times New Roman" pitchFamily="18" charset="0"/>
                <a:cs typeface="Times New Roman" pitchFamily="18" charset="0"/>
              </a:rPr>
              <a:t>әлеуметтік-педагогикалық </a:t>
            </a:r>
            <a:endParaRPr lang="ru-RU" sz="2000" dirty="0">
              <a:solidFill>
                <a:srgbClr val="002060"/>
              </a:solidFill>
              <a:latin typeface="Times New Roman" pitchFamily="18" charset="0"/>
              <a:cs typeface="Times New Roman" pitchFamily="18" charset="0"/>
            </a:endParaRPr>
          </a:p>
          <a:p>
            <a:pPr marL="285750" lvl="0" indent="-285750" algn="ctr">
              <a:buFont typeface="Wingdings" pitchFamily="2" charset="2"/>
              <a:buChar char="Ø"/>
            </a:pPr>
            <a:r>
              <a:rPr lang="kk-KZ" sz="2000" dirty="0">
                <a:solidFill>
                  <a:srgbClr val="002060"/>
                </a:solidFill>
                <a:latin typeface="Times New Roman" pitchFamily="18" charset="0"/>
                <a:cs typeface="Times New Roman" pitchFamily="18" charset="0"/>
              </a:rPr>
              <a:t>ғылыми-әдістемелік </a:t>
            </a:r>
            <a:endParaRPr lang="ru-RU" sz="2000" dirty="0">
              <a:solidFill>
                <a:srgbClr val="002060"/>
              </a:solidFill>
              <a:latin typeface="Times New Roman" pitchFamily="18" charset="0"/>
              <a:cs typeface="Times New Roman" pitchFamily="18" charset="0"/>
            </a:endParaRPr>
          </a:p>
          <a:p>
            <a:pPr marL="285750" indent="-285750" algn="ctr">
              <a:buFont typeface="Wingdings" pitchFamily="2" charset="2"/>
              <a:buChar char="Ø"/>
            </a:pPr>
            <a:r>
              <a:rPr lang="kk-KZ" sz="2000" dirty="0">
                <a:solidFill>
                  <a:srgbClr val="002060"/>
                </a:solidFill>
                <a:latin typeface="Times New Roman" pitchFamily="18" charset="0"/>
                <a:cs typeface="Times New Roman" pitchFamily="18" charset="0"/>
              </a:rPr>
              <a:t>ұйымдастырушылық және басқарушылық</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768324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3|5.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559</TotalTime>
  <Words>394</Words>
  <Application>Microsoft Office PowerPoint</Application>
  <PresentationFormat>Экран (4:3)</PresentationFormat>
  <Paragraphs>68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Остин</vt:lpstr>
      <vt:lpstr>№5 дәріс тақырыбы: Дене шынықтыру және спорт саласы мамандарының заманауи жағдайларда кәсіби білім алуы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16</cp:revision>
  <dcterms:created xsi:type="dcterms:W3CDTF">2018-12-19T12:00:15Z</dcterms:created>
  <dcterms:modified xsi:type="dcterms:W3CDTF">2019-01-17T16:14:23Z</dcterms:modified>
</cp:coreProperties>
</file>