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19.03.2020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19.03.2020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ая выноска 4"/>
          <p:cNvSpPr/>
          <p:nvPr/>
        </p:nvSpPr>
        <p:spPr>
          <a:xfrm>
            <a:off x="571472" y="785794"/>
            <a:ext cx="7858180" cy="4929222"/>
          </a:xfrm>
          <a:prstGeom prst="wedge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sz="4000" b="1" i="1" dirty="0" err="1" smtClean="0">
                <a:latin typeface="Times New Roman" pitchFamily="18" charset="0"/>
                <a:cs typeface="Times New Roman" pitchFamily="18" charset="0"/>
              </a:rPr>
              <a:t>Дәріс тақырыбы: </a:t>
            </a:r>
            <a:r>
              <a:rPr lang="ru-RU" sz="4000" b="1" i="1" dirty="0" smtClean="0">
                <a:latin typeface="Times New Roman" pitchFamily="18" charset="0"/>
                <a:cs typeface="Times New Roman" pitchFamily="18" charset="0"/>
              </a:rPr>
              <a:t>«</a:t>
            </a:r>
            <a:r>
              <a:rPr lang="kk-KZ" sz="4000" b="1" i="1" dirty="0" smtClean="0">
                <a:latin typeface="Times New Roman" pitchFamily="18" charset="0"/>
                <a:cs typeface="Times New Roman" pitchFamily="18" charset="0"/>
              </a:rPr>
              <a:t>Дәрістің тақырыбы: </a:t>
            </a:r>
            <a:r>
              <a:rPr lang="kk-KZ" sz="4000" b="1" i="1" dirty="0" smtClean="0">
                <a:latin typeface="Times New Roman" pitchFamily="18" charset="0"/>
                <a:cs typeface="Times New Roman" pitchFamily="18" charset="0"/>
              </a:rPr>
              <a:t>Спортшынылардың </a:t>
            </a:r>
            <a:r>
              <a:rPr lang="kk-KZ" sz="4000" b="1" i="1" dirty="0" smtClean="0">
                <a:latin typeface="Times New Roman" pitchFamily="18" charset="0"/>
                <a:cs typeface="Times New Roman" pitchFamily="18" charset="0"/>
              </a:rPr>
              <a:t>шаршауының және қалпына келуінің физиологиялық негіздері.</a:t>
            </a:r>
            <a:r>
              <a:rPr lang="ru-RU" sz="4000" b="1" i="1" dirty="0" smtClean="0">
                <a:latin typeface="Times New Roman" pitchFamily="18" charset="0"/>
                <a:cs typeface="Times New Roman" pitchFamily="18" charset="0"/>
              </a:rPr>
              <a:t>»</a:t>
            </a:r>
            <a:endParaRPr lang="ru-RU" sz="4000" b="1" i="1" dirty="0" smtClean="0">
              <a:latin typeface="Times New Roman" pitchFamily="18" charset="0"/>
              <a:cs typeface="Times New Roman" pitchFamily="18" charset="0"/>
            </a:endParaRPr>
          </a:p>
          <a:p>
            <a:pPr algn="ctr"/>
            <a:endParaRPr lang="ru-RU" sz="2000" b="1" i="1" dirty="0" smtClean="0">
              <a:solidFill>
                <a:srgbClr val="FF0000"/>
              </a:solidFill>
              <a:latin typeface="Times New Roman" pitchFamily="18" charset="0"/>
              <a:cs typeface="Times New Roman" pitchFamily="18" charset="0"/>
            </a:endParaRPr>
          </a:p>
          <a:p>
            <a:pPr algn="ctr"/>
            <a:endParaRPr lang="ru-RU" sz="2000" b="1" i="1" dirty="0" smtClean="0">
              <a:solidFill>
                <a:srgbClr val="FF0000"/>
              </a:solidFill>
              <a:latin typeface="Times New Roman" pitchFamily="18" charset="0"/>
              <a:cs typeface="Times New Roman" pitchFamily="18" charset="0"/>
            </a:endParaRPr>
          </a:p>
          <a:p>
            <a:pPr algn="ctr"/>
            <a:r>
              <a:rPr lang="ru-RU" sz="2000" b="1" i="1" dirty="0" err="1" smtClean="0">
                <a:solidFill>
                  <a:srgbClr val="7030A0"/>
                </a:solidFill>
                <a:latin typeface="Times New Roman" pitchFamily="18" charset="0"/>
                <a:cs typeface="Times New Roman" pitchFamily="18" charset="0"/>
              </a:rPr>
              <a:t>Құрастырушы</a:t>
            </a:r>
            <a:r>
              <a:rPr lang="ru-RU" sz="2000" b="1" i="1" dirty="0" err="1" smtClean="0">
                <a:solidFill>
                  <a:srgbClr val="7030A0"/>
                </a:solidFill>
                <a:latin typeface="Times New Roman" pitchFamily="18" charset="0"/>
                <a:cs typeface="Times New Roman" pitchFamily="18" charset="0"/>
              </a:rPr>
              <a:t>: </a:t>
            </a:r>
            <a:r>
              <a:rPr lang="ru-RU" sz="2000" b="1" i="1" dirty="0" smtClean="0">
                <a:solidFill>
                  <a:srgbClr val="7030A0"/>
                </a:solidFill>
                <a:latin typeface="Times New Roman" pitchFamily="18" charset="0"/>
                <a:cs typeface="Times New Roman" pitchFamily="18" charset="0"/>
              </a:rPr>
              <a:t>Р.Б. </a:t>
            </a:r>
            <a:r>
              <a:rPr lang="ru-RU" sz="2000" b="1" i="1" dirty="0" err="1" smtClean="0">
                <a:solidFill>
                  <a:srgbClr val="7030A0"/>
                </a:solidFill>
                <a:latin typeface="Times New Roman" pitchFamily="18" charset="0"/>
                <a:cs typeface="Times New Roman" pitchFamily="18" charset="0"/>
              </a:rPr>
              <a:t>Лесбекова</a:t>
            </a:r>
            <a:endParaRPr lang="ru-RU" sz="2000" b="1" i="1" dirty="0" smtClean="0">
              <a:solidFill>
                <a:srgbClr val="7030A0"/>
              </a:solidFill>
              <a:latin typeface="Times New Roman" pitchFamily="18" charset="0"/>
              <a:cs typeface="Times New Roman" pitchFamily="18" charset="0"/>
            </a:endParaRPr>
          </a:p>
          <a:p>
            <a:pPr algn="ctr"/>
            <a:endParaRPr lang="ru-RU"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роцесс 1"/>
          <p:cNvSpPr/>
          <p:nvPr/>
        </p:nvSpPr>
        <p:spPr>
          <a:xfrm>
            <a:off x="285720" y="214290"/>
            <a:ext cx="8501122" cy="6286544"/>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2529" name="Rectangle 1"/>
          <p:cNvSpPr>
            <a:spLocks noChangeArrowheads="1"/>
          </p:cNvSpPr>
          <p:nvPr/>
        </p:nvSpPr>
        <p:spPr bwMode="auto">
          <a:xfrm>
            <a:off x="500034" y="500042"/>
            <a:ext cx="8001056"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000" b="1" dirty="0" smtClean="0">
                <a:latin typeface="Times New Roman" pitchFamily="18" charset="0"/>
                <a:cs typeface="Times New Roman" pitchFamily="18" charset="0"/>
              </a:rPr>
              <a:t>7. Қалпына келу процестерінің физиологиялық заңдылықтары. </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Қалпына келу процестерінің бірқатар заңдылықтары бар:</a:t>
            </a:r>
            <a:endParaRPr lang="ru-RU" sz="2000" dirty="0" smtClean="0">
              <a:latin typeface="Times New Roman" pitchFamily="18" charset="0"/>
              <a:cs typeface="Times New Roman" pitchFamily="18" charset="0"/>
            </a:endParaRPr>
          </a:p>
          <a:p>
            <a:pPr lvl="0" algn="just"/>
            <a:r>
              <a:rPr lang="kk-KZ" sz="2000" dirty="0" smtClean="0">
                <a:latin typeface="Times New Roman" pitchFamily="18" charset="0"/>
                <a:cs typeface="Times New Roman" pitchFamily="18" charset="0"/>
              </a:rPr>
              <a:t>қалпына келу процестерінің біркелкісіздігі. Жұмыстан біте салысымен қалпына келу тез жүреді, кейін оның шапшаңдығы төмнедейді де, баяу қалпына келу кезеңі қалыптасады. Мұндай заңдылық көбіне ауыр дене жұмысынан кейін байқалады. Бірқалыпты жүктемелрден кейін ғана тез қалпына келу кезеңі байқалады;</a:t>
            </a:r>
            <a:endParaRPr lang="ru-RU" sz="2000" dirty="0" smtClean="0">
              <a:latin typeface="Times New Roman" pitchFamily="18" charset="0"/>
              <a:cs typeface="Times New Roman" pitchFamily="18" charset="0"/>
            </a:endParaRPr>
          </a:p>
          <a:p>
            <a:pPr lvl="0" algn="just"/>
            <a:r>
              <a:rPr lang="kk-KZ" sz="2000" dirty="0" smtClean="0">
                <a:latin typeface="Times New Roman" pitchFamily="18" charset="0"/>
                <a:cs typeface="Times New Roman" pitchFamily="18" charset="0"/>
              </a:rPr>
              <a:t>қалпына келудің  гетерохрондылығы (әртүрлі уақыттылығы) дегеніміз ағзаның әртүрлі қызметтері тыныштық күйге әртүрлі уақытта және әртүрлі жылдамдықпен өтуі.  Алактатты оттектік борыш тез қалпына келеді. Кейіннен ЖСЖ, ТЖ, АҚҚ және т.б. Баяу, 2-3 тен 7 тәулік арасында гемоглобиннің, эритроциттердің, лейкоциттердің мөлшері, ОМҚ, зат алмасу қалпына келеді</a:t>
            </a:r>
            <a:r>
              <a:rPr lang="kk-KZ"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Рамка 1"/>
          <p:cNvSpPr/>
          <p:nvPr/>
        </p:nvSpPr>
        <p:spPr>
          <a:xfrm>
            <a:off x="142844" y="214290"/>
            <a:ext cx="8501122" cy="642942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3553" name="Rectangle 1"/>
          <p:cNvSpPr>
            <a:spLocks noChangeArrowheads="1"/>
          </p:cNvSpPr>
          <p:nvPr/>
        </p:nvSpPr>
        <p:spPr bwMode="auto">
          <a:xfrm>
            <a:off x="1000100" y="1071546"/>
            <a:ext cx="671517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r>
              <a:rPr lang="kk-KZ" sz="2000" dirty="0" smtClean="0">
                <a:latin typeface="Times New Roman" pitchFamily="18" charset="0"/>
                <a:cs typeface="Times New Roman" pitchFamily="18" charset="0"/>
              </a:rPr>
              <a:t>Қалпына </a:t>
            </a:r>
            <a:r>
              <a:rPr lang="kk-KZ" sz="2000" dirty="0" smtClean="0">
                <a:latin typeface="Times New Roman" pitchFamily="18" charset="0"/>
                <a:cs typeface="Times New Roman" pitchFamily="18" charset="0"/>
              </a:rPr>
              <a:t>келудің сатылығының мәні – жұмыстан бас тартқанға дейін орындалатын жаттығулардан кейін жұмысқа қабілеттіліктің төмендеуі оның жоғарылауымен кезектесіп отырады. Қалпына келудің екі сатысы бар: 1 саты – жұмысқа қабілеттіліктің төмендеуі және 2 саты – жұмысқа қабілеттіліктің артуы немесе суперкомпенсация;</a:t>
            </a:r>
            <a:endParaRPr lang="ru-RU" sz="2000" dirty="0" smtClean="0">
              <a:latin typeface="Times New Roman" pitchFamily="18" charset="0"/>
              <a:cs typeface="Times New Roman" pitchFamily="18" charset="0"/>
            </a:endParaRPr>
          </a:p>
          <a:p>
            <a:pPr lvl="0" algn="just"/>
            <a:r>
              <a:rPr lang="kk-KZ" sz="2000" dirty="0" smtClean="0">
                <a:latin typeface="Times New Roman" pitchFamily="18" charset="0"/>
                <a:cs typeface="Times New Roman" pitchFamily="18" charset="0"/>
              </a:rPr>
              <a:t>қалпына келудің таңдаулылығы кезінде жүктеме біршама көп түскен бұлшық еттердің жұмысқа қабілеттілігі аз жүктеме түскендердегілерге қарағанда кеш қалпына келеді.</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Қалпына келудің маңызды факторы – адамның жасы. Балаларда жүктемеден кейін қалпына келу тезірек жүреді, бірақ төзімділікке берілген жүктемелерден кейін баяу жүреді. Егде жастағы кісілерде жұмыстың уақытының қысқалығына қарамай қалпына келу баяу жүреді.</a:t>
            </a:r>
            <a:endParaRPr lang="ru-RU" sz="2000" dirty="0" smtClean="0">
              <a:latin typeface="Times New Roman" pitchFamily="18" charset="0"/>
              <a:cs typeface="Times New Roman" pitchFamily="18" charset="0"/>
            </a:endParaRPr>
          </a:p>
          <a:p>
            <a:pPr lvl="0" algn="just" fontAlgn="base">
              <a:spcBef>
                <a:spcPct val="0"/>
              </a:spcBef>
              <a:spcAft>
                <a:spcPct val="0"/>
              </a:spcAft>
            </a:pP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дисплей 2"/>
          <p:cNvSpPr/>
          <p:nvPr/>
        </p:nvSpPr>
        <p:spPr>
          <a:xfrm>
            <a:off x="285720" y="214290"/>
            <a:ext cx="8286808" cy="6215106"/>
          </a:xfrm>
          <a:prstGeom prst="flowChartDisplay">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2000" b="1" dirty="0" smtClean="0">
                <a:solidFill>
                  <a:schemeClr val="tx1"/>
                </a:solidFill>
                <a:latin typeface="Times New Roman" pitchFamily="18" charset="0"/>
                <a:cs typeface="Times New Roman" pitchFamily="18" charset="0"/>
              </a:rPr>
              <a:t>8. Әртүрлі қуатты жұмыстан кейінгі қалпына келу.</a:t>
            </a:r>
            <a:endParaRPr lang="ru-RU" sz="2000" dirty="0" smtClean="0">
              <a:solidFill>
                <a:schemeClr val="tx1"/>
              </a:solidFill>
              <a:latin typeface="Times New Roman" pitchFamily="18" charset="0"/>
              <a:cs typeface="Times New Roman" pitchFamily="18" charset="0"/>
            </a:endParaRPr>
          </a:p>
          <a:p>
            <a:pPr algn="just"/>
            <a:r>
              <a:rPr lang="kk-KZ" sz="2000" dirty="0" smtClean="0">
                <a:solidFill>
                  <a:schemeClr val="tx1"/>
                </a:solidFill>
                <a:latin typeface="Times New Roman" pitchFamily="18" charset="0"/>
                <a:cs typeface="Times New Roman" pitchFamily="18" charset="0"/>
              </a:rPr>
              <a:t>- Максималды қуатты динамикалық жұмыстан  және қысқа уақытты статикалық күштенулерден кейін қимыл аппаратының және ОЖЖ-ң қызметін қалпына келтіру маңыздырақ болады;</a:t>
            </a:r>
            <a:endParaRPr lang="ru-RU" sz="2000" dirty="0" smtClean="0">
              <a:solidFill>
                <a:schemeClr val="tx1"/>
              </a:solidFill>
              <a:latin typeface="Times New Roman" pitchFamily="18" charset="0"/>
              <a:cs typeface="Times New Roman" pitchFamily="18" charset="0"/>
            </a:endParaRPr>
          </a:p>
          <a:p>
            <a:pPr algn="just"/>
            <a:r>
              <a:rPr lang="kk-KZ" sz="2000" dirty="0" smtClean="0">
                <a:solidFill>
                  <a:schemeClr val="tx1"/>
                </a:solidFill>
                <a:latin typeface="Times New Roman" pitchFamily="18" charset="0"/>
                <a:cs typeface="Times New Roman" pitchFamily="18" charset="0"/>
              </a:rPr>
              <a:t>- субмаксималды қуатты аймақта орындалған динамикалық жұмыстан кейін ОЖЖ қызметінің қалпына келуімен қатар оттектік борышты жою және ішкі ортаны (қанның рН реакциясын) қалпына келтіру талап етіледі.</a:t>
            </a:r>
            <a:endParaRPr lang="ru-RU" sz="2000" dirty="0" smtClean="0">
              <a:solidFill>
                <a:schemeClr val="tx1"/>
              </a:solidFill>
              <a:latin typeface="Times New Roman" pitchFamily="18" charset="0"/>
              <a:cs typeface="Times New Roman" pitchFamily="18" charset="0"/>
            </a:endParaRPr>
          </a:p>
          <a:p>
            <a:pPr algn="just"/>
            <a:r>
              <a:rPr lang="kk-KZ" sz="2000" dirty="0" smtClean="0">
                <a:solidFill>
                  <a:schemeClr val="tx1"/>
                </a:solidFill>
                <a:latin typeface="Times New Roman" pitchFamily="18" charset="0"/>
                <a:cs typeface="Times New Roman" pitchFamily="18" charset="0"/>
              </a:rPr>
              <a:t>- бірқалыпты қуатты динамикалық жұмыстан кейін ОЖЖ-ң шектен тыс тежелуін жою, қуат көздерін (көмірсулар және майлар қорын) қалпына келтіру қажет.</a:t>
            </a:r>
            <a:endParaRPr lang="ru-RU" sz="2000" dirty="0" smtClean="0">
              <a:solidFill>
                <a:schemeClr val="tx1"/>
              </a:solidFill>
              <a:latin typeface="Times New Roman" pitchFamily="18" charset="0"/>
              <a:cs typeface="Times New Roman" pitchFamily="18" charset="0"/>
            </a:endParaRPr>
          </a:p>
          <a:p>
            <a:pPr algn="ct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1000100" y="285728"/>
            <a:ext cx="7929618" cy="628654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tx1"/>
                </a:solidFill>
                <a:latin typeface="Times New Roman" pitchFamily="18" charset="0"/>
                <a:cs typeface="Times New Roman" pitchFamily="18" charset="0"/>
              </a:rPr>
              <a:t>9. Қалпына келу процестерін жеделдететін құралдар.</a:t>
            </a:r>
            <a:endParaRPr lang="ru-RU" sz="2400" dirty="0" smtClean="0">
              <a:solidFill>
                <a:schemeClr val="tx1"/>
              </a:solidFill>
              <a:latin typeface="Times New Roman" pitchFamily="18" charset="0"/>
              <a:cs typeface="Times New Roman" pitchFamily="18" charset="0"/>
            </a:endParaRPr>
          </a:p>
          <a:p>
            <a:r>
              <a:rPr lang="kk-KZ" sz="2400" dirty="0" smtClean="0">
                <a:solidFill>
                  <a:schemeClr val="tx1"/>
                </a:solidFill>
                <a:latin typeface="Times New Roman" pitchFamily="18" charset="0"/>
                <a:cs typeface="Times New Roman" pitchFamily="18" charset="0"/>
              </a:rPr>
              <a:t>- педагогикалық құралдар –спорттық техниканы жетілдіру, спортшының белгілі бір ара қашықтықтағы дұрыс тактикасы;</a:t>
            </a:r>
            <a:endParaRPr lang="ru-RU" sz="2400" dirty="0" smtClean="0">
              <a:solidFill>
                <a:schemeClr val="tx1"/>
              </a:solidFill>
              <a:latin typeface="Times New Roman" pitchFamily="18" charset="0"/>
              <a:cs typeface="Times New Roman" pitchFamily="18" charset="0"/>
            </a:endParaRPr>
          </a:p>
          <a:p>
            <a:r>
              <a:rPr lang="kk-KZ" sz="2400" dirty="0" smtClean="0">
                <a:solidFill>
                  <a:schemeClr val="tx1"/>
                </a:solidFill>
                <a:latin typeface="Times New Roman" pitchFamily="18" charset="0"/>
                <a:cs typeface="Times New Roman" pitchFamily="18" charset="0"/>
              </a:rPr>
              <a:t>- психологиялық құралдар - өзіндік реттелу, гипнотерапия, арнайы тыныс алу мүшелерінің жаттығулары;</a:t>
            </a:r>
            <a:endParaRPr lang="ru-RU" sz="2400" dirty="0" smtClean="0">
              <a:solidFill>
                <a:schemeClr val="tx1"/>
              </a:solidFill>
              <a:latin typeface="Times New Roman" pitchFamily="18" charset="0"/>
              <a:cs typeface="Times New Roman" pitchFamily="18" charset="0"/>
            </a:endParaRPr>
          </a:p>
          <a:p>
            <a:r>
              <a:rPr lang="kk-KZ" sz="2400" dirty="0" smtClean="0">
                <a:solidFill>
                  <a:schemeClr val="tx1"/>
                </a:solidFill>
                <a:latin typeface="Times New Roman" pitchFamily="18" charset="0"/>
                <a:cs typeface="Times New Roman" pitchFamily="18" charset="0"/>
              </a:rPr>
              <a:t>- медициналық-биологиялық құралдар – дұрыс күн тәртібі, дұрыс тамақтану, физиотерапевтік процедуралар, массаж, булы және құрғақ моншалар.</a:t>
            </a:r>
            <a:endParaRPr lang="ru-RU" sz="2400" dirty="0" smtClean="0">
              <a:solidFill>
                <a:schemeClr val="tx1"/>
              </a:solidFill>
              <a:latin typeface="Times New Roman" pitchFamily="18" charset="0"/>
              <a:cs typeface="Times New Roman" pitchFamily="18" charset="0"/>
            </a:endParaRPr>
          </a:p>
          <a:p>
            <a:r>
              <a:rPr lang="kk-KZ" sz="2400" dirty="0" smtClean="0">
                <a:solidFill>
                  <a:schemeClr val="tx1"/>
                </a:solidFill>
                <a:latin typeface="Times New Roman" pitchFamily="18" charset="0"/>
                <a:cs typeface="Times New Roman" pitchFamily="18" charset="0"/>
              </a:rPr>
              <a:t>	Белсенді тынығудың ерекше маңызы – жүктеменің бір бұлшық еттерден басқа бұлшық еттерге ауыстырылуы; сондай-ақ, ақыл-ой еңбегінен дене еңбегіне ауысуы және керісінше, бірыңғай жаттығулардан эмоциялық жаттығуларға көшу.</a:t>
            </a:r>
            <a:endParaRPr lang="ru-RU" sz="2400" dirty="0" smtClean="0">
              <a:solidFill>
                <a:schemeClr val="tx1"/>
              </a:solidFill>
              <a:latin typeface="Times New Roman" pitchFamily="18" charset="0"/>
              <a:cs typeface="Times New Roman" pitchFamily="18" charset="0"/>
            </a:endParaRPr>
          </a:p>
          <a:p>
            <a:r>
              <a:rPr lang="kk-KZ" dirty="0" smtClean="0"/>
              <a:t> </a:t>
            </a:r>
            <a:endParaRPr lang="ru-RU" dirty="0" smtClean="0"/>
          </a:p>
          <a:p>
            <a:pPr algn="ct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785786" y="571480"/>
            <a:ext cx="8001056"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400" b="1" dirty="0" smtClean="0">
                <a:latin typeface="Times New Roman" pitchFamily="18" charset="0"/>
                <a:cs typeface="Times New Roman" pitchFamily="18" charset="0"/>
              </a:rPr>
              <a:t>Дәрістің мақсаты</a:t>
            </a:r>
            <a:r>
              <a:rPr lang="kk-KZ" sz="2400" dirty="0" smtClean="0">
                <a:latin typeface="Times New Roman" pitchFamily="18" charset="0"/>
                <a:cs typeface="Times New Roman" pitchFamily="18" charset="0"/>
              </a:rPr>
              <a:t>: Дене жаттығуларынан кейінгі шаршаудың және қалпына келудің физиологиялық механизмдерін зерттеу.</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 </a:t>
            </a:r>
            <a:endParaRPr lang="ru-RU" sz="2400" b="1" dirty="0" smtClean="0">
              <a:latin typeface="Times New Roman" pitchFamily="18" charset="0"/>
              <a:cs typeface="Times New Roman" pitchFamily="18" charset="0"/>
            </a:endParaRPr>
          </a:p>
          <a:p>
            <a:r>
              <a:rPr lang="kk-KZ" sz="2400" b="1" dirty="0" smtClean="0">
                <a:latin typeface="Times New Roman" pitchFamily="18" charset="0"/>
                <a:cs typeface="Times New Roman" pitchFamily="18" charset="0"/>
              </a:rPr>
              <a:t>Дәріс жоспары</a:t>
            </a:r>
            <a:endParaRPr lang="ru-RU" sz="2400" b="1"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1. Шаршау түсінігінің анықтамасы. Шаршау түрлері.</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2. Шаршаудың қалыптасуының теориясы.</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3. Шаршаудың  орнығуы.</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4. Әртүрлі дене жүктемелерінен кейінгі шаршаудың ерекшеліктері.</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5. Шаршаудың биологиялық маңызы.</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6. Бұлшық ет қызметінен кейінгі қалпына келу процестерінің физиологиялық сипаттамасы.</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7. Қалпына келу процесінің физиологиялық заңдылықтары.</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8. Әртүрлі қуатты жұмыстардан кейінгі қалпына келу.</a:t>
            </a:r>
            <a:endParaRPr lang="ru-RU"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9. Қалпына келу процесін жеделдету әдістері.</a:t>
            </a:r>
            <a:endParaRPr lang="ru-RU"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642910" y="357166"/>
            <a:ext cx="7786742"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800" dirty="0" smtClean="0">
                <a:latin typeface="Times New Roman" pitchFamily="18" charset="0"/>
                <a:cs typeface="Times New Roman" pitchFamily="18" charset="0"/>
              </a:rPr>
              <a:t>1. Шаршау </a:t>
            </a:r>
            <a:r>
              <a:rPr lang="kk-KZ" sz="2800" dirty="0" smtClean="0">
                <a:latin typeface="Times New Roman" pitchFamily="18" charset="0"/>
                <a:cs typeface="Times New Roman" pitchFamily="18" charset="0"/>
              </a:rPr>
              <a:t>түсінігінің анықтамасы. Щаршаудың түрлері. Шаршау – атқарылған жұмыстың нәтижесінде уақытша туындайтын және жұмысқа қабілеттіліктің төмендеуімен сиптталатын ағзаның физиологиялық күйі. Шаршау  қажу сезімінен туындайды.</a:t>
            </a:r>
            <a:endParaRPr lang="ru-RU" sz="2800" dirty="0" smtClean="0">
              <a:latin typeface="Times New Roman" pitchFamily="18" charset="0"/>
              <a:cs typeface="Times New Roman" pitchFamily="18" charset="0"/>
            </a:endParaRPr>
          </a:p>
          <a:p>
            <a:r>
              <a:rPr lang="kk-KZ" sz="2800" dirty="0" smtClean="0">
                <a:latin typeface="Times New Roman" pitchFamily="18" charset="0"/>
                <a:cs typeface="Times New Roman" pitchFamily="18" charset="0"/>
              </a:rPr>
              <a:t>	Шаршаудың бірнеше түрлері бар: ақыл-ой, талдағыштар, дене  шаршауы және эмоциялық шаршау.</a:t>
            </a:r>
            <a:endParaRPr lang="ru-RU" sz="2800" dirty="0" smtClean="0">
              <a:latin typeface="Times New Roman" pitchFamily="18" charset="0"/>
              <a:cs typeface="Times New Roman" pitchFamily="18" charset="0"/>
            </a:endParaRPr>
          </a:p>
          <a:p>
            <a:r>
              <a:rPr lang="kk-KZ" sz="2800" dirty="0" smtClean="0">
                <a:latin typeface="Times New Roman" pitchFamily="18" charset="0"/>
                <a:cs typeface="Times New Roman" pitchFamily="18" charset="0"/>
              </a:rPr>
              <a:t>	Сондай-ақ, тез шаршау бар, бұл кезде берілген жүктеме ағзаның жұмысқа қабілеттілігінен артып кетеді және созылмалы, бұл ұзақ уақыт қалпына келмеуден туындайды.</a:t>
            </a:r>
            <a:endParaRPr lang="ru-RU" sz="2800" dirty="0" smtClean="0">
              <a:latin typeface="Times New Roman" pitchFamily="18" charset="0"/>
              <a:cs typeface="Times New Roman" pitchFamily="18" charset="0"/>
            </a:endParaRPr>
          </a:p>
          <a:p>
            <a:r>
              <a:rPr lang="kk-KZ" sz="2800" dirty="0" smtClean="0"/>
              <a:t> </a:t>
            </a:r>
            <a:endParaRPr lang="ru-RU" sz="2800" dirty="0" smtClean="0"/>
          </a:p>
          <a:p>
            <a:r>
              <a:rPr lang="kk-KZ" sz="2800" dirty="0" smtClean="0"/>
              <a:t>	</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85720" y="642918"/>
            <a:ext cx="8501122"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000" dirty="0" smtClean="0">
                <a:latin typeface="Times New Roman" pitchFamily="18" charset="0"/>
                <a:cs typeface="Times New Roman" pitchFamily="18" charset="0"/>
              </a:rPr>
              <a:t>2</a:t>
            </a:r>
            <a:r>
              <a:rPr lang="kk-KZ" sz="2400" b="1" dirty="0" smtClean="0">
                <a:latin typeface="Times New Roman" pitchFamily="18" charset="0"/>
                <a:cs typeface="Times New Roman" pitchFamily="18" charset="0"/>
              </a:rPr>
              <a:t>. Шаршаудың қалыптасу теориясы</a:t>
            </a:r>
            <a:endParaRPr lang="ru-RU" sz="2400" dirty="0" smtClean="0">
              <a:latin typeface="Times New Roman" pitchFamily="18" charset="0"/>
              <a:cs typeface="Times New Roman" pitchFamily="18" charset="0"/>
            </a:endParaRPr>
          </a:p>
          <a:p>
            <a:pPr algn="just"/>
            <a:r>
              <a:rPr lang="kk-KZ" sz="2400" b="1"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Қазіргі уақытта шаршаудың механизмдерін түсіндіретін бірнеше теориялар бар. Оларға – бұлшық еттердегі қуат көздерінің таусылу (Шифф,1868) теориясы, бұлшық еттерде зал алмасудың соңғы өнімдерінің жинақталу (Пфлюгер,182) теориясы, метабоилттермен улану (Вейхард,1902) теориясы, тұншығу  - оттегінің жетіспеуі нәтижесінде (Фервон,1903) және кеңестер одағы елдерінде кеңінен таралған –И.М.Сеченовтың (1903) жасағн және А.А.Ухтомскимен  толықтырған шаршаудың орталық жүйкелік теориясы.</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Бірақ, қазіргі кездегі әдістер шаршаудың қандай да бір мүшелердегі немесе мүшелер жүйесіндегі, нақты жүйке жүйесіндегі өзгерістерге қатысты себептерін анықтай алмайды.Шаршау, біріншіден, көптеген мүшелердегі және мүшелер жүйесіндегі функционалді өзгерістердің дамуымен, екіншіден, қызметінің төмендеуі қандай да бір дене жүктемелерін орындау кезінде байқалатын мүшелер мен жүйелер қызметінің әртүрлі үйлесімділігімен байланысты.</a:t>
            </a:r>
            <a:endParaRPr lang="ru-RU" sz="2400" dirty="0" smtClean="0">
              <a:latin typeface="Times New Roman" pitchFamily="18" charset="0"/>
              <a:cs typeface="Times New Roman" pitchFamily="18" charset="0"/>
            </a:endParaRPr>
          </a:p>
          <a:p>
            <a:pPr lvl="0" algn="just" fontAlgn="base">
              <a:spcBef>
                <a:spcPct val="0"/>
              </a:spcBef>
              <a:spcAft>
                <a:spcPct val="0"/>
              </a:spcAft>
            </a:pPr>
            <a:endParaRPr lang="ru-RU"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14414" y="285728"/>
            <a:ext cx="7286676"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ru-RU" sz="3200" b="1" dirty="0" smtClean="0">
              <a:latin typeface="Times New Roman" pitchFamily="18" charset="0"/>
              <a:ea typeface="Times New Roman" pitchFamily="18" charset="0"/>
              <a:cs typeface="Times New Roman" pitchFamily="18" charset="0"/>
            </a:endParaRPr>
          </a:p>
          <a:p>
            <a:pPr algn="just"/>
            <a:r>
              <a:rPr lang="kk-KZ" sz="3200" b="1" dirty="0" smtClean="0">
                <a:latin typeface="Times New Roman" pitchFamily="18" charset="0"/>
                <a:cs typeface="Times New Roman" pitchFamily="18" charset="0"/>
              </a:rPr>
              <a:t>	3</a:t>
            </a:r>
            <a:r>
              <a:rPr lang="kk-KZ" sz="3200" b="1" dirty="0" smtClean="0">
                <a:latin typeface="Times New Roman" pitchFamily="18" charset="0"/>
                <a:cs typeface="Times New Roman" pitchFamily="18" charset="0"/>
              </a:rPr>
              <a:t>. Шаршаудың </a:t>
            </a:r>
            <a:r>
              <a:rPr lang="kk-KZ" sz="3200" b="1" dirty="0" smtClean="0">
                <a:latin typeface="Times New Roman" pitchFamily="18" charset="0"/>
                <a:cs typeface="Times New Roman" pitchFamily="18" charset="0"/>
              </a:rPr>
              <a:t>орнығуы </a:t>
            </a:r>
            <a:endParaRPr lang="ru-RU" sz="3200" dirty="0" smtClean="0">
              <a:latin typeface="Times New Roman" pitchFamily="18" charset="0"/>
              <a:cs typeface="Times New Roman" pitchFamily="18" charset="0"/>
            </a:endParaRPr>
          </a:p>
          <a:p>
            <a:pPr algn="just"/>
            <a:r>
              <a:rPr lang="kk-KZ" sz="3200" dirty="0" smtClean="0">
                <a:latin typeface="Times New Roman" pitchFamily="18" charset="0"/>
                <a:cs typeface="Times New Roman" pitchFamily="18" charset="0"/>
              </a:rPr>
              <a:t>	Шаршаудың орнығуының физиологиялық  механизмдері өзара байланысты ағзаның үш түрлі жүйелеріндегі ығысулармен байланысты, атап айтқанада – </a:t>
            </a:r>
            <a:r>
              <a:rPr lang="kk-KZ" sz="3200" dirty="0" smtClean="0">
                <a:latin typeface="Times New Roman" pitchFamily="18" charset="0"/>
                <a:cs typeface="Times New Roman" pitchFamily="18" charset="0"/>
              </a:rPr>
              <a:t>1)ОЖЖ-де</a:t>
            </a:r>
            <a:r>
              <a:rPr lang="kk-KZ" sz="3200" dirty="0" smtClean="0">
                <a:latin typeface="Times New Roman" pitchFamily="18" charset="0"/>
                <a:cs typeface="Times New Roman" pitchFamily="18" charset="0"/>
              </a:rPr>
              <a:t>, </a:t>
            </a:r>
            <a:r>
              <a:rPr lang="kk-KZ" sz="3200" dirty="0" smtClean="0">
                <a:latin typeface="Times New Roman" pitchFamily="18" charset="0"/>
                <a:cs typeface="Times New Roman" pitchFamily="18" charset="0"/>
              </a:rPr>
              <a:t>2)жұмыс </a:t>
            </a:r>
            <a:r>
              <a:rPr lang="kk-KZ" sz="3200" dirty="0" smtClean="0">
                <a:latin typeface="Times New Roman" pitchFamily="18" charset="0"/>
                <a:cs typeface="Times New Roman" pitchFamily="18" charset="0"/>
              </a:rPr>
              <a:t>жасап тұрған бұлшық еттерде және </a:t>
            </a:r>
            <a:r>
              <a:rPr lang="kk-KZ" sz="3200" dirty="0" smtClean="0">
                <a:latin typeface="Times New Roman" pitchFamily="18" charset="0"/>
                <a:cs typeface="Times New Roman" pitchFamily="18" charset="0"/>
              </a:rPr>
              <a:t>3)ағзаның </a:t>
            </a:r>
            <a:r>
              <a:rPr lang="kk-KZ" sz="3200" dirty="0" smtClean="0">
                <a:latin typeface="Times New Roman" pitchFamily="18" charset="0"/>
                <a:cs typeface="Times New Roman" pitchFamily="18" charset="0"/>
              </a:rPr>
              <a:t>ішік ортасында.</a:t>
            </a:r>
            <a:endParaRPr lang="ru-RU" sz="32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57158" y="571480"/>
            <a:ext cx="85725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dirty="0" smtClean="0">
                <a:latin typeface="Times New Roman" pitchFamily="18" charset="0"/>
                <a:cs typeface="Times New Roman" pitchFamily="18" charset="0"/>
              </a:rPr>
              <a:t>4. </a:t>
            </a:r>
            <a:r>
              <a:rPr lang="kk-KZ" sz="2000" b="1" dirty="0" smtClean="0">
                <a:latin typeface="Times New Roman" pitchFamily="18" charset="0"/>
                <a:cs typeface="Times New Roman" pitchFamily="18" charset="0"/>
              </a:rPr>
              <a:t>Әртүрлі дене дене жүетемелері кезіндегі шаршаудың ерекшеліктері.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Бұлшық ет жұмысы кезінде шаршаудың әртүрлі құрылымды және қуатты  дамуының әртүрлі факторлары бар.</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Максимальды қуатты циклді жұмысты орындау кезіндегі басты фактор – нейрондардан қаңқа бұлшық еттеріне және жұмыс жасап тұрған бұлшық еттерден орталыққа берілетін күшті импульстер ағымынан ОЖЖ-ң қажуы. Одан басқа, нейрондардағы АҮФ,КрФ-ң мөлшері азаяды, ми құрылымында тежегіш медиатор – гамма-амин май қышқылының мөлшері артады.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Субмаксимальды қуатты жұмысты орындау кезінде шаршаудың негізгі факторы – жұмыс барысындағы  ағзаның ішкі ортасының өзгерістері: гипоксия (қандағы оттегінің мөлшерінің төмендеуі), қанның рН рекациясының 7-ге дейін  (тыныштық күйде – 7,36)төмендеуі, қандағы сүт қышықылы концентрациясының 250 мг/%-ға дейін  (тыныштық күйде 10-20 мг/%) артуы. Зат алмасу өнімлерімен улануда және үлкен импульстер ағымынан ОЖЖ қажиды. Оттектік борыш максимальды деңгейіне – </a:t>
            </a:r>
            <a:r>
              <a:rPr lang="kk-KZ" sz="2000" dirty="0" smtClean="0">
                <a:latin typeface="Times New Roman" pitchFamily="18" charset="0"/>
                <a:cs typeface="Times New Roman" pitchFamily="18" charset="0"/>
              </a:rPr>
              <a:t>22-25л-ге </a:t>
            </a:r>
            <a:r>
              <a:rPr lang="kk-KZ" sz="2000" dirty="0" smtClean="0">
                <a:latin typeface="Times New Roman" pitchFamily="18" charset="0"/>
                <a:cs typeface="Times New Roman" pitchFamily="18" charset="0"/>
              </a:rPr>
              <a:t>жетеді.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85720" y="928670"/>
            <a:ext cx="8358246"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000" dirty="0" smtClean="0">
                <a:latin typeface="Times New Roman" pitchFamily="18" charset="0"/>
                <a:cs typeface="Times New Roman" pitchFamily="18" charset="0"/>
              </a:rPr>
              <a:t>Үлкен қуатты жұмысты орындау кезіндегі негізгі фактор – моторлы және вегетативті қызметтердің бағдарының бұзылуы. Тыныс алу және жүрек-тамыр жүйелерінің  (ТМК және ТМК қорлары артады)қорлары қосылады. Қандағы глюкозаның концентрациясы төмендейді. Оттектік борыш 12-15л-ге жетеді.</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Үлкен қуатты аймақта жұмыс орындалғандағы  шаршаудың негізгі факторы -  ОЖЖ-гі қорғанысты тежелу және бұлшық еттер мен миокардтағы гликогеннің қорларының таусылуы. Бұд кезде қандағы глюкозаның концентрациясы 40-50 мг%-ға (қалыпты жағдайда – 80-120 мг/%) төмендейді.</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Статикалық жұмыс кезінде бұлшық еттерге және олардың қызметін реттейтін орталықтарға үзбей жүктеме түсетіндіктен қимыл аппараты және ОЖЖ тез шаршайды.</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Ситуациялы жаттығуларды орындау кезінде  өзгеріп отыратын жағдайларды талдап отыру үшін және қимылдардың өзгерісін үзбей тіркеп отыру үшін ОЖЖ-не, сондай-ақ, талдағыштар жүйесіне үлкен ауытрпалықтар түседі.</a:t>
            </a:r>
            <a:endParaRPr lang="ru-RU" sz="2000" dirty="0" smtClean="0">
              <a:latin typeface="Times New Roman" pitchFamily="18" charset="0"/>
              <a:cs typeface="Times New Roman" pitchFamily="18" charset="0"/>
            </a:endParaRPr>
          </a:p>
          <a:p>
            <a:pPr lvl="0" algn="just" fontAlgn="base">
              <a:spcBef>
                <a:spcPct val="0"/>
              </a:spcBef>
              <a:spcAft>
                <a:spcPct val="0"/>
              </a:spcAft>
            </a:pP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агетная рамка 2"/>
          <p:cNvSpPr/>
          <p:nvPr/>
        </p:nvSpPr>
        <p:spPr>
          <a:xfrm>
            <a:off x="1000100" y="285728"/>
            <a:ext cx="7929618" cy="6286544"/>
          </a:xfrm>
          <a:prstGeom prst="bevel">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kk-KZ" sz="2400" b="1" dirty="0" smtClean="0">
                <a:latin typeface="Times New Roman" pitchFamily="18" charset="0"/>
                <a:cs typeface="Times New Roman" pitchFamily="18" charset="0"/>
              </a:rPr>
              <a:t>5. Шаршаудың биологиялық маңызы.</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Шаршаудың биологиялық маңызы – ол уақытылы ағзаны зорығып кетуден сақтайды. Шаршаудың қайталануы ағзаның </a:t>
            </a:r>
            <a:r>
              <a:rPr lang="kk-KZ" sz="2400" dirty="0" smtClean="0">
                <a:latin typeface="Times New Roman" pitchFamily="18" charset="0"/>
                <a:cs typeface="Times New Roman" pitchFamily="18" charset="0"/>
              </a:rPr>
              <a:t>функционалды </a:t>
            </a:r>
            <a:r>
              <a:rPr lang="kk-KZ" sz="2400" dirty="0" smtClean="0">
                <a:latin typeface="Times New Roman" pitchFamily="18" charset="0"/>
                <a:cs typeface="Times New Roman" pitchFamily="18" charset="0"/>
              </a:rPr>
              <a:t>мүмкіндіктерін арттырады, өйткені физиологиялық және биохимиялық ығысулар ағзаның дене жүктемелеріне бейімделу мүмкіндігін арттыра отырып, қалпына келу процестерін жетілдіреді.</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a:t>
            </a:r>
            <a:endParaRPr lang="ru-RU" sz="2400" dirty="0" smtClean="0">
              <a:solidFill>
                <a:schemeClr val="tx1"/>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уб 1"/>
          <p:cNvSpPr/>
          <p:nvPr/>
        </p:nvSpPr>
        <p:spPr>
          <a:xfrm>
            <a:off x="285720" y="214290"/>
            <a:ext cx="8501122" cy="6286544"/>
          </a:xfrm>
          <a:prstGeom prst="cube">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kk-KZ" b="1" dirty="0" smtClean="0">
                <a:latin typeface="Times New Roman" pitchFamily="18" charset="0"/>
                <a:cs typeface="Times New Roman" pitchFamily="18" charset="0"/>
              </a:rPr>
              <a:t>6. Бұлшық ет қызметінен кейінгі қалпына келу процестерінің физиологиялық сипаттамасы.</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Процестің қалпына келуі дегеніміз ағзаның қызметтік күйден тыныштық күйге көшуі немесе жұмыс аяқталғаннан кейінгі функционалді жүйелердің қызметінде жүретін өзгерістер жиынтығы. Қалпына келу процестері жұмысты орындау кезінде жүруі мүмкін (әсіресе ауыспалы қуатты жұмыстың орындалуы кезінде), бірақ, негізінен жұмыстан кейін жүреді. Қалпына келу процестері жүретін уақыт – қалпына келу кезеңі деп аталады.</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Қалпына келу – ағзаның тек қана жұмыс алдыңғы күйге қайтуы емес, бұл кезеңде ағзаның </a:t>
            </a:r>
            <a:r>
              <a:rPr lang="kk-KZ" dirty="0" smtClean="0">
                <a:latin typeface="Times New Roman" pitchFamily="18" charset="0"/>
                <a:cs typeface="Times New Roman" pitchFamily="18" charset="0"/>
              </a:rPr>
              <a:t>функционалды </a:t>
            </a:r>
            <a:r>
              <a:rPr lang="kk-KZ" dirty="0" smtClean="0">
                <a:latin typeface="Times New Roman" pitchFamily="18" charset="0"/>
                <a:cs typeface="Times New Roman" pitchFamily="18" charset="0"/>
              </a:rPr>
              <a:t>күйін арттыратын өзгерістер жүреді, яғни шынығудың оң тиімділігі артады.</a:t>
            </a:r>
            <a:endParaRPr lang="ru-RU" dirty="0" smtClean="0">
              <a:latin typeface="Times New Roman" pitchFamily="18" charset="0"/>
              <a:cs typeface="Times New Roman" pitchFamily="18" charset="0"/>
            </a:endParaRPr>
          </a:p>
          <a:p>
            <a:pPr algn="just"/>
            <a:endParaRPr lang="ru-RU" dirty="0" smtClean="0"/>
          </a:p>
          <a:p>
            <a:pPr algn="ct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TotalTime>
  <Words>385</Words>
  <PresentationFormat>Экран (4:3)</PresentationFormat>
  <Paragraphs>60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Солнцестояние</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crown-1</dc:creator>
  <cp:lastModifiedBy>crown-1</cp:lastModifiedBy>
  <cp:revision>9</cp:revision>
  <dcterms:created xsi:type="dcterms:W3CDTF">2016-03-29T08:46:58Z</dcterms:created>
  <dcterms:modified xsi:type="dcterms:W3CDTF">2020-03-19T10:00:14Z</dcterms:modified>
</cp:coreProperties>
</file>