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4" d="100"/>
          <a:sy n="104" d="100"/>
        </p:scale>
        <p:origin x="-17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BF8A57-4E24-42FF-8344-1D05B4D888A1}" type="datetimeFigureOut">
              <a:rPr lang="ru-RU" smtClean="0"/>
              <a:pPr/>
              <a:t>19.03.2020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7464C4-D276-4814-9F7E-F706D33992F6}" type="slidenum">
              <a:rPr lang="ru-RU" smtClean="0"/>
              <a:pPr/>
              <a:t>‹#›</a:t>
            </a:fld>
            <a:endParaRPr lang="ru-RU"/>
          </a:p>
        </p:txBody>
      </p:sp>
    </p:spTree>
    <p:extLst>
      <p:ext uri="{BB962C8B-B14F-4D97-AF65-F5344CB8AC3E}">
        <p14:creationId xmlns="" xmlns:p14="http://schemas.microsoft.com/office/powerpoint/2010/main" val="25362810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CA7464C4-D276-4814-9F7E-F706D33992F6}" type="slidenum">
              <a:rPr lang="ru-RU" smtClean="0"/>
              <a:pPr/>
              <a:t>1</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5B106E36-FD25-4E2D-B0AA-010F637433A0}" type="datetimeFigureOut">
              <a:rPr lang="ru-RU" smtClean="0"/>
              <a:pPr/>
              <a:t>19.03.2020</a:t>
            </a:fld>
            <a:endParaRPr lang="ru-RU"/>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u-RU"/>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19.03.2020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5B106E36-FD25-4E2D-B0AA-010F637433A0}" type="datetimeFigureOut">
              <a:rPr lang="ru-RU" smtClean="0"/>
              <a:pPr/>
              <a:t>19.03.2020</a:t>
            </a:fld>
            <a:endParaRPr lang="ru-RU"/>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ru-RU"/>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19.03.2020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5B106E36-FD25-4E2D-B0AA-010F637433A0}" type="datetimeFigureOut">
              <a:rPr lang="ru-RU" smtClean="0"/>
              <a:pPr/>
              <a:t>19.03.2020</a:t>
            </a:fld>
            <a:endParaRPr lang="ru-RU"/>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u-RU"/>
          </a:p>
        </p:txBody>
      </p:sp>
      <p:sp>
        <p:nvSpPr>
          <p:cNvPr id="6" name="Номер слайда 5"/>
          <p:cNvSpPr>
            <a:spLocks noGrp="1"/>
          </p:cNvSpPr>
          <p:nvPr>
            <p:ph type="sldNum" sz="quarter" idx="12"/>
          </p:nvPr>
        </p:nvSpPr>
        <p:spPr>
          <a:xfrm>
            <a:off x="6733952" y="6555112"/>
            <a:ext cx="588336" cy="228600"/>
          </a:xfrm>
        </p:spPr>
        <p:txBody>
          <a:bodyPr/>
          <a:lstStyle>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19.03.2020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19.03.2020</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19.03.2020</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5B106E36-FD25-4E2D-B0AA-010F637433A0}" type="datetimeFigureOut">
              <a:rPr lang="ru-RU" smtClean="0"/>
              <a:pPr/>
              <a:t>19.03.2020</a:t>
            </a:fld>
            <a:endParaRPr lang="ru-RU"/>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19.03.2020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5B106E36-FD25-4E2D-B0AA-010F637433A0}" type="datetimeFigureOut">
              <a:rPr lang="ru-RU" smtClean="0"/>
              <a:pPr/>
              <a:t>19.03.2020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smtClean="0"/>
              <a:t>Вставка рисунка</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5B106E36-FD25-4E2D-B0AA-010F637433A0}" type="datetimeFigureOut">
              <a:rPr lang="ru-RU" smtClean="0"/>
              <a:pPr/>
              <a:t>19.03.2020</a:t>
            </a:fld>
            <a:endParaRPr lang="ru-RU"/>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85786" y="1071546"/>
            <a:ext cx="7215238" cy="5262979"/>
          </a:xfrm>
          <a:prstGeom prst="rect">
            <a:avLst/>
          </a:prstGeom>
        </p:spPr>
        <p:txBody>
          <a:bodyPr wrap="square">
            <a:spAutoFit/>
          </a:bodyPr>
          <a:lstStyle/>
          <a:p>
            <a:pPr algn="ctr"/>
            <a:r>
              <a:rPr lang="ru-RU" sz="4400" dirty="0" err="1" smtClean="0">
                <a:latin typeface="Times New Roman" pitchFamily="18" charset="0"/>
                <a:cs typeface="Times New Roman" pitchFamily="18" charset="0"/>
              </a:rPr>
              <a:t>Дәріс тақырыбы: </a:t>
            </a:r>
            <a:r>
              <a:rPr lang="ru-RU" sz="4400" dirty="0" smtClean="0">
                <a:solidFill>
                  <a:schemeClr val="tx2">
                    <a:lumMod val="50000"/>
                  </a:schemeClr>
                </a:solidFill>
                <a:latin typeface="Times New Roman" pitchFamily="18" charset="0"/>
                <a:cs typeface="Times New Roman" pitchFamily="18" charset="0"/>
              </a:rPr>
              <a:t>«</a:t>
            </a:r>
            <a:r>
              <a:rPr lang="kk-KZ" sz="4400" b="1" dirty="0" smtClean="0">
                <a:latin typeface="Times New Roman" pitchFamily="18" charset="0"/>
                <a:cs typeface="Times New Roman" pitchFamily="18" charset="0"/>
              </a:rPr>
              <a:t>Спорттық қызмет кезіндегі ағзаның функционалді күйінің физиологиялық </a:t>
            </a:r>
            <a:r>
              <a:rPr lang="kk-KZ" sz="4400" b="1" dirty="0" smtClean="0">
                <a:latin typeface="Times New Roman" pitchFamily="18" charset="0"/>
                <a:cs typeface="Times New Roman" pitchFamily="18" charset="0"/>
              </a:rPr>
              <a:t>сипаттамасы</a:t>
            </a:r>
            <a:r>
              <a:rPr lang="ru-RU" sz="4400" dirty="0" smtClean="0">
                <a:solidFill>
                  <a:schemeClr val="tx2">
                    <a:lumMod val="50000"/>
                  </a:schemeClr>
                </a:solidFill>
                <a:latin typeface="Times New Roman" pitchFamily="18" charset="0"/>
                <a:cs typeface="Times New Roman" pitchFamily="18" charset="0"/>
              </a:rPr>
              <a:t>»</a:t>
            </a:r>
            <a:endParaRPr lang="ru-RU" sz="4400" dirty="0" smtClean="0">
              <a:solidFill>
                <a:schemeClr val="tx2">
                  <a:lumMod val="50000"/>
                </a:schemeClr>
              </a:solidFill>
              <a:latin typeface="Times New Roman" pitchFamily="18" charset="0"/>
              <a:cs typeface="Times New Roman" pitchFamily="18" charset="0"/>
            </a:endParaRPr>
          </a:p>
          <a:p>
            <a:pPr algn="ctr"/>
            <a:r>
              <a:rPr lang="ru-RU" sz="2800" i="1" dirty="0" smtClean="0">
                <a:solidFill>
                  <a:srgbClr val="7030A0"/>
                </a:solidFill>
                <a:latin typeface="Comic Sans MS" pitchFamily="66" charset="0"/>
              </a:rPr>
              <a:t>          </a:t>
            </a:r>
            <a:r>
              <a:rPr lang="ru-RU" sz="2800" i="1" dirty="0" err="1" smtClean="0">
                <a:solidFill>
                  <a:srgbClr val="7030A0"/>
                </a:solidFill>
                <a:latin typeface="Comic Sans MS" pitchFamily="66" charset="0"/>
              </a:rPr>
              <a:t>Құрастырушы</a:t>
            </a:r>
            <a:r>
              <a:rPr lang="ru-RU" sz="2800" i="1" dirty="0" err="1" smtClean="0">
                <a:solidFill>
                  <a:srgbClr val="7030A0"/>
                </a:solidFill>
                <a:latin typeface="Comic Sans MS" pitchFamily="66" charset="0"/>
              </a:rPr>
              <a:t>: Р.Б.Лесбекова</a:t>
            </a:r>
            <a:endParaRPr lang="ru-RU" sz="2800" i="1" dirty="0" smtClean="0">
              <a:solidFill>
                <a:srgbClr val="7030A0"/>
              </a:solidFill>
              <a:latin typeface="Comic Sans MS" pitchFamily="66" charset="0"/>
            </a:endParaRPr>
          </a:p>
          <a:p>
            <a:pPr algn="ctr"/>
            <a:endParaRPr lang="ru-RU" sz="4400" dirty="0">
              <a:solidFill>
                <a:schemeClr val="tx2">
                  <a:lumMod val="50000"/>
                </a:schemeClr>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571472" y="571480"/>
            <a:ext cx="7072362" cy="529375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kumimoji="0" lang="ru-RU" sz="2000" b="1" i="0" u="none" strike="noStrike" cap="none" normalizeH="0" baseline="0" dirty="0" smtClean="0">
                <a:ln>
                  <a:noFill/>
                </a:ln>
                <a:solidFill>
                  <a:schemeClr val="tx2">
                    <a:lumMod val="50000"/>
                  </a:schemeClr>
                </a:solidFill>
                <a:effectLst/>
                <a:latin typeface="Times New Roman" pitchFamily="18" charset="0"/>
                <a:ea typeface="Times New Roman" pitchFamily="18" charset="0"/>
                <a:cs typeface="Times New Roman" pitchFamily="18" charset="0"/>
              </a:rPr>
              <a:t>Цель </a:t>
            </a:r>
            <a:r>
              <a:rPr kumimoji="0" lang="ru-RU" sz="2000" b="1" i="0" u="none" strike="noStrike" cap="none" normalizeH="0" baseline="0" dirty="0" smtClean="0">
                <a:ln>
                  <a:noFill/>
                </a:ln>
                <a:solidFill>
                  <a:schemeClr val="tx2">
                    <a:lumMod val="50000"/>
                  </a:schemeClr>
                </a:solidFill>
                <a:effectLst/>
                <a:latin typeface="Times New Roman" pitchFamily="18" charset="0"/>
                <a:ea typeface="Times New Roman" pitchFamily="18" charset="0"/>
                <a:cs typeface="Times New Roman" pitchFamily="18" charset="0"/>
              </a:rPr>
              <a:t>лекции: </a:t>
            </a:r>
            <a:r>
              <a:rPr lang="kk-KZ" sz="2000" dirty="0" smtClean="0">
                <a:latin typeface="Times New Roman" pitchFamily="18" charset="0"/>
                <a:cs typeface="Times New Roman" pitchFamily="18" charset="0"/>
              </a:rPr>
              <a:t>Сөре </a:t>
            </a:r>
            <a:r>
              <a:rPr lang="kk-KZ" sz="2000" dirty="0" smtClean="0">
                <a:latin typeface="Times New Roman" pitchFamily="18" charset="0"/>
                <a:cs typeface="Times New Roman" pitchFamily="18" charset="0"/>
              </a:rPr>
              <a:t>алдыңғы күйдің, бой қыздырудың, бабына енудің, тұрақты күйдің, "өлі нүктенің" және "екінші тыныс алудың" физиологиялық сипаттамасын беру.</a:t>
            </a:r>
            <a:endParaRPr lang="ru-RU" sz="2000" dirty="0" smtClean="0">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ru-RU" sz="2000" b="1" i="0" u="none" strike="noStrike" cap="none" normalizeH="0" baseline="0" dirty="0" smtClean="0">
              <a:ln>
                <a:noFill/>
              </a:ln>
              <a:solidFill>
                <a:schemeClr val="tx2">
                  <a:lumMod val="50000"/>
                </a:schemeClr>
              </a:solidFill>
              <a:effectLst/>
              <a:latin typeface="Times New Roman" pitchFamily="18" charset="0"/>
              <a:ea typeface="Times New Roman" pitchFamily="18" charset="0"/>
              <a:cs typeface="Times New Roman" pitchFamily="18" charset="0"/>
            </a:endParaRPr>
          </a:p>
          <a:p>
            <a:r>
              <a:rPr lang="kk-KZ" sz="2000" b="1" dirty="0" smtClean="0">
                <a:latin typeface="Times New Roman" pitchFamily="18" charset="0"/>
                <a:cs typeface="Times New Roman" pitchFamily="18" charset="0"/>
              </a:rPr>
              <a:t>Дәріс жоспары</a:t>
            </a:r>
            <a:endParaRPr lang="ru-RU" sz="2000" b="1" dirty="0" smtClean="0">
              <a:latin typeface="Times New Roman" pitchFamily="18" charset="0"/>
              <a:cs typeface="Times New Roman" pitchFamily="18" charset="0"/>
            </a:endParaRPr>
          </a:p>
          <a:p>
            <a:r>
              <a:rPr lang="kk-KZ" sz="2000" dirty="0" smtClean="0">
                <a:latin typeface="Times New Roman" pitchFamily="18" charset="0"/>
                <a:cs typeface="Times New Roman" pitchFamily="18" charset="0"/>
              </a:rPr>
              <a:t>1. Сөре алдыңғы күйдің айқындалу түрі және физиологиялық механизмдері.</a:t>
            </a:r>
            <a:endParaRPr lang="ru-RU" sz="2000" dirty="0" smtClean="0">
              <a:latin typeface="Times New Roman" pitchFamily="18" charset="0"/>
              <a:cs typeface="Times New Roman" pitchFamily="18" charset="0"/>
            </a:endParaRPr>
          </a:p>
          <a:p>
            <a:r>
              <a:rPr lang="kk-KZ" sz="2000" dirty="0" smtClean="0">
                <a:latin typeface="Times New Roman" pitchFamily="18" charset="0"/>
                <a:cs typeface="Times New Roman" pitchFamily="18" charset="0"/>
              </a:rPr>
              <a:t>2. Сөре алдыңғы реакциялардың түрлері және олардың физиологиялық сипаттамасы.</a:t>
            </a:r>
            <a:endParaRPr lang="ru-RU" sz="2000" dirty="0" smtClean="0">
              <a:latin typeface="Times New Roman" pitchFamily="18" charset="0"/>
              <a:cs typeface="Times New Roman" pitchFamily="18" charset="0"/>
            </a:endParaRPr>
          </a:p>
          <a:p>
            <a:r>
              <a:rPr lang="kk-KZ" sz="2000" dirty="0" smtClean="0">
                <a:latin typeface="Times New Roman" pitchFamily="18" charset="0"/>
                <a:cs typeface="Times New Roman" pitchFamily="18" charset="0"/>
              </a:rPr>
              <a:t>3. Сөре алдыңғы реакциялардың реттелуі.</a:t>
            </a:r>
            <a:endParaRPr lang="ru-RU" sz="2000" dirty="0" smtClean="0">
              <a:latin typeface="Times New Roman" pitchFamily="18" charset="0"/>
              <a:cs typeface="Times New Roman" pitchFamily="18" charset="0"/>
            </a:endParaRPr>
          </a:p>
          <a:p>
            <a:r>
              <a:rPr lang="kk-KZ" sz="2000" dirty="0" smtClean="0">
                <a:latin typeface="Times New Roman" pitchFamily="18" charset="0"/>
                <a:cs typeface="Times New Roman" pitchFamily="18" charset="0"/>
              </a:rPr>
              <a:t>4. Ағзаға бой қыздырудың жалпы және арнайы бөлімдері әсерінің физиологиялық механизмдері.</a:t>
            </a:r>
            <a:endParaRPr lang="ru-RU" sz="2000" dirty="0" smtClean="0">
              <a:latin typeface="Times New Roman" pitchFamily="18" charset="0"/>
              <a:cs typeface="Times New Roman" pitchFamily="18" charset="0"/>
            </a:endParaRPr>
          </a:p>
          <a:p>
            <a:r>
              <a:rPr lang="kk-KZ" sz="2000" dirty="0" smtClean="0">
                <a:latin typeface="Times New Roman" pitchFamily="18" charset="0"/>
                <a:cs typeface="Times New Roman" pitchFamily="18" charset="0"/>
              </a:rPr>
              <a:t>5. Бабына енудің физиологиялық механизмдері.</a:t>
            </a:r>
            <a:endParaRPr lang="ru-RU" sz="2000" dirty="0" smtClean="0">
              <a:latin typeface="Times New Roman" pitchFamily="18" charset="0"/>
              <a:cs typeface="Times New Roman" pitchFamily="18" charset="0"/>
            </a:endParaRPr>
          </a:p>
          <a:p>
            <a:r>
              <a:rPr lang="kk-KZ" sz="2000" dirty="0" smtClean="0">
                <a:latin typeface="Times New Roman" pitchFamily="18" charset="0"/>
                <a:cs typeface="Times New Roman" pitchFamily="18" charset="0"/>
              </a:rPr>
              <a:t>6. "Өлі нүктенің" және "екінші тыныс алудың" физиологиялық сипаттамасы.</a:t>
            </a:r>
            <a:endParaRPr lang="ru-RU" sz="2000" dirty="0" smtClean="0">
              <a:latin typeface="Times New Roman" pitchFamily="18" charset="0"/>
              <a:cs typeface="Times New Roman" pitchFamily="18" charset="0"/>
            </a:endParaRPr>
          </a:p>
          <a:p>
            <a:r>
              <a:rPr lang="kk-KZ" sz="2000" dirty="0" smtClean="0">
                <a:latin typeface="Times New Roman" pitchFamily="18" charset="0"/>
                <a:cs typeface="Times New Roman" pitchFamily="18" charset="0"/>
              </a:rPr>
              <a:t>7. Циклді жаттығуларды орындау кезіндегі тұрақты күй.</a:t>
            </a:r>
            <a:endParaRPr lang="ru-RU" sz="2000" dirty="0" smtClean="0">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285720" y="285728"/>
            <a:ext cx="8215370" cy="640175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kk-KZ" sz="1600" b="1" dirty="0" smtClean="0">
                <a:latin typeface="Times New Roman" pitchFamily="18" charset="0"/>
                <a:cs typeface="Times New Roman" pitchFamily="18" charset="0"/>
              </a:rPr>
              <a:t>1.2. Сөре алдыңғы күйдің айқындалу түрі және физиологиялық механизмдері.</a:t>
            </a:r>
            <a:r>
              <a:rPr lang="kk-KZ" sz="1600" dirty="0" smtClean="0">
                <a:latin typeface="Times New Roman" pitchFamily="18" charset="0"/>
                <a:cs typeface="Times New Roman" pitchFamily="18" charset="0"/>
              </a:rPr>
              <a:t> </a:t>
            </a:r>
            <a:endParaRPr lang="kk-KZ" sz="1600" dirty="0" smtClean="0">
              <a:latin typeface="Times New Roman" pitchFamily="18" charset="0"/>
              <a:cs typeface="Times New Roman" pitchFamily="18" charset="0"/>
            </a:endParaRPr>
          </a:p>
          <a:p>
            <a:r>
              <a:rPr lang="kk-KZ" sz="1600" dirty="0" smtClean="0">
                <a:latin typeface="Times New Roman" pitchFamily="18" charset="0"/>
                <a:cs typeface="Times New Roman" pitchFamily="18" charset="0"/>
              </a:rPr>
              <a:t>	</a:t>
            </a:r>
            <a:r>
              <a:rPr lang="kk-KZ" dirty="0" smtClean="0">
                <a:latin typeface="Times New Roman" pitchFamily="18" charset="0"/>
                <a:cs typeface="Times New Roman" pitchFamily="18" charset="0"/>
              </a:rPr>
              <a:t>Сөре </a:t>
            </a:r>
            <a:r>
              <a:rPr lang="kk-KZ" dirty="0" smtClean="0">
                <a:latin typeface="Times New Roman" pitchFamily="18" charset="0"/>
                <a:cs typeface="Times New Roman" pitchFamily="18" charset="0"/>
              </a:rPr>
              <a:t>алдыңғы күй жарыстан алдыңғы,  сөре алдыңғы және тікелей сөрелік күй болып болып бөлінеді. Жарыстан алдынғы күй жауапты сөреден алдын бірнеше күндер, апталар алдын басталады. Сөре алдыңғы күй бірнеше сағаттар алдын басталады.Тікелей сөре алдыңғы күй бірнеше минуттар алдын басталады.</a:t>
            </a:r>
            <a:endParaRPr lang="ru-RU" dirty="0" smtClean="0">
              <a:latin typeface="Times New Roman" pitchFamily="18" charset="0"/>
              <a:cs typeface="Times New Roman" pitchFamily="18" charset="0"/>
            </a:endParaRPr>
          </a:p>
          <a:p>
            <a:r>
              <a:rPr lang="kk-KZ" dirty="0" smtClean="0">
                <a:latin typeface="Times New Roman" pitchFamily="18" charset="0"/>
                <a:cs typeface="Times New Roman" pitchFamily="18" charset="0"/>
              </a:rPr>
              <a:t>	Қалыптасу механизмі бойынша сөре алдыңғы күйдің барлығы – шартты рефлекс болып табылады. Олардың тітіркендіргіштері – стадионның түрі, қарсыластары, спорттық костюм және басқалар. Сөре алдыңғы күйлер эмоциялық стресстің бір түрі болып табылады.</a:t>
            </a:r>
            <a:endParaRPr lang="ru-RU" dirty="0" smtClean="0">
              <a:latin typeface="Times New Roman" pitchFamily="18" charset="0"/>
              <a:cs typeface="Times New Roman" pitchFamily="18" charset="0"/>
            </a:endParaRPr>
          </a:p>
          <a:p>
            <a:r>
              <a:rPr lang="kk-KZ" dirty="0" smtClean="0">
                <a:latin typeface="Times New Roman" pitchFamily="18" charset="0"/>
                <a:cs typeface="Times New Roman" pitchFamily="18" charset="0"/>
              </a:rPr>
              <a:t>	Сөре алдыңғы өзгерістер екі түрлі болады – арнайы емес (кез келген жұмыс кезінде) және арнайы (орындалатын жаттығудаың арнайылығымен байланысты).</a:t>
            </a:r>
            <a:endParaRPr lang="ru-RU" dirty="0" smtClean="0">
              <a:latin typeface="Times New Roman" pitchFamily="18" charset="0"/>
              <a:cs typeface="Times New Roman" pitchFamily="18" charset="0"/>
            </a:endParaRPr>
          </a:p>
          <a:p>
            <a:r>
              <a:rPr lang="kk-KZ" dirty="0" smtClean="0">
                <a:latin typeface="Times New Roman" pitchFamily="18" charset="0"/>
                <a:cs typeface="Times New Roman" pitchFamily="18" charset="0"/>
              </a:rPr>
              <a:t>	Арнайы емес өзгерістерге сөре алдыңғы күйдің үш түрі жатады: әскери дайындық, сөре алдыңғы қобалжу, сөре алдыңғы селқостық.</a:t>
            </a:r>
            <a:endParaRPr lang="ru-RU" dirty="0" smtClean="0">
              <a:latin typeface="Times New Roman" pitchFamily="18" charset="0"/>
              <a:cs typeface="Times New Roman" pitchFamily="18" charset="0"/>
            </a:endParaRPr>
          </a:p>
          <a:p>
            <a:r>
              <a:rPr lang="kk-KZ" dirty="0" smtClean="0">
                <a:latin typeface="Times New Roman" pitchFamily="18" charset="0"/>
                <a:cs typeface="Times New Roman" pitchFamily="18" charset="0"/>
              </a:rPr>
              <a:t>	Әскери дайындық психологиялық дайындықты және спортшының жұмысқа дайындықты қамтамасыз етеді. Сөре алдыңғы қобалжу спортшының ОЖЖ-ң жеткіліксіз қозуымен, бұлшық еттеріндегі, вегетативті қызметтеріндегі өзгерістердің төмендігімен, өз күшіне сенмсіздігімен сипатталады. Сөре алдыңғы селқостық кезінде ОЖЖ-ң қозғыштығы жоғары болады да, ол бұлшық ет бағдарының механизмін төмендетеді, қуат жұмсалуын және кардиореспираторлық реакцияларды өзгертеді.</a:t>
            </a:r>
            <a:endParaRPr lang="ru-RU" dirty="0" smtClean="0">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357158" y="642918"/>
            <a:ext cx="7572428" cy="114492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kk-KZ" b="1" dirty="0" smtClean="0">
                <a:latin typeface="Times New Roman" pitchFamily="18" charset="0"/>
                <a:cs typeface="Times New Roman" pitchFamily="18" charset="0"/>
              </a:rPr>
              <a:t>3. Сөре алдыңғы реакциялардың реттелуі. </a:t>
            </a:r>
            <a:endParaRPr lang="ru-RU" dirty="0" smtClean="0">
              <a:latin typeface="Times New Roman" pitchFamily="18" charset="0"/>
              <a:cs typeface="Times New Roman" pitchFamily="18" charset="0"/>
            </a:endParaRPr>
          </a:p>
          <a:p>
            <a:r>
              <a:rPr lang="kk-KZ" dirty="0" smtClean="0">
                <a:latin typeface="Times New Roman" pitchFamily="18" charset="0"/>
                <a:cs typeface="Times New Roman" pitchFamily="18" charset="0"/>
              </a:rPr>
              <a:t>	Сөре алдыңғы реакцияларды реттеу әдістеріне - бапкердің, психологтың әңгімесі, спорттық массаж, бой қыздыру жатады. Бой қыздыру – сөре алдыңғы реакцияларды реттеудің негізгі құралы болып табылады.</a:t>
            </a:r>
            <a:endParaRPr lang="ru-RU" dirty="0" smtClean="0">
              <a:latin typeface="Times New Roman" pitchFamily="18" charset="0"/>
              <a:cs typeface="Times New Roman" pitchFamily="18" charset="0"/>
            </a:endParaRPr>
          </a:p>
          <a:p>
            <a:r>
              <a:rPr lang="kk-KZ" dirty="0" smtClean="0">
                <a:latin typeface="Times New Roman" pitchFamily="18" charset="0"/>
                <a:cs typeface="Times New Roman" pitchFamily="18" charset="0"/>
              </a:rPr>
              <a:t>	</a:t>
            </a:r>
            <a:endParaRPr lang="ru-RU" dirty="0" smtClean="0">
              <a:latin typeface="Times New Roman" pitchFamily="18" charset="0"/>
              <a:cs typeface="Times New Roman" pitchFamily="18" charset="0"/>
            </a:endParaRPr>
          </a:p>
          <a:p>
            <a:r>
              <a:rPr lang="kk-KZ" b="1" dirty="0" smtClean="0">
                <a:latin typeface="Times New Roman" pitchFamily="18" charset="0"/>
                <a:cs typeface="Times New Roman" pitchFamily="18" charset="0"/>
              </a:rPr>
              <a:t>4. Жалпы және арнайы бой қыздырудың ағзаға әсерінің физиологиялық механизмдері.</a:t>
            </a:r>
            <a:endParaRPr lang="ru-RU" dirty="0" smtClean="0">
              <a:latin typeface="Times New Roman" pitchFamily="18" charset="0"/>
              <a:cs typeface="Times New Roman" pitchFamily="18" charset="0"/>
            </a:endParaRPr>
          </a:p>
          <a:p>
            <a:r>
              <a:rPr lang="kk-KZ" dirty="0" smtClean="0">
                <a:latin typeface="Times New Roman" pitchFamily="18" charset="0"/>
                <a:cs typeface="Times New Roman" pitchFamily="18" charset="0"/>
              </a:rPr>
              <a:t>Бой қыздыру – ағзаны орындалатын жұмысқа дайындайтын дене жаттығуларының жиынтығы. Бой қыздырудың жалпы және арнайы бөлімдері бар. Жалпы бой қыздыру тыныштық күйден жұмысқа көшуді жеңілдетуге бағытталған. ОЖЖ қозғыштығын арттырады және қимыл және вегетативті қызметтерді біріктіреді. Бой қыздырудың арнайы бөлімі спорттық жаттығуларды орындауға қатысатын бұлшық еттердің жұмысқа қабілеттілігін арттыруға бағытталған.</a:t>
            </a:r>
            <a:endParaRPr lang="ru-RU" dirty="0" smtClean="0">
              <a:latin typeface="Times New Roman" pitchFamily="18" charset="0"/>
              <a:cs typeface="Times New Roman" pitchFamily="18" charset="0"/>
            </a:endParaRPr>
          </a:p>
          <a:p>
            <a:r>
              <a:rPr lang="kk-KZ" dirty="0" smtClean="0">
                <a:latin typeface="Times New Roman" pitchFamily="18" charset="0"/>
                <a:cs typeface="Times New Roman" pitchFamily="18" charset="0"/>
              </a:rPr>
              <a:t>Бой қыздырудың ұзақтығы – 10-30 минут. Бойы қыздырудың тиімді әсері 20-30 минутқа дейін сақталады. Бой қыздыруды бітіргеннен сөреге дейінгі уақыт орташа есеппен – 15 минут.</a:t>
            </a:r>
            <a:endParaRPr lang="ru-RU" dirty="0" smtClean="0">
              <a:latin typeface="Times New Roman" pitchFamily="18" charset="0"/>
              <a:cs typeface="Times New Roman" pitchFamily="18" charset="0"/>
            </a:endParaRPr>
          </a:p>
          <a:p>
            <a:r>
              <a:rPr lang="kk-KZ" b="1" dirty="0" smtClean="0">
                <a:latin typeface="Times New Roman" pitchFamily="18" charset="0"/>
                <a:cs typeface="Times New Roman" pitchFamily="18" charset="0"/>
              </a:rPr>
              <a:t>3. Сөре алдыңғы реакциялардың реттелуі. </a:t>
            </a:r>
            <a:endParaRPr lang="ru-RU" dirty="0" smtClean="0">
              <a:latin typeface="Times New Roman" pitchFamily="18" charset="0"/>
              <a:cs typeface="Times New Roman" pitchFamily="18" charset="0"/>
            </a:endParaRPr>
          </a:p>
          <a:p>
            <a:r>
              <a:rPr lang="kk-KZ" dirty="0" smtClean="0">
                <a:latin typeface="Times New Roman" pitchFamily="18" charset="0"/>
                <a:cs typeface="Times New Roman" pitchFamily="18" charset="0"/>
              </a:rPr>
              <a:t>	Сөре алдыңғы реакцияларды реттеу әдістеріне - бапкердің, психологтың әңгімесі, спорттық массаж, бой қыздыру жатады. Бой қыздыру – сөре алдыңғы реакцияларды реттеудің негізгі құралы болып табылады.</a:t>
            </a:r>
            <a:endParaRPr lang="ru-RU" dirty="0" smtClean="0">
              <a:latin typeface="Times New Roman" pitchFamily="18" charset="0"/>
              <a:cs typeface="Times New Roman" pitchFamily="18" charset="0"/>
            </a:endParaRPr>
          </a:p>
          <a:p>
            <a:r>
              <a:rPr lang="kk-KZ" dirty="0" smtClean="0">
                <a:latin typeface="Times New Roman" pitchFamily="18" charset="0"/>
                <a:cs typeface="Times New Roman" pitchFamily="18" charset="0"/>
              </a:rPr>
              <a:t>	</a:t>
            </a:r>
            <a:endParaRPr lang="ru-RU" dirty="0" smtClean="0">
              <a:latin typeface="Times New Roman" pitchFamily="18" charset="0"/>
              <a:cs typeface="Times New Roman" pitchFamily="18" charset="0"/>
            </a:endParaRPr>
          </a:p>
          <a:p>
            <a:r>
              <a:rPr lang="kk-KZ" b="1" dirty="0" smtClean="0">
                <a:latin typeface="Times New Roman" pitchFamily="18" charset="0"/>
                <a:cs typeface="Times New Roman" pitchFamily="18" charset="0"/>
              </a:rPr>
              <a:t>4. Жалпы және арнайы бой қыздырудың ағзаға әсерінің физиологиялық механизмдері.</a:t>
            </a:r>
            <a:endParaRPr lang="ru-RU" dirty="0" smtClean="0">
              <a:latin typeface="Times New Roman" pitchFamily="18" charset="0"/>
              <a:cs typeface="Times New Roman" pitchFamily="18" charset="0"/>
            </a:endParaRPr>
          </a:p>
          <a:p>
            <a:r>
              <a:rPr lang="kk-KZ" dirty="0" smtClean="0">
                <a:latin typeface="Times New Roman" pitchFamily="18" charset="0"/>
                <a:cs typeface="Times New Roman" pitchFamily="18" charset="0"/>
              </a:rPr>
              <a:t>Бой қыздыру – ағзаны орындалатын жұмысқа дайындайтын дене жаттығуларының жиынтығы. Бой қыздырудың жалпы және арнайы бөлімдері бар. Жалпы бой қыздыру тыныштық күйден жұмысқа көшуді жеңілдетуге бағытталған. ОЖЖ қозғыштығын арттырады және қимыл және вегетативті қызметтерді біріктіреді. Бой қыздырудың арнайы бөлімі спорттық жаттығуларды орындауға қатысатын бұлшық еттердің жұмысқа қабілеттілігін арттыруға бағытталған.</a:t>
            </a:r>
            <a:endParaRPr lang="ru-RU" dirty="0" smtClean="0">
              <a:latin typeface="Times New Roman" pitchFamily="18" charset="0"/>
              <a:cs typeface="Times New Roman" pitchFamily="18" charset="0"/>
            </a:endParaRPr>
          </a:p>
          <a:p>
            <a:r>
              <a:rPr lang="kk-KZ" dirty="0" smtClean="0">
                <a:latin typeface="Times New Roman" pitchFamily="18" charset="0"/>
                <a:cs typeface="Times New Roman" pitchFamily="18" charset="0"/>
              </a:rPr>
              <a:t>Бой қыздырудың ұзақтығы – 10-30 минут. Бойы қыздырудың тиімді әсері 20-30 минутқа дейін сақталады. Бой қыздыруды бітіргеннен сөреге дейінгі уақыт орташа есеппен – 15 минут.</a:t>
            </a:r>
            <a:endParaRPr lang="ru-RU" dirty="0" smtClean="0">
              <a:latin typeface="Times New Roman" pitchFamily="18" charset="0"/>
              <a:cs typeface="Times New Roman" pitchFamily="18" charset="0"/>
            </a:endParaRPr>
          </a:p>
          <a:p>
            <a:pPr lvl="0" algn="just" fontAlgn="base">
              <a:spcBef>
                <a:spcPct val="0"/>
              </a:spcBef>
              <a:spcAft>
                <a:spcPct val="0"/>
              </a:spcAft>
            </a:pPr>
            <a:r>
              <a:rPr lang="ru-RU" dirty="0" smtClean="0">
                <a:latin typeface="Times New Roman" pitchFamily="18" charset="0"/>
                <a:ea typeface="Times New Roman" pitchFamily="18" charset="0"/>
                <a:cs typeface="Times New Roman" pitchFamily="18" charset="0"/>
              </a:rPr>
              <a:t>	</a:t>
            </a:r>
            <a:r>
              <a:rPr lang="ru-RU" dirty="0" smtClean="0">
                <a:latin typeface="Times New Roman" pitchFamily="18" charset="0"/>
                <a:ea typeface="Times New Roman" pitchFamily="18" charset="0"/>
                <a:cs typeface="Times New Roman" pitchFamily="18" charset="0"/>
              </a:rPr>
              <a:t>Бой </a:t>
            </a:r>
            <a:r>
              <a:rPr lang="ru-RU" dirty="0" err="1" smtClean="0">
                <a:latin typeface="Times New Roman" pitchFamily="18" charset="0"/>
                <a:ea typeface="Times New Roman" pitchFamily="18" charset="0"/>
                <a:cs typeface="Times New Roman" pitchFamily="18" charset="0"/>
              </a:rPr>
              <a:t>қыздырудың оң тиімділігі</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бой</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қыздыру талдағыштар </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мен </a:t>
            </a:r>
            <a:r>
              <a:rPr kumimoji="0" lang="ru-RU"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қимыл-қозғаоыс</a:t>
            </a:r>
            <a:r>
              <a:rPr kumimoji="0" lang="ru-RU" b="0" i="0" u="none" strike="noStrike" cap="none" normalizeH="0" dirty="0" err="1" smtClean="0">
                <a:ln>
                  <a:noFill/>
                </a:ln>
                <a:solidFill>
                  <a:schemeClr val="tx1"/>
                </a:solidFill>
                <a:effectLst/>
                <a:latin typeface="Times New Roman" pitchFamily="18" charset="0"/>
                <a:ea typeface="Times New Roman" pitchFamily="18" charset="0"/>
                <a:cs typeface="Times New Roman" pitchFamily="18" charset="0"/>
              </a:rPr>
              <a:t> жүйелерінің қозғыштығын арттырады</a:t>
            </a:r>
            <a:r>
              <a:rPr kumimoji="0" lang="ru-RU"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b="0" i="0" u="none" strike="noStrike" cap="none" normalizeH="0" dirty="0" err="1" smtClean="0">
                <a:ln>
                  <a:noFill/>
                </a:ln>
                <a:solidFill>
                  <a:schemeClr val="tx1"/>
                </a:solidFill>
                <a:effectLst/>
                <a:latin typeface="Times New Roman" pitchFamily="18" charset="0"/>
                <a:ea typeface="Times New Roman" pitchFamily="18" charset="0"/>
                <a:cs typeface="Times New Roman" pitchFamily="18" charset="0"/>
              </a:rPr>
              <a:t>жылу</a:t>
            </a:r>
            <a:r>
              <a:rPr kumimoji="0" lang="ru-RU"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b="0" i="0" u="none" strike="noStrike" cap="none" normalizeH="0" dirty="0" err="1" smtClean="0">
                <a:ln>
                  <a:noFill/>
                </a:ln>
                <a:solidFill>
                  <a:schemeClr val="tx1"/>
                </a:solidFill>
                <a:effectLst/>
                <a:latin typeface="Times New Roman" pitchFamily="18" charset="0"/>
                <a:ea typeface="Times New Roman" pitchFamily="18" charset="0"/>
                <a:cs typeface="Times New Roman" pitchFamily="18" charset="0"/>
              </a:rPr>
              <a:t>реттелуінің оң әсер етеді</a:t>
            </a:r>
            <a:r>
              <a:rPr lang="ru-RU" dirty="0" smtClean="0">
                <a:latin typeface="Times New Roman" pitchFamily="18" charset="0"/>
                <a:ea typeface="Times New Roman" pitchFamily="18" charset="0"/>
                <a:cs typeface="Times New Roman" pitchFamily="18" charset="0"/>
              </a:rPr>
              <a:t>: </a:t>
            </a:r>
            <a:r>
              <a:rPr lang="ru-RU" dirty="0" err="1" smtClean="0">
                <a:latin typeface="Times New Roman" pitchFamily="18" charset="0"/>
                <a:ea typeface="Times New Roman" pitchFamily="18" charset="0"/>
                <a:cs typeface="Times New Roman" pitchFamily="18" charset="0"/>
              </a:rPr>
              <a:t>дене</a:t>
            </a:r>
            <a:r>
              <a:rPr lang="ru-RU" dirty="0" smtClean="0">
                <a:latin typeface="Times New Roman" pitchFamily="18" charset="0"/>
                <a:ea typeface="Times New Roman" pitchFamily="18" charset="0"/>
                <a:cs typeface="Times New Roman" pitchFamily="18" charset="0"/>
              </a:rPr>
              <a:t> </a:t>
            </a:r>
            <a:r>
              <a:rPr lang="en-US" dirty="0" smtClean="0">
                <a:latin typeface="Times New Roman" pitchFamily="18" charset="0"/>
                <a:ea typeface="Times New Roman" pitchFamily="18" charset="0"/>
                <a:cs typeface="Times New Roman" pitchFamily="18" charset="0"/>
              </a:rPr>
              <a:t>t</a:t>
            </a:r>
            <a:r>
              <a:rPr lang="ru-RU" baseline="30000" dirty="0" smtClean="0">
                <a:latin typeface="Times New Roman" pitchFamily="18" charset="0"/>
                <a:ea typeface="Times New Roman" pitchFamily="18" charset="0"/>
                <a:cs typeface="Times New Roman" pitchFamily="18" charset="0"/>
              </a:rPr>
              <a:t>о</a:t>
            </a:r>
            <a:r>
              <a:rPr lang="ru-RU" dirty="0" smtClean="0">
                <a:latin typeface="Times New Roman" pitchFamily="18" charset="0"/>
                <a:ea typeface="Times New Roman" pitchFamily="18" charset="0"/>
                <a:cs typeface="Times New Roman" pitchFamily="18" charset="0"/>
              </a:rPr>
              <a:t> </a:t>
            </a:r>
            <a:r>
              <a:rPr lang="ru-RU" dirty="0" err="1" smtClean="0">
                <a:latin typeface="Times New Roman" pitchFamily="18" charset="0"/>
                <a:ea typeface="Times New Roman" pitchFamily="18" charset="0"/>
                <a:cs typeface="Times New Roman" pitchFamily="18" charset="0"/>
              </a:rPr>
              <a:t>арттырады</a:t>
            </a:r>
            <a:r>
              <a:rPr lang="ru-RU" dirty="0" smtClean="0">
                <a:latin typeface="Times New Roman" pitchFamily="18" charset="0"/>
                <a:ea typeface="Times New Roman" pitchFamily="18" charset="0"/>
                <a:cs typeface="Times New Roman" pitchFamily="18" charset="0"/>
              </a:rPr>
              <a:t>; </a:t>
            </a:r>
            <a:r>
              <a:rPr lang="ru-RU" dirty="0" err="1" smtClean="0">
                <a:latin typeface="Times New Roman" pitchFamily="18" charset="0"/>
                <a:ea typeface="Times New Roman" pitchFamily="18" charset="0"/>
                <a:cs typeface="Times New Roman" pitchFamily="18" charset="0"/>
              </a:rPr>
              <a:t>әсіресе спорттық жаттығуларды орындауға қатысатын бұлшық ет</a:t>
            </a:r>
            <a:r>
              <a:rPr lang="ru-RU" dirty="0" smtClean="0">
                <a:latin typeface="Times New Roman" pitchFamily="18" charset="0"/>
                <a:ea typeface="Times New Roman" pitchFamily="18" charset="0"/>
                <a:cs typeface="Times New Roman" pitchFamily="18" charset="0"/>
              </a:rPr>
              <a:t> </a:t>
            </a:r>
            <a:r>
              <a:rPr lang="en-US" dirty="0" smtClean="0">
                <a:latin typeface="Times New Roman" pitchFamily="18" charset="0"/>
                <a:ea typeface="Times New Roman" pitchFamily="18" charset="0"/>
                <a:cs typeface="Times New Roman" pitchFamily="18" charset="0"/>
              </a:rPr>
              <a:t>t</a:t>
            </a:r>
            <a:r>
              <a:rPr lang="ru-RU" baseline="30000" dirty="0" smtClean="0">
                <a:latin typeface="Times New Roman" pitchFamily="18" charset="0"/>
                <a:ea typeface="Times New Roman" pitchFamily="18" charset="0"/>
                <a:cs typeface="Times New Roman" pitchFamily="18" charset="0"/>
              </a:rPr>
              <a:t>о .</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500034" y="714356"/>
            <a:ext cx="7572428" cy="59400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kk-KZ" sz="2000" b="1" dirty="0" smtClean="0">
                <a:latin typeface="Times New Roman" pitchFamily="18" charset="0"/>
                <a:cs typeface="Times New Roman" pitchFamily="18" charset="0"/>
              </a:rPr>
              <a:t>5. Бабына енудің физиологиялық механиздері.</a:t>
            </a:r>
            <a:endParaRPr lang="ru-RU" sz="2000" dirty="0" smtClean="0">
              <a:latin typeface="Times New Roman" pitchFamily="18" charset="0"/>
              <a:cs typeface="Times New Roman" pitchFamily="18" charset="0"/>
            </a:endParaRPr>
          </a:p>
          <a:p>
            <a:pPr algn="just"/>
            <a:r>
              <a:rPr lang="kk-KZ" sz="2000" dirty="0" smtClean="0">
                <a:latin typeface="Times New Roman" pitchFamily="18" charset="0"/>
                <a:cs typeface="Times New Roman" pitchFamily="18" charset="0"/>
              </a:rPr>
              <a:t>Бабына ену – жұмыстың басталуынан тұрақты күйдің немесе оптималді күйдің пайда болуына дейінгі ағзаның күйі. Бабына енудің физиологиялық механизмдері симпатикалық-адреналді жүйенің белсендірілуімен, осыны қамтамасыз ететін импульстердің проприорецепторлардан ОЖЖ-не келіп түсетін афферентті импульстер ағымымен байланысты.</a:t>
            </a:r>
            <a:endParaRPr lang="ru-RU" sz="2000" dirty="0" smtClean="0">
              <a:latin typeface="Times New Roman" pitchFamily="18" charset="0"/>
              <a:cs typeface="Times New Roman" pitchFamily="18" charset="0"/>
            </a:endParaRPr>
          </a:p>
          <a:p>
            <a:pPr algn="just"/>
            <a:r>
              <a:rPr lang="kk-KZ" sz="2000" dirty="0" smtClean="0">
                <a:latin typeface="Times New Roman" pitchFamily="18" charset="0"/>
                <a:cs typeface="Times New Roman" pitchFamily="18" charset="0"/>
              </a:rPr>
              <a:t>	Бабына енудің заңдылықтары: 1) әртүрлі жүйелердің белсендірілуінің гетерохрондылығы және әртүрлі уақыттылығы. Алдымен қимыл жүйесі, кейіннен вегетативті жүйелер белсендіріледі; 2) Бабына енудің біркелкісіздігі. Жұмыстың бас жағында қызметтердің артуы соңғы жағындағыға қарағанда тезірек жүреді; 3) бабына енудің арнайылылығы. Бабына енудің ұзақтығы жаттығудың қуатына кері тәуелді болады, яғни, қаншалықты жұмыстың қуаты жоғары болса, соншалықты бабына ену уақыты қысқа болады; 4) Бабына ену анаэробты қута көздерімен қамтамасыз етіледі.  Қаншалықты спортшының дәрежесі жоғары болса, соншалықты бабына ену тез жүреді.</a:t>
            </a:r>
            <a:endParaRPr lang="ru-RU" sz="2000" dirty="0" smtClean="0">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714348" y="213161"/>
            <a:ext cx="6881988" cy="720197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kumimoji="0" lang="ru-RU" sz="1400" b="0" i="0" u="none" strike="noStrike" cap="none" normalizeH="0" baseline="0" dirty="0" smtClean="0">
                <a:ln>
                  <a:noFill/>
                </a:ln>
                <a:solidFill>
                  <a:schemeClr val="tx2">
                    <a:lumMod val="50000"/>
                  </a:schemeClr>
                </a:solidFill>
                <a:effectLst/>
                <a:latin typeface="Times New Roman" pitchFamily="18" charset="0"/>
                <a:ea typeface="Times New Roman" pitchFamily="18" charset="0"/>
                <a:cs typeface="Times New Roman" pitchFamily="18" charset="0"/>
              </a:rPr>
              <a:t>        </a:t>
            </a:r>
            <a:r>
              <a:rPr lang="kk-KZ" sz="1400" b="1" dirty="0" smtClean="0">
                <a:latin typeface="Times New Roman" pitchFamily="18" charset="0"/>
                <a:cs typeface="Times New Roman" pitchFamily="18" charset="0"/>
              </a:rPr>
              <a:t>6. "Өлі нүктенің" және "Екінші тыныс алудың" физиологиялық сипаттамасы. </a:t>
            </a:r>
            <a:endParaRPr lang="ru-RU" sz="1400" dirty="0" smtClean="0">
              <a:latin typeface="Times New Roman" pitchFamily="18" charset="0"/>
              <a:cs typeface="Times New Roman" pitchFamily="18" charset="0"/>
            </a:endParaRPr>
          </a:p>
          <a:p>
            <a:pPr algn="just"/>
            <a:r>
              <a:rPr lang="kk-KZ" sz="1400" dirty="0" smtClean="0">
                <a:latin typeface="Times New Roman" pitchFamily="18" charset="0"/>
                <a:cs typeface="Times New Roman" pitchFamily="18" charset="0"/>
              </a:rPr>
              <a:t> </a:t>
            </a:r>
            <a:r>
              <a:rPr lang="kk-KZ" sz="1400" dirty="0" smtClean="0">
                <a:latin typeface="Times New Roman" pitchFamily="18" charset="0"/>
                <a:cs typeface="Times New Roman" pitchFamily="18" charset="0"/>
              </a:rPr>
              <a:t>      Бабына </a:t>
            </a:r>
            <a:r>
              <a:rPr lang="kk-KZ" sz="1400" dirty="0" smtClean="0">
                <a:latin typeface="Times New Roman" pitchFamily="18" charset="0"/>
                <a:cs typeface="Times New Roman" pitchFamily="18" charset="0"/>
              </a:rPr>
              <a:t>ену "өлі нүктенің" қалыптасуымен аяқталуы мүмкін. Ол шыныққандық деңгейі төмен спортшыларда қимылдың, вегетативті қызметтердің бағдары бұзылуы  нәтижесінде туындайды. Қимыл қарқыны тым жоғары болса және вегетативті процестер баяу жүрсе ауыр субъективті күй туындайды. Бұл күй оттектік борыш қалыптасуымен, тыныс алудың аурылауымен, кеуде қуысының тарылыумен, бас айналуымен, мидың қан тамырларының қатты соғуымен, жұмысты тоқтатуға мәжбүрлеумен сипатталады. Бұл кезеңде </a:t>
            </a:r>
            <a:r>
              <a:rPr lang="kk-KZ" sz="1400" dirty="0" smtClean="0">
                <a:latin typeface="Times New Roman" pitchFamily="18" charset="0"/>
                <a:cs typeface="Times New Roman" pitchFamily="18" charset="0"/>
              </a:rPr>
              <a:t>жұмысқабылеттілік </a:t>
            </a:r>
            <a:r>
              <a:rPr lang="kk-KZ" sz="1400" dirty="0" smtClean="0">
                <a:latin typeface="Times New Roman" pitchFamily="18" charset="0"/>
                <a:cs typeface="Times New Roman" pitchFamily="18" charset="0"/>
              </a:rPr>
              <a:t>күрт төмендейді де, тек қана ерікті күштену арқылы спортшы "өлі нүктені" жеңе алып, "екінші тыныс алу" ашылғанда ғана немесе жұмыс қарқынын төмендеткенде ғана қайта артады.</a:t>
            </a:r>
            <a:endParaRPr lang="ru-RU" sz="1400" dirty="0" smtClean="0">
              <a:latin typeface="Times New Roman" pitchFamily="18" charset="0"/>
              <a:cs typeface="Times New Roman" pitchFamily="18" charset="0"/>
            </a:endParaRPr>
          </a:p>
          <a:p>
            <a:pPr algn="just"/>
            <a:r>
              <a:rPr lang="kk-KZ" sz="1400" dirty="0" smtClean="0">
                <a:latin typeface="Times New Roman" pitchFamily="18" charset="0"/>
                <a:cs typeface="Times New Roman" pitchFamily="18" charset="0"/>
              </a:rPr>
              <a:t>        Егер </a:t>
            </a:r>
            <a:r>
              <a:rPr lang="kk-KZ" sz="1400" dirty="0" smtClean="0">
                <a:latin typeface="Times New Roman" pitchFamily="18" charset="0"/>
                <a:cs typeface="Times New Roman" pitchFamily="18" charset="0"/>
              </a:rPr>
              <a:t>жұмыс ерікті күштену немесе жұмыс қарқынын төмендету нәтижесінде жалғастырылса, "өлі нүкте" тыныс алдуың жеңілдеуімен алмасады, сондықтан бұл кездегі күй "екінші тыныс" алу деп аталады. Бұл кезде ЖСЖ, ТЖ төмендейді, тыныс алу тереңдігі артады, рН мөлшері артады, қандағы сүт қышқылының концентрациясы төмендейді. "екінші тыныс алу" күйі оттегінің қоланылуы мен олардың бұлшық етке жеткізілуі арасында тепе-теңдіктің қалыптасқандығын және ағзаның жұмысты жалғастыра алатындығын көрсетеді.</a:t>
            </a:r>
            <a:endParaRPr lang="ru-RU" sz="1400" dirty="0" smtClean="0">
              <a:latin typeface="Times New Roman" pitchFamily="18" charset="0"/>
              <a:cs typeface="Times New Roman" pitchFamily="18" charset="0"/>
            </a:endParaRPr>
          </a:p>
          <a:p>
            <a:pPr algn="just"/>
            <a:r>
              <a:rPr lang="kk-KZ" sz="1400" b="1" dirty="0" smtClean="0">
                <a:latin typeface="Times New Roman" pitchFamily="18" charset="0"/>
                <a:cs typeface="Times New Roman" pitchFamily="18" charset="0"/>
              </a:rPr>
              <a:t>        7</a:t>
            </a:r>
            <a:r>
              <a:rPr lang="kk-KZ" sz="1400" b="1" dirty="0" smtClean="0">
                <a:latin typeface="Times New Roman" pitchFamily="18" charset="0"/>
                <a:cs typeface="Times New Roman" pitchFamily="18" charset="0"/>
              </a:rPr>
              <a:t>. Циклді жаттығуларды орындау  кезіндегі тұрақты күй.</a:t>
            </a:r>
            <a:endParaRPr lang="ru-RU" sz="1400" dirty="0" smtClean="0">
              <a:latin typeface="Times New Roman" pitchFamily="18" charset="0"/>
              <a:cs typeface="Times New Roman" pitchFamily="18" charset="0"/>
            </a:endParaRPr>
          </a:p>
          <a:p>
            <a:pPr algn="just"/>
            <a:r>
              <a:rPr lang="kk-KZ" sz="1400" dirty="0" smtClean="0">
                <a:latin typeface="Times New Roman" pitchFamily="18" charset="0"/>
                <a:cs typeface="Times New Roman" pitchFamily="18" charset="0"/>
              </a:rPr>
              <a:t>Тұрақты күй үлкен және бірқалыпты қуатты аймақтардағы жұмыстардан кейінгі бабына енуден кейін қалыптасады.</a:t>
            </a:r>
            <a:endParaRPr lang="ru-RU" sz="1400" dirty="0" smtClean="0">
              <a:latin typeface="Times New Roman" pitchFamily="18" charset="0"/>
              <a:cs typeface="Times New Roman" pitchFamily="18" charset="0"/>
            </a:endParaRPr>
          </a:p>
          <a:p>
            <a:pPr algn="just"/>
            <a:r>
              <a:rPr lang="kk-KZ" sz="1400" dirty="0" smtClean="0">
                <a:latin typeface="Times New Roman" pitchFamily="18" charset="0"/>
                <a:cs typeface="Times New Roman" pitchFamily="18" charset="0"/>
              </a:rPr>
              <a:t>        Ағзаның </a:t>
            </a:r>
            <a:r>
              <a:rPr lang="kk-KZ" sz="1400" dirty="0" smtClean="0">
                <a:latin typeface="Times New Roman" pitchFamily="18" charset="0"/>
                <a:cs typeface="Times New Roman" pitchFamily="18" charset="0"/>
              </a:rPr>
              <a:t>оттегімен қамтамасыз етілу сипаты бойынша екі түрлі тұрақты күй қалыптасады: "нағыз"  және "жалған" тұрақты күй.</a:t>
            </a:r>
            <a:endParaRPr lang="ru-RU" sz="1400" dirty="0" smtClean="0">
              <a:latin typeface="Times New Roman" pitchFamily="18" charset="0"/>
              <a:cs typeface="Times New Roman" pitchFamily="18" charset="0"/>
            </a:endParaRPr>
          </a:p>
          <a:p>
            <a:pPr algn="just"/>
            <a:r>
              <a:rPr lang="kk-KZ" sz="1400" dirty="0" smtClean="0">
                <a:latin typeface="Times New Roman" pitchFamily="18" charset="0"/>
                <a:cs typeface="Times New Roman" pitchFamily="18" charset="0"/>
              </a:rPr>
              <a:t>"Нағыз" тұрақты күй бірқалыпты қуатты аймақта орындалатын жұмыс кезінде қалыптасады, бұл кезде оттектік сұраныс аса жоғары болмайды, сондықтан оттектің қоланылуы оның жеткізілуіне толық сәйкес келеді. Оттектік борыш аса жоғары болмайды, сөреге жақындағандағы үдеу кзеінде ғана қалыптасады.</a:t>
            </a:r>
            <a:endParaRPr lang="ru-RU" sz="1400" dirty="0" smtClean="0">
              <a:latin typeface="Times New Roman" pitchFamily="18" charset="0"/>
              <a:cs typeface="Times New Roman" pitchFamily="18" charset="0"/>
            </a:endParaRPr>
          </a:p>
          <a:p>
            <a:pPr algn="just"/>
            <a:r>
              <a:rPr lang="kk-KZ" sz="1400" dirty="0" smtClean="0">
                <a:latin typeface="Times New Roman" pitchFamily="18" charset="0"/>
                <a:cs typeface="Times New Roman" pitchFamily="18" charset="0"/>
              </a:rPr>
              <a:t>         Үлкен </a:t>
            </a:r>
            <a:r>
              <a:rPr lang="kk-KZ" sz="1400" dirty="0" smtClean="0">
                <a:latin typeface="Times New Roman" pitchFamily="18" charset="0"/>
                <a:cs typeface="Times New Roman" pitchFamily="18" charset="0"/>
              </a:rPr>
              <a:t>және  субмаксимальды қуатты аймақтардағы жұмыстар кезінде оттектік сұраныс оның жеткізілуінен артып кетеді, осыған байланысты оттегінің қолданылуы оттектік сұраныс деңгейіне жетпейді де, "жалған" тұрақты күй қалыптасады. Бұл кезде үлкен оттектік борыш қалыптасады.</a:t>
            </a:r>
            <a:endParaRPr lang="ru-RU" sz="1400" dirty="0" smtClean="0">
              <a:latin typeface="Times New Roman" pitchFamily="18" charset="0"/>
              <a:cs typeface="Times New Roman" pitchFamily="18" charset="0"/>
            </a:endParaRPr>
          </a:p>
          <a:p>
            <a:r>
              <a:rPr lang="kk-KZ" sz="1400" dirty="0" smtClean="0">
                <a:latin typeface="Times New Roman" pitchFamily="18" charset="0"/>
                <a:cs typeface="Times New Roman" pitchFamily="18" charset="0"/>
              </a:rPr>
              <a:t> </a:t>
            </a:r>
            <a:endParaRPr lang="ru-RU" sz="1400" dirty="0" smtClean="0">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26</TotalTime>
  <Words>511</Words>
  <Application>Microsoft Office PowerPoint</Application>
  <PresentationFormat>Экран (4:3)</PresentationFormat>
  <Paragraphs>46</Paragraphs>
  <Slides>6</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Изящная</vt:lpstr>
      <vt:lpstr>Слайд 1</vt:lpstr>
      <vt:lpstr>Слайд 2</vt:lpstr>
      <vt:lpstr>Слайд 3</vt:lpstr>
      <vt:lpstr>Слайд 4</vt:lpstr>
      <vt:lpstr>Слайд 5</vt:lpstr>
      <vt:lpstr>Слайд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crown-1</dc:creator>
  <cp:lastModifiedBy>crown-1</cp:lastModifiedBy>
  <cp:revision>14</cp:revision>
  <dcterms:created xsi:type="dcterms:W3CDTF">2016-03-29T08:34:00Z</dcterms:created>
  <dcterms:modified xsi:type="dcterms:W3CDTF">2020-03-19T09:36:58Z</dcterms:modified>
</cp:coreProperties>
</file>