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60" r:id="rId5"/>
    <p:sldId id="259" r:id="rId6"/>
    <p:sldId id="261" r:id="rId7"/>
    <p:sldId id="262" r:id="rId8"/>
    <p:sldId id="263" r:id="rId9"/>
    <p:sldId id="264" r:id="rId10"/>
    <p:sldId id="267" r:id="rId11"/>
    <p:sldId id="265" r:id="rId12"/>
    <p:sldId id="269" r:id="rId13"/>
    <p:sldId id="268" r:id="rId14"/>
    <p:sldId id="266" r:id="rId15"/>
    <p:sldId id="270" r:id="rId16"/>
    <p:sldId id="271" r:id="rId17"/>
    <p:sldId id="272" r:id="rId18"/>
    <p:sldId id="273" r:id="rId19"/>
    <p:sldId id="274" r:id="rId20"/>
    <p:sldId id="275"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66FF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24.10.2018</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24.10.2018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24.10.2018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24.10.2018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24.10.2018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24.10.2018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24.10.2018</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24.10.2018</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24.10.2018</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6016" y="2924944"/>
            <a:ext cx="3313355" cy="1702160"/>
          </a:xfrm>
        </p:spPr>
        <p:txBody>
          <a:bodyPr>
            <a:normAutofit fontScale="90000"/>
          </a:bodyPr>
          <a:lstStyle/>
          <a:p>
            <a:r>
              <a:rPr lang="kk-KZ" b="1" dirty="0" smtClean="0">
                <a:solidFill>
                  <a:schemeClr val="tx1"/>
                </a:solidFill>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3-4 </a:t>
            </a:r>
            <a:r>
              <a:rPr lang="ru-RU" b="1" dirty="0" err="1">
                <a:solidFill>
                  <a:schemeClr val="tx1"/>
                </a:solidFill>
                <a:latin typeface="Times New Roman" pitchFamily="18" charset="0"/>
                <a:cs typeface="Times New Roman" pitchFamily="18" charset="0"/>
              </a:rPr>
              <a:t>д</a:t>
            </a:r>
            <a:r>
              <a:rPr lang="ru-RU" b="1" dirty="0" err="1" smtClean="0">
                <a:solidFill>
                  <a:schemeClr val="tx1"/>
                </a:solidFill>
                <a:latin typeface="Times New Roman" pitchFamily="18" charset="0"/>
                <a:cs typeface="Times New Roman" pitchFamily="18" charset="0"/>
              </a:rPr>
              <a:t>әріс</a:t>
            </a:r>
            <a:r>
              <a:rPr lang="ru-RU" b="1" dirty="0" smtClean="0">
                <a:solidFill>
                  <a:schemeClr val="tx1"/>
                </a:solidFill>
                <a:latin typeface="Times New Roman" pitchFamily="18" charset="0"/>
                <a:cs typeface="Times New Roman" pitchFamily="18" charset="0"/>
              </a:rPr>
              <a:t> </a:t>
            </a:r>
            <a:r>
              <a:rPr lang="ru-RU" b="1" dirty="0" err="1" smtClean="0">
                <a:solidFill>
                  <a:schemeClr val="tx1"/>
                </a:solidFill>
                <a:latin typeface="Times New Roman" pitchFamily="18" charset="0"/>
                <a:cs typeface="Times New Roman" pitchFamily="18" charset="0"/>
              </a:rPr>
              <a:t>Педагогиканың</a:t>
            </a:r>
            <a:r>
              <a:rPr lang="ru-RU" b="1" dirty="0" smtClean="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пайда</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болуы</a:t>
            </a:r>
            <a:r>
              <a:rPr lang="ru-RU" b="1" dirty="0">
                <a:solidFill>
                  <a:schemeClr val="tx1"/>
                </a:solidFill>
                <a:latin typeface="Times New Roman" pitchFamily="18" charset="0"/>
                <a:cs typeface="Times New Roman" pitchFamily="18" charset="0"/>
              </a:rPr>
              <a:t> мен </a:t>
            </a:r>
            <a:r>
              <a:rPr lang="ru-RU" b="1" dirty="0" err="1">
                <a:solidFill>
                  <a:schemeClr val="tx1"/>
                </a:solidFill>
                <a:latin typeface="Times New Roman" pitchFamily="18" charset="0"/>
                <a:cs typeface="Times New Roman" pitchFamily="18" charset="0"/>
              </a:rPr>
              <a:t>дамуы</a:t>
            </a:r>
            <a:r>
              <a:rPr lang="ru-RU" b="1" dirty="0">
                <a:solidFill>
                  <a:schemeClr val="tx1"/>
                </a:solidFill>
                <a:latin typeface="Times New Roman" pitchFamily="18" charset="0"/>
                <a:cs typeface="Times New Roman" pitchFamily="18" charset="0"/>
              </a:rPr>
              <a:t> </a:t>
            </a:r>
          </a:p>
        </p:txBody>
      </p:sp>
      <p:pic>
        <p:nvPicPr>
          <p:cNvPr id="4" name="Picture 7" descr="MMj02830020000[1]"/>
          <p:cNvPicPr>
            <a:picLocks noChangeAspect="1" noChangeArrowheads="1" noCrop="1"/>
          </p:cNvPicPr>
          <p:nvPr/>
        </p:nvPicPr>
        <p:blipFill>
          <a:blip r:embed="rId2"/>
          <a:srcRect/>
          <a:stretch>
            <a:fillRect/>
          </a:stretch>
        </p:blipFill>
        <p:spPr bwMode="auto">
          <a:xfrm>
            <a:off x="-155245" y="4471966"/>
            <a:ext cx="1752600" cy="2386034"/>
          </a:xfrm>
          <a:prstGeom prst="rect">
            <a:avLst/>
          </a:prstGeom>
          <a:noFill/>
          <a:ln w="9525">
            <a:noFill/>
            <a:miter lim="800000"/>
            <a:headEnd/>
            <a:tailEnd/>
          </a:ln>
        </p:spPr>
      </p:pic>
      <p:pic>
        <p:nvPicPr>
          <p:cNvPr id="5" name="Picture 11" descr="BOOK1"/>
          <p:cNvPicPr>
            <a:picLocks noChangeAspect="1" noChangeArrowheads="1"/>
          </p:cNvPicPr>
          <p:nvPr/>
        </p:nvPicPr>
        <p:blipFill>
          <a:blip r:embed="rId3"/>
          <a:srcRect/>
          <a:stretch>
            <a:fillRect/>
          </a:stretch>
        </p:blipFill>
        <p:spPr bwMode="auto">
          <a:xfrm flipH="1">
            <a:off x="395536" y="1556792"/>
            <a:ext cx="4231176" cy="3024336"/>
          </a:xfrm>
          <a:prstGeom prst="rect">
            <a:avLst/>
          </a:prstGeom>
          <a:noFill/>
          <a:ln w="9525">
            <a:noFill/>
            <a:miter lim="800000"/>
            <a:headEnd/>
            <a:tailEnd/>
          </a:ln>
        </p:spPr>
      </p:pic>
    </p:spTree>
    <p:extLst>
      <p:ext uri="{BB962C8B-B14F-4D97-AF65-F5344CB8AC3E}">
        <p14:creationId xmlns:p14="http://schemas.microsoft.com/office/powerpoint/2010/main" val="638052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539552" y="1196752"/>
            <a:ext cx="2016224"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Сегізінші</a:t>
            </a:r>
            <a:r>
              <a:rPr lang="kk-KZ" sz="2000" b="1" dirty="0" smtClean="0">
                <a:latin typeface="Times New Roman" pitchFamily="18" charset="0"/>
                <a:cs typeface="Times New Roman" pitchFamily="18" charset="0"/>
              </a:rPr>
              <a:t> </a:t>
            </a:r>
            <a:r>
              <a:rPr lang="kk-KZ" sz="2000" b="1" dirty="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555776" y="188640"/>
            <a:ext cx="6048672" cy="61926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rgbClr val="002060"/>
                </a:solidFill>
                <a:latin typeface="Times New Roman" pitchFamily="18" charset="0"/>
                <a:cs typeface="Times New Roman" pitchFamily="18" charset="0"/>
              </a:rPr>
              <a:t>педагогиканың ғылым ретінде дамуы </a:t>
            </a:r>
            <a:r>
              <a:rPr lang="kk-KZ" b="1" dirty="0">
                <a:solidFill>
                  <a:srgbClr val="FF0000"/>
                </a:solidFill>
                <a:latin typeface="Times New Roman" pitchFamily="18" charset="0"/>
                <a:cs typeface="Times New Roman" pitchFamily="18" charset="0"/>
              </a:rPr>
              <a:t>К.Д. Ушинскийдің (1824-1870)</a:t>
            </a:r>
            <a:r>
              <a:rPr lang="kk-KZ" dirty="0">
                <a:solidFill>
                  <a:srgbClr val="002060"/>
                </a:solidFill>
                <a:latin typeface="Times New Roman" pitchFamily="18" charset="0"/>
                <a:cs typeface="Times New Roman" pitchFamily="18" charset="0"/>
              </a:rPr>
              <a:t> іс-әрекетімен байланысты. </a:t>
            </a:r>
            <a:r>
              <a:rPr lang="kk-KZ" u="sng" dirty="0">
                <a:solidFill>
                  <a:srgbClr val="002060"/>
                </a:solidFill>
                <a:latin typeface="Times New Roman" pitchFamily="18" charset="0"/>
                <a:cs typeface="Times New Roman" pitchFamily="18" charset="0"/>
              </a:rPr>
              <a:t>Ол көптеген мәселелерді бірінші болып шешті, оның ішінде: антропология, физиология, психология және тағы басқа ғылымдарды білуге негізделген жаңа педагогиканың жүйесін ойлап тапты; оқытудың қисындық негізін ашты; тәрбиелеу мен оқыту принциптерінің негізін қалады; орыстың педагогикалық ойларының демократиялық және гуманистік дәстүрлерін бекітті, оларға ғылыми күш </a:t>
            </a:r>
            <a:r>
              <a:rPr lang="kk-KZ" u="sng" dirty="0" smtClean="0">
                <a:solidFill>
                  <a:srgbClr val="002060"/>
                </a:solidFill>
                <a:latin typeface="Times New Roman" pitchFamily="18" charset="0"/>
                <a:cs typeface="Times New Roman" pitchFamily="18" charset="0"/>
              </a:rPr>
              <a:t>берді</a:t>
            </a:r>
            <a:r>
              <a:rPr lang="kk-KZ" dirty="0" smtClean="0">
                <a:solidFill>
                  <a:srgbClr val="002060"/>
                </a:solidFill>
                <a:latin typeface="Times New Roman" pitchFamily="18" charset="0"/>
                <a:cs typeface="Times New Roman" pitchFamily="18" charset="0"/>
              </a:rPr>
              <a:t>.</a:t>
            </a:r>
          </a:p>
          <a:p>
            <a:pPr algn="ctr"/>
            <a:r>
              <a:rPr lang="kk-KZ" dirty="0">
                <a:solidFill>
                  <a:srgbClr val="002060"/>
                </a:solidFill>
                <a:latin typeface="Times New Roman" pitchFamily="18" charset="0"/>
                <a:cs typeface="Times New Roman" pitchFamily="18" charset="0"/>
              </a:rPr>
              <a:t>Осы заманның орыс педагог-дидактиктерінің ішінен бастауыш мектептегі оқытудың бағдарламасын ойлап шығарған </a:t>
            </a:r>
            <a:r>
              <a:rPr lang="kk-KZ" b="1" dirty="0">
                <a:solidFill>
                  <a:srgbClr val="FF0000"/>
                </a:solidFill>
                <a:latin typeface="Times New Roman" pitchFamily="18" charset="0"/>
                <a:cs typeface="Times New Roman" pitchFamily="18" charset="0"/>
              </a:rPr>
              <a:t>Н.А. Корфты (1837-1904)</a:t>
            </a:r>
            <a:r>
              <a:rPr lang="kk-KZ" b="1" dirty="0">
                <a:solidFill>
                  <a:srgbClr val="002060"/>
                </a:solidFill>
                <a:latin typeface="Times New Roman" pitchFamily="18" charset="0"/>
                <a:cs typeface="Times New Roman" pitchFamily="18" charset="0"/>
              </a:rPr>
              <a:t>, </a:t>
            </a:r>
            <a:r>
              <a:rPr lang="kk-KZ" dirty="0">
                <a:solidFill>
                  <a:srgbClr val="002060"/>
                </a:solidFill>
                <a:latin typeface="Times New Roman" pitchFamily="18" charset="0"/>
                <a:cs typeface="Times New Roman" pitchFamily="18" charset="0"/>
              </a:rPr>
              <a:t>балаларды оқыту әдістемесін құрастырған </a:t>
            </a:r>
            <a:r>
              <a:rPr lang="kk-KZ" b="1" dirty="0">
                <a:solidFill>
                  <a:srgbClr val="FF0000"/>
                </a:solidFill>
                <a:latin typeface="Times New Roman" pitchFamily="18" charset="0"/>
                <a:cs typeface="Times New Roman" pitchFamily="18" charset="0"/>
              </a:rPr>
              <a:t>В.И. Водовозовты (1825-1886)</a:t>
            </a:r>
            <a:r>
              <a:rPr lang="kk-KZ" b="1" dirty="0">
                <a:solidFill>
                  <a:srgbClr val="002060"/>
                </a:solidFill>
                <a:latin typeface="Times New Roman" pitchFamily="18" charset="0"/>
                <a:cs typeface="Times New Roman" pitchFamily="18" charset="0"/>
              </a:rPr>
              <a:t>,</a:t>
            </a:r>
            <a:r>
              <a:rPr lang="kk-KZ" dirty="0">
                <a:solidFill>
                  <a:srgbClr val="002060"/>
                </a:solidFill>
                <a:latin typeface="Times New Roman" pitchFamily="18" charset="0"/>
                <a:cs typeface="Times New Roman" pitchFamily="18" charset="0"/>
              </a:rPr>
              <a:t> оқушылардың адамгершілік, ақыл-ой, дене бітімінің дамуына бағытталған бағдарламаларды ашқан </a:t>
            </a:r>
            <a:r>
              <a:rPr lang="kk-KZ" b="1" dirty="0">
                <a:solidFill>
                  <a:srgbClr val="FF0000"/>
                </a:solidFill>
                <a:latin typeface="Times New Roman" pitchFamily="18" charset="0"/>
                <a:cs typeface="Times New Roman" pitchFamily="18" charset="0"/>
              </a:rPr>
              <a:t>Н.Ф. Бунаковты (1837-1904) </a:t>
            </a:r>
            <a:r>
              <a:rPr lang="kk-KZ" dirty="0">
                <a:solidFill>
                  <a:srgbClr val="002060"/>
                </a:solidFill>
                <a:latin typeface="Times New Roman" pitchFamily="18" charset="0"/>
                <a:cs typeface="Times New Roman" pitchFamily="18" charset="0"/>
              </a:rPr>
              <a:t>атауға болады</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20674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0" y="1349152"/>
            <a:ext cx="2708176"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Тоғызыншы</a:t>
            </a:r>
            <a:r>
              <a:rPr lang="kk-KZ" sz="2000" i="1" dirty="0"/>
              <a:t> </a:t>
            </a:r>
            <a:r>
              <a:rPr lang="kk-KZ" sz="2000" b="1" dirty="0" smtClean="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708176" y="404664"/>
            <a:ext cx="6256312" cy="6264696"/>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solidFill>
                  <a:srgbClr val="002060"/>
                </a:solidFill>
                <a:latin typeface="Times New Roman" pitchFamily="18" charset="0"/>
                <a:cs typeface="Times New Roman" pitchFamily="18" charset="0"/>
              </a:rPr>
              <a:t>педагогиканың ғылым ретінде дамуы ХХ ғасырдың басындағы тарихи жайт – 1917 жылғы Ұлы Қазан төңкерісімен </a:t>
            </a:r>
            <a:r>
              <a:rPr lang="kk-KZ" sz="2000" b="1" dirty="0" smtClean="0">
                <a:solidFill>
                  <a:srgbClr val="002060"/>
                </a:solidFill>
                <a:latin typeface="Times New Roman" pitchFamily="18" charset="0"/>
                <a:cs typeface="Times New Roman" pitchFamily="18" charset="0"/>
              </a:rPr>
              <a:t>байланысты. </a:t>
            </a:r>
            <a:r>
              <a:rPr lang="kk-KZ" sz="2000" b="1" dirty="0">
                <a:solidFill>
                  <a:srgbClr val="002060"/>
                </a:solidFill>
                <a:latin typeface="Times New Roman" pitchFamily="18" charset="0"/>
                <a:cs typeface="Times New Roman" pitchFamily="18" charset="0"/>
              </a:rPr>
              <a:t>1918-1931 жж. білім беру мен оқытуды түбегейлі қайта құру жүйесінің жылдары болды.</a:t>
            </a:r>
            <a:r>
              <a:rPr lang="kk-KZ" sz="2000" b="1" dirty="0" smtClean="0">
                <a:solidFill>
                  <a:srgbClr val="002060"/>
                </a:solidFill>
                <a:latin typeface="Times New Roman" pitchFamily="18" charset="0"/>
                <a:cs typeface="Times New Roman" pitchFamily="18" charset="0"/>
              </a:rPr>
              <a:t> </a:t>
            </a:r>
            <a:r>
              <a:rPr lang="kk-KZ" sz="2000" b="1" u="sng" dirty="0">
                <a:solidFill>
                  <a:srgbClr val="002060"/>
                </a:solidFill>
                <a:latin typeface="Times New Roman" pitchFamily="18" charset="0"/>
                <a:cs typeface="Times New Roman" pitchFamily="18" charset="0"/>
              </a:rPr>
              <a:t>Мектептің өзі </a:t>
            </a:r>
            <a:r>
              <a:rPr lang="kk-KZ" sz="2000" b="1" u="sng" dirty="0">
                <a:solidFill>
                  <a:srgbClr val="FF0000"/>
                </a:solidFill>
                <a:latin typeface="Times New Roman" pitchFamily="18" charset="0"/>
                <a:cs typeface="Times New Roman" pitchFamily="18" charset="0"/>
              </a:rPr>
              <a:t>алдыңғы жалпы білім беретін орындардың</a:t>
            </a:r>
            <a:r>
              <a:rPr lang="kk-KZ" sz="2000" b="1" u="sng" dirty="0">
                <a:solidFill>
                  <a:srgbClr val="002060"/>
                </a:solidFill>
                <a:latin typeface="Times New Roman" pitchFamily="18" charset="0"/>
                <a:cs typeface="Times New Roman" pitchFamily="18" charset="0"/>
              </a:rPr>
              <a:t> (гимназия, лицей, училищелер, шіркеулік және жергілікті мектептер және т.б.) </a:t>
            </a:r>
            <a:r>
              <a:rPr lang="kk-KZ" sz="2000" b="1" u="sng" dirty="0">
                <a:solidFill>
                  <a:srgbClr val="FF0000"/>
                </a:solidFill>
                <a:latin typeface="Times New Roman" pitchFamily="18" charset="0"/>
                <a:cs typeface="Times New Roman" pitchFamily="18" charset="0"/>
              </a:rPr>
              <a:t>типтерін ауыстырып, бірыңғай еңбектік</a:t>
            </a:r>
            <a:r>
              <a:rPr lang="kk-KZ" sz="2000" b="1" u="sng" dirty="0">
                <a:solidFill>
                  <a:srgbClr val="002060"/>
                </a:solidFill>
                <a:latin typeface="Times New Roman" pitchFamily="18" charset="0"/>
                <a:cs typeface="Times New Roman" pitchFamily="18" charset="0"/>
              </a:rPr>
              <a:t> (ресми түрде – 1918 жылдан бастап Бірыңғай </a:t>
            </a:r>
            <a:r>
              <a:rPr lang="kk-KZ" sz="2000" b="1" u="sng" dirty="0" smtClean="0">
                <a:solidFill>
                  <a:srgbClr val="002060"/>
                </a:solidFill>
                <a:latin typeface="Times New Roman" pitchFamily="18" charset="0"/>
                <a:cs typeface="Times New Roman" pitchFamily="18" charset="0"/>
              </a:rPr>
              <a:t>еңбектік  </a:t>
            </a:r>
            <a:r>
              <a:rPr lang="kk-KZ" sz="2000" b="1" u="sng" dirty="0">
                <a:solidFill>
                  <a:srgbClr val="002060"/>
                </a:solidFill>
                <a:latin typeface="Times New Roman" pitchFamily="18" charset="0"/>
                <a:cs typeface="Times New Roman" pitchFamily="18" charset="0"/>
              </a:rPr>
              <a:t>мектеп) болып аталды. Бұл оқытудың дәстүрлі жүйесінен бас тартып, оқытудың мүлдем жаңа теориясы мен білім берудің тәжірибесін іздеудің белсенді кезеңі </a:t>
            </a:r>
            <a:r>
              <a:rPr lang="kk-KZ" sz="2000" b="1" u="sng" dirty="0" smtClean="0">
                <a:solidFill>
                  <a:srgbClr val="002060"/>
                </a:solidFill>
                <a:latin typeface="Times New Roman" pitchFamily="18" charset="0"/>
                <a:cs typeface="Times New Roman" pitchFamily="18" charset="0"/>
              </a:rPr>
              <a:t>болды</a:t>
            </a:r>
            <a:endParaRPr lang="ru-RU" sz="2000" b="1"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0895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24744"/>
            <a:ext cx="8064896" cy="4524315"/>
          </a:xfrm>
          <a:prstGeom prst="rect">
            <a:avLst/>
          </a:prstGeom>
        </p:spPr>
        <p:txBody>
          <a:bodyPr wrap="square">
            <a:spAutoFit/>
          </a:bodyPr>
          <a:lstStyle/>
          <a:p>
            <a:pPr algn="just"/>
            <a:r>
              <a:rPr lang="kk-KZ" sz="2400" dirty="0">
                <a:latin typeface="Times New Roman" pitchFamily="18" charset="0"/>
                <a:cs typeface="Times New Roman" pitchFamily="18" charset="0"/>
              </a:rPr>
              <a:t>Сабақ және оқытудың </a:t>
            </a:r>
            <a:r>
              <a:rPr lang="kk-KZ" sz="2400" b="1" dirty="0">
                <a:solidFill>
                  <a:srgbClr val="FF0000"/>
                </a:solidFill>
                <a:latin typeface="Times New Roman" pitchFamily="18" charset="0"/>
                <a:cs typeface="Times New Roman" pitchFamily="18" charset="0"/>
              </a:rPr>
              <a:t>сынып-сабақтық жүйесі </a:t>
            </a:r>
            <a:r>
              <a:rPr lang="kk-KZ" sz="2400" dirty="0">
                <a:latin typeface="Times New Roman" pitchFamily="18" charset="0"/>
                <a:cs typeface="Times New Roman" pitchFamily="18" charset="0"/>
              </a:rPr>
              <a:t>де қалпына келтірілді</a:t>
            </a:r>
            <a:r>
              <a:rPr lang="kk-KZ" sz="2400" dirty="0">
                <a:solidFill>
                  <a:srgbClr val="FF0000"/>
                </a:solidFill>
                <a:latin typeface="Times New Roman" pitchFamily="18" charset="0"/>
                <a:cs typeface="Times New Roman" pitchFamily="18" charset="0"/>
              </a:rPr>
              <a:t>; </a:t>
            </a:r>
            <a:r>
              <a:rPr lang="kk-KZ" sz="2400" b="1" dirty="0">
                <a:solidFill>
                  <a:srgbClr val="FF0000"/>
                </a:solidFill>
                <a:latin typeface="Times New Roman" pitchFamily="18" charset="0"/>
                <a:cs typeface="Times New Roman" pitchFamily="18" charset="0"/>
              </a:rPr>
              <a:t>оқу «тобы», «бригадалары» </a:t>
            </a:r>
            <a:r>
              <a:rPr lang="kk-KZ" sz="2400" dirty="0">
                <a:latin typeface="Times New Roman" pitchFamily="18" charset="0"/>
                <a:cs typeface="Times New Roman" pitchFamily="18" charset="0"/>
              </a:rPr>
              <a:t>дегеннің орнына </a:t>
            </a:r>
            <a:r>
              <a:rPr lang="kk-KZ" sz="2400" b="1" dirty="0">
                <a:solidFill>
                  <a:srgbClr val="FF0000"/>
                </a:solidFill>
                <a:latin typeface="Times New Roman" pitchFamily="18" charset="0"/>
                <a:cs typeface="Times New Roman" pitchFamily="18" charset="0"/>
              </a:rPr>
              <a:t>«сынып»</a:t>
            </a:r>
            <a:r>
              <a:rPr lang="kk-KZ" sz="2400" b="1" dirty="0">
                <a:latin typeface="Times New Roman" pitchFamily="18" charset="0"/>
                <a:cs typeface="Times New Roman" pitchFamily="18" charset="0"/>
              </a:rPr>
              <a:t> </a:t>
            </a:r>
            <a:r>
              <a:rPr lang="kk-KZ" sz="2400" dirty="0">
                <a:latin typeface="Times New Roman" pitchFamily="18" charset="0"/>
                <a:cs typeface="Times New Roman" pitchFamily="18" charset="0"/>
              </a:rPr>
              <a:t>деген атау қолданыла бастады (1934-1935 жж.). </a:t>
            </a:r>
            <a:r>
              <a:rPr lang="kk-KZ" sz="2400" u="sng" dirty="0">
                <a:latin typeface="Times New Roman" pitchFamily="18" charset="0"/>
                <a:cs typeface="Times New Roman" pitchFamily="18" charset="0"/>
              </a:rPr>
              <a:t>Қайтадан жеке білім бақылаулары мен мектептік бағалар, мектеп бітіргенде және сыныптан сыныпқа ауысқанда тапсыратын емтихандар («сынақ» атымен) енгізілді; қайтадан үй тапсырмасын беру тәжірибеленді; оқытудың дәстүрлі әдістері қолданыла бастады; «жұмыс кітаптары» өзінің орнын тұрақты оқу кітаптарына берді</a:t>
            </a:r>
            <a:r>
              <a:rPr lang="kk-KZ" sz="2400" u="sng" dirty="0" smtClean="0">
                <a:latin typeface="Times New Roman" pitchFamily="18" charset="0"/>
                <a:cs typeface="Times New Roman" pitchFamily="18" charset="0"/>
              </a:rPr>
              <a:t>.</a:t>
            </a:r>
            <a:r>
              <a:rPr lang="kk-KZ" sz="2400" u="sng" dirty="0">
                <a:latin typeface="Times New Roman" pitchFamily="18" charset="0"/>
                <a:cs typeface="Times New Roman" pitchFamily="18" charset="0"/>
              </a:rPr>
              <a:t> И</a:t>
            </a:r>
            <a:r>
              <a:rPr lang="kk-KZ" sz="2400" u="sng" dirty="0" smtClean="0">
                <a:latin typeface="Times New Roman" pitchFamily="18" charset="0"/>
                <a:cs typeface="Times New Roman" pitchFamily="18" charset="0"/>
              </a:rPr>
              <a:t>деологиялық </a:t>
            </a:r>
            <a:r>
              <a:rPr lang="kk-KZ" sz="2400" u="sng" dirty="0">
                <a:latin typeface="Times New Roman" pitchFamily="18" charset="0"/>
                <a:cs typeface="Times New Roman" pitchFamily="18" charset="0"/>
              </a:rPr>
              <a:t>бағыт мектепке дейінгі балалықтан басталып, мектеп кезінде – әліппеден мектептің барлық кезеңінде және жоғары оқу орнына дейін жалғасты.</a:t>
            </a:r>
            <a:endParaRPr lang="ru-RU"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258501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39687"/>
            <a:ext cx="8064896" cy="6001643"/>
          </a:xfrm>
          <a:prstGeom prst="rect">
            <a:avLst/>
          </a:prstGeom>
        </p:spPr>
        <p:txBody>
          <a:bodyPr wrap="square">
            <a:spAutoFit/>
          </a:bodyPr>
          <a:lstStyle/>
          <a:p>
            <a:pPr algn="ctr"/>
            <a:r>
              <a:rPr lang="kk-KZ" sz="2400" dirty="0">
                <a:latin typeface="Times New Roman" pitchFamily="18" charset="0"/>
                <a:cs typeface="Times New Roman" pitchFamily="18" charset="0"/>
              </a:rPr>
              <a:t>Оқытудың, білім берудің теориясы мен тәжірибесінде шетел ғалымдары да із қалдырды. Осылайша американың ірі ғалымы </a:t>
            </a:r>
            <a:r>
              <a:rPr lang="kk-KZ" sz="2400" b="1" dirty="0">
                <a:solidFill>
                  <a:schemeClr val="accent3"/>
                </a:solidFill>
                <a:latin typeface="Times New Roman" pitchFamily="18" charset="0"/>
                <a:cs typeface="Times New Roman" pitchFamily="18" charset="0"/>
              </a:rPr>
              <a:t>Джон Дьюи (1859-1952) </a:t>
            </a:r>
            <a:r>
              <a:rPr lang="kk-KZ" sz="2400" u="sng" dirty="0">
                <a:latin typeface="Times New Roman" pitchFamily="18" charset="0"/>
                <a:cs typeface="Times New Roman" pitchFamily="18" charset="0"/>
              </a:rPr>
              <a:t>оқушылардың практикалық іс-әрекеті кезіндегі интеллектуалдық мүмкіндіктерін дамыту идеясын алдыға тартты. Дидактика саласындағы басқа шетел ғалымдардың ішінен таным саласындағы педагогикалық мақсаттар таксономиясының негізін қалаған </a:t>
            </a:r>
            <a:r>
              <a:rPr lang="kk-KZ" sz="2400" b="1" dirty="0">
                <a:solidFill>
                  <a:schemeClr val="accent3"/>
                </a:solidFill>
                <a:latin typeface="Times New Roman" pitchFamily="18" charset="0"/>
                <a:cs typeface="Times New Roman" pitchFamily="18" charset="0"/>
              </a:rPr>
              <a:t>Б. Блумның (1913 ж., АҚШ), </a:t>
            </a:r>
            <a:r>
              <a:rPr lang="kk-KZ" sz="2400" dirty="0">
                <a:latin typeface="Times New Roman" pitchFamily="18" charset="0"/>
                <a:cs typeface="Times New Roman" pitchFamily="18" charset="0"/>
              </a:rPr>
              <a:t>оқыту үдерісі саласындағы еңбектердің авторы </a:t>
            </a:r>
            <a:r>
              <a:rPr lang="kk-KZ" sz="2400" dirty="0">
                <a:solidFill>
                  <a:schemeClr val="accent3"/>
                </a:solidFill>
                <a:latin typeface="Times New Roman" pitchFamily="18" charset="0"/>
                <a:cs typeface="Times New Roman" pitchFamily="18" charset="0"/>
              </a:rPr>
              <a:t>Д</a:t>
            </a:r>
            <a:r>
              <a:rPr lang="kk-KZ" sz="2400" b="1" dirty="0">
                <a:solidFill>
                  <a:schemeClr val="accent3"/>
                </a:solidFill>
                <a:latin typeface="Times New Roman" pitchFamily="18" charset="0"/>
                <a:cs typeface="Times New Roman" pitchFamily="18" charset="0"/>
              </a:rPr>
              <a:t>. Брунердің (1915 ж., АҚШ)</a:t>
            </a:r>
            <a:r>
              <a:rPr lang="kk-KZ" sz="2400" b="1" dirty="0">
                <a:latin typeface="Times New Roman" pitchFamily="18" charset="0"/>
                <a:cs typeface="Times New Roman" pitchFamily="18" charset="0"/>
              </a:rPr>
              <a:t>,</a:t>
            </a:r>
            <a:r>
              <a:rPr lang="kk-KZ" sz="2400" dirty="0">
                <a:latin typeface="Times New Roman" pitchFamily="18" charset="0"/>
                <a:cs typeface="Times New Roman" pitchFamily="18" charset="0"/>
              </a:rPr>
              <a:t> </a:t>
            </a:r>
            <a:r>
              <a:rPr lang="kk-KZ" sz="2400" u="sng" dirty="0">
                <a:latin typeface="Times New Roman" pitchFamily="18" charset="0"/>
                <a:cs typeface="Times New Roman" pitchFamily="18" charset="0"/>
              </a:rPr>
              <a:t>оқыту стильдерінің сипаттарын көрсеткен </a:t>
            </a:r>
            <a:r>
              <a:rPr lang="kk-KZ" sz="2400" b="1" dirty="0">
                <a:solidFill>
                  <a:schemeClr val="accent3"/>
                </a:solidFill>
                <a:latin typeface="Times New Roman" pitchFamily="18" charset="0"/>
                <a:cs typeface="Times New Roman" pitchFamily="18" charset="0"/>
              </a:rPr>
              <a:t>Н. Беннеттің (Ұлыбритания)</a:t>
            </a:r>
            <a:r>
              <a:rPr lang="kk-KZ" sz="2400" dirty="0">
                <a:latin typeface="Times New Roman" pitchFamily="18" charset="0"/>
                <a:cs typeface="Times New Roman" pitchFamily="18" charset="0"/>
              </a:rPr>
              <a:t>, </a:t>
            </a:r>
            <a:r>
              <a:rPr lang="kk-KZ" sz="2400" u="sng" dirty="0">
                <a:latin typeface="Times New Roman" pitchFamily="18" charset="0"/>
                <a:cs typeface="Times New Roman" pitchFamily="18" charset="0"/>
              </a:rPr>
              <a:t>жалпы дидактика теориясы мен проблемалық оқытуды зерттеген </a:t>
            </a:r>
            <a:r>
              <a:rPr lang="kk-KZ" sz="2400" b="1" dirty="0">
                <a:solidFill>
                  <a:schemeClr val="accent3"/>
                </a:solidFill>
                <a:latin typeface="Times New Roman" pitchFamily="18" charset="0"/>
                <a:cs typeface="Times New Roman" pitchFamily="18" charset="0"/>
              </a:rPr>
              <a:t>В. Оконьнің (1914 ж., Польша)</a:t>
            </a:r>
            <a:r>
              <a:rPr lang="kk-KZ" sz="2400" b="1" dirty="0">
                <a:latin typeface="Times New Roman" pitchFamily="18" charset="0"/>
                <a:cs typeface="Times New Roman" pitchFamily="18" charset="0"/>
              </a:rPr>
              <a:t>, </a:t>
            </a:r>
            <a:r>
              <a:rPr lang="kk-KZ" sz="2400" u="sng" dirty="0">
                <a:latin typeface="Times New Roman" pitchFamily="18" charset="0"/>
                <a:cs typeface="Times New Roman" pitchFamily="18" charset="0"/>
              </a:rPr>
              <a:t>проблемалық оқыту және бағдарламалық оқыту, өзін-өзі оқытуды педагогикалық басқару, білім беру технологиясы, дидактика теориясы негіздерін қалаған </a:t>
            </a:r>
            <a:r>
              <a:rPr lang="kk-KZ" sz="2400" b="1" dirty="0">
                <a:solidFill>
                  <a:schemeClr val="accent3"/>
                </a:solidFill>
                <a:latin typeface="Times New Roman" pitchFamily="18" charset="0"/>
                <a:cs typeface="Times New Roman" pitchFamily="18" charset="0"/>
              </a:rPr>
              <a:t>Ч. Куписевичтің (1924 ж., Польша)</a:t>
            </a:r>
            <a:r>
              <a:rPr lang="kk-KZ" sz="2400" dirty="0">
                <a:solidFill>
                  <a:schemeClr val="accent3"/>
                </a:solidFill>
                <a:latin typeface="Times New Roman" pitchFamily="18" charset="0"/>
                <a:cs typeface="Times New Roman" pitchFamily="18" charset="0"/>
              </a:rPr>
              <a:t> </a:t>
            </a:r>
            <a:r>
              <a:rPr lang="kk-KZ" sz="2400" dirty="0">
                <a:latin typeface="Times New Roman" pitchFamily="18" charset="0"/>
                <a:cs typeface="Times New Roman" pitchFamily="18" charset="0"/>
              </a:rPr>
              <a:t>есімдері көпке танымал</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737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467544" y="1373560"/>
            <a:ext cx="2240632"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Оныншы</a:t>
            </a:r>
            <a:r>
              <a:rPr lang="kk-KZ" sz="2000" i="1" dirty="0" smtClean="0"/>
              <a:t> </a:t>
            </a:r>
            <a:r>
              <a:rPr lang="kk-KZ" sz="2000" b="1" dirty="0" smtClean="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708176" y="476672"/>
            <a:ext cx="6184304" cy="612068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solidFill>
                  <a:schemeClr val="accent3"/>
                </a:solidFill>
                <a:latin typeface="Times New Roman" pitchFamily="18" charset="0"/>
                <a:cs typeface="Times New Roman" pitchFamily="18" charset="0"/>
              </a:rPr>
              <a:t>1990 жылдан </a:t>
            </a:r>
            <a:r>
              <a:rPr lang="kk-KZ" sz="2000" dirty="0">
                <a:solidFill>
                  <a:srgbClr val="7030A0"/>
                </a:solidFill>
                <a:latin typeface="Times New Roman" pitchFamily="18" charset="0"/>
                <a:cs typeface="Times New Roman" pitchFamily="18" charset="0"/>
              </a:rPr>
              <a:t>бастап қазіргі уақытқа дейінгі аралықты қамтиды. </a:t>
            </a:r>
            <a:r>
              <a:rPr lang="kk-KZ" sz="2000" u="sng" dirty="0">
                <a:solidFill>
                  <a:srgbClr val="7030A0"/>
                </a:solidFill>
                <a:latin typeface="Times New Roman" pitchFamily="18" charset="0"/>
                <a:cs typeface="Times New Roman" pitchFamily="18" charset="0"/>
              </a:rPr>
              <a:t>Бұл кезең оқытудағы педагогикалық технологиялары, соның ішінде ақпараттық-коммуникативті технологияны және тұлға-бағдарлық білімді беруді енгізу мәселелеріне қатысты қызығушылықтардың туындауымен сипатталады. Педагогикалық инновацияның, педагогикалық мониторингтің, менеджменттің теориялық негіздері зерттелінді</a:t>
            </a:r>
            <a:r>
              <a:rPr lang="kk-KZ" sz="2000" dirty="0">
                <a:solidFill>
                  <a:srgbClr val="7030A0"/>
                </a:solidFill>
                <a:latin typeface="Times New Roman" pitchFamily="18" charset="0"/>
                <a:cs typeface="Times New Roman" pitchFamily="18" charset="0"/>
              </a:rPr>
              <a:t>. Бұл сұрақтарды зерттеуде </a:t>
            </a:r>
            <a:r>
              <a:rPr lang="kk-KZ" sz="2000" b="1" dirty="0">
                <a:solidFill>
                  <a:schemeClr val="accent3"/>
                </a:solidFill>
                <a:latin typeface="Times New Roman" pitchFamily="18" charset="0"/>
                <a:cs typeface="Times New Roman" pitchFamily="18" charset="0"/>
              </a:rPr>
              <a:t>Ю.А. Конаржевский (1990 ж.), Т.И. Шамова (1991 ж.), М.М. Поташник (1992 ж.), Л.С. Подымова (1995 ж.), М.В. Кларин (1995 ж.), Г.К. Селевко (1998 ж.), В.П. Беспалько (1998 ж.), Е.В. Бондаревская (2000 ж.), И.С. Якиманская (2000 ж.)</a:t>
            </a:r>
            <a:r>
              <a:rPr lang="kk-KZ" sz="2000" b="1" dirty="0">
                <a:solidFill>
                  <a:srgbClr val="7030A0"/>
                </a:solidFill>
                <a:latin typeface="Times New Roman" pitchFamily="18" charset="0"/>
                <a:cs typeface="Times New Roman" pitchFamily="18" charset="0"/>
              </a:rPr>
              <a:t> </a:t>
            </a:r>
            <a:r>
              <a:rPr lang="kk-KZ" sz="2000" dirty="0">
                <a:solidFill>
                  <a:srgbClr val="7030A0"/>
                </a:solidFill>
                <a:latin typeface="Times New Roman" pitchFamily="18" charset="0"/>
                <a:cs typeface="Times New Roman" pitchFamily="18" charset="0"/>
              </a:rPr>
              <a:t>және тағы басқа ғалымдар зор үлесін қосты</a:t>
            </a:r>
            <a:endParaRPr lang="ru-RU" sz="2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327318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412776"/>
            <a:ext cx="6768752" cy="2246769"/>
          </a:xfrm>
          <a:prstGeom prst="rect">
            <a:avLst/>
          </a:prstGeom>
        </p:spPr>
        <p:txBody>
          <a:bodyPr wrap="square">
            <a:spAutoFit/>
          </a:bodyPr>
          <a:lstStyle/>
          <a:p>
            <a:pPr algn="ctr"/>
            <a:r>
              <a:rPr lang="kk-KZ" sz="2800" b="1" dirty="0">
                <a:solidFill>
                  <a:srgbClr val="FF0000"/>
                </a:solidFill>
                <a:latin typeface="Times New Roman" pitchFamily="18" charset="0"/>
                <a:cs typeface="Times New Roman" pitchFamily="18" charset="0"/>
              </a:rPr>
              <a:t>Қазақстандық педагогиканың даму жолы ерекше </a:t>
            </a:r>
            <a:r>
              <a:rPr lang="kk-KZ" sz="2800" b="1" dirty="0">
                <a:solidFill>
                  <a:srgbClr val="002060"/>
                </a:solidFill>
                <a:latin typeface="Times New Roman" pitchFamily="18" charset="0"/>
                <a:cs typeface="Times New Roman" pitchFamily="18" charset="0"/>
              </a:rPr>
              <a:t>болып келеді. Қазақстандық педагогика ғылымының дамуындағы </a:t>
            </a:r>
            <a:r>
              <a:rPr lang="kk-KZ" sz="2800" b="1" dirty="0">
                <a:solidFill>
                  <a:srgbClr val="FF0000"/>
                </a:solidFill>
                <a:latin typeface="Times New Roman" pitchFamily="18" charset="0"/>
                <a:cs typeface="Times New Roman" pitchFamily="18" charset="0"/>
              </a:rPr>
              <a:t>алты кезеңді </a:t>
            </a:r>
            <a:r>
              <a:rPr lang="kk-KZ" sz="2800" b="1" dirty="0">
                <a:solidFill>
                  <a:srgbClr val="002060"/>
                </a:solidFill>
                <a:latin typeface="Times New Roman" pitchFamily="18" charset="0"/>
                <a:cs typeface="Times New Roman" pitchFamily="18" charset="0"/>
              </a:rPr>
              <a:t>шартты түрде атап айтуға </a:t>
            </a:r>
            <a:r>
              <a:rPr lang="kk-KZ" sz="2800" b="1" dirty="0" smtClean="0">
                <a:solidFill>
                  <a:srgbClr val="002060"/>
                </a:solidFill>
                <a:latin typeface="Times New Roman" pitchFamily="18" charset="0"/>
                <a:cs typeface="Times New Roman" pitchFamily="18" charset="0"/>
              </a:rPr>
              <a:t>болады</a:t>
            </a:r>
            <a:endParaRPr lang="ru-RU"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2828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83568" y="692696"/>
            <a:ext cx="7848872" cy="1656184"/>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i="1" u="sng" dirty="0">
                <a:solidFill>
                  <a:srgbClr val="FF0000"/>
                </a:solidFill>
                <a:latin typeface="Times New Roman" pitchFamily="18" charset="0"/>
                <a:cs typeface="Times New Roman" pitchFamily="18" charset="0"/>
              </a:rPr>
              <a:t>Бірінші кезең</a:t>
            </a:r>
            <a:r>
              <a:rPr lang="kk-KZ" b="1" u="sng" dirty="0">
                <a:solidFill>
                  <a:srgbClr val="FF0000"/>
                </a:solidFill>
                <a:latin typeface="Times New Roman" pitchFamily="18" charset="0"/>
                <a:cs typeface="Times New Roman" pitchFamily="18" charset="0"/>
              </a:rPr>
              <a:t> – </a:t>
            </a:r>
            <a:r>
              <a:rPr lang="kk-KZ" dirty="0">
                <a:solidFill>
                  <a:srgbClr val="002060"/>
                </a:solidFill>
                <a:latin typeface="Times New Roman" pitchFamily="18" charset="0"/>
                <a:cs typeface="Times New Roman" pitchFamily="18" charset="0"/>
              </a:rPr>
              <a:t>тәрбиелік ойлар жазылған эпос пен жырлардағы, ертегілердегі халықтың ауызекі өнерімен, қазақтың салт-дәстүрімен </a:t>
            </a:r>
            <a:r>
              <a:rPr lang="kk-KZ" dirty="0" smtClean="0">
                <a:solidFill>
                  <a:srgbClr val="002060"/>
                </a:solidFill>
                <a:latin typeface="Times New Roman" pitchFamily="18" charset="0"/>
                <a:cs typeface="Times New Roman" pitchFamily="18" charset="0"/>
              </a:rPr>
              <a:t>байланысты</a:t>
            </a:r>
            <a:endParaRPr lang="ru-RU" dirty="0">
              <a:solidFill>
                <a:srgbClr val="002060"/>
              </a:solidFill>
              <a:latin typeface="Times New Roman" pitchFamily="18" charset="0"/>
              <a:cs typeface="Times New Roman" pitchFamily="18" charset="0"/>
            </a:endParaRPr>
          </a:p>
        </p:txBody>
      </p:sp>
      <p:sp>
        <p:nvSpPr>
          <p:cNvPr id="3" name="Скругленный прямоугольник 2"/>
          <p:cNvSpPr/>
          <p:nvPr/>
        </p:nvSpPr>
        <p:spPr>
          <a:xfrm>
            <a:off x="683568" y="2564904"/>
            <a:ext cx="7848872" cy="367240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b="1" i="1" u="sng" dirty="0">
                <a:solidFill>
                  <a:srgbClr val="FF0000"/>
                </a:solidFill>
                <a:latin typeface="Times New Roman" pitchFamily="18" charset="0"/>
                <a:cs typeface="Times New Roman" pitchFamily="18" charset="0"/>
              </a:rPr>
              <a:t>Екінші кезең</a:t>
            </a:r>
            <a:r>
              <a:rPr lang="kk-KZ" b="1" u="sng" dirty="0">
                <a:solidFill>
                  <a:srgbClr val="FF0000"/>
                </a:solidFill>
                <a:latin typeface="Times New Roman" pitchFamily="18" charset="0"/>
                <a:cs typeface="Times New Roman" pitchFamily="18" charset="0"/>
              </a:rPr>
              <a:t> – </a:t>
            </a:r>
            <a:r>
              <a:rPr lang="kk-KZ" dirty="0">
                <a:solidFill>
                  <a:srgbClr val="002060"/>
                </a:solidFill>
                <a:latin typeface="Times New Roman" pitchFamily="18" charset="0"/>
                <a:cs typeface="Times New Roman" pitchFamily="18" charset="0"/>
              </a:rPr>
              <a:t>Шығыс Ренессанс дәуірі деп аталып кеткен шығыс мәдениетінің қалыптасу кезеңімен байланысады. Себебі </a:t>
            </a:r>
            <a:r>
              <a:rPr lang="kk-KZ" u="sng" dirty="0">
                <a:solidFill>
                  <a:srgbClr val="002060"/>
                </a:solidFill>
                <a:latin typeface="Times New Roman" pitchFamily="18" charset="0"/>
                <a:cs typeface="Times New Roman" pitchFamily="18" charset="0"/>
              </a:rPr>
              <a:t>еуропалық Қайта өрлеуге дейін араб-мұсылман ғалымдары антика дәуірінің рухани мұрасын түбегейлі зерттеп, өзіндік гуманистік әлемдік көзқарасын қалыптастырды.</a:t>
            </a:r>
            <a:endParaRPr lang="ru-RU" u="sng" dirty="0">
              <a:solidFill>
                <a:srgbClr val="002060"/>
              </a:solidFill>
              <a:latin typeface="Times New Roman" pitchFamily="18" charset="0"/>
              <a:cs typeface="Times New Roman" pitchFamily="18" charset="0"/>
            </a:endParaRPr>
          </a:p>
          <a:p>
            <a:r>
              <a:rPr lang="kk-KZ" dirty="0">
                <a:solidFill>
                  <a:srgbClr val="002060"/>
                </a:solidFill>
                <a:latin typeface="Times New Roman" pitchFamily="18" charset="0"/>
                <a:cs typeface="Times New Roman" pitchFamily="18" charset="0"/>
              </a:rPr>
              <a:t>Қазақ халқының педагогикалық көзқарастарының қалыптасуына </a:t>
            </a:r>
            <a:r>
              <a:rPr lang="kk-KZ" dirty="0">
                <a:solidFill>
                  <a:srgbClr val="C00000"/>
                </a:solidFill>
                <a:latin typeface="Times New Roman" pitchFamily="18" charset="0"/>
                <a:cs typeface="Times New Roman" pitchFamily="18" charset="0"/>
              </a:rPr>
              <a:t>Әбу Насыр әл-Фарабидің (870-950), Әбу Әли Хусейн ибн Абдаллах Синаның (980-1037), Әбу Рейхан Мухаммед аль-Бирунидің (970-1048), Әбу Хамида аль-Газалидің (1056-1111), Насэреддин Тусидің (1202-1273) </a:t>
            </a:r>
            <a:r>
              <a:rPr lang="kk-KZ" dirty="0">
                <a:solidFill>
                  <a:srgbClr val="002060"/>
                </a:solidFill>
                <a:latin typeface="Times New Roman" pitchFamily="18" charset="0"/>
                <a:cs typeface="Times New Roman" pitchFamily="18" charset="0"/>
              </a:rPr>
              <a:t>және т.б. тәрбие және білім беру жайлы еңбектері зор ықпал етті. Алайда ғалым-энциклопедистердің тәрбие және білім жайлы құнды педагогикалық ойлары біртұтас жүйеге келтірілмеген еді</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868188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115616" y="764704"/>
            <a:ext cx="7056784" cy="547260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000" b="1" i="1" u="sng" dirty="0">
                <a:solidFill>
                  <a:srgbClr val="FF0000"/>
                </a:solidFill>
                <a:latin typeface="Times New Roman" pitchFamily="18" charset="0"/>
                <a:cs typeface="Times New Roman" pitchFamily="18" charset="0"/>
              </a:rPr>
              <a:t>Үшінші кезең – </a:t>
            </a:r>
            <a:r>
              <a:rPr lang="kk-KZ" sz="2000" dirty="0">
                <a:solidFill>
                  <a:srgbClr val="002060"/>
                </a:solidFill>
                <a:latin typeface="Times New Roman" pitchFamily="18" charset="0"/>
                <a:cs typeface="Times New Roman" pitchFamily="18" charset="0"/>
              </a:rPr>
              <a:t>қазақстандық педагогиканың дамуына үлкен үлес қосқан танымал философтардың, ғалымдардың, ақындардың, жазушылардың, ағартушылардың атымен байланыстырылады, атап айтсақ, </a:t>
            </a:r>
            <a:r>
              <a:rPr lang="kk-KZ" sz="2000" b="1" dirty="0">
                <a:solidFill>
                  <a:srgbClr val="FF0000"/>
                </a:solidFill>
                <a:latin typeface="Times New Roman" pitchFamily="18" charset="0"/>
                <a:cs typeface="Times New Roman" pitchFamily="18" charset="0"/>
              </a:rPr>
              <a:t>Ш. Уәлиханов (1883-1865), Ы. Алтынсарин (1841-1889), А. Құнанбаев (1845-1904), С. Торайғыров (1893-1920), Ш. Құдайбердиев (1858-1931) </a:t>
            </a:r>
            <a:r>
              <a:rPr lang="kk-KZ" sz="2000" dirty="0">
                <a:solidFill>
                  <a:srgbClr val="002060"/>
                </a:solidFill>
                <a:latin typeface="Times New Roman" pitchFamily="18" charset="0"/>
                <a:cs typeface="Times New Roman" pitchFamily="18" charset="0"/>
              </a:rPr>
              <a:t>және тағы басқалар. </a:t>
            </a:r>
            <a:r>
              <a:rPr lang="kk-KZ" sz="2000" u="sng" dirty="0">
                <a:solidFill>
                  <a:srgbClr val="002060"/>
                </a:solidFill>
                <a:latin typeface="Times New Roman" pitchFamily="18" charset="0"/>
                <a:cs typeface="Times New Roman" pitchFamily="18" charset="0"/>
              </a:rPr>
              <a:t>Олардың тәрбие және білім беру жөніндегі ойлары, идеялары отандық педагогиканың дамуындағы аса маңызды құндылықтар болды</a:t>
            </a:r>
            <a:r>
              <a:rPr lang="kk-KZ" sz="2000" dirty="0">
                <a:solidFill>
                  <a:srgbClr val="002060"/>
                </a:solidFill>
                <a:latin typeface="Times New Roman" pitchFamily="18" charset="0"/>
                <a:cs typeface="Times New Roman" pitchFamily="18" charset="0"/>
              </a:rPr>
              <a:t>. Мысалы, </a:t>
            </a:r>
            <a:r>
              <a:rPr lang="kk-KZ" sz="2000" b="1" dirty="0">
                <a:solidFill>
                  <a:srgbClr val="FF0000"/>
                </a:solidFill>
                <a:latin typeface="Times New Roman" pitchFamily="18" charset="0"/>
                <a:cs typeface="Times New Roman" pitchFamily="18" charset="0"/>
              </a:rPr>
              <a:t>Ы. Алтынсарин</a:t>
            </a:r>
            <a:r>
              <a:rPr lang="kk-KZ" sz="2000" dirty="0">
                <a:solidFill>
                  <a:srgbClr val="FF0000"/>
                </a:solidFill>
                <a:latin typeface="Times New Roman" pitchFamily="18" charset="0"/>
                <a:cs typeface="Times New Roman" pitchFamily="18" charset="0"/>
              </a:rPr>
              <a:t> </a:t>
            </a:r>
            <a:r>
              <a:rPr lang="kk-KZ" sz="2000" u="sng" dirty="0">
                <a:solidFill>
                  <a:srgbClr val="002060"/>
                </a:solidFill>
                <a:latin typeface="Times New Roman" pitchFamily="18" charset="0"/>
                <a:cs typeface="Times New Roman" pitchFamily="18" charset="0"/>
              </a:rPr>
              <a:t>қазақ мектебінің негізін қалаушы, ол бірінші болып</a:t>
            </a:r>
            <a:r>
              <a:rPr lang="kk-KZ" sz="2000" dirty="0">
                <a:solidFill>
                  <a:srgbClr val="002060"/>
                </a:solidFill>
                <a:latin typeface="Times New Roman" pitchFamily="18" charset="0"/>
                <a:cs typeface="Times New Roman" pitchFamily="18" charset="0"/>
              </a:rPr>
              <a:t> </a:t>
            </a:r>
            <a:r>
              <a:rPr lang="kk-KZ" sz="2000" b="1" dirty="0">
                <a:solidFill>
                  <a:srgbClr val="FF0000"/>
                </a:solidFill>
                <a:latin typeface="Times New Roman" pitchFamily="18" charset="0"/>
                <a:cs typeface="Times New Roman" pitchFamily="18" charset="0"/>
              </a:rPr>
              <a:t>«Қазақ хрестоматиясын» (1879 ж.), «Қазақтарды орыс тілге үйретудегі бастапқы басшылық» (1879 ж.)</a:t>
            </a:r>
            <a:r>
              <a:rPr lang="kk-KZ" sz="2000" dirty="0">
                <a:solidFill>
                  <a:srgbClr val="002060"/>
                </a:solidFill>
                <a:latin typeface="Times New Roman" pitchFamily="18" charset="0"/>
                <a:cs typeface="Times New Roman" pitchFamily="18" charset="0"/>
              </a:rPr>
              <a:t> </a:t>
            </a:r>
            <a:r>
              <a:rPr lang="kk-KZ" sz="2000" u="sng" dirty="0">
                <a:solidFill>
                  <a:srgbClr val="002060"/>
                </a:solidFill>
                <a:latin typeface="Times New Roman" pitchFamily="18" charset="0"/>
                <a:cs typeface="Times New Roman" pitchFamily="18" charset="0"/>
              </a:rPr>
              <a:t>атты қазақ оқулықтарын жазған. Ы. Алтынсариннің басшылығымен алғашқы қазақ мектептері мен училищелері ашылды</a:t>
            </a:r>
            <a:r>
              <a:rPr lang="kk-KZ" sz="2000" dirty="0">
                <a:solidFill>
                  <a:srgbClr val="002060"/>
                </a:solidFill>
                <a:latin typeface="Times New Roman" pitchFamily="18" charset="0"/>
                <a:cs typeface="Times New Roman" pitchFamily="18" charset="0"/>
              </a:rPr>
              <a:t>.</a:t>
            </a:r>
            <a:endParaRPr lang="ru-RU" sz="2000" dirty="0">
              <a:solidFill>
                <a:srgbClr val="002060"/>
              </a:solidFill>
              <a:latin typeface="Times New Roman" pitchFamily="18" charset="0"/>
              <a:cs typeface="Times New Roman" pitchFamily="18" charset="0"/>
            </a:endParaRPr>
          </a:p>
          <a:p>
            <a:pPr algn="ct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07955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27584" y="836712"/>
            <a:ext cx="7632848" cy="5472608"/>
          </a:xfrm>
          <a:prstGeom prst="round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kk-KZ" sz="2000" b="1" i="1" u="sng" dirty="0">
                <a:solidFill>
                  <a:srgbClr val="FF0000"/>
                </a:solidFill>
                <a:latin typeface="Times New Roman" pitchFamily="18" charset="0"/>
                <a:cs typeface="Times New Roman" pitchFamily="18" charset="0"/>
              </a:rPr>
              <a:t>Төртінші кезең – </a:t>
            </a:r>
            <a:r>
              <a:rPr lang="kk-KZ" sz="2000" dirty="0">
                <a:solidFill>
                  <a:srgbClr val="002060"/>
                </a:solidFill>
                <a:latin typeface="Times New Roman" pitchFamily="18" charset="0"/>
                <a:cs typeface="Times New Roman" pitchFamily="18" charset="0"/>
              </a:rPr>
              <a:t>дарынды</a:t>
            </a:r>
            <a:r>
              <a:rPr lang="kk-KZ" sz="2000" i="1" dirty="0">
                <a:solidFill>
                  <a:srgbClr val="002060"/>
                </a:solidFill>
                <a:latin typeface="Times New Roman" pitchFamily="18" charset="0"/>
                <a:cs typeface="Times New Roman" pitchFamily="18" charset="0"/>
              </a:rPr>
              <a:t> </a:t>
            </a:r>
            <a:r>
              <a:rPr lang="kk-KZ" sz="2000" dirty="0">
                <a:solidFill>
                  <a:srgbClr val="002060"/>
                </a:solidFill>
                <a:latin typeface="Times New Roman" pitchFamily="18" charset="0"/>
                <a:cs typeface="Times New Roman" pitchFamily="18" charset="0"/>
              </a:rPr>
              <a:t>оқытушы-педагогтар </a:t>
            </a:r>
            <a:r>
              <a:rPr lang="kk-KZ" sz="2000" dirty="0">
                <a:solidFill>
                  <a:srgbClr val="FF0000"/>
                </a:solidFill>
                <a:latin typeface="Times New Roman" pitchFamily="18" charset="0"/>
                <a:cs typeface="Times New Roman" pitchFamily="18" charset="0"/>
              </a:rPr>
              <a:t>А. Байтұрсыновтың (1873-1937), Ж. Аймауытовтың (1889-1931), М. Дулатовтың (1885-1935), М. Жұмабаевтың (1893-1938), К. Жұбановтың (1899-1938), Х. Досмұхамедовтың (1883-1938), Е. Омаровтың (1892-1937), К. Кемеңгеровтың (1896-1937), Ш. Әлжановтың (1901-1938) </a:t>
            </a:r>
            <a:r>
              <a:rPr lang="kk-KZ" sz="2000" dirty="0">
                <a:solidFill>
                  <a:srgbClr val="002060"/>
                </a:solidFill>
                <a:latin typeface="Times New Roman" pitchFamily="18" charset="0"/>
                <a:cs typeface="Times New Roman" pitchFamily="18" charset="0"/>
              </a:rPr>
              <a:t>аттарымен байланысты. Мысалы</a:t>
            </a:r>
            <a:r>
              <a:rPr lang="kk-KZ" sz="2000" dirty="0">
                <a:solidFill>
                  <a:srgbClr val="FF0000"/>
                </a:solidFill>
                <a:latin typeface="Times New Roman" pitchFamily="18" charset="0"/>
                <a:cs typeface="Times New Roman" pitchFamily="18" charset="0"/>
              </a:rPr>
              <a:t>, М. Жұмабаевтың «Педагогика», Ж. Аймауытовтың «Дидактика», «Психология», «Тәрбиеге көмекші», «Жан жүйесі және өнер таңдау», «Комплексті оқыту жолдары» </a:t>
            </a:r>
            <a:r>
              <a:rPr lang="kk-KZ" sz="2000" dirty="0">
                <a:solidFill>
                  <a:srgbClr val="002060"/>
                </a:solidFill>
                <a:latin typeface="Times New Roman" pitchFamily="18" charset="0"/>
                <a:cs typeface="Times New Roman" pitchFamily="18" charset="0"/>
              </a:rPr>
              <a:t>секілді еңбектері көпке дейін педагогикалық жоғары оқу орындары студенттерінің негізгі оқу құралдары болып келді. </a:t>
            </a:r>
            <a:r>
              <a:rPr lang="kk-KZ" sz="2000" dirty="0">
                <a:solidFill>
                  <a:srgbClr val="FF0000"/>
                </a:solidFill>
                <a:latin typeface="Times New Roman" pitchFamily="18" charset="0"/>
                <a:cs typeface="Times New Roman" pitchFamily="18" charset="0"/>
              </a:rPr>
              <a:t>Ш. Әлжанов </a:t>
            </a:r>
            <a:r>
              <a:rPr lang="kk-KZ" sz="2000" u="sng" dirty="0">
                <a:solidFill>
                  <a:srgbClr val="002060"/>
                </a:solidFill>
                <a:latin typeface="Times New Roman" pitchFamily="18" charset="0"/>
                <a:cs typeface="Times New Roman" pitchFamily="18" charset="0"/>
              </a:rPr>
              <a:t>бірінші боп педагогиканың және психологияның мәселелерін сабақтастыра зерттеп, жоғары оқу орындарында сабақ беру әдістемесін ғылыми тұрғыдан дәлелдеді.</a:t>
            </a:r>
            <a:endParaRPr lang="ru-RU" sz="2000" u="sng" dirty="0">
              <a:solidFill>
                <a:srgbClr val="002060"/>
              </a:solidFill>
              <a:latin typeface="Times New Roman" pitchFamily="18" charset="0"/>
              <a:cs typeface="Times New Roman" pitchFamily="18" charset="0"/>
            </a:endParaRPr>
          </a:p>
          <a:p>
            <a:pPr algn="ct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11737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866901" y="764704"/>
            <a:ext cx="7992888" cy="5517232"/>
          </a:xfrm>
          <a:prstGeom prst="ellipse">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u="sng" dirty="0">
                <a:solidFill>
                  <a:srgbClr val="FF0000"/>
                </a:solidFill>
                <a:latin typeface="Times New Roman" pitchFamily="18" charset="0"/>
                <a:cs typeface="Times New Roman" pitchFamily="18" charset="0"/>
              </a:rPr>
              <a:t>Бесінші кезең – </a:t>
            </a:r>
            <a:r>
              <a:rPr lang="kk-KZ" sz="2000" b="1" u="sng" dirty="0">
                <a:solidFill>
                  <a:srgbClr val="002060"/>
                </a:solidFill>
                <a:latin typeface="Times New Roman" pitchFamily="18" charset="0"/>
                <a:cs typeface="Times New Roman" pitchFamily="18" charset="0"/>
              </a:rPr>
              <a:t>1937 жылдан 1989 жылға </a:t>
            </a:r>
            <a:r>
              <a:rPr lang="kk-KZ" sz="2000" dirty="0">
                <a:solidFill>
                  <a:srgbClr val="002060"/>
                </a:solidFill>
                <a:latin typeface="Times New Roman" pitchFamily="18" charset="0"/>
                <a:cs typeface="Times New Roman" pitchFamily="18" charset="0"/>
              </a:rPr>
              <a:t>дейінгі аралықты қамтиды. Қазақстандық педагогика кеңес педагогикасының жүйесінде дамыды. Бұл кезеңде </a:t>
            </a:r>
            <a:r>
              <a:rPr lang="kk-KZ" sz="2000" u="sng" dirty="0">
                <a:solidFill>
                  <a:srgbClr val="002060"/>
                </a:solidFill>
                <a:latin typeface="Times New Roman" pitchFamily="18" charset="0"/>
                <a:cs typeface="Times New Roman" pitchFamily="18" charset="0"/>
              </a:rPr>
              <a:t>оқушылар ұжымының қалыптасуы, жанұя мен мектептің арақатынасы, бағдарламалау және проблемалық оқыту, оқушылардың танымдық іс-әрекетін белсендендіру және т.б. мәселелер зерттелді. </a:t>
            </a:r>
            <a:r>
              <a:rPr lang="kk-KZ" sz="2000" dirty="0">
                <a:solidFill>
                  <a:srgbClr val="002060"/>
                </a:solidFill>
                <a:latin typeface="Times New Roman" pitchFamily="18" charset="0"/>
                <a:cs typeface="Times New Roman" pitchFamily="18" charset="0"/>
              </a:rPr>
              <a:t>Осы кезеңде педагогика дамуына үлес қосқандар </a:t>
            </a:r>
            <a:r>
              <a:rPr lang="kk-KZ" sz="2000" dirty="0">
                <a:solidFill>
                  <a:srgbClr val="FF0000"/>
                </a:solidFill>
                <a:latin typeface="Times New Roman" pitchFamily="18" charset="0"/>
                <a:cs typeface="Times New Roman" pitchFamily="18" charset="0"/>
              </a:rPr>
              <a:t>С. Қожахметов (1910-1945), С. Аманжолов (1903-1958), Т. Тәжібаев (1910-1964), Қ. Бержанов (1924-1976), Ә. Сембаев (1905-1989) </a:t>
            </a:r>
            <a:r>
              <a:rPr lang="kk-KZ" sz="2000" dirty="0">
                <a:solidFill>
                  <a:srgbClr val="002060"/>
                </a:solidFill>
                <a:latin typeface="Times New Roman" pitchFamily="18" charset="0"/>
                <a:cs typeface="Times New Roman" pitchFamily="18" charset="0"/>
              </a:rPr>
              <a:t>және т.б.</a:t>
            </a:r>
            <a:endParaRPr lang="ru-RU" sz="2000" dirty="0">
              <a:solidFill>
                <a:srgbClr val="002060"/>
              </a:solidFill>
              <a:latin typeface="Times New Roman" pitchFamily="18" charset="0"/>
              <a:cs typeface="Times New Roman" pitchFamily="18" charset="0"/>
            </a:endParaRPr>
          </a:p>
          <a:p>
            <a:pPr algn="ct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0199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46110"/>
            <a:ext cx="8136904" cy="923330"/>
          </a:xfrm>
          <a:prstGeom prst="rect">
            <a:avLst/>
          </a:prstGeom>
        </p:spPr>
        <p:txBody>
          <a:bodyPr wrap="square">
            <a:spAutoFit/>
          </a:bodyPr>
          <a:lstStyle/>
          <a:p>
            <a:r>
              <a:rPr lang="kk-KZ" b="1" dirty="0">
                <a:solidFill>
                  <a:srgbClr val="002060"/>
                </a:solidFill>
                <a:latin typeface="Times New Roman" pitchFamily="18" charset="0"/>
                <a:cs typeface="Times New Roman" pitchFamily="18" charset="0"/>
              </a:rPr>
              <a:t>Кез келген ғылым дамудың ұзақ тарихи жолымен өтеді. Олай болса, педагогиканың ғылым ретіндегі дамуының негізгі кезеңдерін қарастырайық.</a:t>
            </a:r>
            <a:endParaRPr lang="ru-RU" b="1" dirty="0">
              <a:solidFill>
                <a:srgbClr val="002060"/>
              </a:solidFill>
              <a:latin typeface="Times New Roman" pitchFamily="18" charset="0"/>
              <a:cs typeface="Times New Roman" pitchFamily="18" charset="0"/>
            </a:endParaRPr>
          </a:p>
        </p:txBody>
      </p:sp>
      <p:sp>
        <p:nvSpPr>
          <p:cNvPr id="3" name="Выноска со стрелкой вправо 2"/>
          <p:cNvSpPr/>
          <p:nvPr/>
        </p:nvSpPr>
        <p:spPr>
          <a:xfrm>
            <a:off x="539552" y="2060848"/>
            <a:ext cx="1872208" cy="115212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Бірінші кезең </a:t>
            </a:r>
            <a:endParaRPr lang="ru-RU" sz="2000" b="1" dirty="0">
              <a:latin typeface="Times New Roman" pitchFamily="18" charset="0"/>
              <a:cs typeface="Times New Roman" pitchFamily="18" charset="0"/>
            </a:endParaRPr>
          </a:p>
        </p:txBody>
      </p:sp>
      <p:sp>
        <p:nvSpPr>
          <p:cNvPr id="4" name="Скругленный прямоугольник 3"/>
          <p:cNvSpPr/>
          <p:nvPr/>
        </p:nvSpPr>
        <p:spPr>
          <a:xfrm>
            <a:off x="2411760" y="1769440"/>
            <a:ext cx="6264696" cy="4467872"/>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solidFill>
                  <a:srgbClr val="002060"/>
                </a:solidFill>
                <a:latin typeface="Times New Roman" pitchFamily="18" charset="0"/>
                <a:cs typeface="Times New Roman" pitchFamily="18" charset="0"/>
              </a:rPr>
              <a:t>Алғашқы арнайы білім беру құрылымдары </a:t>
            </a:r>
            <a:r>
              <a:rPr lang="kk-KZ" sz="2000" b="1" dirty="0">
                <a:solidFill>
                  <a:srgbClr val="FF0000"/>
                </a:solidFill>
                <a:latin typeface="Times New Roman" pitchFamily="18" charset="0"/>
                <a:cs typeface="Times New Roman" pitchFamily="18" charset="0"/>
              </a:rPr>
              <a:t>Ежелгі дүниенің б.з.д. ІІІ мыңжылдығында </a:t>
            </a:r>
            <a:r>
              <a:rPr lang="kk-KZ" sz="2000" b="1" dirty="0">
                <a:solidFill>
                  <a:srgbClr val="002060"/>
                </a:solidFill>
                <a:latin typeface="Times New Roman" pitchFamily="18" charset="0"/>
                <a:cs typeface="Times New Roman" pitchFamily="18" charset="0"/>
              </a:rPr>
              <a:t>пайда болды. Онда білімді оқытудың </a:t>
            </a:r>
            <a:r>
              <a:rPr lang="kk-KZ" sz="2000" b="1" u="sng" dirty="0">
                <a:solidFill>
                  <a:srgbClr val="002060"/>
                </a:solidFill>
                <a:latin typeface="Times New Roman" pitchFamily="18" charset="0"/>
                <a:cs typeface="Times New Roman" pitchFamily="18" charset="0"/>
              </a:rPr>
              <a:t>жеңілдетілген формалары мен тәсілдері болды, мысалы үлкендер үлгісіне еліктеу, көрсеткенді қайталау, бұйрықты орындау, талап еткенге бағыну</a:t>
            </a:r>
            <a:r>
              <a:rPr lang="kk-KZ" sz="2000" b="1" dirty="0">
                <a:solidFill>
                  <a:srgbClr val="002060"/>
                </a:solidFill>
                <a:latin typeface="Times New Roman" pitchFamily="18" charset="0"/>
                <a:cs typeface="Times New Roman" pitchFamily="18" charset="0"/>
              </a:rPr>
              <a:t> және т.б. Оқытушы мен білім алушылар арасында осындай қатынас болды. Бұл тәжірибеге сол кезде теориялық талдау болмады. </a:t>
            </a:r>
            <a:r>
              <a:rPr lang="kk-KZ" sz="2000" b="1" u="sng" dirty="0">
                <a:solidFill>
                  <a:srgbClr val="002060"/>
                </a:solidFill>
                <a:latin typeface="Times New Roman" pitchFamily="18" charset="0"/>
                <a:cs typeface="Times New Roman" pitchFamily="18" charset="0"/>
              </a:rPr>
              <a:t>Хат пайда болған кезде сауаттылыққа, оқуға, жазуға үйрену кесте көмегімен жүзеге асырылды</a:t>
            </a:r>
            <a:r>
              <a:rPr lang="kk-KZ" sz="2000" b="1" dirty="0">
                <a:solidFill>
                  <a:srgbClr val="002060"/>
                </a:solidFill>
                <a:latin typeface="Times New Roman" pitchFamily="18" charset="0"/>
                <a:cs typeface="Times New Roman" pitchFamily="18" charset="0"/>
              </a:rPr>
              <a:t>. Әліппеге әріптерді қосу әдісі арқылы үйретілді. Оқушылар мәтінді жаттап алып, содан соң сөзбе-сөз қайталап айтатын еді </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097335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899592" y="764704"/>
            <a:ext cx="7848872" cy="5733256"/>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i="1" u="sng" dirty="0">
                <a:solidFill>
                  <a:srgbClr val="FF0000"/>
                </a:solidFill>
                <a:latin typeface="Times New Roman" pitchFamily="18" charset="0"/>
                <a:cs typeface="Times New Roman" pitchFamily="18" charset="0"/>
              </a:rPr>
              <a:t>Алтыншы кезең </a:t>
            </a:r>
            <a:r>
              <a:rPr lang="kk-KZ" sz="2000" b="1" i="1" dirty="0">
                <a:solidFill>
                  <a:srgbClr val="FF0000"/>
                </a:solidFill>
                <a:latin typeface="Times New Roman" pitchFamily="18" charset="0"/>
                <a:cs typeface="Times New Roman" pitchFamily="18" charset="0"/>
              </a:rPr>
              <a:t>– </a:t>
            </a:r>
            <a:r>
              <a:rPr lang="kk-KZ" sz="2000" b="1" u="sng" dirty="0">
                <a:solidFill>
                  <a:srgbClr val="002060"/>
                </a:solidFill>
                <a:latin typeface="Times New Roman" pitchFamily="18" charset="0"/>
                <a:cs typeface="Times New Roman" pitchFamily="18" charset="0"/>
              </a:rPr>
              <a:t>1990 жылдан бастап қазіргі уақытқа дейінгі кезең</a:t>
            </a:r>
            <a:r>
              <a:rPr lang="kk-KZ" sz="2000" dirty="0">
                <a:solidFill>
                  <a:srgbClr val="002060"/>
                </a:solidFill>
                <a:latin typeface="Times New Roman" pitchFamily="18" charset="0"/>
                <a:cs typeface="Times New Roman" pitchFamily="18" charset="0"/>
              </a:rPr>
              <a:t>. КСРО-ның құлауынан кейін, педагогикалық ғылым біртұтас кеңес ғылым ретіндегі дәрежесін жоғалтып, тәуелсіз мемлекеттер достастығы өзіндік отандық ғылымның қалыптасуында жұмыс атқарды. </a:t>
            </a:r>
            <a:r>
              <a:rPr lang="kk-KZ" sz="2000" u="sng" dirty="0">
                <a:solidFill>
                  <a:srgbClr val="002060"/>
                </a:solidFill>
                <a:latin typeface="Times New Roman" pitchFamily="18" charset="0"/>
                <a:cs typeface="Times New Roman" pitchFamily="18" charset="0"/>
              </a:rPr>
              <a:t>Отандық педагогика белсенді түрде білімнің стандартталуы мен ақпараттануы, педагогикалық технологияларды енгізу арқылы мектептегі оқу мен тәрбие туралы мәселелерді зерттеу үстінде.</a:t>
            </a:r>
            <a:endParaRPr lang="ru-RU" sz="2000" u="sng" dirty="0">
              <a:solidFill>
                <a:srgbClr val="002060"/>
              </a:solidFill>
              <a:latin typeface="Times New Roman" pitchFamily="18" charset="0"/>
              <a:cs typeface="Times New Roman" pitchFamily="18" charset="0"/>
            </a:endParaRPr>
          </a:p>
          <a:p>
            <a:pPr algn="ct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3859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descr="fleursautre0332h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4095695">
            <a:off x="666381" y="-48194"/>
            <a:ext cx="20097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5" descr="fleursautre0332h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3743705">
            <a:off x="6648660" y="4307281"/>
            <a:ext cx="191452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Содержимое 8"/>
          <p:cNvSpPr>
            <a:spLocks noGrp="1"/>
          </p:cNvSpPr>
          <p:nvPr>
            <p:ph idx="1"/>
          </p:nvPr>
        </p:nvSpPr>
        <p:spPr>
          <a:xfrm rot="20728550">
            <a:off x="-79114" y="2185282"/>
            <a:ext cx="9485313" cy="1071563"/>
          </a:xfrm>
        </p:spPr>
        <p:txBody>
          <a:bodyPr>
            <a:noAutofit/>
          </a:bodyPr>
          <a:lstStyle/>
          <a:p>
            <a:pPr algn="ctr">
              <a:buFontTx/>
              <a:buNone/>
            </a:pPr>
            <a:r>
              <a:rPr lang="kk-KZ" sz="5400" b="1" dirty="0" smtClean="0">
                <a:solidFill>
                  <a:srgbClr val="A50021"/>
                </a:solidFill>
                <a:latin typeface="Times New Roman" pitchFamily="18" charset="0"/>
                <a:cs typeface="Times New Roman" pitchFamily="18" charset="0"/>
              </a:rPr>
              <a:t>НАЗАРЛАРЫҢЫЗҒА</a:t>
            </a:r>
          </a:p>
          <a:p>
            <a:pPr algn="ctr">
              <a:buFontTx/>
              <a:buNone/>
            </a:pPr>
            <a:r>
              <a:rPr lang="kk-KZ" sz="5400" b="1" dirty="0" smtClean="0">
                <a:solidFill>
                  <a:srgbClr val="A50021"/>
                </a:solidFill>
                <a:latin typeface="Times New Roman" pitchFamily="18" charset="0"/>
                <a:cs typeface="Times New Roman" pitchFamily="18" charset="0"/>
              </a:rPr>
              <a:t> РАХМЕТ</a:t>
            </a:r>
            <a:endParaRPr lang="ru-RU" sz="5400" b="1" dirty="0" smtClean="0">
              <a:solidFill>
                <a:srgbClr val="A50021"/>
              </a:solidFill>
              <a:latin typeface="Times New Roman" pitchFamily="18" charset="0"/>
              <a:cs typeface="Times New Roman" pitchFamily="18" charset="0"/>
            </a:endParaRPr>
          </a:p>
        </p:txBody>
      </p:sp>
    </p:spTree>
    <p:extLst>
      <p:ext uri="{BB962C8B-B14F-4D97-AF65-F5344CB8AC3E}">
        <p14:creationId xmlns:p14="http://schemas.microsoft.com/office/powerpoint/2010/main" val="1010680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539552" y="1196752"/>
            <a:ext cx="2016224"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Екінші 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555776" y="188640"/>
            <a:ext cx="6336704" cy="640871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dirty="0">
                <a:solidFill>
                  <a:srgbClr val="002060"/>
                </a:solidFill>
                <a:latin typeface="Times New Roman" pitchFamily="18" charset="0"/>
                <a:cs typeface="Times New Roman" pitchFamily="18" charset="0"/>
              </a:rPr>
              <a:t>тәрбие үдерісінің бағытын, заңдылығын, негізін көрсететін қағидалар мен ережелердің, нұсқаулықтардың жүйелілігімен сипатталады. Бұл кезеңде педагогикалық білім философиялық және саяси білімнің бөлігі болды. Осы тұста </a:t>
            </a:r>
            <a:r>
              <a:rPr lang="kk-KZ" sz="2000" dirty="0">
                <a:solidFill>
                  <a:srgbClr val="FF0000"/>
                </a:solidFill>
                <a:latin typeface="Times New Roman" pitchFamily="18" charset="0"/>
                <a:cs typeface="Times New Roman" pitchFamily="18" charset="0"/>
              </a:rPr>
              <a:t>Гомердің «Илиада», «Одисей», Плутархтың «Изречения спартанцев», Гесиодтың «Труды и дни»</a:t>
            </a:r>
            <a:r>
              <a:rPr lang="kk-KZ" sz="2000" dirty="0">
                <a:solidFill>
                  <a:srgbClr val="002060"/>
                </a:solidFill>
                <a:latin typeface="Times New Roman" pitchFamily="18" charset="0"/>
                <a:cs typeface="Times New Roman" pitchFamily="18" charset="0"/>
              </a:rPr>
              <a:t> атты эпикалық поэмалары жазылды.</a:t>
            </a:r>
            <a:endParaRPr lang="ru-RU" sz="2000" dirty="0">
              <a:solidFill>
                <a:srgbClr val="002060"/>
              </a:solidFill>
              <a:latin typeface="Times New Roman" pitchFamily="18" charset="0"/>
              <a:cs typeface="Times New Roman" pitchFamily="18" charset="0"/>
            </a:endParaRPr>
          </a:p>
          <a:p>
            <a:r>
              <a:rPr lang="kk-KZ" sz="2000" dirty="0">
                <a:solidFill>
                  <a:srgbClr val="002060"/>
                </a:solidFill>
                <a:latin typeface="Times New Roman" pitchFamily="18" charset="0"/>
                <a:cs typeface="Times New Roman" pitchFamily="18" charset="0"/>
              </a:rPr>
              <a:t>Атақты </a:t>
            </a:r>
            <a:r>
              <a:rPr lang="kk-KZ" sz="2000" b="1" u="sng" dirty="0">
                <a:solidFill>
                  <a:srgbClr val="FF0000"/>
                </a:solidFill>
                <a:latin typeface="Times New Roman" pitchFamily="18" charset="0"/>
                <a:cs typeface="Times New Roman" pitchFamily="18" charset="0"/>
              </a:rPr>
              <a:t>Ежелгі Грек ойшылдары </a:t>
            </a:r>
            <a:r>
              <a:rPr lang="kk-KZ" sz="2000" b="1" dirty="0">
                <a:solidFill>
                  <a:srgbClr val="0070C0"/>
                </a:solidFill>
                <a:latin typeface="Times New Roman" pitchFamily="18" charset="0"/>
                <a:cs typeface="Times New Roman" pitchFamily="18" charset="0"/>
              </a:rPr>
              <a:t>Пифагор</a:t>
            </a:r>
            <a:r>
              <a:rPr lang="kk-KZ" sz="2000" dirty="0">
                <a:solidFill>
                  <a:srgbClr val="002060"/>
                </a:solidFill>
                <a:latin typeface="Times New Roman" pitchFamily="18" charset="0"/>
                <a:cs typeface="Times New Roman" pitchFamily="18" charset="0"/>
              </a:rPr>
              <a:t> (б.з.д V ғ.), </a:t>
            </a:r>
            <a:r>
              <a:rPr lang="kk-KZ" sz="2000" b="1" dirty="0">
                <a:solidFill>
                  <a:srgbClr val="0070C0"/>
                </a:solidFill>
                <a:latin typeface="Times New Roman" pitchFamily="18" charset="0"/>
                <a:cs typeface="Times New Roman" pitchFamily="18" charset="0"/>
              </a:rPr>
              <a:t>Гераклит</a:t>
            </a:r>
            <a:r>
              <a:rPr lang="kk-KZ" sz="2000" dirty="0">
                <a:solidFill>
                  <a:srgbClr val="002060"/>
                </a:solidFill>
                <a:latin typeface="Times New Roman" pitchFamily="18" charset="0"/>
                <a:cs typeface="Times New Roman" pitchFamily="18" charset="0"/>
              </a:rPr>
              <a:t> (б.з.д. 520-460), </a:t>
            </a:r>
            <a:r>
              <a:rPr lang="kk-KZ" sz="2000" b="1" dirty="0">
                <a:solidFill>
                  <a:srgbClr val="0070C0"/>
                </a:solidFill>
                <a:latin typeface="Times New Roman" pitchFamily="18" charset="0"/>
                <a:cs typeface="Times New Roman" pitchFamily="18" charset="0"/>
              </a:rPr>
              <a:t>Демокрит</a:t>
            </a:r>
            <a:r>
              <a:rPr lang="kk-KZ" sz="2000" dirty="0">
                <a:solidFill>
                  <a:srgbClr val="002060"/>
                </a:solidFill>
                <a:latin typeface="Times New Roman" pitchFamily="18" charset="0"/>
                <a:cs typeface="Times New Roman" pitchFamily="18" charset="0"/>
              </a:rPr>
              <a:t> (б.з.д. 460-370), ғалым-сопылар (б.з.д. V-IV ғ), </a:t>
            </a:r>
            <a:r>
              <a:rPr lang="kk-KZ" sz="2000" b="1" dirty="0">
                <a:solidFill>
                  <a:srgbClr val="0070C0"/>
                </a:solidFill>
                <a:latin typeface="Times New Roman" pitchFamily="18" charset="0"/>
                <a:cs typeface="Times New Roman" pitchFamily="18" charset="0"/>
              </a:rPr>
              <a:t>Платон</a:t>
            </a:r>
            <a:r>
              <a:rPr lang="kk-KZ" sz="2000" dirty="0">
                <a:solidFill>
                  <a:srgbClr val="002060"/>
                </a:solidFill>
                <a:latin typeface="Times New Roman" pitchFamily="18" charset="0"/>
                <a:cs typeface="Times New Roman" pitchFamily="18" charset="0"/>
              </a:rPr>
              <a:t> (б.з.д. 427-347), </a:t>
            </a:r>
            <a:r>
              <a:rPr lang="kk-KZ" sz="2000" b="1" dirty="0">
                <a:solidFill>
                  <a:srgbClr val="0070C0"/>
                </a:solidFill>
                <a:latin typeface="Times New Roman" pitchFamily="18" charset="0"/>
                <a:cs typeface="Times New Roman" pitchFamily="18" charset="0"/>
              </a:rPr>
              <a:t>Аристотель</a:t>
            </a:r>
            <a:r>
              <a:rPr lang="kk-KZ" sz="2000" dirty="0">
                <a:solidFill>
                  <a:srgbClr val="002060"/>
                </a:solidFill>
                <a:latin typeface="Times New Roman" pitchFamily="18" charset="0"/>
                <a:cs typeface="Times New Roman" pitchFamily="18" charset="0"/>
              </a:rPr>
              <a:t> (б.з.д. 384-322 жж.) </a:t>
            </a:r>
            <a:r>
              <a:rPr lang="kk-KZ" sz="2000" u="sng" dirty="0">
                <a:solidFill>
                  <a:srgbClr val="002060"/>
                </a:solidFill>
                <a:latin typeface="Times New Roman" pitchFamily="18" charset="0"/>
                <a:cs typeface="Times New Roman" pitchFamily="18" charset="0"/>
              </a:rPr>
              <a:t>әр түрлі сұрақтар бойынша философиялық ойларымен қатар білімнің мазмұны, оқытудың тәсілдері жайлы педагогикалық көзқарастарын айтты. </a:t>
            </a:r>
            <a:r>
              <a:rPr lang="kk-KZ" sz="2000" dirty="0">
                <a:solidFill>
                  <a:srgbClr val="002060"/>
                </a:solidFill>
                <a:latin typeface="Times New Roman" pitchFamily="18" charset="0"/>
                <a:cs typeface="Times New Roman" pitchFamily="18" charset="0"/>
              </a:rPr>
              <a:t>Осылайша біздің күнімізге дейін Пифогор теоремасы, эвристикалық (сократтық) әңгіме, Платонның таным (білместік, өзін-өзі тану, толық білім) туралы ілімдері жетті</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6245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2648" y="626127"/>
            <a:ext cx="8254347" cy="5632311"/>
          </a:xfrm>
          <a:prstGeom prst="rect">
            <a:avLst/>
          </a:prstGeom>
        </p:spPr>
        <p:txBody>
          <a:bodyPr wrap="square">
            <a:spAutoFit/>
          </a:bodyPr>
          <a:lstStyle/>
          <a:p>
            <a:r>
              <a:rPr lang="kk-KZ" sz="2400" b="1" u="sng" dirty="0">
                <a:solidFill>
                  <a:srgbClr val="FF0000"/>
                </a:solidFill>
                <a:latin typeface="Times New Roman" pitchFamily="18" charset="0"/>
                <a:cs typeface="Times New Roman" pitchFamily="18" charset="0"/>
              </a:rPr>
              <a:t>Ежелгі Шығыс (б.з.д. V-IV мыңжылдық - б.з.д. V ғ.), Қосөзен, Мысыр, Үндістан, Қытай </a:t>
            </a:r>
            <a:r>
              <a:rPr lang="kk-KZ" sz="2400" dirty="0">
                <a:latin typeface="Times New Roman" pitchFamily="18" charset="0"/>
                <a:cs typeface="Times New Roman" pitchFamily="18" charset="0"/>
              </a:rPr>
              <a:t>өркениеті ұйымдастырылған оқытудың құнды тәжірибесін қалдырды. Осылайша </a:t>
            </a:r>
            <a:r>
              <a:rPr lang="kk-KZ" sz="2400" b="1" dirty="0">
                <a:solidFill>
                  <a:srgbClr val="FF0000"/>
                </a:solidFill>
                <a:latin typeface="Times New Roman" pitchFamily="18" charset="0"/>
                <a:cs typeface="Times New Roman" pitchFamily="18" charset="0"/>
              </a:rPr>
              <a:t>Ежелгі Месопотамияда </a:t>
            </a:r>
            <a:r>
              <a:rPr lang="kk-KZ" sz="2400" b="1" dirty="0">
                <a:latin typeface="Times New Roman" pitchFamily="18" charset="0"/>
                <a:cs typeface="Times New Roman" pitchFamily="18" charset="0"/>
              </a:rPr>
              <a:t>(</a:t>
            </a:r>
            <a:r>
              <a:rPr lang="kk-KZ" sz="2400" dirty="0">
                <a:latin typeface="Times New Roman" pitchFamily="18" charset="0"/>
                <a:cs typeface="Times New Roman" pitchFamily="18" charset="0"/>
              </a:rPr>
              <a:t>б.з.д. ІІІ мыңжылдық) </a:t>
            </a:r>
            <a:r>
              <a:rPr lang="kk-KZ" sz="2400" u="sng" dirty="0">
                <a:latin typeface="Times New Roman" pitchFamily="18" charset="0"/>
                <a:cs typeface="Times New Roman" pitchFamily="18" charset="0"/>
              </a:rPr>
              <a:t>эдуббтарда (мектептерде) әңгіме, талқылау, диалог-талас, жаттау, көшіру, жаттығу, көшіріп жазу әдістерін қолданған. </a:t>
            </a:r>
            <a:r>
              <a:rPr lang="kk-KZ" sz="2400" dirty="0">
                <a:latin typeface="Times New Roman" pitchFamily="18" charset="0"/>
                <a:cs typeface="Times New Roman" pitchFamily="18" charset="0"/>
              </a:rPr>
              <a:t>Біздің заманымызға дейінгі І мыңжылдықта </a:t>
            </a:r>
            <a:r>
              <a:rPr lang="kk-KZ" sz="2400" b="1" dirty="0">
                <a:solidFill>
                  <a:srgbClr val="FF0000"/>
                </a:solidFill>
                <a:latin typeface="Times New Roman" pitchFamily="18" charset="0"/>
                <a:cs typeface="Times New Roman" pitchFamily="18" charset="0"/>
              </a:rPr>
              <a:t>Ежелгі Үндістанда</a:t>
            </a:r>
            <a:r>
              <a:rPr lang="kk-KZ" sz="2400" b="1" dirty="0">
                <a:latin typeface="Times New Roman" pitchFamily="18" charset="0"/>
                <a:cs typeface="Times New Roman" pitchFamily="18" charset="0"/>
              </a:rPr>
              <a:t> </a:t>
            </a:r>
            <a:r>
              <a:rPr lang="kk-KZ" sz="2400" u="sng" dirty="0">
                <a:latin typeface="Times New Roman" pitchFamily="18" charset="0"/>
                <a:cs typeface="Times New Roman" pitchFamily="18" charset="0"/>
              </a:rPr>
              <a:t>мектептің білім беру ісінде оқытудың белсенді тәсілдерін қолданған, мысалы, оқытушы оқушының алдына әр түрлі мақсат қойып, оқушыны сұрақтарға жауапты өз бетінше табуға, шындықты танудың тәсілдерін меңгертуге үйретті.</a:t>
            </a:r>
            <a:r>
              <a:rPr lang="kk-KZ" sz="2400" b="1" dirty="0">
                <a:solidFill>
                  <a:srgbClr val="FF0000"/>
                </a:solidFill>
                <a:latin typeface="Times New Roman" pitchFamily="18" charset="0"/>
                <a:cs typeface="Times New Roman" pitchFamily="18" charset="0"/>
              </a:rPr>
              <a:t> Ежелгі Қытайдағы</a:t>
            </a:r>
            <a:r>
              <a:rPr lang="kk-KZ" sz="2400" b="1" dirty="0">
                <a:latin typeface="Times New Roman" pitchFamily="18" charset="0"/>
                <a:cs typeface="Times New Roman" pitchFamily="18" charset="0"/>
              </a:rPr>
              <a:t> </a:t>
            </a:r>
            <a:r>
              <a:rPr lang="kk-KZ" sz="2400" dirty="0">
                <a:latin typeface="Times New Roman" pitchFamily="18" charset="0"/>
                <a:cs typeface="Times New Roman" pitchFamily="18" charset="0"/>
              </a:rPr>
              <a:t>Конфуций мектебінде (Кун-Цзы б.з.д. 551-479 жж.) </a:t>
            </a:r>
            <a:r>
              <a:rPr lang="kk-KZ" sz="2400" u="sng" dirty="0">
                <a:latin typeface="Times New Roman" pitchFamily="18" charset="0"/>
                <a:cs typeface="Times New Roman" pitchFamily="18" charset="0"/>
              </a:rPr>
              <a:t>оқытудың үлгіге еліктеу, диалог, салыстыру, заттарды және құбылыстарды топтастыру тәсілдері қолданылды</a:t>
            </a:r>
            <a:endParaRPr lang="ru-RU" sz="2400" u="sng" dirty="0">
              <a:latin typeface="Times New Roman" pitchFamily="18" charset="0"/>
              <a:cs typeface="Times New Roman" pitchFamily="18" charset="0"/>
            </a:endParaRPr>
          </a:p>
        </p:txBody>
      </p:sp>
    </p:spTree>
    <p:extLst>
      <p:ext uri="{BB962C8B-B14F-4D97-AF65-F5344CB8AC3E}">
        <p14:creationId xmlns:p14="http://schemas.microsoft.com/office/powerpoint/2010/main" val="474648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539552" y="1196752"/>
            <a:ext cx="2016224"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Үшінші</a:t>
            </a:r>
            <a:r>
              <a:rPr lang="kk-KZ" sz="2000" b="1" dirty="0" smtClean="0">
                <a:latin typeface="Times New Roman" pitchFamily="18" charset="0"/>
                <a:cs typeface="Times New Roman" pitchFamily="18" charset="0"/>
              </a:rPr>
              <a:t> </a:t>
            </a:r>
            <a:r>
              <a:rPr lang="kk-KZ" sz="2000" b="1" dirty="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555776" y="188640"/>
            <a:ext cx="6048672" cy="619268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u="sng" dirty="0">
                <a:solidFill>
                  <a:srgbClr val="0070C0"/>
                </a:solidFill>
                <a:latin typeface="Times New Roman" pitchFamily="18" charset="0"/>
                <a:cs typeface="Times New Roman" pitchFamily="18" charset="0"/>
              </a:rPr>
              <a:t>Еуропадағы (б.з.д. V ғ.) ортағасырлық </a:t>
            </a:r>
            <a:r>
              <a:rPr lang="kk-KZ" sz="2000" dirty="0">
                <a:solidFill>
                  <a:schemeClr val="tx1"/>
                </a:solidFill>
                <a:latin typeface="Times New Roman" pitchFamily="18" charset="0"/>
                <a:cs typeface="Times New Roman" pitchFamily="18" charset="0"/>
              </a:rPr>
              <a:t>мектептің құрылуы. Оқыту бағдарламасының мазмұны жеті еркін өнерден тұрды: </a:t>
            </a:r>
            <a:r>
              <a:rPr lang="kk-KZ" sz="2000" u="sng" dirty="0">
                <a:solidFill>
                  <a:schemeClr val="tx1"/>
                </a:solidFill>
                <a:latin typeface="Times New Roman" pitchFamily="18" charset="0"/>
                <a:cs typeface="Times New Roman" pitchFamily="18" charset="0"/>
              </a:rPr>
              <a:t>бірінші, бастапқы цикл – тривиум (лат. Trivium - үш жол) грамматика, риторика, диалектикадан тұрды; екінші, көтеріңкі цикл – квадривиум (лат. Quadrivium - дәлме-дәл, төрт жолдың қиылысуы) арифметика, геометрия, астрономия, музыкадан тұрды.</a:t>
            </a:r>
            <a:r>
              <a:rPr lang="kk-KZ" sz="2000" dirty="0">
                <a:solidFill>
                  <a:schemeClr val="tx1"/>
                </a:solidFill>
                <a:latin typeface="Times New Roman" pitchFamily="18" charset="0"/>
                <a:cs typeface="Times New Roman" pitchFamily="18" charset="0"/>
              </a:rPr>
              <a:t> Бұл топтастыруды Рим философы, бірнеше кітап авторы </a:t>
            </a:r>
            <a:r>
              <a:rPr lang="kk-KZ" sz="2000" dirty="0">
                <a:solidFill>
                  <a:srgbClr val="FF0000"/>
                </a:solidFill>
                <a:latin typeface="Times New Roman" pitchFamily="18" charset="0"/>
                <a:cs typeface="Times New Roman" pitchFamily="18" charset="0"/>
              </a:rPr>
              <a:t>Боэций</a:t>
            </a:r>
            <a:r>
              <a:rPr lang="kk-KZ" sz="2000" dirty="0">
                <a:solidFill>
                  <a:schemeClr val="tx1"/>
                </a:solidFill>
                <a:latin typeface="Times New Roman" pitchFamily="18" charset="0"/>
                <a:cs typeface="Times New Roman" pitchFamily="18" charset="0"/>
              </a:rPr>
              <a:t> (б.з. 480-524 жж.) анықтады. Мың жылдықтар бойы орта ғасырлық мектептердегі оқытудың мазмұнын дәстүрлі түрде жеті өнер ретінде анықталып келді, тек Қайта өрлеу кезеңінде бұл бағдарламаны классикалық білім беру алмастырды</a:t>
            </a: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255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539552" y="1196752"/>
            <a:ext cx="2016224"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Төртінші</a:t>
            </a:r>
            <a:r>
              <a:rPr lang="kk-KZ" sz="2000" b="1" dirty="0" smtClean="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555776" y="260648"/>
            <a:ext cx="6192688" cy="633670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solidFill>
                  <a:srgbClr val="0070C0"/>
                </a:solidFill>
                <a:latin typeface="Times New Roman" pitchFamily="18" charset="0"/>
                <a:cs typeface="Times New Roman" pitchFamily="18" charset="0"/>
              </a:rPr>
              <a:t>Қайта өрлеу дәуіріне сәйкес келеді</a:t>
            </a:r>
            <a:r>
              <a:rPr lang="kk-KZ" sz="2000" b="1" dirty="0">
                <a:solidFill>
                  <a:srgbClr val="FF0000"/>
                </a:solidFill>
                <a:latin typeface="Times New Roman" pitchFamily="18" charset="0"/>
                <a:cs typeface="Times New Roman" pitchFamily="18" charset="0"/>
              </a:rPr>
              <a:t>. Қайта өрлеу кезеңіндегі</a:t>
            </a:r>
            <a:r>
              <a:rPr lang="kk-KZ" sz="2000" b="1" dirty="0">
                <a:solidFill>
                  <a:srgbClr val="0070C0"/>
                </a:solidFill>
                <a:latin typeface="Times New Roman" pitchFamily="18" charset="0"/>
                <a:cs typeface="Times New Roman" pitchFamily="18" charset="0"/>
              </a:rPr>
              <a:t> педагогикалық ойлардың ғұлама өкілдері – педагог ойшылдар, испан философы, психолог, педагог, оқыту үдерісінің мәселелерін ойлап табушы – </a:t>
            </a:r>
            <a:r>
              <a:rPr lang="kk-KZ" sz="2000" b="1" dirty="0">
                <a:solidFill>
                  <a:srgbClr val="FF0000"/>
                </a:solidFill>
                <a:latin typeface="Times New Roman" pitchFamily="18" charset="0"/>
                <a:cs typeface="Times New Roman" pitchFamily="18" charset="0"/>
              </a:rPr>
              <a:t>Х.Л. Вивес </a:t>
            </a:r>
            <a:r>
              <a:rPr lang="kk-KZ" sz="2000" b="1" dirty="0">
                <a:solidFill>
                  <a:srgbClr val="0070C0"/>
                </a:solidFill>
                <a:latin typeface="Times New Roman" pitchFamily="18" charset="0"/>
                <a:cs typeface="Times New Roman" pitchFamily="18" charset="0"/>
              </a:rPr>
              <a:t>(1492-1540), неміс педагогы, классикалық гимназияның негізін қалаушы – </a:t>
            </a:r>
            <a:r>
              <a:rPr lang="kk-KZ" sz="2000" b="1" dirty="0">
                <a:solidFill>
                  <a:srgbClr val="FF0000"/>
                </a:solidFill>
                <a:latin typeface="Times New Roman" pitchFamily="18" charset="0"/>
                <a:cs typeface="Times New Roman" pitchFamily="18" charset="0"/>
              </a:rPr>
              <a:t>И. Штурм </a:t>
            </a:r>
            <a:r>
              <a:rPr lang="kk-KZ" sz="2000" b="1" dirty="0">
                <a:solidFill>
                  <a:srgbClr val="0070C0"/>
                </a:solidFill>
                <a:latin typeface="Times New Roman" pitchFamily="18" charset="0"/>
                <a:cs typeface="Times New Roman" pitchFamily="18" charset="0"/>
              </a:rPr>
              <a:t>(1507-1587), италияндық философ, саяси қайраткер, балаларды тәрбиелеуге баса назар аударған, оқытуда көрнекілік әдісін қолдануды ұсынған – </a:t>
            </a:r>
            <a:r>
              <a:rPr lang="kk-KZ" sz="2000" b="1" dirty="0">
                <a:solidFill>
                  <a:srgbClr val="FF0000"/>
                </a:solidFill>
                <a:latin typeface="Times New Roman" pitchFamily="18" charset="0"/>
                <a:cs typeface="Times New Roman" pitchFamily="18" charset="0"/>
              </a:rPr>
              <a:t>Т. Кампанелла </a:t>
            </a:r>
            <a:r>
              <a:rPr lang="kk-KZ" sz="2000" b="1" dirty="0">
                <a:solidFill>
                  <a:srgbClr val="0070C0"/>
                </a:solidFill>
                <a:latin typeface="Times New Roman" pitchFamily="18" charset="0"/>
                <a:cs typeface="Times New Roman" pitchFamily="18" charset="0"/>
              </a:rPr>
              <a:t>(1568-1639), француз философы, ойшыл, тәжірибені оқыту құралы ретінде насихаттаушы – </a:t>
            </a:r>
            <a:r>
              <a:rPr lang="kk-KZ" sz="2000" b="1" dirty="0">
                <a:solidFill>
                  <a:srgbClr val="FF0000"/>
                </a:solidFill>
                <a:latin typeface="Times New Roman" pitchFamily="18" charset="0"/>
                <a:cs typeface="Times New Roman" pitchFamily="18" charset="0"/>
              </a:rPr>
              <a:t>М. Монтень</a:t>
            </a:r>
            <a:r>
              <a:rPr lang="kk-KZ" sz="2000" b="1" dirty="0">
                <a:solidFill>
                  <a:srgbClr val="0070C0"/>
                </a:solidFill>
                <a:latin typeface="Times New Roman" pitchFamily="18" charset="0"/>
                <a:cs typeface="Times New Roman" pitchFamily="18" charset="0"/>
              </a:rPr>
              <a:t> (1533-1592), голландиялық ойшыл, адамгершіліктің критерийі еңбекке деген қатынас дегенді айтқан – </a:t>
            </a:r>
            <a:r>
              <a:rPr lang="kk-KZ" sz="2000" b="1" dirty="0">
                <a:solidFill>
                  <a:srgbClr val="FF0000"/>
                </a:solidFill>
                <a:latin typeface="Times New Roman" pitchFamily="18" charset="0"/>
                <a:cs typeface="Times New Roman" pitchFamily="18" charset="0"/>
              </a:rPr>
              <a:t>Э. Роттердамский </a:t>
            </a:r>
            <a:r>
              <a:rPr lang="kk-KZ" sz="2000" b="1" dirty="0">
                <a:solidFill>
                  <a:srgbClr val="0070C0"/>
                </a:solidFill>
                <a:latin typeface="Times New Roman" pitchFamily="18" charset="0"/>
                <a:cs typeface="Times New Roman" pitchFamily="18" charset="0"/>
              </a:rPr>
              <a:t>(1466-1536) және т.б.</a:t>
            </a:r>
            <a:endParaRPr lang="ru-RU" sz="2000" b="1" dirty="0">
              <a:solidFill>
                <a:srgbClr val="0070C0"/>
              </a:solidFill>
              <a:latin typeface="Times New Roman" pitchFamily="18" charset="0"/>
              <a:cs typeface="Times New Roman" pitchFamily="18" charset="0"/>
            </a:endParaRPr>
          </a:p>
          <a:p>
            <a:pPr algn="ctr"/>
            <a:endParaRPr lang="ru-RU" sz="2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84732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539552" y="1196752"/>
            <a:ext cx="2016224"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smtClean="0">
                <a:latin typeface="Times New Roman" pitchFamily="18" charset="0"/>
                <a:cs typeface="Times New Roman" pitchFamily="18" charset="0"/>
              </a:rPr>
              <a:t>Бесінші</a:t>
            </a:r>
            <a:r>
              <a:rPr lang="kk-KZ" sz="2000" i="1" dirty="0" smtClean="0"/>
              <a:t> </a:t>
            </a:r>
            <a:r>
              <a:rPr lang="kk-KZ" sz="2000" b="1" dirty="0" smtClean="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555776" y="404664"/>
            <a:ext cx="6588224" cy="6192688"/>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solidFill>
                  <a:srgbClr val="002060"/>
                </a:solidFill>
                <a:latin typeface="Times New Roman" pitchFamily="18" charset="0"/>
                <a:cs typeface="Times New Roman" pitchFamily="18" charset="0"/>
              </a:rPr>
              <a:t>педагогиканың жеке ғылыми теория ретінде қалыптасуы. Бұл </a:t>
            </a:r>
            <a:r>
              <a:rPr lang="kk-KZ" sz="2000" b="1" u="sng" dirty="0">
                <a:solidFill>
                  <a:srgbClr val="FF0000"/>
                </a:solidFill>
                <a:latin typeface="Times New Roman" pitchFamily="18" charset="0"/>
                <a:cs typeface="Times New Roman" pitchFamily="18" charset="0"/>
              </a:rPr>
              <a:t>чех педагогы Ян Амос Коменскийдің атымен байланысты. «Ұлы дидактика» кітабында (1628 ж.)</a:t>
            </a:r>
            <a:r>
              <a:rPr lang="kk-KZ" sz="2000" b="1" dirty="0">
                <a:solidFill>
                  <a:srgbClr val="FF0000"/>
                </a:solidFill>
                <a:latin typeface="Times New Roman" pitchFamily="18" charset="0"/>
                <a:cs typeface="Times New Roman" pitchFamily="18" charset="0"/>
              </a:rPr>
              <a:t> </a:t>
            </a:r>
            <a:r>
              <a:rPr lang="kk-KZ" sz="2000" b="1" dirty="0">
                <a:solidFill>
                  <a:srgbClr val="002060"/>
                </a:solidFill>
                <a:latin typeface="Times New Roman" pitchFamily="18" charset="0"/>
                <a:cs typeface="Times New Roman" pitchFamily="18" charset="0"/>
              </a:rPr>
              <a:t>Я.А. Коменский педагогикалық білімге ғылыми негіз салуға тырысты. Коменскийдің еңбегі педагогиканы </a:t>
            </a:r>
            <a:r>
              <a:rPr lang="kk-KZ" sz="2000" b="1" u="sng" dirty="0">
                <a:solidFill>
                  <a:srgbClr val="002060"/>
                </a:solidFill>
                <a:latin typeface="Times New Roman" pitchFamily="18" charset="0"/>
                <a:cs typeface="Times New Roman" pitchFamily="18" charset="0"/>
              </a:rPr>
              <a:t>ғылым ретінде жүйелеудің жолын тапқан алғашқы жетекші оқулықтардың бірі болды </a:t>
            </a:r>
            <a:r>
              <a:rPr lang="kk-KZ" sz="2000" b="1" dirty="0">
                <a:solidFill>
                  <a:srgbClr val="002060"/>
                </a:solidFill>
                <a:latin typeface="Times New Roman" pitchFamily="18" charset="0"/>
                <a:cs typeface="Times New Roman" pitchFamily="18" charset="0"/>
              </a:rPr>
              <a:t>[8]. Бірақ онда ғылыми және оқу пәндерінің арасындағы нақты айырмашылықтар болмады. Ол келесі факторлармен түсіндіріледі: біріншіден, ғылыммен жинақталған білім жеткілікті түрде кең болмады және бір кітапта жазылды; екіншіден, ғылым әлі де педагогиканың мәселелерін, оқушылардың жас ерекшеліктерін есепке алып білім берудің түрі мен формаларын қарастырмады</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45617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467544" y="1349152"/>
            <a:ext cx="2240632"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Алтыншы</a:t>
            </a:r>
            <a:r>
              <a:rPr lang="kk-KZ" sz="2000" i="1" dirty="0" smtClean="0"/>
              <a:t> </a:t>
            </a:r>
            <a:r>
              <a:rPr lang="kk-KZ" sz="2000" b="1" dirty="0" smtClean="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Скругленный прямоугольник 2"/>
          <p:cNvSpPr/>
          <p:nvPr/>
        </p:nvSpPr>
        <p:spPr>
          <a:xfrm>
            <a:off x="2692299" y="476672"/>
            <a:ext cx="6184304" cy="6192688"/>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b="1" dirty="0">
                <a:solidFill>
                  <a:srgbClr val="7030A0"/>
                </a:solidFill>
                <a:latin typeface="Times New Roman" pitchFamily="18" charset="0"/>
                <a:cs typeface="Times New Roman" pitchFamily="18" charset="0"/>
              </a:rPr>
              <a:t>педагогика ғылымының</a:t>
            </a:r>
            <a:r>
              <a:rPr lang="kk-KZ" sz="2000" b="1" i="1" dirty="0">
                <a:solidFill>
                  <a:srgbClr val="7030A0"/>
                </a:solidFill>
                <a:latin typeface="Times New Roman" pitchFamily="18" charset="0"/>
                <a:cs typeface="Times New Roman" pitchFamily="18" charset="0"/>
              </a:rPr>
              <a:t> </a:t>
            </a:r>
            <a:r>
              <a:rPr lang="kk-KZ" sz="2000" b="1" dirty="0">
                <a:solidFill>
                  <a:srgbClr val="7030A0"/>
                </a:solidFill>
                <a:latin typeface="Times New Roman" pitchFamily="18" charset="0"/>
                <a:cs typeface="Times New Roman" pitchFamily="18" charset="0"/>
              </a:rPr>
              <a:t>маңызды құрылымы – дидактиканың дамуына көптеген үлестерін қосқан белгілі педагогтар </a:t>
            </a:r>
            <a:r>
              <a:rPr lang="kk-KZ" sz="2000" b="1" dirty="0">
                <a:solidFill>
                  <a:srgbClr val="FF0000"/>
                </a:solidFill>
                <a:latin typeface="Times New Roman" pitchFamily="18" charset="0"/>
                <a:cs typeface="Times New Roman" pitchFamily="18" charset="0"/>
              </a:rPr>
              <a:t>И.Ф. Гербарттың (1776-1841), И.Г. Песталоццидің (1746-1827), А. Дистервергтің (1790-1816) </a:t>
            </a:r>
            <a:r>
              <a:rPr lang="kk-KZ" sz="2000" b="1" dirty="0">
                <a:solidFill>
                  <a:srgbClr val="7030A0"/>
                </a:solidFill>
                <a:latin typeface="Times New Roman" pitchFamily="18" charset="0"/>
                <a:cs typeface="Times New Roman" pitchFamily="18" charset="0"/>
              </a:rPr>
              <a:t>есімдерімен байланысты.</a:t>
            </a:r>
            <a:endParaRPr lang="ru-RU" sz="2000" b="1" dirty="0">
              <a:solidFill>
                <a:srgbClr val="7030A0"/>
              </a:solidFill>
              <a:latin typeface="Times New Roman" pitchFamily="18" charset="0"/>
              <a:cs typeface="Times New Roman" pitchFamily="18" charset="0"/>
            </a:endParaRPr>
          </a:p>
          <a:p>
            <a:r>
              <a:rPr lang="kk-KZ" sz="2000" b="1" dirty="0">
                <a:solidFill>
                  <a:srgbClr val="FF0000"/>
                </a:solidFill>
                <a:latin typeface="Times New Roman" pitchFamily="18" charset="0"/>
                <a:cs typeface="Times New Roman" pitchFamily="18" charset="0"/>
              </a:rPr>
              <a:t>И.Г. Песталоцци </a:t>
            </a:r>
            <a:r>
              <a:rPr lang="kk-KZ" sz="2000" b="1" dirty="0">
                <a:solidFill>
                  <a:srgbClr val="7030A0"/>
                </a:solidFill>
                <a:latin typeface="Times New Roman" pitchFamily="18" charset="0"/>
                <a:cs typeface="Times New Roman" pitchFamily="18" charset="0"/>
              </a:rPr>
              <a:t>– швед педагогы, </a:t>
            </a:r>
            <a:r>
              <a:rPr lang="kk-KZ" sz="2000" b="1" u="sng" dirty="0">
                <a:solidFill>
                  <a:srgbClr val="7030A0"/>
                </a:solidFill>
                <a:latin typeface="Times New Roman" pitchFamily="18" charset="0"/>
                <a:cs typeface="Times New Roman" pitchFamily="18" charset="0"/>
              </a:rPr>
              <a:t>бастауышты оқыту әдістемесінің негізін қалады</a:t>
            </a:r>
            <a:r>
              <a:rPr lang="kk-KZ" sz="2000" b="1" dirty="0">
                <a:solidFill>
                  <a:srgbClr val="7030A0"/>
                </a:solidFill>
                <a:latin typeface="Times New Roman" pitchFamily="18" charset="0"/>
                <a:cs typeface="Times New Roman" pitchFamily="18" charset="0"/>
              </a:rPr>
              <a:t>; </a:t>
            </a:r>
            <a:r>
              <a:rPr lang="kk-KZ" sz="2000" b="1" dirty="0">
                <a:solidFill>
                  <a:srgbClr val="FF0000"/>
                </a:solidFill>
                <a:latin typeface="Times New Roman" pitchFamily="18" charset="0"/>
                <a:cs typeface="Times New Roman" pitchFamily="18" charset="0"/>
              </a:rPr>
              <a:t>И.Ф. Гербарт </a:t>
            </a:r>
            <a:r>
              <a:rPr lang="kk-KZ" sz="2000" b="1" dirty="0">
                <a:solidFill>
                  <a:srgbClr val="7030A0"/>
                </a:solidFill>
                <a:latin typeface="Times New Roman" pitchFamily="18" charset="0"/>
                <a:cs typeface="Times New Roman" pitchFamily="18" charset="0"/>
              </a:rPr>
              <a:t>– немістің ғалым-философы, психолог, педагог, </a:t>
            </a:r>
            <a:r>
              <a:rPr lang="kk-KZ" sz="2000" b="1" u="sng" dirty="0">
                <a:solidFill>
                  <a:srgbClr val="7030A0"/>
                </a:solidFill>
                <a:latin typeface="Times New Roman" pitchFamily="18" charset="0"/>
                <a:cs typeface="Times New Roman" pitchFamily="18" charset="0"/>
              </a:rPr>
              <a:t>дидактиканың теориялық негіздерін салды</a:t>
            </a:r>
            <a:r>
              <a:rPr lang="kk-KZ" sz="2000" b="1" dirty="0">
                <a:solidFill>
                  <a:srgbClr val="7030A0"/>
                </a:solidFill>
                <a:latin typeface="Times New Roman" pitchFamily="18" charset="0"/>
                <a:cs typeface="Times New Roman" pitchFamily="18" charset="0"/>
              </a:rPr>
              <a:t>; </a:t>
            </a:r>
            <a:r>
              <a:rPr lang="kk-KZ" sz="2000" b="1" dirty="0">
                <a:solidFill>
                  <a:srgbClr val="FF0000"/>
                </a:solidFill>
                <a:latin typeface="Times New Roman" pitchFamily="18" charset="0"/>
                <a:cs typeface="Times New Roman" pitchFamily="18" charset="0"/>
              </a:rPr>
              <a:t>А. Дистерверг </a:t>
            </a:r>
            <a:r>
              <a:rPr lang="kk-KZ" sz="2000" b="1" dirty="0">
                <a:solidFill>
                  <a:srgbClr val="7030A0"/>
                </a:solidFill>
                <a:latin typeface="Times New Roman" pitchFamily="18" charset="0"/>
                <a:cs typeface="Times New Roman" pitchFamily="18" charset="0"/>
              </a:rPr>
              <a:t>– неміс ұстаздарының ұстазы, </a:t>
            </a:r>
            <a:r>
              <a:rPr lang="kk-KZ" sz="2000" b="1" u="sng" dirty="0">
                <a:solidFill>
                  <a:srgbClr val="7030A0"/>
                </a:solidFill>
                <a:latin typeface="Times New Roman" pitchFamily="18" charset="0"/>
                <a:cs typeface="Times New Roman" pitchFamily="18" charset="0"/>
              </a:rPr>
              <a:t>оқытудың ережесін ойлап шығарды</a:t>
            </a:r>
            <a:r>
              <a:rPr lang="kk-KZ" sz="2000" b="1" dirty="0">
                <a:solidFill>
                  <a:srgbClr val="7030A0"/>
                </a:solidFill>
                <a:latin typeface="Times New Roman" pitchFamily="18" charset="0"/>
                <a:cs typeface="Times New Roman" pitchFamily="18" charset="0"/>
              </a:rPr>
              <a:t>; </a:t>
            </a:r>
            <a:r>
              <a:rPr lang="kk-KZ" sz="2000" b="1" dirty="0">
                <a:solidFill>
                  <a:srgbClr val="FF0000"/>
                </a:solidFill>
                <a:latin typeface="Times New Roman" pitchFamily="18" charset="0"/>
                <a:cs typeface="Times New Roman" pitchFamily="18" charset="0"/>
              </a:rPr>
              <a:t>Э. Белл, Д. Ланкастер</a:t>
            </a:r>
            <a:r>
              <a:rPr lang="kk-KZ" sz="2000" b="1" dirty="0">
                <a:solidFill>
                  <a:srgbClr val="7030A0"/>
                </a:solidFill>
                <a:latin typeface="Times New Roman" pitchFamily="18" charset="0"/>
                <a:cs typeface="Times New Roman" pitchFamily="18" charset="0"/>
              </a:rPr>
              <a:t> (XVIII ғ. екінші жартысы-XIX ғ. бірінші жартысы) </a:t>
            </a:r>
            <a:r>
              <a:rPr lang="kk-KZ" sz="2000" b="1" u="sng" dirty="0">
                <a:solidFill>
                  <a:srgbClr val="7030A0"/>
                </a:solidFill>
                <a:latin typeface="Times New Roman" pitchFamily="18" charset="0"/>
                <a:cs typeface="Times New Roman" pitchFamily="18" charset="0"/>
              </a:rPr>
              <a:t>өзара байланысты оқыту жүйесін тәжірибе арқылы бірінші болып өткізді және ұйымдастырды</a:t>
            </a:r>
            <a:endParaRPr lang="ru-RU" sz="2000" b="1" u="sng"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585358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Выноска со стрелкой вправо 1"/>
          <p:cNvSpPr/>
          <p:nvPr/>
        </p:nvSpPr>
        <p:spPr>
          <a:xfrm>
            <a:off x="467544" y="1349152"/>
            <a:ext cx="2240632" cy="1296144"/>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dirty="0">
                <a:latin typeface="Times New Roman" pitchFamily="18" charset="0"/>
                <a:cs typeface="Times New Roman" pitchFamily="18" charset="0"/>
              </a:rPr>
              <a:t>Жетінші</a:t>
            </a:r>
            <a:r>
              <a:rPr lang="kk-KZ" sz="2000" i="1" dirty="0" smtClean="0"/>
              <a:t> </a:t>
            </a:r>
            <a:r>
              <a:rPr lang="kk-KZ" sz="2000" b="1" dirty="0" smtClean="0">
                <a:latin typeface="Times New Roman" pitchFamily="18" charset="0"/>
                <a:cs typeface="Times New Roman" pitchFamily="18" charset="0"/>
              </a:rPr>
              <a:t>кезең </a:t>
            </a:r>
            <a:endParaRPr lang="ru-RU" sz="2000" b="1" dirty="0">
              <a:latin typeface="Times New Roman" pitchFamily="18" charset="0"/>
              <a:cs typeface="Times New Roman" pitchFamily="18" charset="0"/>
            </a:endParaRPr>
          </a:p>
        </p:txBody>
      </p:sp>
      <p:sp>
        <p:nvSpPr>
          <p:cNvPr id="3" name="Овал 2"/>
          <p:cNvSpPr/>
          <p:nvPr/>
        </p:nvSpPr>
        <p:spPr>
          <a:xfrm>
            <a:off x="2339752" y="0"/>
            <a:ext cx="6804248" cy="6858000"/>
          </a:xfrm>
          <a:prstGeom prst="ellips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000" dirty="0">
                <a:solidFill>
                  <a:srgbClr val="FF0000"/>
                </a:solidFill>
                <a:latin typeface="Times New Roman" pitchFamily="18" charset="0"/>
                <a:cs typeface="Times New Roman" pitchFamily="18" charset="0"/>
              </a:rPr>
              <a:t>В.</a:t>
            </a:r>
            <a:r>
              <a:rPr lang="kk-KZ" sz="2000" b="1" dirty="0" smtClean="0">
                <a:solidFill>
                  <a:srgbClr val="FF0000"/>
                </a:solidFill>
                <a:latin typeface="Times New Roman" pitchFamily="18" charset="0"/>
                <a:cs typeface="Times New Roman" pitchFamily="18" charset="0"/>
              </a:rPr>
              <a:t>Г</a:t>
            </a:r>
            <a:r>
              <a:rPr lang="kk-KZ" sz="2000" b="1" dirty="0">
                <a:solidFill>
                  <a:srgbClr val="FF0000"/>
                </a:solidFill>
                <a:latin typeface="Times New Roman" pitchFamily="18" charset="0"/>
                <a:cs typeface="Times New Roman" pitchFamily="18" charset="0"/>
              </a:rPr>
              <a:t>. Белинский (1811-1848), А.И. Герцен (1812-1870), Н.Г. Чернышевский (1828-1889), Н.А. Добролюбов (1836-1861), Л.Н. Толстой (1828-1910), Н.И. Пирогов (1810-1881</a:t>
            </a:r>
            <a:r>
              <a:rPr lang="kk-KZ" sz="2000" b="1" dirty="0">
                <a:solidFill>
                  <a:srgbClr val="0070C0"/>
                </a:solidFill>
                <a:latin typeface="Times New Roman" pitchFamily="18" charset="0"/>
                <a:cs typeface="Times New Roman" pitchFamily="18" charset="0"/>
              </a:rPr>
              <a:t>) және т.б. белгілі орыстың ғалымдары мен ағартушыларының қызметімен танылды.</a:t>
            </a:r>
            <a:endParaRPr lang="ru-RU" sz="2000" b="1" dirty="0">
              <a:solidFill>
                <a:srgbClr val="0070C0"/>
              </a:solidFill>
              <a:latin typeface="Times New Roman" pitchFamily="18" charset="0"/>
              <a:cs typeface="Times New Roman" pitchFamily="18" charset="0"/>
            </a:endParaRPr>
          </a:p>
          <a:p>
            <a:r>
              <a:rPr lang="kk-KZ" sz="2000" b="1" dirty="0">
                <a:solidFill>
                  <a:srgbClr val="0070C0"/>
                </a:solidFill>
                <a:latin typeface="Times New Roman" pitchFamily="18" charset="0"/>
                <a:cs typeface="Times New Roman" pitchFamily="18" charset="0"/>
              </a:rPr>
              <a:t>Ғалым, дәрігер, қоғам қайраткері </a:t>
            </a:r>
            <a:r>
              <a:rPr lang="kk-KZ" sz="2000" b="1" dirty="0">
                <a:solidFill>
                  <a:srgbClr val="FF0000"/>
                </a:solidFill>
                <a:latin typeface="Times New Roman" pitchFamily="18" charset="0"/>
                <a:cs typeface="Times New Roman" pitchFamily="18" charset="0"/>
              </a:rPr>
              <a:t>Н.И. Пироговтың</a:t>
            </a:r>
            <a:r>
              <a:rPr lang="kk-KZ" sz="2000" b="1" dirty="0">
                <a:solidFill>
                  <a:srgbClr val="0070C0"/>
                </a:solidFill>
                <a:latin typeface="Times New Roman" pitchFamily="18" charset="0"/>
                <a:cs typeface="Times New Roman" pitchFamily="18" charset="0"/>
              </a:rPr>
              <a:t> білім жүйесі жайлы ойлары қызығушылықты туғызады. Ол сословиелік мектепке қарсы шығып, оқытудың көрнекілік пен ойшылдық принциптерін алдыға тартып, мектеп жүйесінің жаңа жобасын ұсынды</a:t>
            </a:r>
            <a:endParaRPr lang="ru-RU" sz="2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1730930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334</TotalTime>
  <Words>1975</Words>
  <Application>Microsoft Office PowerPoint</Application>
  <PresentationFormat>Экран (4:3)</PresentationFormat>
  <Paragraphs>39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Остин</vt:lpstr>
      <vt:lpstr>№ 3-4 дәріс Педагогиканың пайда болуы мен дамуы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3-4 дәріс Педагогиканың пайда болуы мен дамуы </dc:title>
  <dc:creator>Пользователь</dc:creator>
  <cp:lastModifiedBy>Пользователь</cp:lastModifiedBy>
  <cp:revision>14</cp:revision>
  <dcterms:created xsi:type="dcterms:W3CDTF">2018-09-06T13:19:16Z</dcterms:created>
  <dcterms:modified xsi:type="dcterms:W3CDTF">2018-10-24T09:47:41Z</dcterms:modified>
</cp:coreProperties>
</file>