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8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336" autoAdjust="0"/>
  </p:normalViewPr>
  <p:slideViewPr>
    <p:cSldViewPr>
      <p:cViewPr varScale="1">
        <p:scale>
          <a:sx n="101" d="100"/>
          <a:sy n="101" d="100"/>
        </p:scale>
        <p:origin x="-2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19.03.2020</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19.03.2020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19.03.2020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19.03.2020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19.03.2020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19.03.2020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19.03.2020</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19.03.2020</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1142984"/>
            <a:ext cx="8501122" cy="3539430"/>
          </a:xfrm>
          <a:prstGeom prst="rect">
            <a:avLst/>
          </a:prstGeom>
          <a:noFill/>
        </p:spPr>
        <p:txBody>
          <a:bodyPr wrap="square" rtlCol="0">
            <a:spAutoFit/>
          </a:bodyPr>
          <a:lstStyle/>
          <a:p>
            <a:pPr algn="ctr"/>
            <a:r>
              <a:rPr lang="ru-RU" sz="4000" b="1" i="1" dirty="0" err="1" smtClean="0">
                <a:solidFill>
                  <a:schemeClr val="accent2">
                    <a:lumMod val="75000"/>
                  </a:schemeClr>
                </a:solidFill>
              </a:rPr>
              <a:t>Дәріс тақырыбы: </a:t>
            </a:r>
            <a:r>
              <a:rPr lang="ru-RU" sz="4000" b="1" i="1" dirty="0" smtClean="0">
                <a:solidFill>
                  <a:schemeClr val="accent2">
                    <a:lumMod val="75000"/>
                  </a:schemeClr>
                </a:solidFill>
              </a:rPr>
              <a:t>«</a:t>
            </a:r>
            <a:r>
              <a:rPr lang="kk-KZ" sz="4000" b="1" i="1" dirty="0" smtClean="0">
                <a:solidFill>
                  <a:srgbClr val="C00000"/>
                </a:solidFill>
              </a:rPr>
              <a:t>Дене жаттығуларының физиологиялық жіктемесі мен сипаттамасы</a:t>
            </a:r>
            <a:r>
              <a:rPr lang="ru-RU" sz="4000" b="1" i="1" dirty="0" smtClean="0">
                <a:solidFill>
                  <a:schemeClr val="accent2">
                    <a:lumMod val="75000"/>
                  </a:schemeClr>
                </a:solidFill>
              </a:rPr>
              <a:t>»</a:t>
            </a:r>
          </a:p>
          <a:p>
            <a:pPr algn="ctr"/>
            <a:endParaRPr lang="ru-RU" sz="4000" b="1" i="1" dirty="0" smtClean="0">
              <a:solidFill>
                <a:schemeClr val="accent2">
                  <a:lumMod val="75000"/>
                </a:schemeClr>
              </a:solidFill>
            </a:endParaRPr>
          </a:p>
          <a:p>
            <a:pPr algn="r"/>
            <a:r>
              <a:rPr lang="kk-KZ" sz="2400" b="1" i="1" dirty="0" smtClean="0">
                <a:solidFill>
                  <a:srgbClr val="7030A0"/>
                </a:solidFill>
              </a:rPr>
              <a:t>Құрастырушы: Лесбекова Р.Б.</a:t>
            </a:r>
            <a:endParaRPr lang="ru-RU" sz="2400" b="1" i="1"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643998" cy="6370975"/>
          </a:xfrm>
          <a:prstGeom prst="rect">
            <a:avLst/>
          </a:prstGeom>
          <a:noFill/>
        </p:spPr>
        <p:txBody>
          <a:bodyPr wrap="square" rtlCol="0">
            <a:spAutoFit/>
          </a:bodyPr>
          <a:lstStyle/>
          <a:p>
            <a:r>
              <a:rPr lang="ru-RU" dirty="0" smtClean="0"/>
              <a:t> </a:t>
            </a:r>
            <a:r>
              <a:rPr lang="kk-KZ" sz="2400" dirty="0" smtClean="0">
                <a:latin typeface="Times New Roman" pitchFamily="18" charset="0"/>
                <a:cs typeface="Times New Roman" pitchFamily="18" charset="0"/>
              </a:rPr>
              <a:t>Жұмыстың шекті ұзақтығы бойынша  циклді қимылдар </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4 салыстырмалы қуатты аймаққа бөлінеді – максимальды, субмаксимальды, үлкен және бірқалыпты. Максимальды қуатты аймақтағы жұмыс 20-30 секундтер ішінде орындалады (мысалы, спринтерлік қашықтыққа жүгіру, 25 және 50 метрге жүзу, 200-50 мтерге велосипед тебу). Субмаксимальды қуат аймағындағы жұмыс 20-30 секундтен 3-5 минутқа дейін созылады (мысалы, 400,800, 1000, 1500 метр қашықтықтарғы жүгіру). Үлкен қуатты аймақтағы жұмыс 5-6 минуттан 20-30 минутқа слзылады ( 3000, 5000, 10000 метр қашықтықтарға жүгіру, 800, 1500 метр қашықтықтарға жүзу, 5000, 10000 метр қашықтықтарға коньки тебу, 5-10 км-ге шаңғы тебу). Бірқалыпты қуатты аймақтағы жұмыс 30-40 минуттан бірнеше сағаттарға созылады (20-30 км қашықтыққа жүгіру, 42195 км қашықтық – марафондық қашықтық).</a:t>
            </a:r>
            <a:endParaRPr lang="ru-RU" sz="2400" dirty="0" smtClean="0">
              <a:latin typeface="Times New Roman" pitchFamily="18" charset="0"/>
              <a:cs typeface="Times New Roman" pitchFamily="18" charset="0"/>
            </a:endParaRPr>
          </a:p>
          <a:p>
            <a:pPr algn="just"/>
            <a:r>
              <a:rPr lang="ru-RU" sz="2400" dirty="0" err="1" smtClean="0">
                <a:latin typeface="Times New Roman" pitchFamily="18" charset="0"/>
                <a:cs typeface="Times New Roman" pitchFamily="18" charset="0"/>
              </a:rPr>
              <a:t>Әртүрлі қуатты жұмыстың физиологиялық-биохимиялық сипаттамасы</a:t>
            </a:r>
            <a:r>
              <a:rPr lang="ru-RU" sz="2400" dirty="0" smtClean="0">
                <a:latin typeface="Times New Roman" pitchFamily="18" charset="0"/>
                <a:cs typeface="Times New Roman" pitchFamily="18" charset="0"/>
              </a:rPr>
              <a:t> 1-кестеде </a:t>
            </a:r>
            <a:r>
              <a:rPr lang="ru-RU" sz="2400" dirty="0" err="1" smtClean="0">
                <a:latin typeface="Times New Roman" pitchFamily="18" charset="0"/>
                <a:cs typeface="Times New Roman" pitchFamily="18" charset="0"/>
              </a:rPr>
              <a:t>берілген</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1" y="428604"/>
            <a:ext cx="8215370" cy="3693319"/>
          </a:xfrm>
          <a:prstGeom prst="rect">
            <a:avLst/>
          </a:prstGeom>
          <a:noFill/>
        </p:spPr>
        <p:txBody>
          <a:bodyPr wrap="square" rtlCol="0">
            <a:spAutoFit/>
          </a:bodyPr>
          <a:lstStyle/>
          <a:p>
            <a:r>
              <a:rPr lang="kk-KZ" b="1" dirty="0" smtClean="0"/>
              <a:t>3.2. Ациклді қимылдардың физиологиялық сипаттамасы. </a:t>
            </a:r>
            <a:endParaRPr lang="ru-RU" dirty="0" smtClean="0"/>
          </a:p>
          <a:p>
            <a:r>
              <a:rPr lang="kk-KZ" dirty="0" smtClean="0"/>
              <a:t>	Ациклді қимылдар кезінде циклді бірнеше рет қайталанбайды. Бұл кездлегі қимылдар стереотипті, жатталған элементтердің жиынтығын бір қайтарымды орындаудан тұрады. Бұл элементтердің бастамасы, келесі қимылдардың реттілігіндегі тізбегі, және нақты белгіленген соңы болады. Бұл қимылдардың нәтижесі спортшы денесі қозғалатын ара қашықтық (ұзынынан, және жоғары секіру) мөлшерімен; стандартты снаряд қозғалатын ара қашықтық (найзаның, ядроның)  мөлшерімен; спортшы көтеретін штангі салмағымен бағаланады. Сондай-ақ, ацкилді қимылдарға баллмен бағаланатын сапалы маңызды қимылдар жатады – гимнастика, акробатика, мәнерлеп сырғанау, суға секіру және т.б.</a:t>
            </a:r>
            <a:endParaRPr lang="ru-RU" dirty="0" smtClean="0"/>
          </a:p>
          <a:p>
            <a:r>
              <a:rPr lang="kk-KZ" dirty="0" smtClean="0"/>
              <a:t>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714356"/>
            <a:ext cx="8001056" cy="369332"/>
          </a:xfrm>
          <a:prstGeom prst="rect">
            <a:avLst/>
          </a:prstGeom>
          <a:noFill/>
        </p:spPr>
        <p:txBody>
          <a:bodyPr wrap="square" rtlCol="0">
            <a:spAutoFit/>
          </a:bodyPr>
          <a:lstStyle/>
          <a:p>
            <a:endParaRPr lang="ru-RU" dirty="0"/>
          </a:p>
        </p:txBody>
      </p:sp>
      <p:sp>
        <p:nvSpPr>
          <p:cNvPr id="1025" name="Rectangle 1"/>
          <p:cNvSpPr>
            <a:spLocks noChangeArrowheads="1"/>
          </p:cNvSpPr>
          <p:nvPr/>
        </p:nvSpPr>
        <p:spPr bwMode="auto">
          <a:xfrm>
            <a:off x="214282" y="214290"/>
            <a:ext cx="850112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kk-KZ" sz="2400" dirty="0" smtClean="0">
                <a:latin typeface="Times New Roman" pitchFamily="18" charset="0"/>
                <a:cs typeface="Times New Roman" pitchFamily="18" charset="0"/>
              </a:rPr>
              <a:t>Бұл қимылдардың орындалуында бұлшық ет жиырылуының күші мен шапшаңдығының маңызы үлкен, бұлшық ет жұмысында бағыт қажет. Қимылдар қысқа уақытта орындалатындықтан көп қуат жұмсалмайды, үлкен және ұзақ вегетативті ығысулар байқалмайды. Көру, қимыл, тепе-теңдік талдағыштар жүйесінің маңызы үлкен.</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	Санмен бағаланатын ациклді қимылдардың арасында - өзіндік-күшті, мысалы, ауыр атлетика ерекшеленеді, бұл жерде спортшының күші көтеретін штангінің салмағын игеруге жұмсалады; шапшаңдықты-күшті (секірулер, лақтырула), бұл жерде ядроның, дискінің, найзаның, спортшының салмағы тұрақты болады, спорттық нәтиже снарядқа немесе денеге берілген үдеумен анықталады; нысаналы қимылдар (садақ ату), бұл жерде дене күйінің тұрақтылығы қажет,  бұлшық еттің нәзік бағдары, талдағыштардан келіп түскен хабардың талдануының нақтылығы қажет.</a:t>
            </a:r>
            <a:endParaRPr lang="ru-RU" sz="2400"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accent6">
                  <a:lumMod val="75000"/>
                </a:schemeClr>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14282" y="214290"/>
            <a:ext cx="857256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kk-KZ" sz="2000" b="1" dirty="0" smtClean="0">
                <a:latin typeface="Times New Roman" pitchFamily="18" charset="0"/>
                <a:cs typeface="Times New Roman" pitchFamily="18" charset="0"/>
              </a:rPr>
              <a:t>4. Стандартсыз (ситуациялы) қимылдардың физиологиялық сипаттамасы</a:t>
            </a:r>
            <a:r>
              <a:rPr lang="kk-KZ"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		Стандартсыз немесе ситуациялы қимылдарға бірқатар спорттық ойындар (футбол, баскетбол, хоккей) және жекпе-жек спорт түрлері (бокс, күрес, семсерлесу) жатады. Осы топқа жол бедерінің күрделілігіне байланысты кросстар де жатады. Бұл қимылдарға тән қасиеттер: 1) жұмыстың ауыспалы қуаттылығы (максимальды қуаттан бірқалыптыға дейін немесе спортшының жұмысты толық тоқтатқанына дейін), бұл кезде қимылдардың құрылымы және бағыты өзгеріп отырады; 2) ситуацияның өзгеріп отыруы уақыт жетіспеуімен сәйкестендіріледі. Стандартсыздық физиологиялық тұрғыдан жарысты ситуация стереотипінің жасалуының мүмкін еместігімен анықталады. Бұл жерде қимылдар шапшаңдықты-күшті сиптты болып, құрылымы бойынша ациклді болады, қимылдардың кейбір әдістері автоматтандырылады.</a:t>
            </a:r>
            <a:endParaRPr lang="ru-RU"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	Жалпы физиологиялық жіктелу мүмкін емес, өйткені спортшы әрекет ететін ситуациялар стандартсыз және біркелкісіз болады.</a:t>
            </a:r>
            <a:endParaRPr lang="ru-RU"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		Талдағыштарға және ОЖЖ-не түсетін жүктемелер есебінен шаршау  дамиды, себебі, барлық уақытта жаңа қимылдардың бағдарламасын жасап отыру қажет болады.</a:t>
            </a:r>
            <a:endParaRPr lang="ru-RU"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1142986"/>
          <a:ext cx="8215370" cy="5643372"/>
        </p:xfrm>
        <a:graphic>
          <a:graphicData uri="http://schemas.openxmlformats.org/drawingml/2006/table">
            <a:tbl>
              <a:tblPr/>
              <a:tblGrid>
                <a:gridCol w="541672"/>
                <a:gridCol w="2745144"/>
                <a:gridCol w="4928554"/>
              </a:tblGrid>
              <a:tr h="232950">
                <a:tc>
                  <a:txBody>
                    <a:bodyPr/>
                    <a:lstStyle/>
                    <a:p>
                      <a:pPr algn="ctr">
                        <a:lnSpc>
                          <a:spcPct val="115000"/>
                        </a:lnSpc>
                        <a:spcBef>
                          <a:spcPts val="1200"/>
                        </a:spcBef>
                        <a:spcAft>
                          <a:spcPts val="0"/>
                        </a:spcAft>
                      </a:pPr>
                      <a:r>
                        <a:rPr lang="ru-RU" sz="1400" dirty="0">
                          <a:latin typeface="Times New Roman"/>
                          <a:ea typeface="Times New Roman"/>
                          <a:cs typeface="Times New Roman"/>
                        </a:rPr>
                        <a:t>№</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ru-RU" sz="1400">
                          <a:latin typeface="Times New Roman"/>
                          <a:ea typeface="Times New Roman"/>
                          <a:cs typeface="Times New Roman"/>
                        </a:rPr>
                        <a:t>Классификатор</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ru-RU" sz="1400">
                          <a:latin typeface="Times New Roman"/>
                          <a:ea typeface="Times New Roman"/>
                          <a:cs typeface="Times New Roman"/>
                        </a:rPr>
                        <a:t>Группы физических упражнений.</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899">
                <a:tc>
                  <a:txBody>
                    <a:bodyPr/>
                    <a:lstStyle/>
                    <a:p>
                      <a:pPr algn="just">
                        <a:lnSpc>
                          <a:spcPct val="115000"/>
                        </a:lnSpc>
                        <a:spcBef>
                          <a:spcPts val="1200"/>
                        </a:spcBef>
                        <a:spcAft>
                          <a:spcPts val="0"/>
                        </a:spcAft>
                      </a:pPr>
                      <a:r>
                        <a:rPr lang="ru-RU" sz="1400">
                          <a:latin typeface="Times New Roman"/>
                          <a:ea typeface="Times New Roman"/>
                          <a:cs typeface="Times New Roman"/>
                        </a:rPr>
                        <a:t>1</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Биомеханическая структура движений</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latin typeface="Times New Roman"/>
                          <a:ea typeface="Times New Roman"/>
                          <a:cs typeface="Times New Roman"/>
                        </a:rPr>
                        <a:t>Циклические, ациклические, смешанные (плавании, метания, игры) </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899">
                <a:tc>
                  <a:txBody>
                    <a:bodyPr/>
                    <a:lstStyle/>
                    <a:p>
                      <a:pPr algn="just">
                        <a:lnSpc>
                          <a:spcPct val="115000"/>
                        </a:lnSpc>
                        <a:spcBef>
                          <a:spcPts val="1200"/>
                        </a:spcBef>
                        <a:spcAft>
                          <a:spcPts val="0"/>
                        </a:spcAft>
                      </a:pPr>
                      <a:r>
                        <a:rPr lang="ru-RU" sz="1400">
                          <a:latin typeface="Times New Roman"/>
                          <a:ea typeface="Times New Roman"/>
                          <a:cs typeface="Times New Roman"/>
                        </a:rPr>
                        <a:t>2</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Характер реагирования на внешние условия</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Стандартные и нестандартные (бег, единоборства)</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851">
                <a:tc>
                  <a:txBody>
                    <a:bodyPr/>
                    <a:lstStyle/>
                    <a:p>
                      <a:pPr algn="just">
                        <a:lnSpc>
                          <a:spcPct val="115000"/>
                        </a:lnSpc>
                        <a:spcBef>
                          <a:spcPts val="1200"/>
                        </a:spcBef>
                        <a:spcAft>
                          <a:spcPts val="0"/>
                        </a:spcAft>
                      </a:pPr>
                      <a:r>
                        <a:rPr lang="ru-RU" sz="1400">
                          <a:latin typeface="Times New Roman"/>
                          <a:ea typeface="Times New Roman"/>
                          <a:cs typeface="Times New Roman"/>
                        </a:rPr>
                        <a:t>3</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Преимущественно развиваемые физические качества</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Упражнения, развивающие силу, быстроту, выносливость, ловкость, гибкость (тяжелая атлетика, спринт, длинные дистанции, гимнастика) </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899">
                <a:tc>
                  <a:txBody>
                    <a:bodyPr/>
                    <a:lstStyle/>
                    <a:p>
                      <a:pPr algn="just">
                        <a:lnSpc>
                          <a:spcPct val="115000"/>
                        </a:lnSpc>
                        <a:spcBef>
                          <a:spcPts val="1200"/>
                        </a:spcBef>
                        <a:spcAft>
                          <a:spcPts val="0"/>
                        </a:spcAft>
                      </a:pPr>
                      <a:r>
                        <a:rPr lang="ru-RU" sz="1400">
                          <a:latin typeface="Times New Roman"/>
                          <a:ea typeface="Times New Roman"/>
                          <a:cs typeface="Times New Roman"/>
                        </a:rPr>
                        <a:t>4</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Режим деятельности скелетных мышц</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Статистические, динамические (удержание груза, позы, все движения)</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851">
                <a:tc>
                  <a:txBody>
                    <a:bodyPr/>
                    <a:lstStyle/>
                    <a:p>
                      <a:pPr algn="just">
                        <a:lnSpc>
                          <a:spcPct val="115000"/>
                        </a:lnSpc>
                        <a:spcBef>
                          <a:spcPts val="1200"/>
                        </a:spcBef>
                        <a:spcAft>
                          <a:spcPts val="0"/>
                        </a:spcAft>
                      </a:pPr>
                      <a:r>
                        <a:rPr lang="ru-RU" sz="1400">
                          <a:latin typeface="Times New Roman"/>
                          <a:ea typeface="Times New Roman"/>
                          <a:cs typeface="Times New Roman"/>
                        </a:rPr>
                        <a:t>5</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latin typeface="Times New Roman"/>
                          <a:ea typeface="Times New Roman"/>
                          <a:cs typeface="Times New Roman"/>
                        </a:rPr>
                        <a:t>Относительная мощность (интенсивность)</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Упражнения максимальной, </a:t>
                      </a:r>
                      <a:r>
                        <a:rPr lang="ru-RU" sz="1400" dirty="0" err="1">
                          <a:latin typeface="Times New Roman"/>
                          <a:ea typeface="Times New Roman"/>
                          <a:cs typeface="Times New Roman"/>
                        </a:rPr>
                        <a:t>субмаксимальной</a:t>
                      </a:r>
                      <a:r>
                        <a:rPr lang="ru-RU" sz="1400" dirty="0">
                          <a:latin typeface="Times New Roman"/>
                          <a:ea typeface="Times New Roman"/>
                          <a:cs typeface="Times New Roman"/>
                        </a:rPr>
                        <a:t> большой и умеренной мощности (спринт, средние, длинные, сверхдлинные дистанции)</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899">
                <a:tc>
                  <a:txBody>
                    <a:bodyPr/>
                    <a:lstStyle/>
                    <a:p>
                      <a:pPr algn="just">
                        <a:lnSpc>
                          <a:spcPct val="115000"/>
                        </a:lnSpc>
                        <a:spcBef>
                          <a:spcPts val="1200"/>
                        </a:spcBef>
                        <a:spcAft>
                          <a:spcPts val="0"/>
                        </a:spcAft>
                      </a:pPr>
                      <a:r>
                        <a:rPr lang="ru-RU" sz="1400">
                          <a:latin typeface="Times New Roman"/>
                          <a:ea typeface="Times New Roman"/>
                          <a:cs typeface="Times New Roman"/>
                        </a:rPr>
                        <a:t>6</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latin typeface="Times New Roman"/>
                          <a:ea typeface="Times New Roman"/>
                          <a:cs typeface="Times New Roman"/>
                        </a:rPr>
                        <a:t>Уровень построения движении (Н.А. Берштейн)</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Движения, осуществляемые на </a:t>
                      </a:r>
                      <a:r>
                        <a:rPr lang="en-US" sz="1400" dirty="0">
                          <a:latin typeface="Times New Roman"/>
                          <a:ea typeface="Times New Roman"/>
                          <a:cs typeface="Times New Roman"/>
                        </a:rPr>
                        <a:t>I</a:t>
                      </a:r>
                      <a:r>
                        <a:rPr lang="ru-RU" sz="1400" dirty="0">
                          <a:latin typeface="Times New Roman"/>
                          <a:ea typeface="Times New Roman"/>
                          <a:cs typeface="Times New Roman"/>
                        </a:rPr>
                        <a:t> уровне (автоматы), </a:t>
                      </a:r>
                      <a:r>
                        <a:rPr lang="en-US" sz="1400" dirty="0">
                          <a:latin typeface="Times New Roman"/>
                          <a:ea typeface="Times New Roman"/>
                          <a:cs typeface="Times New Roman"/>
                        </a:rPr>
                        <a:t>II</a:t>
                      </a:r>
                      <a:r>
                        <a:rPr lang="ru-RU" sz="1400" dirty="0">
                          <a:latin typeface="Times New Roman"/>
                          <a:ea typeface="Times New Roman"/>
                          <a:cs typeface="Times New Roman"/>
                        </a:rPr>
                        <a:t>,</a:t>
                      </a:r>
                      <a:r>
                        <a:rPr lang="en-US" sz="1400" dirty="0">
                          <a:latin typeface="Times New Roman"/>
                          <a:ea typeface="Times New Roman"/>
                          <a:cs typeface="Times New Roman"/>
                        </a:rPr>
                        <a:t>III</a:t>
                      </a:r>
                      <a:r>
                        <a:rPr lang="ru-RU" sz="1400" dirty="0">
                          <a:latin typeface="Times New Roman"/>
                          <a:ea typeface="Times New Roman"/>
                          <a:cs typeface="Times New Roman"/>
                        </a:rPr>
                        <a:t>, </a:t>
                      </a:r>
                      <a:r>
                        <a:rPr lang="en-US" sz="1400" dirty="0">
                          <a:latin typeface="Times New Roman"/>
                          <a:ea typeface="Times New Roman"/>
                          <a:cs typeface="Times New Roman"/>
                        </a:rPr>
                        <a:t>IV</a:t>
                      </a:r>
                      <a:r>
                        <a:rPr lang="ru-RU" sz="1400" dirty="0">
                          <a:latin typeface="Times New Roman"/>
                          <a:ea typeface="Times New Roman"/>
                          <a:cs typeface="Times New Roman"/>
                        </a:rPr>
                        <a:t> (высший уровень). </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899">
                <a:tc>
                  <a:txBody>
                    <a:bodyPr/>
                    <a:lstStyle/>
                    <a:p>
                      <a:pPr algn="just">
                        <a:lnSpc>
                          <a:spcPct val="115000"/>
                        </a:lnSpc>
                        <a:spcBef>
                          <a:spcPts val="1200"/>
                        </a:spcBef>
                        <a:spcAft>
                          <a:spcPts val="0"/>
                        </a:spcAft>
                      </a:pPr>
                      <a:r>
                        <a:rPr lang="ru-RU" sz="1400">
                          <a:latin typeface="Times New Roman"/>
                          <a:ea typeface="Times New Roman"/>
                          <a:cs typeface="Times New Roman"/>
                        </a:rPr>
                        <a:t>7</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latin typeface="Times New Roman"/>
                          <a:ea typeface="Times New Roman"/>
                          <a:cs typeface="Times New Roman"/>
                        </a:rPr>
                        <a:t>Характер распределения усилий в движений</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Баллистические (прыжки, метания) и небаллистические (плавание, ходьба)</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1801">
                <a:tc>
                  <a:txBody>
                    <a:bodyPr/>
                    <a:lstStyle/>
                    <a:p>
                      <a:pPr algn="just">
                        <a:lnSpc>
                          <a:spcPct val="115000"/>
                        </a:lnSpc>
                        <a:spcBef>
                          <a:spcPts val="1200"/>
                        </a:spcBef>
                        <a:spcAft>
                          <a:spcPts val="0"/>
                        </a:spcAft>
                      </a:pPr>
                      <a:r>
                        <a:rPr lang="ru-RU" sz="1400">
                          <a:latin typeface="Times New Roman"/>
                          <a:ea typeface="Times New Roman"/>
                          <a:cs typeface="Times New Roman"/>
                        </a:rPr>
                        <a:t>8</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latin typeface="Times New Roman"/>
                          <a:ea typeface="Times New Roman"/>
                          <a:cs typeface="Times New Roman"/>
                        </a:rPr>
                        <a:t>Сложность координации</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1- степень- симметричные и односторонние,</a:t>
                      </a:r>
                      <a:endParaRPr lang="ru-RU" sz="1400" dirty="0">
                        <a:latin typeface="Calibri"/>
                        <a:ea typeface="Times New Roman"/>
                        <a:cs typeface="Times New Roman"/>
                      </a:endParaRPr>
                    </a:p>
                    <a:p>
                      <a:pPr algn="just">
                        <a:lnSpc>
                          <a:spcPct val="115000"/>
                        </a:lnSpc>
                        <a:spcAft>
                          <a:spcPts val="0"/>
                        </a:spcAft>
                      </a:pPr>
                      <a:r>
                        <a:rPr lang="en-US" sz="1400" dirty="0">
                          <a:latin typeface="Times New Roman"/>
                          <a:ea typeface="Times New Roman"/>
                          <a:cs typeface="Times New Roman"/>
                        </a:rPr>
                        <a:t>II</a:t>
                      </a:r>
                      <a:r>
                        <a:rPr lang="ru-RU" sz="1400" dirty="0">
                          <a:latin typeface="Times New Roman"/>
                          <a:ea typeface="Times New Roman"/>
                          <a:cs typeface="Times New Roman"/>
                        </a:rPr>
                        <a:t> ст.- перекрестные</a:t>
                      </a:r>
                      <a:endParaRPr lang="ru-RU" sz="1400" dirty="0">
                        <a:latin typeface="Calibri"/>
                        <a:ea typeface="Times New Roman"/>
                        <a:cs typeface="Times New Roman"/>
                      </a:endParaRPr>
                    </a:p>
                    <a:p>
                      <a:pPr algn="just">
                        <a:lnSpc>
                          <a:spcPct val="115000"/>
                        </a:lnSpc>
                        <a:spcAft>
                          <a:spcPts val="0"/>
                        </a:spcAft>
                      </a:pPr>
                      <a:r>
                        <a:rPr lang="en-US" sz="1400" dirty="0">
                          <a:latin typeface="Times New Roman"/>
                          <a:ea typeface="Times New Roman"/>
                          <a:cs typeface="Times New Roman"/>
                        </a:rPr>
                        <a:t>II</a:t>
                      </a:r>
                      <a:r>
                        <a:rPr lang="ru-RU" sz="1400" dirty="0">
                          <a:latin typeface="Times New Roman"/>
                          <a:ea typeface="Times New Roman"/>
                          <a:cs typeface="Times New Roman"/>
                        </a:rPr>
                        <a:t> ст. - поочередные</a:t>
                      </a:r>
                      <a:endParaRPr lang="ru-RU" sz="1400" dirty="0">
                        <a:latin typeface="Calibri"/>
                        <a:ea typeface="Times New Roman"/>
                        <a:cs typeface="Times New Roman"/>
                      </a:endParaRPr>
                    </a:p>
                    <a:p>
                      <a:pPr algn="just">
                        <a:lnSpc>
                          <a:spcPct val="115000"/>
                        </a:lnSpc>
                        <a:spcAft>
                          <a:spcPts val="0"/>
                        </a:spcAft>
                      </a:pPr>
                      <a:r>
                        <a:rPr lang="en-US" sz="1400" dirty="0">
                          <a:latin typeface="Times New Roman"/>
                          <a:ea typeface="Times New Roman"/>
                          <a:cs typeface="Times New Roman"/>
                        </a:rPr>
                        <a:t>IV</a:t>
                      </a:r>
                      <a:r>
                        <a:rPr lang="ru-RU" sz="1400" dirty="0">
                          <a:latin typeface="Times New Roman"/>
                          <a:ea typeface="Times New Roman"/>
                          <a:cs typeface="Times New Roman"/>
                        </a:rPr>
                        <a:t>ст. - асинхронные</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899">
                <a:tc>
                  <a:txBody>
                    <a:bodyPr/>
                    <a:lstStyle/>
                    <a:p>
                      <a:pPr algn="just">
                        <a:lnSpc>
                          <a:spcPct val="115000"/>
                        </a:lnSpc>
                        <a:spcBef>
                          <a:spcPts val="1200"/>
                        </a:spcBef>
                        <a:spcAft>
                          <a:spcPts val="0"/>
                        </a:spcAft>
                      </a:pPr>
                      <a:r>
                        <a:rPr lang="ru-RU" sz="1400">
                          <a:latin typeface="Times New Roman"/>
                          <a:ea typeface="Times New Roman"/>
                          <a:cs typeface="Times New Roman"/>
                        </a:rPr>
                        <a:t>9</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latin typeface="Times New Roman"/>
                          <a:ea typeface="Times New Roman"/>
                          <a:cs typeface="Times New Roman"/>
                        </a:rPr>
                        <a:t>Степень вовлеченности мышечных групп</a:t>
                      </a:r>
                      <a:endParaRPr lang="ru-RU" sz="140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latin typeface="Times New Roman"/>
                          <a:ea typeface="Times New Roman"/>
                          <a:cs typeface="Times New Roman"/>
                        </a:rPr>
                        <a:t>Локальные (до 1/3),  региональные (до 2/3),  глобальные (-2/3) </a:t>
                      </a:r>
                      <a:endParaRPr lang="ru-RU" sz="1400" dirty="0">
                        <a:latin typeface="Calibri"/>
                        <a:ea typeface="Times New Roman"/>
                        <a:cs typeface="Times New Roman"/>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5" name="Rectangle 1"/>
          <p:cNvSpPr>
            <a:spLocks noChangeArrowheads="1"/>
          </p:cNvSpPr>
          <p:nvPr/>
        </p:nvSpPr>
        <p:spPr bwMode="auto">
          <a:xfrm>
            <a:off x="500034" y="285728"/>
            <a:ext cx="814393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Аналитические классификации физических упражнений по главному признаку.</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С.А. Кучкин, С.А. Бакунин, 2001 г.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Таблица 1.</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285728"/>
          <a:ext cx="8715437" cy="6495644"/>
        </p:xfrm>
        <a:graphic>
          <a:graphicData uri="http://schemas.openxmlformats.org/drawingml/2006/table">
            <a:tbl>
              <a:tblPr/>
              <a:tblGrid>
                <a:gridCol w="574645"/>
                <a:gridCol w="2912239"/>
                <a:gridCol w="5228553"/>
              </a:tblGrid>
              <a:tr h="490666">
                <a:tc>
                  <a:txBody>
                    <a:bodyPr/>
                    <a:lstStyle/>
                    <a:p>
                      <a:pPr algn="just">
                        <a:lnSpc>
                          <a:spcPct val="115000"/>
                        </a:lnSpc>
                        <a:spcBef>
                          <a:spcPts val="1200"/>
                        </a:spcBef>
                        <a:spcAft>
                          <a:spcPts val="0"/>
                        </a:spcAft>
                      </a:pPr>
                      <a:r>
                        <a:rPr lang="ru-RU" sz="1800" dirty="0">
                          <a:latin typeface="Times New Roman"/>
                          <a:ea typeface="Times New Roman"/>
                          <a:cs typeface="Times New Roman"/>
                        </a:rPr>
                        <a:t>10</a:t>
                      </a:r>
                      <a:endParaRPr lang="ru-RU" sz="18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Взаимоотношение с внешним сопротивлением</a:t>
                      </a:r>
                      <a:endParaRPr lang="ru-RU" sz="12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Положительная работа (преодолевающим режим), отрицательная работа (уступающий режим),  нулевая работа (статистический режим)</a:t>
                      </a:r>
                      <a:endParaRPr lang="ru-RU" sz="120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111">
                <a:tc>
                  <a:txBody>
                    <a:bodyPr/>
                    <a:lstStyle/>
                    <a:p>
                      <a:pPr algn="just">
                        <a:lnSpc>
                          <a:spcPct val="115000"/>
                        </a:lnSpc>
                        <a:spcBef>
                          <a:spcPts val="1200"/>
                        </a:spcBef>
                        <a:spcAft>
                          <a:spcPts val="0"/>
                        </a:spcAft>
                      </a:pPr>
                      <a:r>
                        <a:rPr lang="ru-RU" sz="1600" dirty="0">
                          <a:latin typeface="Times New Roman"/>
                          <a:ea typeface="Times New Roman"/>
                          <a:cs typeface="Times New Roman"/>
                        </a:rPr>
                        <a:t>11</a:t>
                      </a:r>
                      <a:endParaRPr lang="ru-RU" sz="16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Преобладающий энергетический режим</a:t>
                      </a:r>
                      <a:endParaRPr lang="ru-RU" sz="12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Аэробный, смешанный, анаэробный (ходьба, плавание, спринт)</a:t>
                      </a:r>
                      <a:endParaRPr lang="ru-RU" sz="12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666">
                <a:tc>
                  <a:txBody>
                    <a:bodyPr/>
                    <a:lstStyle/>
                    <a:p>
                      <a:pPr algn="just">
                        <a:lnSpc>
                          <a:spcPct val="115000"/>
                        </a:lnSpc>
                        <a:spcBef>
                          <a:spcPts val="1200"/>
                        </a:spcBef>
                        <a:spcAft>
                          <a:spcPts val="0"/>
                        </a:spcAft>
                      </a:pPr>
                      <a:r>
                        <a:rPr lang="ru-RU" sz="1400" dirty="0">
                          <a:latin typeface="Times New Roman"/>
                          <a:ea typeface="Times New Roman"/>
                          <a:cs typeface="Times New Roman"/>
                        </a:rPr>
                        <a:t>12</a:t>
                      </a:r>
                      <a:endParaRPr lang="ru-RU" sz="14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Уровень </a:t>
                      </a:r>
                      <a:r>
                        <a:rPr lang="ru-RU" sz="1200" dirty="0" err="1">
                          <a:latin typeface="Times New Roman"/>
                          <a:ea typeface="Times New Roman"/>
                          <a:cs typeface="Times New Roman"/>
                        </a:rPr>
                        <a:t>энергозатрат</a:t>
                      </a:r>
                      <a:r>
                        <a:rPr lang="ru-RU" sz="1200" dirty="0">
                          <a:latin typeface="Times New Roman"/>
                          <a:ea typeface="Times New Roman"/>
                          <a:cs typeface="Times New Roman"/>
                        </a:rPr>
                        <a:t> (по потреблению кислорода, А.Б. </a:t>
                      </a:r>
                      <a:r>
                        <a:rPr lang="ru-RU" sz="1200" dirty="0" err="1">
                          <a:latin typeface="Times New Roman"/>
                          <a:ea typeface="Times New Roman"/>
                          <a:cs typeface="Times New Roman"/>
                        </a:rPr>
                        <a:t>Гандельсман</a:t>
                      </a:r>
                      <a:r>
                        <a:rPr lang="ru-RU" sz="1200" dirty="0">
                          <a:latin typeface="Times New Roman"/>
                          <a:ea typeface="Times New Roman"/>
                          <a:cs typeface="Times New Roman"/>
                        </a:rPr>
                        <a:t>)</a:t>
                      </a:r>
                      <a:endParaRPr lang="ru-RU" sz="12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Низкий ( до 2л О</a:t>
                      </a:r>
                      <a:r>
                        <a:rPr lang="ru-RU" sz="1200" baseline="-25000" dirty="0">
                          <a:latin typeface="Times New Roman"/>
                          <a:ea typeface="Times New Roman"/>
                          <a:cs typeface="Times New Roman"/>
                        </a:rPr>
                        <a:t>2</a:t>
                      </a:r>
                      <a:r>
                        <a:rPr lang="ru-RU" sz="1200" dirty="0">
                          <a:latin typeface="Times New Roman"/>
                          <a:ea typeface="Times New Roman"/>
                          <a:cs typeface="Times New Roman"/>
                        </a:rPr>
                        <a:t>), средний (до 2-), высокий (4-) (</a:t>
                      </a:r>
                      <a:r>
                        <a:rPr lang="ru-RU" sz="1200" dirty="0" err="1">
                          <a:latin typeface="Times New Roman"/>
                          <a:ea typeface="Times New Roman"/>
                          <a:cs typeface="Times New Roman"/>
                        </a:rPr>
                        <a:t>н</a:t>
                      </a:r>
                      <a:r>
                        <a:rPr lang="ru-RU" sz="1200" dirty="0">
                          <a:latin typeface="Times New Roman"/>
                          <a:ea typeface="Times New Roman"/>
                          <a:cs typeface="Times New Roman"/>
                        </a:rPr>
                        <a:t>/теннис, бокс, лыжные гонки) </a:t>
                      </a:r>
                      <a:endParaRPr lang="ru-RU" sz="12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1332">
                <a:tc>
                  <a:txBody>
                    <a:bodyPr/>
                    <a:lstStyle/>
                    <a:p>
                      <a:pPr algn="just">
                        <a:lnSpc>
                          <a:spcPct val="115000"/>
                        </a:lnSpc>
                        <a:spcBef>
                          <a:spcPts val="1200"/>
                        </a:spcBef>
                        <a:spcAft>
                          <a:spcPts val="0"/>
                        </a:spcAft>
                      </a:pPr>
                      <a:r>
                        <a:rPr lang="ru-RU" sz="1600" dirty="0">
                          <a:latin typeface="Times New Roman"/>
                          <a:ea typeface="Times New Roman"/>
                          <a:cs typeface="Times New Roman"/>
                        </a:rPr>
                        <a:t>13</a:t>
                      </a:r>
                      <a:endParaRPr lang="ru-RU" sz="16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Вид локомоций</a:t>
                      </a:r>
                      <a:endParaRPr lang="ru-RU" sz="12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Преимущественно ногами, руками, ногами и руками вместе (велоспорт, гребля, плавание), естественные локомоции (ходьба, бег), локомоции со скольжением (лыжи, коньки), локомоции с использованием рычажных передач (велоспорт, гребля), локомоции в иной среде (плавание)</a:t>
                      </a:r>
                      <a:endParaRPr lang="ru-RU" sz="12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9110">
                <a:tc>
                  <a:txBody>
                    <a:bodyPr/>
                    <a:lstStyle/>
                    <a:p>
                      <a:pPr algn="just">
                        <a:lnSpc>
                          <a:spcPct val="115000"/>
                        </a:lnSpc>
                        <a:spcBef>
                          <a:spcPts val="1200"/>
                        </a:spcBef>
                        <a:spcAft>
                          <a:spcPts val="0"/>
                        </a:spcAft>
                      </a:pPr>
                      <a:r>
                        <a:rPr lang="ru-RU" sz="1600" dirty="0">
                          <a:latin typeface="Times New Roman"/>
                          <a:ea typeface="Times New Roman"/>
                          <a:cs typeface="Times New Roman"/>
                        </a:rPr>
                        <a:t>14</a:t>
                      </a:r>
                      <a:endParaRPr lang="ru-RU" sz="16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Основная цель спортивного совершенствования (А.Б. </a:t>
                      </a:r>
                      <a:r>
                        <a:rPr lang="ru-RU" sz="1200" dirty="0" err="1">
                          <a:latin typeface="Times New Roman"/>
                          <a:ea typeface="Times New Roman"/>
                          <a:cs typeface="Times New Roman"/>
                        </a:rPr>
                        <a:t>Гандельсман</a:t>
                      </a:r>
                      <a:r>
                        <a:rPr lang="ru-RU" sz="1200" dirty="0">
                          <a:latin typeface="Times New Roman"/>
                          <a:ea typeface="Times New Roman"/>
                          <a:cs typeface="Times New Roman"/>
                        </a:rPr>
                        <a:t>, К.М. Смирнов)</a:t>
                      </a:r>
                      <a:endParaRPr lang="ru-RU" sz="12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1) Совершенствование координации движений</a:t>
                      </a:r>
                      <a:endParaRPr lang="ru-RU" sz="1200" dirty="0">
                        <a:latin typeface="Calibri"/>
                        <a:ea typeface="Times New Roman"/>
                        <a:cs typeface="Times New Roman"/>
                      </a:endParaRPr>
                    </a:p>
                    <a:p>
                      <a:pPr algn="just">
                        <a:lnSpc>
                          <a:spcPct val="115000"/>
                        </a:lnSpc>
                        <a:spcAft>
                          <a:spcPts val="0"/>
                        </a:spcAft>
                      </a:pPr>
                      <a:r>
                        <a:rPr lang="ru-RU" sz="1200" dirty="0">
                          <a:latin typeface="Times New Roman"/>
                          <a:ea typeface="Times New Roman"/>
                          <a:cs typeface="Times New Roman"/>
                        </a:rPr>
                        <a:t>2) достижение высокой скорости в циклических движениях.</a:t>
                      </a:r>
                      <a:endParaRPr lang="ru-RU" sz="1200" dirty="0">
                        <a:latin typeface="Calibri"/>
                        <a:ea typeface="Times New Roman"/>
                        <a:cs typeface="Times New Roman"/>
                      </a:endParaRPr>
                    </a:p>
                    <a:p>
                      <a:pPr algn="just">
                        <a:lnSpc>
                          <a:spcPct val="115000"/>
                        </a:lnSpc>
                        <a:spcAft>
                          <a:spcPts val="0"/>
                        </a:spcAft>
                      </a:pPr>
                      <a:r>
                        <a:rPr lang="ru-RU" sz="1200" dirty="0">
                          <a:latin typeface="Times New Roman"/>
                          <a:ea typeface="Times New Roman"/>
                          <a:cs typeface="Times New Roman"/>
                        </a:rPr>
                        <a:t>3) совершенствование силы и быстроты движений, </a:t>
                      </a:r>
                      <a:endParaRPr lang="ru-RU" sz="1200" dirty="0">
                        <a:latin typeface="Calibri"/>
                        <a:ea typeface="Times New Roman"/>
                        <a:cs typeface="Times New Roman"/>
                      </a:endParaRPr>
                    </a:p>
                    <a:p>
                      <a:pPr algn="just">
                        <a:lnSpc>
                          <a:spcPct val="115000"/>
                        </a:lnSpc>
                        <a:spcAft>
                          <a:spcPts val="0"/>
                        </a:spcAft>
                      </a:pPr>
                      <a:r>
                        <a:rPr lang="ru-RU" sz="1200" dirty="0">
                          <a:latin typeface="Times New Roman"/>
                          <a:ea typeface="Times New Roman"/>
                          <a:cs typeface="Times New Roman"/>
                        </a:rPr>
                        <a:t>4) совершенствование движений в условиях непосредственной борьбы с соперником, 5) совершенствование предельно напряженной центрально-нервной деятельности при малых физических нагрузках, 6) совершенствование управления средствами передвижения, 7) воспитание способности к переключениям в многоборьях</a:t>
                      </a:r>
                      <a:endParaRPr lang="ru-RU" sz="12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1332">
                <a:tc>
                  <a:txBody>
                    <a:bodyPr/>
                    <a:lstStyle/>
                    <a:p>
                      <a:pPr algn="just">
                        <a:lnSpc>
                          <a:spcPct val="115000"/>
                        </a:lnSpc>
                        <a:spcBef>
                          <a:spcPts val="1200"/>
                        </a:spcBef>
                        <a:spcAft>
                          <a:spcPts val="0"/>
                        </a:spcAft>
                      </a:pPr>
                      <a:r>
                        <a:rPr lang="ru-RU" sz="1600" dirty="0">
                          <a:latin typeface="Times New Roman"/>
                          <a:ea typeface="Times New Roman"/>
                          <a:cs typeface="Times New Roman"/>
                        </a:rPr>
                        <a:t>15</a:t>
                      </a:r>
                      <a:endParaRPr lang="ru-RU" sz="16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Доминирующая физиологическая характеристика (Шефард, 1968) </a:t>
                      </a:r>
                      <a:endParaRPr lang="ru-RU" sz="120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1. анаэробного обмена веществ</a:t>
                      </a:r>
                      <a:endParaRPr lang="ru-RU" sz="1200" dirty="0">
                        <a:latin typeface="Calibri"/>
                        <a:ea typeface="Times New Roman"/>
                        <a:cs typeface="Times New Roman"/>
                      </a:endParaRPr>
                    </a:p>
                    <a:p>
                      <a:pPr algn="just">
                        <a:lnSpc>
                          <a:spcPct val="115000"/>
                        </a:lnSpc>
                        <a:spcAft>
                          <a:spcPts val="0"/>
                        </a:spcAft>
                      </a:pPr>
                      <a:r>
                        <a:rPr lang="ru-RU" sz="1200" dirty="0">
                          <a:latin typeface="Times New Roman"/>
                          <a:ea typeface="Times New Roman"/>
                          <a:cs typeface="Times New Roman"/>
                        </a:rPr>
                        <a:t>2. Аэробного обмена веществ</a:t>
                      </a:r>
                      <a:endParaRPr lang="ru-RU" sz="1200" dirty="0">
                        <a:latin typeface="Calibri"/>
                        <a:ea typeface="Times New Roman"/>
                        <a:cs typeface="Times New Roman"/>
                      </a:endParaRPr>
                    </a:p>
                    <a:p>
                      <a:pPr algn="just">
                        <a:lnSpc>
                          <a:spcPct val="115000"/>
                        </a:lnSpc>
                        <a:spcAft>
                          <a:spcPts val="0"/>
                        </a:spcAft>
                      </a:pPr>
                      <a:r>
                        <a:rPr lang="ru-RU" sz="1200" dirty="0">
                          <a:latin typeface="Times New Roman"/>
                          <a:ea typeface="Times New Roman"/>
                          <a:cs typeface="Times New Roman"/>
                        </a:rPr>
                        <a:t>3. резерва калорий и жидкости</a:t>
                      </a:r>
                      <a:endParaRPr lang="ru-RU" sz="1200" dirty="0">
                        <a:latin typeface="Calibri"/>
                        <a:ea typeface="Times New Roman"/>
                        <a:cs typeface="Times New Roman"/>
                      </a:endParaRPr>
                    </a:p>
                    <a:p>
                      <a:pPr algn="just">
                        <a:lnSpc>
                          <a:spcPct val="115000"/>
                        </a:lnSpc>
                        <a:spcAft>
                          <a:spcPts val="0"/>
                        </a:spcAft>
                      </a:pPr>
                      <a:r>
                        <a:rPr lang="ru-RU" sz="1200" dirty="0">
                          <a:latin typeface="Times New Roman"/>
                          <a:ea typeface="Times New Roman"/>
                          <a:cs typeface="Times New Roman"/>
                        </a:rPr>
                        <a:t>4. взрывной силы.</a:t>
                      </a:r>
                      <a:endParaRPr lang="ru-RU" sz="1200" dirty="0">
                        <a:latin typeface="Calibri"/>
                        <a:ea typeface="Times New Roman"/>
                        <a:cs typeface="Times New Roman"/>
                      </a:endParaRPr>
                    </a:p>
                    <a:p>
                      <a:pPr algn="just">
                        <a:lnSpc>
                          <a:spcPct val="115000"/>
                        </a:lnSpc>
                        <a:spcAft>
                          <a:spcPts val="0"/>
                        </a:spcAft>
                      </a:pPr>
                      <a:r>
                        <a:rPr lang="ru-RU" sz="1200" dirty="0">
                          <a:latin typeface="Times New Roman"/>
                          <a:ea typeface="Times New Roman"/>
                          <a:cs typeface="Times New Roman"/>
                        </a:rPr>
                        <a:t>5. продолжительного усилия.</a:t>
                      </a:r>
                      <a:endParaRPr lang="ru-RU" sz="1200" dirty="0">
                        <a:latin typeface="Calibri"/>
                        <a:ea typeface="Times New Roman"/>
                        <a:cs typeface="Times New Roman"/>
                      </a:endParaRPr>
                    </a:p>
                    <a:p>
                      <a:pPr algn="just">
                        <a:lnSpc>
                          <a:spcPct val="115000"/>
                        </a:lnSpc>
                        <a:spcAft>
                          <a:spcPts val="0"/>
                        </a:spcAft>
                      </a:pPr>
                      <a:r>
                        <a:rPr lang="ru-RU" sz="1200" dirty="0">
                          <a:latin typeface="Times New Roman"/>
                          <a:ea typeface="Times New Roman"/>
                          <a:cs typeface="Times New Roman"/>
                        </a:rPr>
                        <a:t>6. Ловкости</a:t>
                      </a:r>
                      <a:endParaRPr lang="ru-RU" sz="12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4221">
                <a:tc>
                  <a:txBody>
                    <a:bodyPr/>
                    <a:lstStyle/>
                    <a:p>
                      <a:pPr algn="just">
                        <a:lnSpc>
                          <a:spcPct val="115000"/>
                        </a:lnSpc>
                        <a:spcBef>
                          <a:spcPts val="1200"/>
                        </a:spcBef>
                        <a:spcAft>
                          <a:spcPts val="0"/>
                        </a:spcAft>
                      </a:pPr>
                      <a:r>
                        <a:rPr lang="ru-RU" sz="1600" dirty="0">
                          <a:latin typeface="Times New Roman"/>
                          <a:ea typeface="Times New Roman"/>
                          <a:cs typeface="Times New Roman"/>
                        </a:rPr>
                        <a:t>16</a:t>
                      </a:r>
                      <a:endParaRPr lang="ru-RU" sz="16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Регламентация нагрузок</a:t>
                      </a:r>
                      <a:endParaRPr lang="ru-RU" sz="120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1. Упражнения заданного объема работы (дистанции в циклических видах)</a:t>
                      </a:r>
                      <a:endParaRPr lang="ru-RU" sz="1200" dirty="0">
                        <a:latin typeface="Calibri"/>
                        <a:ea typeface="Times New Roman"/>
                        <a:cs typeface="Times New Roman"/>
                      </a:endParaRPr>
                    </a:p>
                    <a:p>
                      <a:pPr algn="just">
                        <a:lnSpc>
                          <a:spcPct val="115000"/>
                        </a:lnSpc>
                        <a:spcAft>
                          <a:spcPts val="0"/>
                        </a:spcAft>
                      </a:pPr>
                      <a:r>
                        <a:rPr lang="ru-RU" sz="1200" dirty="0">
                          <a:latin typeface="Times New Roman"/>
                          <a:ea typeface="Times New Roman"/>
                          <a:cs typeface="Times New Roman"/>
                        </a:rPr>
                        <a:t>2. Упражнения заданного времени (бокс, борьба, хоккей и </a:t>
                      </a:r>
                      <a:r>
                        <a:rPr lang="ru-RU" sz="1200" dirty="0" err="1">
                          <a:latin typeface="Times New Roman"/>
                          <a:ea typeface="Times New Roman"/>
                          <a:cs typeface="Times New Roman"/>
                        </a:rPr>
                        <a:t>др</a:t>
                      </a:r>
                      <a:r>
                        <a:rPr lang="ru-RU" sz="1200" dirty="0">
                          <a:latin typeface="Times New Roman"/>
                          <a:ea typeface="Times New Roman"/>
                          <a:cs typeface="Times New Roman"/>
                        </a:rPr>
                        <a:t>)</a:t>
                      </a:r>
                      <a:endParaRPr lang="ru-RU" sz="12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666">
                <a:tc>
                  <a:txBody>
                    <a:bodyPr/>
                    <a:lstStyle/>
                    <a:p>
                      <a:pPr algn="just">
                        <a:lnSpc>
                          <a:spcPct val="115000"/>
                        </a:lnSpc>
                        <a:spcBef>
                          <a:spcPts val="1200"/>
                        </a:spcBef>
                        <a:spcAft>
                          <a:spcPts val="0"/>
                        </a:spcAft>
                      </a:pPr>
                      <a:r>
                        <a:rPr lang="ru-RU" sz="1600" dirty="0">
                          <a:latin typeface="Times New Roman"/>
                          <a:ea typeface="Times New Roman"/>
                          <a:cs typeface="Times New Roman"/>
                        </a:rPr>
                        <a:t>17</a:t>
                      </a:r>
                      <a:endParaRPr lang="ru-RU" sz="16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По тяжести нагрузок</a:t>
                      </a:r>
                      <a:endParaRPr lang="ru-RU" sz="120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1. очень легкая. 2. легкая. 3. Умеренная. 4. Тяжелая. 5. Очень тяжелая. 6. Чрезвычайно тяжелая. 7. изнурительная</a:t>
                      </a:r>
                      <a:endParaRPr lang="ru-RU" sz="1200" dirty="0">
                        <a:latin typeface="Calibri"/>
                        <a:ea typeface="Times New Roman"/>
                        <a:cs typeface="Times New Roman"/>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1230017"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Лекция № 2</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3" name="AutoShape 1"/>
          <p:cNvSpPr>
            <a:spLocks/>
          </p:cNvSpPr>
          <p:nvPr/>
        </p:nvSpPr>
        <p:spPr bwMode="auto">
          <a:xfrm>
            <a:off x="428596" y="2214554"/>
            <a:ext cx="285752" cy="3643338"/>
          </a:xfrm>
          <a:prstGeom prst="leftBracket">
            <a:avLst>
              <a:gd name="adj" fmla="val 125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8675" name="Rectangle 3"/>
          <p:cNvSpPr>
            <a:spLocks noChangeArrowheads="1"/>
          </p:cNvSpPr>
          <p:nvPr/>
        </p:nvSpPr>
        <p:spPr bwMode="auto">
          <a:xfrm>
            <a:off x="1000100" y="1500174"/>
            <a:ext cx="7572428"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Схема  1</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9600" algn="ctr"/>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Физиологическая классификация движений в спорте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9600" algn="ct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Позы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9600" algn="ct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Лежание                         (плавание, стрельба)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9600" algn="ct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Сидение                         (на коне, велосипеде, мотоцикле, в лодке)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9600" algn="ct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Стояние:                         ноги расставлены (стрельба, фехтование,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9600" algn="ct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Поднимание штанги, борьба), ноги вместе (стойка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9600" algn="ct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«смирно»),  ноги на одной линии (на бревне), на одной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9600" algn="ct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ноге, на носке (гимнастика), на коньке (фигурное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9600" algn="ct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катание).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9600" algn="ct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опорой на руки:        вис, упор, стойка на предплечьях, на кистях, на одной руке.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697" name="AutoShape 1"/>
          <p:cNvSpPr>
            <a:spLocks/>
          </p:cNvSpPr>
          <p:nvPr/>
        </p:nvSpPr>
        <p:spPr bwMode="auto">
          <a:xfrm>
            <a:off x="1000100" y="357166"/>
            <a:ext cx="428628" cy="6286544"/>
          </a:xfrm>
          <a:prstGeom prst="leftBracket">
            <a:avLst>
              <a:gd name="adj" fmla="val 183333"/>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699" name="Rectangle 3"/>
          <p:cNvSpPr>
            <a:spLocks noChangeArrowheads="1"/>
          </p:cNvSpPr>
          <p:nvPr/>
        </p:nvSpPr>
        <p:spPr bwMode="auto">
          <a:xfrm>
            <a:off x="1000100" y="457200"/>
            <a:ext cx="7215238"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1295400" algn="l"/>
                <a:tab pos="3149600" algn="ctr"/>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Стереотипные (стандартные) движения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Движения количественного значения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(оцениваемые системой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CGS</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Циклические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мощности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Максимальная                             Естественные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Субмаксимальная</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 скольжением</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Большая                                       С рычажными передачами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Умеренная                                    В водной среде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 видам локомоций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Осуществляемые ногами                      осуществляемые с помощью  рук</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Ходьба, бег</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Бег на коньках                                        Ходьба на лыжах</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Езда на велосипеде                                Гребля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Плавание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Ациклические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Движения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Скоростно-силовые                  Собственно-силовые                        Прицельные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Прыжки                                      Поднимание штанги                         Стрельба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Метания                                                                                          Подачи и штрафные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броски мяча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295400" algn="l"/>
                <a:tab pos="3149600" algn="ctr"/>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714348" y="571480"/>
            <a:ext cx="7143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b="1" dirty="0" smtClean="0">
                <a:latin typeface="Times New Roman" pitchFamily="18" charset="0"/>
                <a:cs typeface="Times New Roman" pitchFamily="18" charset="0"/>
              </a:rPr>
              <a:t>2. Движения качественного значения</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(оцениваемые в баллах)</a:t>
            </a:r>
          </a:p>
          <a:p>
            <a:r>
              <a:rPr lang="ru-RU" sz="2000" b="1" dirty="0" smtClean="0">
                <a:latin typeface="Times New Roman" pitchFamily="18" charset="0"/>
                <a:cs typeface="Times New Roman" pitchFamily="18" charset="0"/>
              </a:rPr>
              <a:t>По видам спорта                                                     По характеристикам движений</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Спортивная и художественная                                Сила, быстрота</a:t>
            </a:r>
          </a:p>
          <a:p>
            <a:r>
              <a:rPr lang="ru-RU" sz="2000" dirty="0" smtClean="0">
                <a:latin typeface="Times New Roman" pitchFamily="18" charset="0"/>
                <a:cs typeface="Times New Roman" pitchFamily="18" charset="0"/>
              </a:rPr>
              <a:t>гимнастика    </a:t>
            </a:r>
          </a:p>
          <a:p>
            <a:r>
              <a:rPr lang="ru-RU" sz="2000" dirty="0" smtClean="0">
                <a:latin typeface="Times New Roman" pitchFamily="18" charset="0"/>
                <a:cs typeface="Times New Roman" pitchFamily="18" charset="0"/>
              </a:rPr>
              <a:t>Акробатика                                                                 Координация</a:t>
            </a:r>
          </a:p>
          <a:p>
            <a:r>
              <a:rPr lang="ru-RU" sz="2000" dirty="0" smtClean="0">
                <a:latin typeface="Times New Roman" pitchFamily="18" charset="0"/>
                <a:cs typeface="Times New Roman" pitchFamily="18" charset="0"/>
              </a:rPr>
              <a:t>Фигурное катание                                                      Ориентировка в пространстве и</a:t>
            </a:r>
          </a:p>
          <a:p>
            <a:r>
              <a:rPr lang="ru-RU" sz="2000" dirty="0" smtClean="0">
                <a:latin typeface="Times New Roman" pitchFamily="18" charset="0"/>
                <a:cs typeface="Times New Roman" pitchFamily="18" charset="0"/>
              </a:rPr>
              <a:t>                                                                                      времени        </a:t>
            </a:r>
          </a:p>
          <a:p>
            <a:r>
              <a:rPr lang="ru-RU" sz="2000" dirty="0" smtClean="0">
                <a:latin typeface="Times New Roman" pitchFamily="18" charset="0"/>
                <a:cs typeface="Times New Roman" pitchFamily="18" charset="0"/>
              </a:rPr>
              <a:t>Прыжки в воду и на батуте                                       Равновесие</a:t>
            </a:r>
          </a:p>
          <a:p>
            <a:r>
              <a:rPr lang="ru-RU" sz="2000" dirty="0" smtClean="0">
                <a:latin typeface="Times New Roman" pitchFamily="18" charset="0"/>
                <a:cs typeface="Times New Roman" pitchFamily="18" charset="0"/>
              </a:rPr>
              <a:t>                                                                                      Гибкость</a:t>
            </a:r>
          </a:p>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Безопорность</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Выразительность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Сканер2\6.bmp"/>
          <p:cNvPicPr>
            <a:picLocks noChangeAspect="1" noChangeArrowheads="1"/>
          </p:cNvPicPr>
          <p:nvPr/>
        </p:nvPicPr>
        <p:blipFill>
          <a:blip r:embed="rId2" cstate="print"/>
          <a:srcRect/>
          <a:stretch>
            <a:fillRect/>
          </a:stretch>
        </p:blipFill>
        <p:spPr bwMode="auto">
          <a:xfrm>
            <a:off x="685800" y="-1785974"/>
            <a:ext cx="7172348" cy="105505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072495" cy="5539978"/>
          </a:xfrm>
          <a:prstGeom prst="rect">
            <a:avLst/>
          </a:prstGeom>
          <a:noFill/>
        </p:spPr>
        <p:txBody>
          <a:bodyPr wrap="square" rtlCol="0">
            <a:spAutoFit/>
          </a:bodyPr>
          <a:lstStyle/>
          <a:p>
            <a:pPr algn="just"/>
            <a:r>
              <a:rPr lang="ru-RU" sz="2400" b="1" dirty="0" err="1" smtClean="0">
                <a:solidFill>
                  <a:schemeClr val="accent2">
                    <a:lumMod val="75000"/>
                  </a:schemeClr>
                </a:solidFill>
              </a:rPr>
              <a:t>Дәріс мақсаты:</a:t>
            </a:r>
            <a:r>
              <a:rPr lang="ru-RU" sz="2400" b="1" dirty="0" smtClean="0">
                <a:solidFill>
                  <a:schemeClr val="accent2">
                    <a:lumMod val="75000"/>
                  </a:schemeClr>
                </a:solidFill>
              </a:rPr>
              <a:t> </a:t>
            </a:r>
            <a:r>
              <a:rPr lang="kk-KZ" sz="2400" dirty="0" smtClean="0"/>
              <a:t>Дене жаттығуларының физиологиялық жіктелуінің критериилерін көрсету және оларға физиологиялық сипаттама беру.</a:t>
            </a:r>
            <a:endParaRPr lang="ru-RU" sz="2400" b="1" dirty="0" smtClean="0"/>
          </a:p>
          <a:p>
            <a:pPr algn="just"/>
            <a:r>
              <a:rPr lang="ru-RU" sz="2400" b="1" dirty="0" smtClean="0"/>
              <a:t> </a:t>
            </a:r>
          </a:p>
          <a:p>
            <a:pPr algn="just"/>
            <a:r>
              <a:rPr lang="ru-RU" sz="2400" b="1" dirty="0" err="1" smtClean="0">
                <a:solidFill>
                  <a:schemeClr val="accent2">
                    <a:lumMod val="75000"/>
                  </a:schemeClr>
                </a:solidFill>
              </a:rPr>
              <a:t>Дәріс жоспары</a:t>
            </a:r>
            <a:r>
              <a:rPr lang="ru-RU" sz="2400" b="1" dirty="0" smtClean="0">
                <a:solidFill>
                  <a:schemeClr val="accent2">
                    <a:lumMod val="75000"/>
                  </a:schemeClr>
                </a:solidFill>
              </a:rPr>
              <a:t>.</a:t>
            </a:r>
          </a:p>
          <a:p>
            <a:pPr lvl="0"/>
            <a:r>
              <a:rPr lang="kk-KZ" sz="2400" dirty="0" smtClean="0"/>
              <a:t>Спорттағы дене жаттығуларының заманауи жіктемесі</a:t>
            </a:r>
            <a:endParaRPr lang="ru-RU" sz="2400" dirty="0" smtClean="0"/>
          </a:p>
          <a:p>
            <a:pPr lvl="0"/>
            <a:r>
              <a:rPr lang="kk-KZ" sz="2400" dirty="0" smtClean="0"/>
              <a:t>Спорттық дене күйлерінің және статикалық жүктемелердің физиологиялық сипаттамасы.</a:t>
            </a:r>
            <a:endParaRPr lang="ru-RU" sz="2400" dirty="0" smtClean="0"/>
          </a:p>
          <a:p>
            <a:pPr lvl="0"/>
            <a:r>
              <a:rPr lang="kk-KZ" sz="2400" dirty="0" smtClean="0"/>
              <a:t>Стандартты динамикалық және ациклді қимылдардың физиологиялық сипаттамасы.</a:t>
            </a:r>
            <a:endParaRPr lang="ru-RU" sz="2400" dirty="0" smtClean="0"/>
          </a:p>
          <a:p>
            <a:pPr lvl="0"/>
            <a:r>
              <a:rPr lang="kk-KZ" sz="2400" dirty="0" smtClean="0"/>
              <a:t>Стандартсыз қимылдардың физиологиялық сипаттамасы.</a:t>
            </a:r>
            <a:endParaRPr lang="ru-RU" sz="2400" dirty="0" smtClean="0"/>
          </a:p>
          <a:p>
            <a:pPr algn="just"/>
            <a:r>
              <a:rPr lang="ru-RU" sz="2400" b="1" dirty="0" smtClean="0"/>
              <a:t>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8429683" cy="3785652"/>
          </a:xfrm>
          <a:prstGeom prst="rect">
            <a:avLst/>
          </a:prstGeom>
          <a:noFill/>
        </p:spPr>
        <p:txBody>
          <a:bodyPr wrap="square" rtlCol="0">
            <a:spAutoFit/>
          </a:bodyPr>
          <a:lstStyle/>
          <a:p>
            <a:pPr algn="just"/>
            <a:r>
              <a:rPr lang="kk-KZ" sz="2000" dirty="0" smtClean="0"/>
              <a:t>Дене жаттығуларының жіктелуінің негізін бірқатар критерийлер құрайды: 1) энергетикалық критерийлер – қуат көздерінің қайсысы басым болуы бойынша (аэробты және анаэробты), қуатың жұмсалу деңгейі бойынша (ккал/с бірлігі бойынша) және жинақы; 2) биомеханикалық қимыл құрылымы бойынша – циклді, ациклді және аралас; 3)  дене сапсының басым болу критериі бойынша – күшті, шапшаңдықты, шапшаңдықты-күшті, төзімділікке арналған жаттығулар, бағдарлы немесе күрделі-техникалық; 4) жұмыстың шекті уақыты бойынша критериилер –салыстырмалы қуатты аймақтар бойынша бөлетін.</a:t>
            </a:r>
          </a:p>
          <a:p>
            <a:pPr algn="just"/>
            <a:r>
              <a:rPr lang="kk-KZ" sz="2000" dirty="0" smtClean="0"/>
              <a:t>Қазіргі кезде жалпы қабылданған дене жаттығуларының В.С.Фарфель (1970) құрастырған жіктемесі жатады.</a:t>
            </a:r>
            <a:endParaRPr lang="ru-RU" sz="20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429684" cy="4431983"/>
          </a:xfrm>
          <a:prstGeom prst="rect">
            <a:avLst/>
          </a:prstGeom>
          <a:noFill/>
        </p:spPr>
        <p:txBody>
          <a:bodyPr wrap="square" rtlCol="0">
            <a:spAutoFit/>
          </a:bodyPr>
          <a:lstStyle/>
          <a:p>
            <a:r>
              <a:rPr lang="kk-KZ" sz="2400" dirty="0" smtClean="0"/>
              <a:t>Жұмыстың шекті уақыты бойынша циклді жаттығулар салыстырмалы қуат аймақтары бойынша  төрт түрге бөлінеді: максималды қуатты (10-15с-тен 30-40с-ке дейін), субмакималды қуатты (30-40с-тен 3-5мин-қа дейін), үлкен (5-6 мин-тан 20-30 мин-қа дейін), біркелкі қарқынды қуатты (30-40 мин-тан бірнеше сағаттарға дейін.).  Бұл кезде ескерілген бір жағдай – дене жүктемесі адам ағзасына берілетін физиологиялық жүктемеге тең емес. Физиологиялық жүктемені сипаттайтын негізгі өлшем – орындалған жұмыстың шекті уақыты.</a:t>
            </a:r>
            <a:endParaRPr lang="ru-RU" sz="2400"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501121" cy="5909310"/>
          </a:xfrm>
          <a:prstGeom prst="rect">
            <a:avLst/>
          </a:prstGeom>
          <a:noFill/>
        </p:spPr>
        <p:txBody>
          <a:bodyPr wrap="square" rtlCol="0">
            <a:spAutoFit/>
          </a:bodyPr>
          <a:lstStyle/>
          <a:p>
            <a:pPr algn="just"/>
            <a:r>
              <a:rPr lang="kk-KZ" sz="2400" dirty="0" smtClean="0"/>
              <a:t>Барлық дене жаттығулары әртүрлі күйлерге және қимылдарға бөлінген. Барлық қимылдар стандарттық критериі бойынша сатндартты немесе стеротипті (қимылдардың қайталануымен орындалатын) және стандартсыз немесе ситуациялы (спорттық ойындар және жекпе-жек). Стандартты қимылдар спорттық жетістіктің бағалама сипаты бойынша екі топқа бөлінеді – сапалы мәнді  (баллмен бағаланады) және сандық сапасы бойынша (кг/литрмен, секундпен) жаттығулар. Сандық жаттығулардан әртүрлі құрылымды ациклді және циклді жаттығулар ерекшеленеді. Ациклді жаттығулардың ішінде өзіндік-күшті (ауыр атлетика), шапшаңдықты-күшті (секірулер, лақтырулар) және шекті (ату) жаттығулар айқындалады.</a:t>
            </a:r>
            <a:endParaRPr lang="ru-RU" sz="2400"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1" y="214290"/>
            <a:ext cx="8429683" cy="5909310"/>
          </a:xfrm>
          <a:prstGeom prst="rect">
            <a:avLst/>
          </a:prstGeom>
          <a:noFill/>
        </p:spPr>
        <p:txBody>
          <a:bodyPr wrap="square" rtlCol="0">
            <a:spAutoFit/>
          </a:bodyPr>
          <a:lstStyle/>
          <a:p>
            <a:r>
              <a:rPr lang="kk-KZ" b="1" dirty="0" smtClean="0">
                <a:latin typeface="Times New Roman" pitchFamily="18" charset="0"/>
                <a:cs typeface="Times New Roman" pitchFamily="18" charset="0"/>
              </a:rPr>
              <a:t>2. Спорттық дене күйі мен статикалық жүктемелердің физиолгиялық сипаттамасы. </a:t>
            </a:r>
            <a:r>
              <a:rPr lang="kk-KZ" dirty="0" smtClean="0">
                <a:latin typeface="Times New Roman" pitchFamily="18" charset="0"/>
                <a:cs typeface="Times New Roman" pitchFamily="18" charset="0"/>
              </a:rPr>
              <a:t> Дененің күйі дегеніміз қаңқаның бөлімдерінің белгілі бір тәртіппен бекінуі. Белгілі бір күйді сақтағанда қаңқа бұлшық еттері мехникалық реакцияның екі түрін – тонустық күшену және күйді дұрыстау үшін кезеңді жиырылуын атқарады.</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Дененің </a:t>
            </a:r>
            <a:r>
              <a:rPr lang="kk-KZ" dirty="0" smtClean="0">
                <a:latin typeface="Times New Roman" pitchFamily="18" charset="0"/>
                <a:cs typeface="Times New Roman" pitchFamily="18" charset="0"/>
              </a:rPr>
              <a:t>кеңістіктегі негізгі </a:t>
            </a:r>
            <a:r>
              <a:rPr lang="kk-KZ" dirty="0" smtClean="0">
                <a:latin typeface="Times New Roman" pitchFamily="18" charset="0"/>
                <a:cs typeface="Times New Roman" pitchFamily="18" charset="0"/>
              </a:rPr>
              <a:t>күйлері</a:t>
            </a:r>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жату, отыру, қолды тіреп отыру.Ең күрделі күй – қолды тірей орындалады (алақанды тіреп тұру, саусақ ұшын тіреп тұру). Дененің күйі кез келген қимылдың негізін құрайды, жұмыс жасап тұрған бұлшық еттерге тірек болады, буындардың қажетті жағдайдағы қозғалысын қамтамасыз етеді. Дененің күйі ерікті және еріксіз болады. Еріксіз күй шартты және шартсыз рефлғекстер нәтижесінде құрылған, автоматты түрде орындалуға дейін жеткен ерікті күй. Адам қозғалыссыз күй жағдайында жұмыс орындағанда статикалық жұмыс орындайды. Бұл кезде бұлшық еттер изометрлік тәртіппен жиырылады. Статикалық жұмыс кезінде бұлшық еттер үзіліссіз белсенділік  танытады да, осыншама жүктеме берілген динамикалық жұмыс орындағаннан кездегіге қарағанда қатты шаршайды. Статикалық күштенулер кезінде бұлшық еттердің қанмен қамтамасыз етілуі қаншалықты статикалық күштену азайса, соншалықты азаяды. Қазргі кездегі мәліметтерге қарағанда, статикалық жұмысты орындау кезінде бұлшық еттердегі артериялық қысым 400-500 мм с.б.-на дейін көтеріледі, ал бұл қаннаың шеткі кедергіні жеңуіне қажет (Хоревский).</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643998" cy="2677656"/>
          </a:xfrm>
          <a:prstGeom prst="rect">
            <a:avLst/>
          </a:prstGeom>
          <a:noFill/>
        </p:spPr>
        <p:txBody>
          <a:bodyPr wrap="square" rtlCol="0">
            <a:spAutoFit/>
          </a:bodyPr>
          <a:lstStyle/>
          <a:p>
            <a:r>
              <a:rPr lang="kk-KZ" sz="2400" dirty="0" smtClean="0">
                <a:latin typeface="Times New Roman" pitchFamily="18" charset="0"/>
                <a:cs typeface="Times New Roman" pitchFamily="18" charset="0"/>
              </a:rPr>
              <a:t>Вегетативті қызметтердің өзгерістерін статикалық күштену феноменінен немесе Линдгард Врещагин феноменінен көруге болады: жұмысты орындау кезінде ӨТС, тыныс алудың тереңдігі және минуттық көлемі азаяды, ЖСЖ және оттегінің қолданылуы төмендейді, ал жұмыс біте салысымен бұл көрсеткіштер күрт артады.</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9" y="285728"/>
            <a:ext cx="8429683" cy="6278642"/>
          </a:xfrm>
          <a:prstGeom prst="rect">
            <a:avLst/>
          </a:prstGeom>
          <a:noFill/>
        </p:spPr>
        <p:txBody>
          <a:bodyPr wrap="square" rtlCol="0">
            <a:spAutoFit/>
          </a:bodyPr>
          <a:lstStyle/>
          <a:p>
            <a:pPr algn="just"/>
            <a:r>
              <a:rPr lang="kk-KZ" sz="2400" dirty="0" smtClean="0">
                <a:latin typeface="Times New Roman" pitchFamily="18" charset="0"/>
                <a:cs typeface="Times New Roman" pitchFamily="18" charset="0"/>
              </a:rPr>
              <a:t>Статикалық күштенулер кезінде зорығу құбылысы байқалады. Зорығу кезінде дыбыс саңылауы жабық күйі кезінде тыныс шығарылады да, нәтижесінде кеудеге жақсы механикалық тірек қалыптасып, қаңқа бұлшық еттерінің күші артады. Зорығу кезінде бастан веналық қанның қайтымы бұзылып, адамның беті қатты қызарып, құрсақ ішінің және кеуде ішінің қысымы артады. Кеуде ішінің қысымының артуы жүректің оң жақ құлақшасына келіп түсетін қанның ағымын азайтады. Сонымен қатар, бұл жоғары қысым қанның оң жақ қарыншадан жүректің сол жақ бөлімдеріне келіп түсуін қамтамасыз ететін өкпе қылтамырларының қуысын тарлытады. Систолалық қан көлемі 15-20 мл-ге дейін азаяды. Жаттығу деңгейі төмен спортшыларда мидың қанмен қамтамасыз етілуі бұзылып, мида гипоксия пайда болады да, спортшы есінен танып қалуы мүмкін.</a:t>
            </a:r>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0026"/>
            <a:ext cx="8929718" cy="4524315"/>
          </a:xfrm>
          <a:prstGeom prst="rect">
            <a:avLst/>
          </a:prstGeom>
          <a:noFill/>
        </p:spPr>
        <p:txBody>
          <a:bodyPr wrap="square" rtlCol="0">
            <a:spAutoFit/>
          </a:bodyPr>
          <a:lstStyle/>
          <a:p>
            <a:r>
              <a:rPr lang="kk-KZ" b="1" dirty="0" smtClean="0"/>
              <a:t>3. Стандартты циклді және ациклді қимылдардың физиологиялық сипаттамасы. </a:t>
            </a:r>
          </a:p>
          <a:p>
            <a:r>
              <a:rPr lang="kk-KZ" dirty="0" smtClean="0"/>
              <a:t>Стандартты немесе стереотипті қимылдар қимылдардың тұрақтылығымен және реттілігімен сипатталады. Қимылдар құрылымы бойынша стандартты қимылдар циклді және ациклді болып бөлінеді.</a:t>
            </a:r>
            <a:endParaRPr lang="ru-RU" dirty="0" smtClean="0"/>
          </a:p>
          <a:p>
            <a:r>
              <a:rPr lang="kk-KZ" b="1" dirty="0" smtClean="0"/>
              <a:t>		3.</a:t>
            </a:r>
            <a:r>
              <a:rPr lang="kk-KZ" dirty="0" smtClean="0"/>
              <a:t>1. Динамикалық және циклді жұмыстыың физиологиялық сипаттамасы салыстырмалы қуат бойынша беріледі. Стандартты циклді қимылдар бір қимылдың бірнеше рет қайталагуымен сипатталады, бұл кездегі әрбір қимыл алдыңғы және келесі қимылдармен байланысты болады да, барлық циклдерде бірдей реттілік сақталады. Бір циклдің басталуы алдыңғы циклдің соңы болып табылады. Мұның негізін ырғақты қимыл рефлексі құрайды.</a:t>
            </a:r>
            <a:endParaRPr lang="ru-RU" dirty="0" smtClean="0"/>
          </a:p>
          <a:p>
            <a:r>
              <a:rPr lang="kk-KZ" b="1" dirty="0" smtClean="0"/>
              <a:t>		</a:t>
            </a:r>
            <a:r>
              <a:rPr lang="kk-KZ" dirty="0" smtClean="0"/>
              <a:t>		Әртүрлі қуатты аймақтарда орындалатын жұмыстардың физиологиялық-биохимиялық сипаттамасы 1-ші кестеде келтірілген.</a:t>
            </a:r>
            <a:endParaRPr lang="ru-RU" dirty="0" smtClean="0"/>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TotalTime>
  <Words>1322</Words>
  <PresentationFormat>Экран (4:3)</PresentationFormat>
  <Paragraphs>154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Открытая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crown-1</dc:creator>
  <cp:lastModifiedBy>crown-1</cp:lastModifiedBy>
  <cp:revision>26</cp:revision>
  <dcterms:created xsi:type="dcterms:W3CDTF">2016-03-29T07:59:29Z</dcterms:created>
  <dcterms:modified xsi:type="dcterms:W3CDTF">2020-03-19T09:19:56Z</dcterms:modified>
</cp:coreProperties>
</file>