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  <p:sldId id="256" r:id="rId4"/>
    <p:sldId id="257" r:id="rId5"/>
    <p:sldId id="259" r:id="rId6"/>
    <p:sldId id="260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CCCCFF"/>
    <a:srgbClr val="66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2F1727-538C-48C3-B2CA-FC940F33F92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D846516-AA53-4405-8098-635C6A4D7688}">
      <dgm:prSet phldrT="[Текст]"/>
      <dgm:spPr>
        <a:solidFill>
          <a:srgbClr val="CCCCFF">
            <a:alpha val="49804"/>
          </a:srgbClr>
        </a:solidFill>
        <a:ln w="38100">
          <a:solidFill>
            <a:srgbClr val="002060"/>
          </a:solidFill>
        </a:ln>
      </dgm:spPr>
      <dgm:t>
        <a:bodyPr/>
        <a:lstStyle/>
        <a:p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технология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рекеттер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табысына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кепіл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болардай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қатқыл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ғылыми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жоба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сол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жобаның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д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л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жаңғырып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іске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асуы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85D2926-539E-4F38-B8BD-3CD6802442CE}" type="parTrans" cxnId="{F928F7E4-A5D3-4734-9C18-EAA50A8E8A9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B1869FE-8860-4D2C-BD39-68D9E9BB5AE7}" type="sibTrans" cxnId="{F928F7E4-A5D3-4734-9C18-EAA50A8E8A9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8AD0081-030D-4FC5-BFF4-65C43B3A58CE}">
      <dgm:prSet phldrT="[Текст]"/>
      <dgm:spPr>
        <a:solidFill>
          <a:srgbClr val="CCCCFF">
            <a:alpha val="50000"/>
          </a:srgbClr>
        </a:solidFill>
        <a:ln w="38100">
          <a:solidFill>
            <a:srgbClr val="002060"/>
          </a:solidFill>
        </a:ln>
      </dgm:spPr>
      <dgm:t>
        <a:bodyPr/>
        <a:lstStyle/>
        <a:p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технология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кешенді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бірігімді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процесс.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Ол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құрамына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адамдарды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идеяларды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құрал-жабдықтарды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сонымен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бірге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жоспарлау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қамсыздандыру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бағалау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меңгерудің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барша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қырлары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жөніндегі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проблемалар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шешімін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басқаруды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қамтиды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F25A78F-82CD-4160-AABA-5CAE88DC6A44}" type="parTrans" cxnId="{65E9B92B-33C7-41BA-8692-B1F5C5028B6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B56EC55-3255-4D30-A3E3-D6992C5EDB9A}" type="sibTrans" cxnId="{65E9B92B-33C7-41BA-8692-B1F5C5028B6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00AFA56-510E-4642-85CE-AEC73DFB724B}" type="pres">
      <dgm:prSet presAssocID="{FC2F1727-538C-48C3-B2CA-FC940F33F928}" presName="compositeShape" presStyleCnt="0">
        <dgm:presLayoutVars>
          <dgm:chMax val="7"/>
          <dgm:dir/>
          <dgm:resizeHandles val="exact"/>
        </dgm:presLayoutVars>
      </dgm:prSet>
      <dgm:spPr/>
    </dgm:pt>
    <dgm:pt modelId="{32738E56-6035-49A8-AA8C-4621A23DD404}" type="pres">
      <dgm:prSet presAssocID="{6D846516-AA53-4405-8098-635C6A4D7688}" presName="circ1" presStyleLbl="vennNode1" presStyleIdx="0" presStyleCnt="2"/>
      <dgm:spPr/>
      <dgm:t>
        <a:bodyPr/>
        <a:lstStyle/>
        <a:p>
          <a:endParaRPr lang="ru-RU"/>
        </a:p>
      </dgm:t>
    </dgm:pt>
    <dgm:pt modelId="{709CB86C-A893-459B-B388-7EF3E283F1A1}" type="pres">
      <dgm:prSet presAssocID="{6D846516-AA53-4405-8098-635C6A4D768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5D1B74-29F1-49CD-AB44-53FDEE220B33}" type="pres">
      <dgm:prSet presAssocID="{18AD0081-030D-4FC5-BFF4-65C43B3A58CE}" presName="circ2" presStyleLbl="vennNode1" presStyleIdx="1" presStyleCnt="2"/>
      <dgm:spPr/>
      <dgm:t>
        <a:bodyPr/>
        <a:lstStyle/>
        <a:p>
          <a:endParaRPr lang="ru-RU"/>
        </a:p>
      </dgm:t>
    </dgm:pt>
    <dgm:pt modelId="{DD3328AD-F3AA-46DC-A6D4-B37748939023}" type="pres">
      <dgm:prSet presAssocID="{18AD0081-030D-4FC5-BFF4-65C43B3A58C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C68A68-F082-4A27-A3CB-8F9BC3E7420D}" type="presOf" srcId="{18AD0081-030D-4FC5-BFF4-65C43B3A58CE}" destId="{2A5D1B74-29F1-49CD-AB44-53FDEE220B33}" srcOrd="0" destOrd="0" presId="urn:microsoft.com/office/officeart/2005/8/layout/venn1"/>
    <dgm:cxn modelId="{65E9B92B-33C7-41BA-8692-B1F5C5028B67}" srcId="{FC2F1727-538C-48C3-B2CA-FC940F33F928}" destId="{18AD0081-030D-4FC5-BFF4-65C43B3A58CE}" srcOrd="1" destOrd="0" parTransId="{DF25A78F-82CD-4160-AABA-5CAE88DC6A44}" sibTransId="{AB56EC55-3255-4D30-A3E3-D6992C5EDB9A}"/>
    <dgm:cxn modelId="{32A8BF37-377F-4E71-A226-AAFA2A0DDDF4}" type="presOf" srcId="{FC2F1727-538C-48C3-B2CA-FC940F33F928}" destId="{600AFA56-510E-4642-85CE-AEC73DFB724B}" srcOrd="0" destOrd="0" presId="urn:microsoft.com/office/officeart/2005/8/layout/venn1"/>
    <dgm:cxn modelId="{F928F7E4-A5D3-4734-9C18-EAA50A8E8A96}" srcId="{FC2F1727-538C-48C3-B2CA-FC940F33F928}" destId="{6D846516-AA53-4405-8098-635C6A4D7688}" srcOrd="0" destOrd="0" parTransId="{985D2926-539E-4F38-B8BD-3CD6802442CE}" sibTransId="{DB1869FE-8860-4D2C-BD39-68D9E9BB5AE7}"/>
    <dgm:cxn modelId="{EB09B0EA-D666-46FA-A3AE-97D32FC4257A}" type="presOf" srcId="{6D846516-AA53-4405-8098-635C6A4D7688}" destId="{32738E56-6035-49A8-AA8C-4621A23DD404}" srcOrd="0" destOrd="0" presId="urn:microsoft.com/office/officeart/2005/8/layout/venn1"/>
    <dgm:cxn modelId="{B9343B83-0A35-4AA7-ABD2-D5706A5367E0}" type="presOf" srcId="{6D846516-AA53-4405-8098-635C6A4D7688}" destId="{709CB86C-A893-459B-B388-7EF3E283F1A1}" srcOrd="1" destOrd="0" presId="urn:microsoft.com/office/officeart/2005/8/layout/venn1"/>
    <dgm:cxn modelId="{11F3C37B-C71E-4D2F-9791-B2FFE7192376}" type="presOf" srcId="{18AD0081-030D-4FC5-BFF4-65C43B3A58CE}" destId="{DD3328AD-F3AA-46DC-A6D4-B37748939023}" srcOrd="1" destOrd="0" presId="urn:microsoft.com/office/officeart/2005/8/layout/venn1"/>
    <dgm:cxn modelId="{6FEEFFCB-BCC7-403E-A055-FBAA58EAC17E}" type="presParOf" srcId="{600AFA56-510E-4642-85CE-AEC73DFB724B}" destId="{32738E56-6035-49A8-AA8C-4621A23DD404}" srcOrd="0" destOrd="0" presId="urn:microsoft.com/office/officeart/2005/8/layout/venn1"/>
    <dgm:cxn modelId="{3395F3D8-A224-45E2-835D-282A995C2D00}" type="presParOf" srcId="{600AFA56-510E-4642-85CE-AEC73DFB724B}" destId="{709CB86C-A893-459B-B388-7EF3E283F1A1}" srcOrd="1" destOrd="0" presId="urn:microsoft.com/office/officeart/2005/8/layout/venn1"/>
    <dgm:cxn modelId="{19822DAD-C95B-4812-B5DB-8ECDA479D954}" type="presParOf" srcId="{600AFA56-510E-4642-85CE-AEC73DFB724B}" destId="{2A5D1B74-29F1-49CD-AB44-53FDEE220B33}" srcOrd="2" destOrd="0" presId="urn:microsoft.com/office/officeart/2005/8/layout/venn1"/>
    <dgm:cxn modelId="{4D8F3251-68F5-4026-A78E-8FC3046BD466}" type="presParOf" srcId="{600AFA56-510E-4642-85CE-AEC73DFB724B}" destId="{DD3328AD-F3AA-46DC-A6D4-B37748939023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D2DBC0-0B09-45BC-8938-203653CE5728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E7622D-1FE9-4D88-9422-7A4512A531D7}">
      <dgm:prSet phldrT="[Текст]"/>
      <dgm:spPr>
        <a:solidFill>
          <a:srgbClr val="FFCCFF"/>
        </a:solidFill>
        <a:ln w="28575">
          <a:solidFill>
            <a:srgbClr val="002060"/>
          </a:solidFill>
        </a:ln>
      </dgm:spPr>
      <dgm:t>
        <a:bodyPr/>
        <a:lstStyle/>
        <a:p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біріншісі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теориялық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негізде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орындалуы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В.Б.Беспалько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В.В.Данилов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В.К.Дьяченко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т.б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.)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05FA88-A7C5-4892-949C-022B61692201}" type="parTrans" cxnId="{C4A50043-FA8F-4065-8EB5-601D745DB23F}">
      <dgm:prSet/>
      <dgm:spPr/>
      <dgm:t>
        <a:bodyPr/>
        <a:lstStyle/>
        <a:p>
          <a:endParaRPr lang="ru-RU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6ACC86-5BD5-4965-86D5-BEA38A54D698}" type="sibTrans" cxnId="{C4A50043-FA8F-4065-8EB5-601D745DB23F}">
      <dgm:prSet/>
      <dgm:spPr/>
      <dgm:t>
        <a:bodyPr/>
        <a:lstStyle/>
        <a:p>
          <a:endParaRPr lang="ru-RU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2FDDC3D-4B3D-4B73-8202-2E3983E9FDDE}">
      <dgm:prSet phldrT="[Текст]"/>
      <dgm:spPr>
        <a:solidFill>
          <a:srgbClr val="FFCCFF"/>
        </a:solidFill>
        <a:ln w="28575">
          <a:solidFill>
            <a:srgbClr val="002060"/>
          </a:solidFill>
        </a:ln>
      </dgm:spPr>
      <dgm:t>
        <a:bodyPr/>
        <a:lstStyle/>
        <a:p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екіншісі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жірибемен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жүзеге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келуі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Е.Н.Ильин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С.Н.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Лысенкова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В.Ф.Шаталов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т.б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.)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779D9D-548D-422D-AEC0-05A9762E977A}" type="parTrans" cxnId="{3B6B3721-D072-439B-A73A-7FE401A0B4A1}">
      <dgm:prSet/>
      <dgm:spPr/>
      <dgm:t>
        <a:bodyPr/>
        <a:lstStyle/>
        <a:p>
          <a:endParaRPr lang="ru-RU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6E0496-5B91-4DA9-89CA-C3274258F403}" type="sibTrans" cxnId="{3B6B3721-D072-439B-A73A-7FE401A0B4A1}">
      <dgm:prSet/>
      <dgm:spPr/>
      <dgm:t>
        <a:bodyPr/>
        <a:lstStyle/>
        <a:p>
          <a:endParaRPr lang="ru-RU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663C53D-6BD7-4789-9A1B-CD11F6AA0C90}" type="pres">
      <dgm:prSet presAssocID="{61D2DBC0-0B09-45BC-8938-203653CE572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E6B518-E3BD-4A8D-BD81-EF89006EF8B1}" type="pres">
      <dgm:prSet presAssocID="{CFE7622D-1FE9-4D88-9422-7A4512A531D7}" presName="arrow" presStyleLbl="node1" presStyleIdx="0" presStyleCnt="2" custScaleX="127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B47F16-888D-40DB-9801-EA3BC8942B18}" type="pres">
      <dgm:prSet presAssocID="{52FDDC3D-4B3D-4B73-8202-2E3983E9FDDE}" presName="arrow" presStyleLbl="node1" presStyleIdx="1" presStyleCnt="2" custScaleX="127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6B3721-D072-439B-A73A-7FE401A0B4A1}" srcId="{61D2DBC0-0B09-45BC-8938-203653CE5728}" destId="{52FDDC3D-4B3D-4B73-8202-2E3983E9FDDE}" srcOrd="1" destOrd="0" parTransId="{E9779D9D-548D-422D-AEC0-05A9762E977A}" sibTransId="{D76E0496-5B91-4DA9-89CA-C3274258F403}"/>
    <dgm:cxn modelId="{7A1BACB5-8098-4D4E-B54C-D75C110F6926}" type="presOf" srcId="{52FDDC3D-4B3D-4B73-8202-2E3983E9FDDE}" destId="{9BB47F16-888D-40DB-9801-EA3BC8942B18}" srcOrd="0" destOrd="0" presId="urn:microsoft.com/office/officeart/2005/8/layout/arrow5"/>
    <dgm:cxn modelId="{785BFC50-1066-4199-B7A8-4F2398553A8C}" type="presOf" srcId="{CFE7622D-1FE9-4D88-9422-7A4512A531D7}" destId="{BDE6B518-E3BD-4A8D-BD81-EF89006EF8B1}" srcOrd="0" destOrd="0" presId="urn:microsoft.com/office/officeart/2005/8/layout/arrow5"/>
    <dgm:cxn modelId="{3879208A-277C-4E5D-AC62-854B268B174D}" type="presOf" srcId="{61D2DBC0-0B09-45BC-8938-203653CE5728}" destId="{4663C53D-6BD7-4789-9A1B-CD11F6AA0C90}" srcOrd="0" destOrd="0" presId="urn:microsoft.com/office/officeart/2005/8/layout/arrow5"/>
    <dgm:cxn modelId="{C4A50043-FA8F-4065-8EB5-601D745DB23F}" srcId="{61D2DBC0-0B09-45BC-8938-203653CE5728}" destId="{CFE7622D-1FE9-4D88-9422-7A4512A531D7}" srcOrd="0" destOrd="0" parTransId="{A405FA88-A7C5-4892-949C-022B61692201}" sibTransId="{C36ACC86-5BD5-4965-86D5-BEA38A54D698}"/>
    <dgm:cxn modelId="{73C9B830-735B-4C9A-9BCE-1A2B4C65A2F0}" type="presParOf" srcId="{4663C53D-6BD7-4789-9A1B-CD11F6AA0C90}" destId="{BDE6B518-E3BD-4A8D-BD81-EF89006EF8B1}" srcOrd="0" destOrd="0" presId="urn:microsoft.com/office/officeart/2005/8/layout/arrow5"/>
    <dgm:cxn modelId="{453691FD-B315-47AD-B5F6-B230AB6954C4}" type="presParOf" srcId="{4663C53D-6BD7-4789-9A1B-CD11F6AA0C90}" destId="{9BB47F16-888D-40DB-9801-EA3BC8942B18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38E56-6035-49A8-AA8C-4621A23DD404}">
      <dsp:nvSpPr>
        <dsp:cNvPr id="0" name=""/>
        <dsp:cNvSpPr/>
      </dsp:nvSpPr>
      <dsp:spPr>
        <a:xfrm>
          <a:off x="184700" y="746362"/>
          <a:ext cx="4555946" cy="4555946"/>
        </a:xfrm>
        <a:prstGeom prst="ellipse">
          <a:avLst/>
        </a:prstGeom>
        <a:solidFill>
          <a:srgbClr val="CCCCFF">
            <a:alpha val="49804"/>
          </a:srgbClr>
        </a:solidFill>
        <a:ln w="381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технология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рекеттер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табысына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кепіл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болардай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қатқыл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ғылыми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жоба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рі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сол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жобаның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д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л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жаңғырып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іске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асуы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0891" y="1283606"/>
        <a:ext cx="2626851" cy="3481458"/>
      </dsp:txXfrm>
    </dsp:sp>
    <dsp:sp modelId="{2A5D1B74-29F1-49CD-AB44-53FDEE220B33}">
      <dsp:nvSpPr>
        <dsp:cNvPr id="0" name=""/>
        <dsp:cNvSpPr/>
      </dsp:nvSpPr>
      <dsp:spPr>
        <a:xfrm>
          <a:off x="3468265" y="746362"/>
          <a:ext cx="4555946" cy="4555946"/>
        </a:xfrm>
        <a:prstGeom prst="ellipse">
          <a:avLst/>
        </a:prstGeom>
        <a:solidFill>
          <a:srgbClr val="CCCCFF">
            <a:alpha val="50000"/>
          </a:srgbClr>
        </a:solidFill>
        <a:ln w="381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технология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кешенді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бірігімді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процесс.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Ол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құрамына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адамдарды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идеяларды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құрал-жабдықтарды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сонымен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бірге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жоспарлау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қамсыздандыру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бағалау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меңгерудің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барша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қырлары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жөніндегі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проблемалар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шешімін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басқаруды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қамтиды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61168" y="1283606"/>
        <a:ext cx="2626851" cy="34814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E6B518-E3BD-4A8D-BD81-EF89006EF8B1}">
      <dsp:nvSpPr>
        <dsp:cNvPr id="0" name=""/>
        <dsp:cNvSpPr/>
      </dsp:nvSpPr>
      <dsp:spPr>
        <a:xfrm rot="16200000">
          <a:off x="-522342" y="641916"/>
          <a:ext cx="4820693" cy="3772503"/>
        </a:xfrm>
        <a:prstGeom prst="downArrow">
          <a:avLst>
            <a:gd name="adj1" fmla="val 50000"/>
            <a:gd name="adj2" fmla="val 35000"/>
          </a:avLst>
        </a:prstGeom>
        <a:solidFill>
          <a:srgbClr val="FFCCFF"/>
        </a:solidFill>
        <a:ln w="28575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біріншісі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2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теориялық</a:t>
          </a:r>
          <a:r>
            <a:rPr lang="ru-RU" sz="2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негізде</a:t>
          </a:r>
          <a:r>
            <a:rPr lang="ru-RU" sz="2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орындалуы</a:t>
          </a:r>
          <a:r>
            <a:rPr lang="ru-RU" sz="2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В.Б.Беспалько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В.В.Данилов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В.К.Дьяченко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.)</a:t>
          </a:r>
          <a:endParaRPr lang="ru-RU" sz="2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1753" y="1322994"/>
        <a:ext cx="3112315" cy="2410347"/>
      </dsp:txXfrm>
    </dsp:sp>
    <dsp:sp modelId="{9BB47F16-888D-40DB-9801-EA3BC8942B18}">
      <dsp:nvSpPr>
        <dsp:cNvPr id="0" name=""/>
        <dsp:cNvSpPr/>
      </dsp:nvSpPr>
      <dsp:spPr>
        <a:xfrm rot="5400000">
          <a:off x="3497901" y="641916"/>
          <a:ext cx="4820693" cy="3772503"/>
        </a:xfrm>
        <a:prstGeom prst="downArrow">
          <a:avLst>
            <a:gd name="adj1" fmla="val 50000"/>
            <a:gd name="adj2" fmla="val 35000"/>
          </a:avLst>
        </a:prstGeom>
        <a:solidFill>
          <a:srgbClr val="FFCCFF"/>
        </a:solidFill>
        <a:ln w="28575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екіншісі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en-US" sz="2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2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жірибемен</a:t>
          </a:r>
          <a:r>
            <a:rPr lang="ru-RU" sz="2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жүзеге</a:t>
          </a:r>
          <a:r>
            <a:rPr lang="ru-RU" sz="2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келуі</a:t>
          </a:r>
          <a:r>
            <a:rPr lang="ru-RU" sz="2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Е.Н.Ильин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С.Н. </a:t>
          </a: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Лысенкова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В.Ф.Шаталов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.)</a:t>
          </a:r>
          <a:endParaRPr lang="ru-RU" sz="2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4682184" y="1322994"/>
        <a:ext cx="3112315" cy="2410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6" y="2420888"/>
            <a:ext cx="3528392" cy="3574368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16-д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рісбаян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Оқудың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технологиялары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Жоспары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Оқудың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технологиялары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түсінігі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Оқудың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технологияларына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сипаттама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963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11560" y="836712"/>
            <a:ext cx="7848872" cy="547260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u="sng" dirty="0" err="1">
                <a:latin typeface="Times New Roman" pitchFamily="18" charset="0"/>
                <a:cs typeface="Times New Roman" pitchFamily="18" charset="0"/>
              </a:rPr>
              <a:t>Қашықтан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latin typeface="Times New Roman" pitchFamily="18" charset="0"/>
                <a:cs typeface="Times New Roman" pitchFamily="18" charset="0"/>
              </a:rPr>
              <a:t>технологиясы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заманғы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телебайланыс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почта,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теледидар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интернет ж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рдемімен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мекемесіне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қатыспай-ақ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білімдену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қызметтерін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Қашықтан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себептермен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иеленуге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жеткізе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алмай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жүргендердің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бірдей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үйде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мүмкіндіктерін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ашады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сіресе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мүгедектерге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зағиптар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есітуден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қалғандарға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т.с.с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.).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технологияларының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баршылық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деңгейлі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меңгеру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ұжымдық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ықпалдаса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икемдесе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жобалап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авторлық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технологиясы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В.Ф.Шаталов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технологиясы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ж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60522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30218645"/>
              </p:ext>
            </p:extLst>
          </p:nvPr>
        </p:nvGraphicFramePr>
        <p:xfrm>
          <a:off x="467544" y="476672"/>
          <a:ext cx="820891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5858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4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технологиялар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болуына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қарамастан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асуының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жолы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бар 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39525892"/>
              </p:ext>
            </p:extLst>
          </p:nvPr>
        </p:nvGraphicFramePr>
        <p:xfrm>
          <a:off x="808194" y="1438971"/>
          <a:ext cx="7796253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8503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11560" y="764704"/>
            <a:ext cx="7920880" cy="554461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Дидактикада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технологиялары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төмендегідей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сипаттарымен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жіктеліп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топтастырылады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деңгейі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дістемелік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бөлімдік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модульдік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философиялық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негізі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діни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гуманистік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міршіл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кімшіл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авторитарлы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жірибе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меңгерудің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негіздемесі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(концепция):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байланыс-жауапты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ассоциатив-рефлекторлы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бихевиористік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іштей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ұғу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интериоризаторлы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дамытушы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құрылымға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бағдарлануы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ақпараттық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ептілік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дағдылар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қимыл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оперативті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ақыл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-ой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шығармашыл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эвристикалы-дарын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қолданбалы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тұрмыс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жірибелік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23472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11560" y="764704"/>
            <a:ext cx="7920880" cy="5616624"/>
          </a:xfrm>
          <a:prstGeom prst="roundRect">
            <a:avLst/>
          </a:prstGeom>
          <a:solidFill>
            <a:srgbClr val="66FFFF"/>
          </a:solidFill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9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Дамытушы</a:t>
            </a:r>
            <a:r>
              <a:rPr lang="ru-RU" sz="19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9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технологиясы</a:t>
            </a:r>
            <a:r>
              <a:rPr lang="ru-RU" sz="19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жірибесіне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енген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рекеттері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аса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танымалы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Л.С.Выготский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Л.В.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Занков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Д.Б.Эльконин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.). 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Ғалымдар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лелдегендей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педагогика бала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дамуының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өткеніне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болашағына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бағытталуы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 Сонда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шеңберіндегі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жақын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процестерін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асыра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Жақын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аймағының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» м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: бала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дамуының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кезеңінде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міндеттерін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ересектер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басшылығында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ақылдылау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дос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жарандарымен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араласа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жүріп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шешуі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Келтірілген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пікір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жария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болғанға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сіресе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ақыл-ойының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өрістеуі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не т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ізімен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жүретіні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мойындалған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Зерттеулер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тижесінде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(Л.В.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Занков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тиімділігін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көтеру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есебінен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дамуын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жеделдетуге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болатыны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лелденді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оқуды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деңгейлі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қиыншылықта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принципін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ұстану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алдынан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сезімдік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күш-қуаттың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қосылуын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ететін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кедергілер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тұрмыс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шығып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тұрмаса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жеңуге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талпынбаса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бала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сеңдейді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62241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83568" y="908720"/>
            <a:ext cx="7776864" cy="54006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Дамытушы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технология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талаптарының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ілгерілі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жедел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қарқында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жүреді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Өткендерді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жиі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беткей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қайталаулар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кедергісіне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айналып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оқуды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қиыншылық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деңгейінде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өтуге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бермейді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Дамытушы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технологияны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ерекшеліктеріне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жүйелі</a:t>
            </a:r>
            <a:r>
              <a:rPr lang="ru-RU" sz="19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9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19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9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9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рекеттік</a:t>
            </a:r>
            <a:r>
              <a:rPr lang="ru-RU" sz="1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бағытын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ұстануды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Д.Б.Эльконин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Дамытушы</a:t>
            </a: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идеяларының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қатарына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сондай-ақ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қызметінің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рқилы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жағдайларында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болғанды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өзінше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танып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содан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өздігінен</a:t>
            </a:r>
            <a:r>
              <a:rPr lang="ru-RU" sz="19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sz="19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9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рекет</a:t>
            </a:r>
            <a:r>
              <a:rPr lang="ru-RU" sz="19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орындауға</a:t>
            </a:r>
            <a:r>
              <a:rPr lang="ru-RU" sz="19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(рефлексия) </a:t>
            </a:r>
            <a:r>
              <a:rPr lang="ru-RU" sz="19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ынталандыру</a:t>
            </a:r>
            <a:r>
              <a:rPr lang="ru-RU" sz="1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идеясы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кіреді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sz="19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9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рекетке</a:t>
            </a:r>
            <a:r>
              <a:rPr lang="ru-RU" sz="19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(рефлексия) </a:t>
            </a:r>
            <a:r>
              <a:rPr lang="ru-RU" sz="19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келу</a:t>
            </a:r>
            <a:r>
              <a:rPr lang="ru-RU" sz="19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дегеніміз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рекеттерін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сезінуі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түсінуі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рекеттерінің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сіл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дістерін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өзінше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байқап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тануы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Рефлексиялық</a:t>
            </a: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рекет-қимылдар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рқашан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бағалаумен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тығыз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болатындықтан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дамытушы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технология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шарттарына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оларға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беріледі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79281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83568" y="836712"/>
            <a:ext cx="7776864" cy="547260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Бағдарламаластырылған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технологиясының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(БОТ)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жүйесін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жақсарту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П.Я.Гальперин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Л.Н.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Ланда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А.М. Матюшкин ж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.).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БОТ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бастауын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берген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американдық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психологтар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дидакттар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Н.Краудер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Б.Скиннер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С.Пресси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БОТ –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жабдықтар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бағдарламаластырылған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оқулық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оқу-машинасы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ЭВМ ж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көмегімен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күні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ілгері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дайындалған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бағдарлама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орындалатын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-дара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технологиясы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технология 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рбір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оқушыға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сапа-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қасиеттеріне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қарқыны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сауаттылық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деңгейі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оқуына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БОТ-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ның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сипат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белгілері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материалының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кіші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көлемді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жеңіл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игерілетін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бөлшектерге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жіктелуі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ə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бөлшекті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игеруге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рекеттерді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нұсқаулары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жүйесінің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берілуі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ə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бөлшек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игерілуінің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тексерілуі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тапсырмаларының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орындалуымен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материалдың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ендігі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бөлшегін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қадамын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асыруға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өтуі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алмаған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қосымша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көмек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түсініктемелерін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тапсырмаларының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тижесі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хатталып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 (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кері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педагогқа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(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сырттай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кері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48191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83568" y="733541"/>
            <a:ext cx="7776864" cy="5616624"/>
          </a:xfrm>
          <a:prstGeom prst="round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Проблемді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технологиясы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басшылығында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өтетін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міндеттерін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шешуге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орайластырылған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ізденіс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негізделеді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ізденістері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ептілік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дағдылар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қабілеттері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белсенділігі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қызығуы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ой-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өрісі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шығармашыл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сапалары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дамиды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Т.В.Кудрявцев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А.М.Матюшкин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М.И.Махмудов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.). 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технология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сипаты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келесідей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оқытушы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дайын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күйінде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ұсынбай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алдына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міндет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(проблема)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қояды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қызықтырады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сілдерін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ынталандырады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Ал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мұғалімнің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басшылығында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бетінше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шешімін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табудың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жолдары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зерттейді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болжам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түзеді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шынайылығын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тексеру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сілдерін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белгілейді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талқылайды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д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йектейді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тижелерін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талдайды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пікір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жүргізеді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д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лелдейді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07674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17960" y="764704"/>
            <a:ext cx="7920880" cy="5616624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Модульді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технологиясы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АҚШ пен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Батыс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Еуропада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1960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жылдары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стүрлі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балама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ұсынылған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игеру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жүйесі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модульмен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барысындағы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мақсатқа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бетінше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шамада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рдемімен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П.Юцявичене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Т.И.Шамова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Модуль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мақсатқа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орайластырылған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оны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меңгеру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жолдарын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технологиясын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біріктірген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түйін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топ (узел). 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Модуль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құрамы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мақсаттық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жоспары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ақпарат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дидактикалық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мақсатқа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жетудің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дістемелік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көрсетпелері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Модульдік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жұмыстарға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аса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бөлінеді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рекеттеріне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кірісумен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мүмкіндіктерін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сезінуге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игеру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деңгейін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анықтауына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білімдері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ептіліктеріндегі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кемшіліктерді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байқауына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рдемдеседі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5230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152</TotalTime>
  <Words>658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16-дəрісбаян  Оқудың педагогикалық технологиялары   Жоспары  1. Оқудың педагогикалық технологиялары түсінігі  2. Оқудың педагогикалық технологияларына сипаттама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16-дəрісбаян  Оқудың педагогикалық технологиялары   Жоспары  1. Оқудың педагогикалық технологиялары түсінігі  2. Оқудың педагогикалық технологияларына сипаттама  </dc:title>
  <dc:creator>Пользователь</dc:creator>
  <cp:lastModifiedBy>Пользователь</cp:lastModifiedBy>
  <cp:revision>9</cp:revision>
  <dcterms:created xsi:type="dcterms:W3CDTF">2018-09-11T04:53:54Z</dcterms:created>
  <dcterms:modified xsi:type="dcterms:W3CDTF">2018-11-05T12:26:38Z</dcterms:modified>
</cp:coreProperties>
</file>