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3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20.03.2020</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20.03.2020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20.03.2020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20.03.2020</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20.03.2020</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агетная рамка 1"/>
          <p:cNvSpPr/>
          <p:nvPr/>
        </p:nvSpPr>
        <p:spPr>
          <a:xfrm>
            <a:off x="357158" y="642918"/>
            <a:ext cx="7358114" cy="5286412"/>
          </a:xfrm>
          <a:prstGeom prst="bevel">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i="1" dirty="0" smtClean="0">
                <a:solidFill>
                  <a:schemeClr val="tx1"/>
                </a:solidFill>
              </a:rPr>
              <a:t>Дәріс тақырыбы: </a:t>
            </a:r>
            <a:r>
              <a:rPr lang="ru-RU" sz="3200" b="1" i="1" dirty="0" smtClean="0">
                <a:solidFill>
                  <a:schemeClr val="tx1"/>
                </a:solidFill>
              </a:rPr>
              <a:t>«</a:t>
            </a:r>
            <a:r>
              <a:rPr lang="kk-KZ" sz="3200" b="1" i="1" dirty="0" smtClean="0">
                <a:solidFill>
                  <a:schemeClr val="tx1"/>
                </a:solidFill>
              </a:rPr>
              <a:t>Жекпе-жек </a:t>
            </a:r>
            <a:r>
              <a:rPr lang="kk-KZ" sz="3200" b="1" i="1" dirty="0" smtClean="0">
                <a:solidFill>
                  <a:schemeClr val="tx1"/>
                </a:solidFill>
              </a:rPr>
              <a:t>және ауыр атлетика спорт түрлерінің физиологиялық </a:t>
            </a:r>
            <a:r>
              <a:rPr lang="kk-KZ" sz="3200" b="1" i="1" dirty="0" smtClean="0">
                <a:solidFill>
                  <a:schemeClr val="tx1"/>
                </a:solidFill>
              </a:rPr>
              <a:t>сипаттамасы</a:t>
            </a:r>
            <a:r>
              <a:rPr lang="ru-RU" sz="3200" b="1" i="1" dirty="0" smtClean="0">
                <a:solidFill>
                  <a:schemeClr val="tx1"/>
                </a:solidFill>
              </a:rPr>
              <a:t>»</a:t>
            </a:r>
            <a:endParaRPr lang="ru-RU" sz="3200" b="1" i="1" dirty="0" smtClean="0">
              <a:solidFill>
                <a:schemeClr val="tx1"/>
              </a:solidFill>
            </a:endParaRPr>
          </a:p>
          <a:p>
            <a:pPr algn="ctr"/>
            <a:endParaRPr lang="ru-RU" sz="2000" dirty="0" smtClean="0">
              <a:solidFill>
                <a:srgbClr val="0070C0"/>
              </a:solidFill>
              <a:latin typeface="Comic Sans MS" pitchFamily="66" charset="0"/>
            </a:endParaRPr>
          </a:p>
          <a:p>
            <a:pPr algn="ctr"/>
            <a:endParaRPr lang="ru-RU" sz="2000" dirty="0" smtClean="0">
              <a:solidFill>
                <a:srgbClr val="0070C0"/>
              </a:solidFill>
              <a:latin typeface="Comic Sans MS" pitchFamily="66" charset="0"/>
            </a:endParaRPr>
          </a:p>
          <a:p>
            <a:pPr algn="r"/>
            <a:r>
              <a:rPr lang="ru-RU" sz="2000" dirty="0" err="1" smtClean="0">
                <a:solidFill>
                  <a:srgbClr val="7030A0"/>
                </a:solidFill>
                <a:latin typeface="Comic Sans MS" pitchFamily="66" charset="0"/>
              </a:rPr>
              <a:t>Құрастырушы: Р.Б.Лесбекова</a:t>
            </a:r>
            <a:endParaRPr lang="ru-RU" sz="2000" dirty="0" smtClean="0">
              <a:solidFill>
                <a:srgbClr val="7030A0"/>
              </a:solidFill>
              <a:latin typeface="Times New Roman" pitchFamily="18" charset="0"/>
              <a:cs typeface="Times New Roman" pitchFamily="18" charset="0"/>
            </a:endParaRPr>
          </a:p>
          <a:p>
            <a:pPr algn="ctr"/>
            <a:endParaRPr lang="ru-RU" sz="2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57158" y="357166"/>
            <a:ext cx="764386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i="1" dirty="0" smtClean="0">
                <a:latin typeface="Times New Roman" pitchFamily="18" charset="0"/>
                <a:cs typeface="Times New Roman" pitchFamily="18" charset="0"/>
              </a:rPr>
              <a:t>Күрестің физиологиялық сипаттамасы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Күресшінің қимылдары ауыспалы қуатты болады. Динамикалық, шапшаңдықты-күшті жұмыс өзіндік-күшті және статиклық жұмыспен алмасып отырады. Күресте ең алдымен күш, одан соң шапшаңдық, арнайы төзімділік және ептілік қажет.</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Бұл спорт түрінің ерекшелігі – спортшының қимыл әрекеті кезекті талас-тартыс, шиеленіс жағдайында өтеді. Кеңістікті бағдарланудың өзі өзгеріп отырады. Тактикалық жағдайлар нақты болмайды. Уақыт және кеңістік бойынша шектеу болады, осындай жағдайда спортшы өзінің бар мүмкіндігін жүзеге асыруы қажет. Сондықтан, бұл кездегі бұлшық ет жұмысының қарқыны, күші, жиырылу ұзақтығы өзгеріп отырады. Күрестің әр түрінде бұлшық еттердің динамикалық және статикалық жұмыстарының арасындағы ара қатынас әрқалай болады. Проприорецепторлардың маңызы үлкен, жоғары дәрежелі күресшілерде олар  тірек-қимыл аппаратының барлық бөлімдерінде жақсы жетілген болады. Күресшілердің бұлшық еттері көпшілік жағдайда гипертрофияға ұшырайды және көбіне анаэробты жағдайда жұмыс атқарады. </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282" y="571480"/>
            <a:ext cx="7715304"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dirty="0" smtClean="0">
                <a:latin typeface="Times New Roman" pitchFamily="18" charset="0"/>
                <a:cs typeface="Times New Roman" pitchFamily="18" charset="0"/>
              </a:rPr>
              <a:t>Тыныс алу жүйесі және қуат жұмсалуы.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Күрес кезінде ТЖ 40-50 рет/мин дейін көтеріледі, бірақ статикалық күштенуден кейін тыныс алу кідірісі байқалады, ТЖ ары қарай көтеріледі. Тыныс алу кідірісі жоғары дәрежелі спортшыларда қысқа уақытта өтеді. Бұл кезде оттегіге деген сұраныс қанағаттандырылмайды, оттектік борыш қалыптасады. ОМҚ Астранд көрсеткіші бойынша 4,6 л/мин немесе 57 мл/мин/кг. Шыныққандақ деңгейі артқан сайын ОМҚ артады. ӨТС орта есеппен – 4685 см</a:t>
            </a:r>
            <a:r>
              <a:rPr lang="kk-KZ" sz="2000" baseline="30000" dirty="0" smtClean="0">
                <a:latin typeface="Times New Roman" pitchFamily="18" charset="0"/>
                <a:cs typeface="Times New Roman" pitchFamily="18" charset="0"/>
              </a:rPr>
              <a:t>3</a:t>
            </a:r>
            <a:r>
              <a:rPr lang="kk-KZ" sz="2000" dirty="0" smtClean="0">
                <a:latin typeface="Times New Roman" pitchFamily="18" charset="0"/>
                <a:cs typeface="Times New Roman" pitchFamily="18" charset="0"/>
              </a:rPr>
              <a:t>.</a:t>
            </a:r>
            <a:r>
              <a:rPr lang="kk-KZ" sz="2000" baseline="30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kk-KZ" sz="2000" b="1" dirty="0" smtClean="0">
                <a:latin typeface="Times New Roman" pitchFamily="18" charset="0"/>
                <a:cs typeface="Times New Roman" pitchFamily="18" charset="0"/>
              </a:rPr>
              <a:t>Қан және қан айналым жүйелері.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Тыныштық күйде ЖСЖ 60-65 соғу/мин мөлшерінде болады. Күрес кезінде ЖСЖ 200 соғу/мин және одан жоғары болады. Қан қысымы 160-180 мм с.б.-на дейін көтеріледі. Жарыс кезінде күресші қанындағы эритроциттердің және гемоглобиннің мөлшері артады. Қанның рН реакциясы 7,16 дейін төмендейді. Мұның өзі бұлшық еттерде, қанда сүт қышқылының көп мөлшерде жинақталуымен түсіндіріледі (130 мг% және одан көп болады). Ойыннан кейін миогенді (нейтрофилді) лейкоцитоз байқалады.  Күресу кезінде спортшы қатты терлейді, нәтижесінде көп су жоғалтып, оның салмағы төмендейді. Несептің қышқылдануы артып, кейде белок пайда болады.</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85720" y="500042"/>
            <a:ext cx="7643866"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kk-KZ" sz="1600" b="1" i="1" dirty="0" smtClean="0">
                <a:latin typeface="Times New Roman" pitchFamily="18" charset="0"/>
                <a:cs typeface="Times New Roman" pitchFamily="18" charset="0"/>
              </a:rPr>
              <a:t>Семсерлесудің физиологиялық сипаттамасы</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Семсерлесу шапшаңдықпен, қысқа уақытта орындалатын ациклді ауыспалы қуатты жаттығулардан тұрады.  Спортшының қимыл-қозғалысы қарсыласына тәуелді болғандықтан қимылдар ситуациялы сипатты болады. Спортшыға шапшаңдық және күрделі қимыл бағдары қажет. Соның нәтижесінде нақтылы шаншу жүзеге асады, бұл үшін жүйке процестерінің қозғалмалылығы жоғары болуы қажет. Көру талдағыштарына көп ауыртпалық түседі. Көру арқылы  келіп түскен ақпарат тез талдануы керек. </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Спортшының бұлшық еттері негізінен динамикалық жұмыс орындайды, бірақ арасында тұлға, аяқ-қол бұлшық еттері көпшілік жағдайда статикалық күштенуге мәжбүр болады. Бұлшық еттер көбіне анаэробты жағдайда жұмыс атқарады. </a:t>
            </a:r>
            <a:endParaRPr lang="ru-RU" sz="1600" dirty="0" smtClean="0">
              <a:latin typeface="Times New Roman" pitchFamily="18" charset="0"/>
              <a:cs typeface="Times New Roman" pitchFamily="18" charset="0"/>
            </a:endParaRPr>
          </a:p>
          <a:p>
            <a:r>
              <a:rPr lang="kk-KZ" sz="1600" b="1" dirty="0" smtClean="0">
                <a:latin typeface="Times New Roman" pitchFamily="18" charset="0"/>
                <a:cs typeface="Times New Roman" pitchFamily="18" charset="0"/>
              </a:rPr>
              <a:t>Тыныс алу жүйесі.</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Тікелей ойын кезінде спортшының тыныс алуы жиі болады, бірақ терең болмайды. Бұл арнайы маскі киюге байланысты, оның өзі тынс алуда қалыптасады. Семсерлесу спортымен шұғылданатындарда аэробты көрсеткіштер жоғары болмайды. Оларда ОМҚ 4,2 л/мин немесе 59 мл/мин/кг болады. Семсерлесу  кезінде ТЖ 30-40 рет/мин-қа дейін артады.</a:t>
            </a:r>
            <a:endParaRPr lang="ru-RU" sz="1600" dirty="0" smtClean="0">
              <a:latin typeface="Times New Roman" pitchFamily="18" charset="0"/>
              <a:cs typeface="Times New Roman" pitchFamily="18" charset="0"/>
            </a:endParaRPr>
          </a:p>
          <a:p>
            <a:r>
              <a:rPr lang="kk-KZ" sz="1600" b="1" dirty="0" smtClean="0">
                <a:latin typeface="Times New Roman" pitchFamily="18" charset="0"/>
                <a:cs typeface="Times New Roman" pitchFamily="18" charset="0"/>
              </a:rPr>
              <a:t>Жүрек-тамыр жүйесі.</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ЖСЖ машықтану кезінде 150-170 соғу/мин болса, ойын кезінде 190-195 соғу/мин-қа дейін көтеріледі. Бірақ, арасында 10-12 сек-тық үзілістер болғанда ЖСЖ біршама төмендейді. Ойыннан кейін спортшының қанының рН реакциясы төмендейді, көмір қышқыл газының қысымы артады, қанның буферлік қасиеттері төмендейді. Ойыннан кейін спортшының дене қызуы көтеріледі. Бұл арнайы киім және маскі кигендіктен жылу алмасудың қиындауына байланысты.Тәуліктік қуат жұмсалуы ерлерде – 3600-4200 ккал, әйелдерде – 3000-3600 ккал мөлшерде.</a:t>
            </a:r>
            <a:endParaRPr lang="ru-RU" sz="16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85720" y="0"/>
            <a:ext cx="7715304"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algn="just"/>
            <a:r>
              <a:rPr lang="kk-KZ" b="1" dirty="0" smtClean="0">
                <a:latin typeface="Times New Roman" pitchFamily="18" charset="0"/>
                <a:cs typeface="Times New Roman" pitchFamily="18" charset="0"/>
              </a:rPr>
              <a:t>Ауыр атлетиканың физиологиялық сипаттамасы</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Ауыр атлетика ациклді сипатты, стереотипті өзіндік-күшті жаттығуларға жатады. Бұл кезде бұлшық еттердің изометрлік жиырылуы байқалады. Күштің өте жоғары деңгейде айқындалуы бірнеше секундтердің ішінде жүзеге асады. Олай болса, өзіндік-күшті жаттығулардың орындалуы кезінде спорттық нәтиже  салмақтың артуы есебінен жүзеге асады. Бұл кезде үдеу өзгермейді, ал шапшаңдықты-күшті жаттығуларды орындау кезінде керісінше нәтиже үдеудің есебінен жүзеге асады. Олай болса, ауыр атлетикада қимылдар атап айтқанда жұлқи тарту арқылы орындалатын өзіндік-күшті қимылдар болып табылады. Спортшының дәрежесі тұлғаның жазылу күйімен, иықтың, қол қарының балтыр және сан бұлшық еттерінің қызметі арқылы жүзеге асады. Бұл спортта ағзаның барлық жүйелері жетіледі, әсіресе бұлшық еттер жүйесі жетіледі. Штангінің салмағы штангішінің салмағына байланысты, сондықтан бұл спортта салмақтық дәреже есепке алынады.</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Бұлшық еттердің бірқатар қасиеттері есепке алынады:</a:t>
            </a:r>
            <a:endParaRPr lang="ru-RU" dirty="0" smtClean="0">
              <a:latin typeface="Times New Roman" pitchFamily="18" charset="0"/>
              <a:cs typeface="Times New Roman" pitchFamily="18" charset="0"/>
            </a:endParaRPr>
          </a:p>
          <a:p>
            <a:pPr lvl="0" algn="just"/>
            <a:r>
              <a:rPr lang="kk-KZ" dirty="0" smtClean="0">
                <a:latin typeface="Times New Roman" pitchFamily="18" charset="0"/>
                <a:cs typeface="Times New Roman" pitchFamily="18" charset="0"/>
              </a:rPr>
              <a:t>бұлшық еттердің күші;</a:t>
            </a:r>
            <a:endParaRPr lang="ru-RU" dirty="0" smtClean="0">
              <a:latin typeface="Times New Roman" pitchFamily="18" charset="0"/>
              <a:cs typeface="Times New Roman" pitchFamily="18" charset="0"/>
            </a:endParaRPr>
          </a:p>
          <a:p>
            <a:pPr lvl="0" algn="just"/>
            <a:r>
              <a:rPr lang="kk-KZ" dirty="0" smtClean="0">
                <a:latin typeface="Times New Roman" pitchFamily="18" charset="0"/>
                <a:cs typeface="Times New Roman" pitchFamily="18" charset="0"/>
              </a:rPr>
              <a:t>бұлшық ет талшықтарының тығыздығы, қаттылығы;</a:t>
            </a:r>
            <a:endParaRPr lang="ru-RU" dirty="0" smtClean="0">
              <a:latin typeface="Times New Roman" pitchFamily="18" charset="0"/>
              <a:cs typeface="Times New Roman" pitchFamily="18" charset="0"/>
            </a:endParaRPr>
          </a:p>
          <a:p>
            <a:pPr lvl="0" algn="just"/>
            <a:r>
              <a:rPr lang="kk-KZ" dirty="0" smtClean="0">
                <a:latin typeface="Times New Roman" pitchFamily="18" charset="0"/>
                <a:cs typeface="Times New Roman" pitchFamily="18" charset="0"/>
              </a:rPr>
              <a:t>бұлшық еттердің  лабилдігі.</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Машықтану кезінде штангігің салмағын ауыстырып отыру қажет, өйткені бір ғана салмақпен көтере берсе, спортшының жүйке жүйесінде экстраполяция нашар дамиды. Әртүрлі саладағы бұлшық еттердің жиырылуы әрқалай болып, кез келген жүктемеге бейімделуі артады. </a:t>
            </a:r>
            <a:endParaRPr lang="ru-RU"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57158" y="357166"/>
            <a:ext cx="7572428"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dirty="0" smtClean="0">
                <a:latin typeface="Times New Roman" pitchFamily="18" charset="0"/>
                <a:cs typeface="Times New Roman" pitchFamily="18" charset="0"/>
              </a:rPr>
              <a:t>	Спортшының </a:t>
            </a:r>
            <a:r>
              <a:rPr lang="kk-KZ" dirty="0" smtClean="0">
                <a:latin typeface="Times New Roman" pitchFamily="18" charset="0"/>
                <a:cs typeface="Times New Roman" pitchFamily="18" charset="0"/>
              </a:rPr>
              <a:t>жұмысы анаэробты жағдайда жүзеге асады. Оттектік сұраныс 2 литр деңгейінде болып, штангіні көтеріп болғаннан кейін оттектік қарыздылық байқалады. Штангіні көтеру тыныс алу кідірісі арқылы жүзеге асады. Бұл кезде кеуде қуысы белгілі бір қалыпта болады. Тыныштық күйде спортшының ЖСЖ-і 57-60 соғу/мин болады. Спортшыларға жиі гипотония байқалады. Штангіні көтерген кезде ЖСЖ 120-140 соғу/мин болады. Көтеріп болған соң 5-10 сек-тан кейін ЖСЖ максимальді деңгейіне көтеріледі. Өйткені күштену кезінде веналардағы қан аздап кідіріс жасап, одан соң рефлекторлы түрде жүректің қызметін арттырады. Қанның минуттық көлемі көтеріліп болғаннан кейін 20-30 секунд өткен соң 20 литрге дейін көтеріледі. Күштену кезінде құрсақ ішінің және кеуде ішінің қысымы артады. Нәтижесінде оң жақ жүрекшеге келіп түсетін қан азаяды да,  систолалық қанның көлемі азаяды. </a:t>
            </a:r>
            <a:endParaRPr lang="kk-KZ"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Күштену </a:t>
            </a:r>
            <a:r>
              <a:rPr lang="kk-KZ" dirty="0" smtClean="0">
                <a:latin typeface="Times New Roman" pitchFamily="18" charset="0"/>
                <a:cs typeface="Times New Roman" pitchFamily="18" charset="0"/>
              </a:rPr>
              <a:t>дыбыс саңылауларының жабық болып тұрған кезіндегі дем шығару болып табылады. Күштену кезінде мидан веналық қанның қайтымы  бұзылады. Спортшының беті қызарып кетеді, мидың қанмен қамтамасыз етілуі бұзылады да, миға оттегі жетіспей қалады. Штангіні көтеріп болған соң күштену жоғалып, дем шығару тездеп, кеуденің ішіндегі қысым қалпына келеді. Штангіні көтерген кезде жүрекке келетін қанның көлемі азайып, қанның минуттық көлемі, систолалық қан көлемі төмендеп, диастолалық қысым артады. Штангіні көтеріп болғаннан кейін дененің күш түскен бөлімдерінде қанның ағымы 2-3 есеге артып, күш түспеген бөлімдерінде керісінше төмендейді.</a:t>
            </a:r>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34" y="428604"/>
            <a:ext cx="750099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800" b="1" dirty="0" smtClean="0">
                <a:latin typeface="Times New Roman" pitchFamily="18" charset="0"/>
                <a:cs typeface="Times New Roman" pitchFamily="18" charset="0"/>
              </a:rPr>
              <a:t>Дәрістің мақсаты</a:t>
            </a:r>
            <a:r>
              <a:rPr lang="kk-KZ" sz="2800" dirty="0" smtClean="0">
                <a:latin typeface="Times New Roman" pitchFamily="18" charset="0"/>
                <a:cs typeface="Times New Roman" pitchFamily="18" charset="0"/>
              </a:rPr>
              <a:t>: Жекпе-жек және ауыр атлетика спорт түрлерінің морфологиялық-функционалді ерекшеліктерін зерттеу. Салмақ ққу және күштену әдістерімен танысу.</a:t>
            </a:r>
            <a:endParaRPr lang="ru-RU" sz="2800" dirty="0" smtClean="0">
              <a:latin typeface="Times New Roman" pitchFamily="18" charset="0"/>
              <a:cs typeface="Times New Roman" pitchFamily="18" charset="0"/>
            </a:endParaRPr>
          </a:p>
          <a:p>
            <a:pPr algn="just"/>
            <a:r>
              <a:rPr lang="kk-KZ" sz="2800" dirty="0" smtClean="0">
                <a:latin typeface="Times New Roman" pitchFamily="18" charset="0"/>
                <a:cs typeface="Times New Roman" pitchFamily="18" charset="0"/>
              </a:rPr>
              <a:t>	</a:t>
            </a:r>
            <a:r>
              <a:rPr lang="kk-KZ" sz="2800" b="1" dirty="0" smtClean="0">
                <a:latin typeface="Times New Roman" pitchFamily="18" charset="0"/>
                <a:cs typeface="Times New Roman" pitchFamily="18" charset="0"/>
              </a:rPr>
              <a:t>Дәріс </a:t>
            </a:r>
            <a:r>
              <a:rPr lang="kk-KZ" sz="2800" b="1" dirty="0" smtClean="0">
                <a:latin typeface="Times New Roman" pitchFamily="18" charset="0"/>
                <a:cs typeface="Times New Roman" pitchFamily="18" charset="0"/>
              </a:rPr>
              <a:t>жоспары:</a:t>
            </a:r>
            <a:endParaRPr lang="ru-RU" sz="2800" b="1" dirty="0" smtClean="0">
              <a:latin typeface="Times New Roman" pitchFamily="18" charset="0"/>
              <a:cs typeface="Times New Roman" pitchFamily="18" charset="0"/>
            </a:endParaRPr>
          </a:p>
          <a:p>
            <a:pPr algn="just"/>
            <a:r>
              <a:rPr lang="kk-KZ" sz="2800" dirty="0" smtClean="0">
                <a:latin typeface="Times New Roman" pitchFamily="18" charset="0"/>
                <a:cs typeface="Times New Roman" pitchFamily="18" charset="0"/>
              </a:rPr>
              <a:t>1.  Жекпе-жек спорт түріндегі қимылдардың жалпы физиологиялық сипаттамасы.</a:t>
            </a:r>
            <a:endParaRPr lang="ru-RU" sz="2800" dirty="0" smtClean="0">
              <a:latin typeface="Times New Roman" pitchFamily="18" charset="0"/>
              <a:cs typeface="Times New Roman" pitchFamily="18" charset="0"/>
            </a:endParaRPr>
          </a:p>
          <a:p>
            <a:pPr algn="just"/>
            <a:r>
              <a:rPr lang="kk-KZ" sz="2800" dirty="0" smtClean="0">
                <a:latin typeface="Times New Roman" pitchFamily="18" charset="0"/>
                <a:cs typeface="Times New Roman" pitchFamily="18" charset="0"/>
              </a:rPr>
              <a:t>2. Бокстың физиологиялық сипаттамасы.</a:t>
            </a:r>
            <a:endParaRPr lang="ru-RU" sz="2800" dirty="0" smtClean="0">
              <a:latin typeface="Times New Roman" pitchFamily="18" charset="0"/>
              <a:cs typeface="Times New Roman" pitchFamily="18" charset="0"/>
            </a:endParaRPr>
          </a:p>
          <a:p>
            <a:pPr algn="just"/>
            <a:r>
              <a:rPr lang="kk-KZ" sz="2800" dirty="0" smtClean="0">
                <a:latin typeface="Times New Roman" pitchFamily="18" charset="0"/>
                <a:cs typeface="Times New Roman" pitchFamily="18" charset="0"/>
              </a:rPr>
              <a:t>3. Күрестің физиологиялық сипаттамасы.</a:t>
            </a:r>
            <a:endParaRPr lang="ru-RU" sz="2800" dirty="0" smtClean="0">
              <a:latin typeface="Times New Roman" pitchFamily="18" charset="0"/>
              <a:cs typeface="Times New Roman" pitchFamily="18" charset="0"/>
            </a:endParaRPr>
          </a:p>
          <a:p>
            <a:pPr algn="just"/>
            <a:r>
              <a:rPr lang="kk-KZ" sz="2800" dirty="0" smtClean="0">
                <a:latin typeface="Times New Roman" pitchFamily="18" charset="0"/>
                <a:cs typeface="Times New Roman" pitchFamily="18" charset="0"/>
              </a:rPr>
              <a:t>4. Семсерлесудің физиологиялық сипаттамасы.</a:t>
            </a:r>
            <a:endParaRPr lang="ru-RU" sz="2800" dirty="0" smtClean="0">
              <a:latin typeface="Times New Roman" pitchFamily="18" charset="0"/>
              <a:cs typeface="Times New Roman" pitchFamily="18" charset="0"/>
            </a:endParaRPr>
          </a:p>
          <a:p>
            <a:pPr algn="just"/>
            <a:r>
              <a:rPr lang="kk-KZ" sz="2800" dirty="0" smtClean="0">
                <a:latin typeface="Times New Roman" pitchFamily="18" charset="0"/>
                <a:cs typeface="Times New Roman" pitchFamily="18" charset="0"/>
              </a:rPr>
              <a:t>5. Ауыр атлетиканың физиологиялық сипаттамасы.</a:t>
            </a:r>
            <a:endParaRPr lang="ru-RU" sz="28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57158" y="428604"/>
            <a:ext cx="764386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a:t>
            </a:r>
            <a:r>
              <a:rPr lang="kk-KZ" sz="2400" b="1" dirty="0" smtClean="0">
                <a:latin typeface="Times New Roman" pitchFamily="18" charset="0"/>
                <a:cs typeface="Times New Roman" pitchFamily="18" charset="0"/>
              </a:rPr>
              <a:t>Жекпе-жек </a:t>
            </a:r>
            <a:r>
              <a:rPr lang="kk-KZ" sz="2400" b="1" dirty="0" smtClean="0">
                <a:latin typeface="Times New Roman" pitchFamily="18" charset="0"/>
                <a:cs typeface="Times New Roman" pitchFamily="18" charset="0"/>
              </a:rPr>
              <a:t>спорт </a:t>
            </a:r>
            <a:r>
              <a:rPr lang="kk-KZ" sz="2400" b="1" dirty="0" smtClean="0">
                <a:latin typeface="Times New Roman" pitchFamily="18" charset="0"/>
                <a:cs typeface="Times New Roman" pitchFamily="18" charset="0"/>
              </a:rPr>
              <a:t>түрлерінің жалпылама физиологиялық сипаттамасы. </a:t>
            </a:r>
          </a:p>
          <a:p>
            <a:pPr algn="just" fontAlgn="base">
              <a:spcBef>
                <a:spcPct val="0"/>
              </a:spcBef>
              <a:spcAft>
                <a:spcPct val="0"/>
              </a:spcAft>
            </a:pPr>
            <a:r>
              <a:rPr lang="kk-KZ" sz="2400" b="1" dirty="0" smtClean="0">
                <a:latin typeface="Times New Roman" pitchFamily="18" charset="0"/>
                <a:cs typeface="Times New Roman" pitchFamily="18" charset="0"/>
              </a:rPr>
              <a:t>      Жекпе-жек </a:t>
            </a:r>
            <a:r>
              <a:rPr lang="kk-KZ" sz="2400" b="1" dirty="0" smtClean="0">
                <a:latin typeface="Times New Roman" pitchFamily="18" charset="0"/>
                <a:cs typeface="Times New Roman" pitchFamily="18" charset="0"/>
              </a:rPr>
              <a:t>спорт түрлеріне</a:t>
            </a:r>
            <a:r>
              <a:rPr lang="kk-KZ" sz="2400" dirty="0" smtClean="0">
                <a:latin typeface="Times New Roman" pitchFamily="18" charset="0"/>
                <a:cs typeface="Times New Roman" pitchFamily="18" charset="0"/>
              </a:rPr>
              <a:t> бокс, күрес, семсерлесу және басқа спорт түрлері жатады. Олар ациклді, қимыл белсенділігі өзгеріп отыратын дене жаттығуларына жатады. Жаттығудың қарқыны ойыншының қарсыласының қимыл әрекетіне байланысты болады, сондықтан жекпе-жек спорт түрлері ситуациялы жаттығуларға жатады. Денедегі бұлшық ет мөлшерінің  қатысуына байланысты кең ауқымды жаттығуларға жатады. Бұлшық еттің жиырылу түріне байланысты негізінен динамикалық жұмыс орындалып, бірақ күресте, семсерлесуде статикалық күштенулер басым болады. Бұлшық еттің жиырылу күшіне байланысты шапшаңдықты-күшті жаттығуларға жатады.</a:t>
            </a:r>
            <a:endParaRPr lang="ru-RU"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428596" y="357166"/>
            <a:ext cx="750099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a:t>
            </a:r>
            <a:r>
              <a:rPr lang="kk-KZ" b="1" i="1"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Бокс.</a:t>
            </a:r>
            <a:r>
              <a:rPr lang="ru-RU" b="1" i="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Боксшының </a:t>
            </a:r>
            <a:r>
              <a:rPr lang="kk-KZ" dirty="0" smtClean="0">
                <a:latin typeface="Times New Roman" pitchFamily="18" charset="0"/>
                <a:cs typeface="Times New Roman" pitchFamily="18" charset="0"/>
              </a:rPr>
              <a:t>қимыл белсенділігі ауыспалы қуатты, шапшаңдықты-күшті, динамикалық жұмысқа жатады. Боксшының қимылы ациклді және қарсыласының қимыл қозғалысына байланысты. Жоғары жүйке жүйесінің түрі бойынша боксшы көбіне холерик болып келеді. Жүйке процестері жоғары қозғалмалы болады және мұнда экстраполяцияның маңызы жоғары болады. Жоғары дәрежелі спортшының көп соққыға ұшырайтын дене бөлімдерінің ауырсыну және жанасу сезімталдығы төмендейді. Жоғары нәтижеге жету проприорецепторлардан және көз рецепторларынан келіп түсетін ақпараттың маңызы үлкен. Сондай-ақ, қимылды дұрыс орындау үшін тепе-теңдік аппаратының маңызы үлкен. Жекпе-жек кезінде боксшының тыныс алуы терең болады, бірақ соққы берген мезетте тыныс шығару кідірісі байқалады. Боксшыларда ӨТС орта есеппен 4500-5000 мл болады. Тыныс алудың минуттық көлемі ойын кезінде 80-100 л/мин-ке жетеді де, оттектік борыш қалыптасады. ОМҚ орташа есеппен 4,1 л/мин (немесе 60 мл/мин). Ауыр салмақты боксшыларда ОМҚ 6,5 л/мин-ке жетеді. 3 раунд ішінде 200-250 ккал қуат жұмсалады. Бір тәулікте жұмсалатын қуаттың мөлшері салмақтық категорияға байланысты 3700-6000 ккал аралығында болады.Жүректің көлемі 950 см</a:t>
            </a:r>
            <a:r>
              <a:rPr lang="kk-KZ" baseline="30000" dirty="0" smtClean="0">
                <a:latin typeface="Times New Roman" pitchFamily="18" charset="0"/>
                <a:cs typeface="Times New Roman" pitchFamily="18" charset="0"/>
              </a:rPr>
              <a:t>3 (</a:t>
            </a:r>
            <a:r>
              <a:rPr lang="kk-KZ" dirty="0" smtClean="0">
                <a:latin typeface="Times New Roman" pitchFamily="18" charset="0"/>
                <a:cs typeface="Times New Roman" pitchFamily="18" charset="0"/>
              </a:rPr>
              <a:t>615-1440</a:t>
            </a:r>
            <a:r>
              <a:rPr lang="kk-KZ" baseline="30000" dirty="0" smtClean="0">
                <a:latin typeface="Times New Roman" pitchFamily="18" charset="0"/>
                <a:cs typeface="Times New Roman" pitchFamily="18" charset="0"/>
              </a:rPr>
              <a:t> см3)</a:t>
            </a:r>
            <a:r>
              <a:rPr lang="kk-KZ" dirty="0" smtClean="0">
                <a:latin typeface="Times New Roman" pitchFamily="18" charset="0"/>
                <a:cs typeface="Times New Roman" pitchFamily="18" charset="0"/>
              </a:rPr>
              <a:t>, ойын кезінде ЖСЖ жұмыстың қарқынына байланысты болады да,180-200 соғу/мин-қа жетеді, ал тыныштық күйде 55-60 соғу/мин (брадикардия) болады. Ойын кезінде қан жүйесінде лейкоцитоз байқалады. Ойыннан кейін сүт қышқылының мөлшері артып, қанның рН реакциясы төмендеп, қышқылды жаққа ығысады. </a:t>
            </a:r>
            <a:endParaRPr lang="ru-RU"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85720" y="500042"/>
            <a:ext cx="764386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b="1" dirty="0" smtClean="0">
                <a:latin typeface="Times New Roman" pitchFamily="18" charset="0"/>
                <a:cs typeface="Times New Roman" pitchFamily="18" charset="0"/>
              </a:rPr>
              <a:t>Нокаут және нокдаун күйлері</a:t>
            </a:r>
            <a:r>
              <a:rPr lang="kk-KZ"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Жақ астынан, тұмсықтан, самайдан, оң және сол жақ қабырға астынан, күн шоғырынан соққы тигенде боксшы нокдаун немесе нокуат күйіне түсуі мүмкін. Бұл кезде спортшы уақытша есінен  танып қалуы, денесінің тепе-теңдігі бұзылуы мүмкін және мұндай күйде кейде спортшы ойынды ары қарай жалғастыра алмайтын күйде болады. Нокдаун бірнеше секундтарға созылады. Егер спортшы уақыт 10 секундтан асқанға дейін ойынды ары қарай жалғастыра алмаса нокаут болып есептелінеді де, жеңіліске ұшырайды. Күн шоғрынан соққы тигенде спортшы қатты ауырсынады, уақытша тыныс алу кідірісі байқалады, жүректің қызметі нашарлайды, артериялық қан қысымы төменейді, есінен танып қалады.  Бұл соққы кезіндегі нокаут рефлекторлы сипатты болады, бұл кезде кезеген жүйкенің ұштары тітіркеніп, ол афферентті жолмен сопақша мидағы кезеген жүйке орталығына жетеді. Кезеген жүйкенің эфферентті жолымен келіп түсетін импульстер жүректің соғуын және жиырылуын төмендетіп, кейде жүректің жұмысын тоқтатып, шок құбылысын қалыптастырады. Самайдан соққы тигенде ішкі құлақта орналасқан отолит аппаратының қызметі бұзылып, спортшының денесінің тепе-теңдігі бұзылып, теңсетіліп  кетіп немесе құлап қалуы мүмкін. Бастан қатты соққы тигенде ми шайқалуы мүмкін, кейде миға қан құйылады. Нокуат бірнеше рет қайталанса, денсаулыққа нұқсан келеді. Осыған орай боксшылар біршама уақытқа дейін жауапты жарыстарға қатыстырылмайды</a:t>
            </a: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500034" y="571480"/>
            <a:ext cx="7358114"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i="1" dirty="0" smtClean="0">
                <a:latin typeface="Times New Roman" pitchFamily="18" charset="0"/>
                <a:cs typeface="Times New Roman" pitchFamily="18" charset="0"/>
              </a:rPr>
              <a:t>Жасанды түрде салмақ қуу</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Бокстан жарыстар спортшылардың салмақтық дәрежесін ескере отырып жүргізіледі. Сондықтан спортшы жиі жасанды түрде салмақ қууға мәжбүр болады. Ал негізінен спортшы мүмкіндігі болғанша өз салмағын бақылап отырғаны дұрыс, өйткені салмақ қуудың өзі оның жұмысқа қабіліттілігіне әсер етеді.Ол үшін спортшы арнайы күнделік арнап, жарыс кезеңдерінің әрүтүрлі уақыттарындғы өзінің субъективті күйін тіркеп отыруы қажет. Өз салмағын бақылап отыру үшін </a:t>
            </a:r>
            <a:r>
              <a:rPr lang="kk-KZ" i="1" dirty="0" smtClean="0">
                <a:latin typeface="Times New Roman" pitchFamily="18" charset="0"/>
                <a:cs typeface="Times New Roman" pitchFamily="18" charset="0"/>
              </a:rPr>
              <a:t>Брок формуласы</a:t>
            </a:r>
            <a:r>
              <a:rPr lang="kk-KZ" dirty="0" smtClean="0">
                <a:latin typeface="Times New Roman" pitchFamily="18" charset="0"/>
                <a:cs typeface="Times New Roman" pitchFamily="18" charset="0"/>
              </a:rPr>
              <a:t> қолданылады. Бұл кезде килограммен берілген дене салмағынан 100 см алынып тасталынады. Бұл көрсеткіш бойының ұзындығы 155-165 см спортшыларға қолданылады. Спортшының бойының ұзындығынан алынып тасталынады. Бұл  бойы 155-165 см  спортшының дене салмағына қатысты 100 емес, 105 см алынады. Ал 175-185 см бойда 110 алынады.Мысалы, спортшының бойы 165 см, дене салмағы 60 кг болса, айырмашылығы 105 см болады.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Екінші бір қалыпты салмақты анықтау әдісі – салмақты-бойлы көрсеткіш (Кетле индексі). Бұл әдіс бойынша граммен берілген дене салмағы сантиметрмен берілген бойдың ұзындығына бөлінеді. Ерлерге бұл көрсеткіш бойдың 1см ұзындығына ерлерде – 350-400грамнан келсе, әйелдерде -325-375 грамнан келеді.</a:t>
            </a:r>
            <a:endParaRPr lang="ru-RU"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57158" y="357166"/>
            <a:ext cx="7643866" cy="71711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b="1" dirty="0" smtClean="0">
                <a:latin typeface="Times New Roman" pitchFamily="18" charset="0"/>
                <a:cs typeface="Times New Roman" pitchFamily="18" charset="0"/>
              </a:rPr>
              <a:t>Жасанды салмақ қуудың бірнеше жолдары бар:</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1) тамақ пен суды қабылдауды шектеу;</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2) арнайы диетаға отыру;</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3) моншаға бару;</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4) қалың киініп алып, шынығу немесе жүгіру.</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Құрамында көмірсулары мен тұздары аз тамақты қабылдау арқылы арнайы диетаға отыру кезінде екі тәуліктің ішінде дене салмағы 2-3,5кг-ға азаяды. Моншаға бару салмақты тез түсіреді, бірақ 50-60</a:t>
            </a:r>
            <a:r>
              <a:rPr lang="kk-KZ" sz="2000" baseline="30000" dirty="0" smtClean="0">
                <a:latin typeface="Times New Roman" pitchFamily="18" charset="0"/>
                <a:cs typeface="Times New Roman" pitchFamily="18" charset="0"/>
              </a:rPr>
              <a:t>о</a:t>
            </a:r>
            <a:r>
              <a:rPr lang="kk-KZ" sz="2000" dirty="0" smtClean="0">
                <a:latin typeface="Times New Roman" pitchFamily="18" charset="0"/>
                <a:cs typeface="Times New Roman" pitchFamily="18" charset="0"/>
              </a:rPr>
              <a:t>С ыстық моншада 25-30 мин артық болу спортшының жұмысқа қабілеттілігін төмендетеді. Сондықтан ыстық  моншаға түсу уақыты қысқа,  10-15 минут болуы қажет, есесіне жұмысқа қабілеттілік сақталынып қалады. Жылы киініп жүгіру  немесе машықтану кзінде спортшы қатты терлеп, салмақ жоғалтады, бірақ бұл әдісті тікелей жарыстың алдында қолдануға болмайды, өйткені бұл кезде де жұмысқа қабілеттілік төмендейді. Салмақ қуу әдістерінің ең тиімдісі – ұзақ уақыт дене жұмысымен шұғылдану. Кез келген қысқа уақыттың ішінде салмақ қуудың әдісі спортшының жұмысқа қабілеттілігіне әсер етеді, сондықтан ең дұрысы салмақты бақылап отыру. Арнайы күнделік жүргізіп, оған өзінің субъективті күйін және жарыстың  әртүрлі кезеңдеріндегі салмағын тіркеп отыруы қажет.</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85720" y="285728"/>
            <a:ext cx="750099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dirty="0" smtClean="0">
                <a:latin typeface="Times New Roman" pitchFamily="18" charset="0"/>
                <a:cs typeface="Times New Roman" pitchFamily="18" charset="0"/>
              </a:rPr>
              <a:t>Тыныс алу жүйесі және қуат жұмсалуы.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Күрес кезінде ТЖ 40-50 рет/мин-қа дейін көтеріледі, бірақ статикалық күштенуден кейін тыныс алу кідірісі байқалады, ТЖ ары қарай көтеріледі. Тыныс алу кідірісі жоғары дәрежелі спортшыларда қысқа уақытта өтеді. Бұл кезде оттегіге деген сұраныс қанағаттандырылмайды, оттектік борыш қалыптасады. ОМҚ Астранд көрсеткіші бойынша 4,6 л/мин немесе 57 мл/мин/кг. Шыныққандақ деңгейі артқан сайын ОМҚ артады.ӨТС орта есеппен – 4685 см</a:t>
            </a:r>
            <a:r>
              <a:rPr lang="kk-KZ" sz="2000" baseline="30000" dirty="0" smtClean="0">
                <a:latin typeface="Times New Roman" pitchFamily="18" charset="0"/>
                <a:cs typeface="Times New Roman" pitchFamily="18" charset="0"/>
              </a:rPr>
              <a:t>3. </a:t>
            </a:r>
            <a:endParaRPr lang="ru-RU" sz="2000" dirty="0" smtClean="0">
              <a:latin typeface="Times New Roman" pitchFamily="18" charset="0"/>
              <a:cs typeface="Times New Roman" pitchFamily="18" charset="0"/>
            </a:endParaRPr>
          </a:p>
          <a:p>
            <a:r>
              <a:rPr lang="kk-KZ" sz="2000" b="1" dirty="0" smtClean="0">
                <a:latin typeface="Times New Roman" pitchFamily="18" charset="0"/>
                <a:cs typeface="Times New Roman" pitchFamily="18" charset="0"/>
              </a:rPr>
              <a:t>Қан және қан айналым жүйелері.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Тыныштық күйде ЖСЖ 60-65 соғу/мин мөлшерінде болады. Күрес кезінде ЖСЖ 200 соғу/мин және одан жоғары болады. Қан қысымы 160-180 мм с.б.-на дейін көтеріледі. Жарыс кезінде күресші қанындағы эритроциттердің және гемоглобиннің мөлшері артады. Қанның рН реакциясы 7,16 дейін төмендейді. Мұның өзі бұлшық еттерде, қанда сүт қышқылының көп мөлшерде жинақталуымен түсіндіріледі (130 мг% және одан көп болады). Ойыннан кейін миогнеді (нейтрофилді) лейкоцитоз байқалады.  Күресу кезінде спортшы қатты терлейді, нәтижесінде көп су жоғалтып, оның салмағы төмендейді. Несептің қышқылдануы артып, кейде белок пайда болады.</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14282" y="357166"/>
            <a:ext cx="771530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b="1" dirty="0" smtClean="0">
                <a:latin typeface="Times New Roman" pitchFamily="18" charset="0"/>
                <a:cs typeface="Times New Roman" pitchFamily="18" charset="0"/>
              </a:rPr>
              <a:t>Тыныс алу жүйесі және қуат жұмсалуы.</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Күрес кезінде ТЖ 40-50 рет/мин-қа дейін көтеріледі, бірақ статикалық күштенуден кейін тыныс алу кідірісі байқалады, ТЖ ары қарай көтеріледі. Тыныс алу кідірісі жоғары дәрежелі спортшыларда қысқа уақытта өтеді. Бұл кезде оттегіге деген сұраныс қанағаттандырылмайды, оттектік борыш қалыптасады. ОМҚ Астранд көрсеткіші бойынша 4,6 л/мин немесе 57 мл/мин/кг. Шыныққандақ деңгейі артқан сайын ОМҚ артады.ӨТС орта есеппен – 4685 см</a:t>
            </a:r>
            <a:r>
              <a:rPr lang="kk-KZ" baseline="30000" dirty="0" smtClean="0">
                <a:latin typeface="Times New Roman" pitchFamily="18" charset="0"/>
                <a:cs typeface="Times New Roman" pitchFamily="18" charset="0"/>
              </a:rPr>
              <a:t>3. </a:t>
            </a:r>
            <a:endParaRPr lang="ru-RU" dirty="0" smtClean="0">
              <a:latin typeface="Times New Roman" pitchFamily="18" charset="0"/>
              <a:cs typeface="Times New Roman" pitchFamily="18" charset="0"/>
            </a:endParaRPr>
          </a:p>
          <a:p>
            <a:pPr algn="just"/>
            <a:r>
              <a:rPr lang="kk-KZ" b="1" dirty="0" smtClean="0">
                <a:latin typeface="Times New Roman" pitchFamily="18" charset="0"/>
                <a:cs typeface="Times New Roman" pitchFamily="18" charset="0"/>
              </a:rPr>
              <a:t>Қан және қан айналым жүйелері.</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Тыныштық күйде ЖСЖ 60-65 соғу/мин мөлшерінде болады. Күрес кезінде ЖСЖ 200 соғу/мин және одан жоғары болады. Қан қысымы 160-180 мм с.б.-на дейін көтеріледі. Жарыс кезінде күресші қанындағы эритроциттердің және гемоглобиннің мөлшері артады. Қанның рН реакциясы 7,16 дейін төмендейді. Мұның өзі бұлшық еттерде, қанда сүт қышқылының көп мөлшерде жинақталуымен түсіндіріледі (130 мг% және одан көп болады). Ойыннан кейін миогнеді (нейтрофилді) лейкоцитоз байқалады.  Күресу кезінде спортшы қатты терлейді, нәтижесінде көп су жоғалтып, оның салмағы төмендейді. Несептің қышқылдануы артып, кейде белок пайда болады.</a:t>
            </a:r>
            <a:endParaRPr lang="ru-RU"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97</TotalTime>
  <Words>1273</Words>
  <PresentationFormat>Экран (4:3)</PresentationFormat>
  <Paragraphs>59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Изящная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14</cp:revision>
  <dcterms:created xsi:type="dcterms:W3CDTF">2016-03-30T12:42:01Z</dcterms:created>
  <dcterms:modified xsi:type="dcterms:W3CDTF">2020-03-20T05:21:44Z</dcterms:modified>
</cp:coreProperties>
</file>