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6" r:id="rId3"/>
    <p:sldId id="264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1E477E-4103-4286-9952-0179895D44C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3C32A6E2-2424-40DA-B1F7-3FAA3EEBAB79}">
      <dgm:prSet phldrT="[Текст]" custT="1"/>
      <dgm:spPr/>
      <dgm:t>
        <a:bodyPr/>
        <a:lstStyle/>
        <a:p>
          <a:r>
            <a:rPr lang="ru-RU" sz="2000" b="1" u="sng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u="sng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дісі</a:t>
          </a:r>
          <a:r>
            <a:rPr lang="ru-RU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игеру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мақсаттарына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қол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жеткізуге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бағытталған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оқытушы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оқушының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бірлікті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іс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-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рекеттік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қимыл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- т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сілдері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4B4085BB-C848-4E14-A70E-3CC6618E189C}" type="parTrans" cxnId="{514B566D-9EDF-4E16-903C-A29480C33D71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0E8E6511-D8EB-42CE-9D4E-7DDE82E8F457}" type="sibTrans" cxnId="{514B566D-9EDF-4E16-903C-A29480C33D71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42D30533-6388-428B-9D2C-0ECE6DDDFE8C}">
      <dgm:prSet phldrT="[Текст]" custT="1"/>
      <dgm:spPr/>
      <dgm:t>
        <a:bodyPr/>
        <a:lstStyle/>
        <a:p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ережелері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дидиактикалық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ережелер</a:t>
          </a:r>
          <a:r>
            <a: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 –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процесінің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қалыпты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педагогикалық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жағдайларында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қандай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ж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қайтіп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рекет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жасау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қажеттігін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көрсететін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нақты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ұсыныс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D74C9C99-0C6A-4577-B98B-88F70518A4B9}" type="parTrans" cxnId="{5C6FDE4C-4A92-4EA9-9C2E-87806AEA2B8E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E8EFE864-F262-4A90-9E5E-3E4C76AE1D84}" type="sibTrans" cxnId="{5C6FDE4C-4A92-4EA9-9C2E-87806AEA2B8E}">
      <dgm:prSet/>
      <dgm:spPr/>
      <dgm:t>
        <a:bodyPr/>
        <a:lstStyle/>
        <a:p>
          <a:endParaRPr lang="ru-RU" sz="2000">
            <a:latin typeface="Times New Roman" pitchFamily="18" charset="0"/>
            <a:cs typeface="Times New Roman" pitchFamily="18" charset="0"/>
          </a:endParaRPr>
        </a:p>
      </dgm:t>
    </dgm:pt>
    <dgm:pt modelId="{93FB1461-8CEA-4DE9-B8D0-4F15AA83E292}">
      <dgm:prSet phldrT="[Текст]" custT="1"/>
      <dgm:spPr/>
      <dgm:t>
        <a:bodyPr/>
        <a:lstStyle/>
        <a:p>
          <a:r>
            <a:rPr lang="ru-RU" sz="2000" b="1" u="sng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u="sng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сілдері</a:t>
          </a:r>
          <a:r>
            <a:rPr lang="ru-RU" sz="20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дісінің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құрамды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бөлігі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немесе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бір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қыры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яғни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жалпы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“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діс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”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түсінігіне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байланысты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жалқы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ұғым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99E223E7-45A3-4614-95A1-668B026FFD43}" type="parTrans" cxnId="{B65B1B93-0199-4B7E-B771-3D37F1334DC4}">
      <dgm:prSet/>
      <dgm:spPr/>
      <dgm:t>
        <a:bodyPr/>
        <a:lstStyle/>
        <a:p>
          <a:endParaRPr lang="ru-RU" sz="2000"/>
        </a:p>
      </dgm:t>
    </dgm:pt>
    <dgm:pt modelId="{D2A3C908-7F4C-4A3E-98D7-A92969C4CD48}" type="sibTrans" cxnId="{B65B1B93-0199-4B7E-B771-3D37F1334DC4}">
      <dgm:prSet/>
      <dgm:spPr/>
      <dgm:t>
        <a:bodyPr/>
        <a:lstStyle/>
        <a:p>
          <a:endParaRPr lang="ru-RU" sz="2000"/>
        </a:p>
      </dgm:t>
    </dgm:pt>
    <dgm:pt modelId="{00C843D7-73F6-4388-BB73-BC7669BA7E19}" type="pres">
      <dgm:prSet presAssocID="{351E477E-4103-4286-9952-0179895D44C2}" presName="compositeShape" presStyleCnt="0">
        <dgm:presLayoutVars>
          <dgm:chMax val="7"/>
          <dgm:dir/>
          <dgm:resizeHandles val="exact"/>
        </dgm:presLayoutVars>
      </dgm:prSet>
      <dgm:spPr/>
    </dgm:pt>
    <dgm:pt modelId="{DF24DD5B-8DF7-42E1-887D-908D49710FC7}" type="pres">
      <dgm:prSet presAssocID="{3C32A6E2-2424-40DA-B1F7-3FAA3EEBAB79}" presName="circ1" presStyleLbl="vennNode1" presStyleIdx="0" presStyleCnt="3"/>
      <dgm:spPr/>
      <dgm:t>
        <a:bodyPr/>
        <a:lstStyle/>
        <a:p>
          <a:endParaRPr lang="ru-RU"/>
        </a:p>
      </dgm:t>
    </dgm:pt>
    <dgm:pt modelId="{FF8835FD-FB4C-4509-94A6-04A52630CDE8}" type="pres">
      <dgm:prSet presAssocID="{3C32A6E2-2424-40DA-B1F7-3FAA3EEBAB7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68DC62-4A7E-4282-8B13-0444600CE8B6}" type="pres">
      <dgm:prSet presAssocID="{42D30533-6388-428B-9D2C-0ECE6DDDFE8C}" presName="circ2" presStyleLbl="vennNode1" presStyleIdx="1" presStyleCnt="3"/>
      <dgm:spPr/>
      <dgm:t>
        <a:bodyPr/>
        <a:lstStyle/>
        <a:p>
          <a:endParaRPr lang="ru-RU"/>
        </a:p>
      </dgm:t>
    </dgm:pt>
    <dgm:pt modelId="{789C2637-B2E3-4935-BD47-3CB133995520}" type="pres">
      <dgm:prSet presAssocID="{42D30533-6388-428B-9D2C-0ECE6DDDFE8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733DB7-4C88-474B-A41F-C7C8BB553414}" type="pres">
      <dgm:prSet presAssocID="{93FB1461-8CEA-4DE9-B8D0-4F15AA83E292}" presName="circ3" presStyleLbl="vennNode1" presStyleIdx="2" presStyleCnt="3"/>
      <dgm:spPr/>
    </dgm:pt>
    <dgm:pt modelId="{65D0E925-C84F-47A3-ADC7-59ACBBFFFDA4}" type="pres">
      <dgm:prSet presAssocID="{93FB1461-8CEA-4DE9-B8D0-4F15AA83E29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514B566D-9EDF-4E16-903C-A29480C33D71}" srcId="{351E477E-4103-4286-9952-0179895D44C2}" destId="{3C32A6E2-2424-40DA-B1F7-3FAA3EEBAB79}" srcOrd="0" destOrd="0" parTransId="{4B4085BB-C848-4E14-A70E-3CC6618E189C}" sibTransId="{0E8E6511-D8EB-42CE-9D4E-7DDE82E8F457}"/>
    <dgm:cxn modelId="{70225025-ABE5-475E-8B90-C9019AA0927B}" type="presOf" srcId="{93FB1461-8CEA-4DE9-B8D0-4F15AA83E292}" destId="{11733DB7-4C88-474B-A41F-C7C8BB553414}" srcOrd="0" destOrd="0" presId="urn:microsoft.com/office/officeart/2005/8/layout/venn1"/>
    <dgm:cxn modelId="{60B83965-53EC-41E3-9C76-06CE3D6A4563}" type="presOf" srcId="{351E477E-4103-4286-9952-0179895D44C2}" destId="{00C843D7-73F6-4388-BB73-BC7669BA7E19}" srcOrd="0" destOrd="0" presId="urn:microsoft.com/office/officeart/2005/8/layout/venn1"/>
    <dgm:cxn modelId="{5C6FDE4C-4A92-4EA9-9C2E-87806AEA2B8E}" srcId="{351E477E-4103-4286-9952-0179895D44C2}" destId="{42D30533-6388-428B-9D2C-0ECE6DDDFE8C}" srcOrd="1" destOrd="0" parTransId="{D74C9C99-0C6A-4577-B98B-88F70518A4B9}" sibTransId="{E8EFE864-F262-4A90-9E5E-3E4C76AE1D84}"/>
    <dgm:cxn modelId="{B65B1B93-0199-4B7E-B771-3D37F1334DC4}" srcId="{351E477E-4103-4286-9952-0179895D44C2}" destId="{93FB1461-8CEA-4DE9-B8D0-4F15AA83E292}" srcOrd="2" destOrd="0" parTransId="{99E223E7-45A3-4614-95A1-668B026FFD43}" sibTransId="{D2A3C908-7F4C-4A3E-98D7-A92969C4CD48}"/>
    <dgm:cxn modelId="{64FDD622-00B5-46AA-B86A-1854352E9BCE}" type="presOf" srcId="{3C32A6E2-2424-40DA-B1F7-3FAA3EEBAB79}" destId="{DF24DD5B-8DF7-42E1-887D-908D49710FC7}" srcOrd="0" destOrd="0" presId="urn:microsoft.com/office/officeart/2005/8/layout/venn1"/>
    <dgm:cxn modelId="{F086D8A6-1E06-4BC3-9A68-C60310925F4B}" type="presOf" srcId="{42D30533-6388-428B-9D2C-0ECE6DDDFE8C}" destId="{789C2637-B2E3-4935-BD47-3CB133995520}" srcOrd="1" destOrd="0" presId="urn:microsoft.com/office/officeart/2005/8/layout/venn1"/>
    <dgm:cxn modelId="{31B15641-D63F-4BEA-8C71-644658BE920C}" type="presOf" srcId="{3C32A6E2-2424-40DA-B1F7-3FAA3EEBAB79}" destId="{FF8835FD-FB4C-4509-94A6-04A52630CDE8}" srcOrd="1" destOrd="0" presId="urn:microsoft.com/office/officeart/2005/8/layout/venn1"/>
    <dgm:cxn modelId="{656308CF-4297-4E39-AFBC-C6AAB2ACE9B2}" type="presOf" srcId="{42D30533-6388-428B-9D2C-0ECE6DDDFE8C}" destId="{4268DC62-4A7E-4282-8B13-0444600CE8B6}" srcOrd="0" destOrd="0" presId="urn:microsoft.com/office/officeart/2005/8/layout/venn1"/>
    <dgm:cxn modelId="{142B22C1-959C-4748-8B7A-33E70F415838}" type="presOf" srcId="{93FB1461-8CEA-4DE9-B8D0-4F15AA83E292}" destId="{65D0E925-C84F-47A3-ADC7-59ACBBFFFDA4}" srcOrd="1" destOrd="0" presId="urn:microsoft.com/office/officeart/2005/8/layout/venn1"/>
    <dgm:cxn modelId="{E302B763-5AD6-4820-AB38-ACFEBA8C6E0E}" type="presParOf" srcId="{00C843D7-73F6-4388-BB73-BC7669BA7E19}" destId="{DF24DD5B-8DF7-42E1-887D-908D49710FC7}" srcOrd="0" destOrd="0" presId="urn:microsoft.com/office/officeart/2005/8/layout/venn1"/>
    <dgm:cxn modelId="{AC6DA0F0-23F5-40FE-BDA7-759CF26966C8}" type="presParOf" srcId="{00C843D7-73F6-4388-BB73-BC7669BA7E19}" destId="{FF8835FD-FB4C-4509-94A6-04A52630CDE8}" srcOrd="1" destOrd="0" presId="urn:microsoft.com/office/officeart/2005/8/layout/venn1"/>
    <dgm:cxn modelId="{CC260017-1A86-479B-BC40-2377DBFBBD04}" type="presParOf" srcId="{00C843D7-73F6-4388-BB73-BC7669BA7E19}" destId="{4268DC62-4A7E-4282-8B13-0444600CE8B6}" srcOrd="2" destOrd="0" presId="urn:microsoft.com/office/officeart/2005/8/layout/venn1"/>
    <dgm:cxn modelId="{245E17E3-D4A4-4EA8-8EDC-B7661DE1558E}" type="presParOf" srcId="{00C843D7-73F6-4388-BB73-BC7669BA7E19}" destId="{789C2637-B2E3-4935-BD47-3CB133995520}" srcOrd="3" destOrd="0" presId="urn:microsoft.com/office/officeart/2005/8/layout/venn1"/>
    <dgm:cxn modelId="{46785B41-7A2E-4B5E-B78C-C50E6C43C3E1}" type="presParOf" srcId="{00C843D7-73F6-4388-BB73-BC7669BA7E19}" destId="{11733DB7-4C88-474B-A41F-C7C8BB553414}" srcOrd="4" destOrd="0" presId="urn:microsoft.com/office/officeart/2005/8/layout/venn1"/>
    <dgm:cxn modelId="{2036E285-14AD-46B9-BEA0-6FFBCF95E58F}" type="presParOf" srcId="{00C843D7-73F6-4388-BB73-BC7669BA7E19}" destId="{65D0E925-C84F-47A3-ADC7-59ACBBFFFDA4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24DD5B-8DF7-42E1-887D-908D49710FC7}">
      <dsp:nvSpPr>
        <dsp:cNvPr id="0" name=""/>
        <dsp:cNvSpPr/>
      </dsp:nvSpPr>
      <dsp:spPr>
        <a:xfrm>
          <a:off x="2624214" y="177893"/>
          <a:ext cx="3680563" cy="36805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2000" b="1" u="sng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b="1" u="sng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u="sng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дісі</a:t>
          </a:r>
          <a:r>
            <a:rPr lang="ru-RU" sz="2000" b="1" u="sng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игеру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мақсаттарына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қол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жеткізуге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бағытталған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оқытушы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оқушының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бірлікті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іс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-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рекеттік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қимыл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- т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сілдері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14955" y="821992"/>
        <a:ext cx="2699080" cy="1656253"/>
      </dsp:txXfrm>
    </dsp:sp>
    <dsp:sp modelId="{4268DC62-4A7E-4282-8B13-0444600CE8B6}">
      <dsp:nvSpPr>
        <dsp:cNvPr id="0" name=""/>
        <dsp:cNvSpPr/>
      </dsp:nvSpPr>
      <dsp:spPr>
        <a:xfrm>
          <a:off x="3952284" y="2478246"/>
          <a:ext cx="3680563" cy="36805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ережелері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(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дидиактикалық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ережелер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) –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процесінің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қалыпты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педагогикалық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жағдайларында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қандай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ж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қайтіп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рекет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жасау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қажеттігін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көрсететін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нақты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ұсыныс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077923" y="3429058"/>
        <a:ext cx="2208338" cy="2024310"/>
      </dsp:txXfrm>
    </dsp:sp>
    <dsp:sp modelId="{11733DB7-4C88-474B-A41F-C7C8BB553414}">
      <dsp:nvSpPr>
        <dsp:cNvPr id="0" name=""/>
        <dsp:cNvSpPr/>
      </dsp:nvSpPr>
      <dsp:spPr>
        <a:xfrm>
          <a:off x="1296144" y="2478246"/>
          <a:ext cx="3680563" cy="36805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2000" b="1" u="sng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sz="2000" b="1" u="sng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u="sng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сілдері</a:t>
          </a:r>
          <a:r>
            <a:rPr lang="ru-RU" sz="2000" b="1" u="sng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дісінің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құрамды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бөлігі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немесе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бір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қыры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яғни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жалпы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“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діс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”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түсінігіне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байланысты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жалқы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ұғым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42730" y="3429058"/>
        <a:ext cx="2208338" cy="20243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08.10.2018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-60000">
            <a:off x="1128468" y="1079353"/>
            <a:ext cx="3063240" cy="1499616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tr-T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дәріс тақырыбы: Оқу </a:t>
            </a:r>
            <a: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əдістері жəне құрал жабдықтары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256861">
            <a:off x="5038313" y="1206822"/>
            <a:ext cx="2913863" cy="4539412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 rot="-60000">
            <a:off x="971864" y="2882015"/>
            <a:ext cx="3350863" cy="2103120"/>
          </a:xfrm>
        </p:spPr>
        <p:txBody>
          <a:bodyPr>
            <a:no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kk-KZ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Оқу, əдіс, тəсіл жəне ережелері түсінігі мен </a:t>
            </a: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мəні</a:t>
            </a:r>
            <a:endParaRPr lang="tr-TR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 </a:t>
            </a:r>
            <a:r>
              <a:rPr lang="kk-KZ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əдістерін </a:t>
            </a: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топтастыру</a:t>
            </a:r>
            <a:endParaRPr lang="tr-TR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 құрал-жабдықтары</a:t>
            </a:r>
            <a:endParaRPr lang="tr-TR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kk-KZ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 əдістері мен құралдарын іріктеу</a:t>
            </a: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7857">
            <a:off x="5076056" y="1196752"/>
            <a:ext cx="2585344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2012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9869" y="620688"/>
            <a:ext cx="727280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дістері</a:t>
            </a:r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құралдарын</a:t>
            </a:r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іріктеу</a:t>
            </a:r>
            <a:r>
              <a:rPr lang="kk-KZ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заңдылықтары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оларға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негізделген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принциптер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дамуына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мақсаттар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білімдену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міндеттері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ынта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деңгейі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дістемелік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ерекшеліктері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материал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мазмұны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материал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игеруге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бөлінген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уақыт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материалының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саны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күрделілігі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дайындық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деңгейі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ш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кірттердің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дағдыларының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қалыптасу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режесі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құрылымы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оқушылар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саны;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қызығулары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ықыласы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еңбегі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процесінде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қалыптасқан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ұстаз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бен ш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кірт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арасындағы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қарым-қатынас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қызметтестік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міршіл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кімшіл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материалды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техникалық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қамсыздандырылуы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педагогтың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тұлғалық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ерекшеліктері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біліктілік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деңгей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режесі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735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Ð½Ð°Ð·Ð°ÑÐ»Ð°ÑÑÒ£ÑÐ·ÒÐ° ÑÐ°ÑÐ¼ÐµÑ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699" y="620688"/>
            <a:ext cx="7560840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154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704387959"/>
              </p:ext>
            </p:extLst>
          </p:nvPr>
        </p:nvGraphicFramePr>
        <p:xfrm>
          <a:off x="107504" y="188640"/>
          <a:ext cx="8928992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0162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908720"/>
            <a:ext cx="70567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дістерін</a:t>
            </a:r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дидактикалық</a:t>
            </a:r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мақсаттарға</a:t>
            </a:r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орай</a:t>
            </a:r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топтастыру</a:t>
            </a:r>
            <a:endParaRPr lang="ru-RU" sz="24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Мұндай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топтастыруға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дістерді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бөлу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алдымен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мақсатын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назарға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жағдайда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мақсатына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жеткізуге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рекетіне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көңіл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бөлінеді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Мақсатты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көздеген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дістер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тобына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енетіндер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жинақтау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ептілік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дағды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білімді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қолдану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ептілік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дағдыларды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бекіту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тексеру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бақылау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дістері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967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599" y="733541"/>
            <a:ext cx="740121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дістерін</a:t>
            </a:r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көзі</a:t>
            </a:r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топтастыру</a:t>
            </a:r>
            <a:r>
              <a:rPr lang="ru-RU" sz="2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жірибеде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танылған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сөз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көрнекілік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рекеттік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(практика).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Осыған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ажырататынымыз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сөздік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дістер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ауызша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жазба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сөз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көрнекі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дістер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бақылауға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түскен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заттар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құбылыстар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көрнекі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құралдар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ж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рекеттік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дістер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ептіліктер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қарапайым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еңбектік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істер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процесінде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қалыптасады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дістері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жүйесінде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басты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сөздік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дістерге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беріледі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ңгімелеу</a:t>
            </a:r>
            <a:r>
              <a:rPr lang="ru-RU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түсіндіру</a:t>
            </a:r>
            <a:r>
              <a:rPr lang="ru-RU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сұхбат</a:t>
            </a:r>
            <a:r>
              <a:rPr lang="ru-RU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сөз-жарыс</a:t>
            </a:r>
            <a:r>
              <a:rPr lang="ru-RU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пікір-талас</a:t>
            </a:r>
            <a:r>
              <a:rPr lang="ru-RU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д</a:t>
            </a:r>
            <a:r>
              <a:rPr lang="en-US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рісбаян</a:t>
            </a:r>
            <a:r>
              <a:rPr lang="ru-RU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(лекция), </a:t>
            </a:r>
            <a:r>
              <a:rPr lang="ru-RU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кітаппен</a:t>
            </a:r>
            <a:r>
              <a:rPr lang="ru-RU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ңгімелеу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материалын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тыңдарманға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сипаттама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баян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формасында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монологты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бірізді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сөйлеп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жеткізу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Түсіндіру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игеруге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обьект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құбылыс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кейбір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ұғымдар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заңдылықтары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қасиеттерін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талқы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талдау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мысал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келтіру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жолымен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лелдеп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оқушы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санасына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енгізу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u="sng" dirty="0" err="1" smtClean="0">
                <a:latin typeface="Times New Roman" pitchFamily="18" charset="0"/>
                <a:cs typeface="Times New Roman" pitchFamily="18" charset="0"/>
              </a:rPr>
              <a:t>Сұхбат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диалогтық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педагог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бірізді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сұрақтар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оқушыны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материалды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түсіну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ұғу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деңгейіне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көтереді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ұсынылған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материалдың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қаншалықты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меңгерілгенін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тексереді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2009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523" y="657259"/>
            <a:ext cx="727280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b="1" u="sng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рісбаян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(лекция)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көлемді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материалды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монологтық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жолмен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баяндау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рісбаянның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сөздік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дістерден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өзгешелігі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қатаң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құрылымды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мол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ақпаратты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баяндалуы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қисынды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ашу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жүйелікке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негізделеді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рісбаян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ғылыми-көпшілік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академиялық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ажыралады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Өткен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материалды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қорытындылауға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қайталауға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шолу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рісбаяндары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қолданылады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кезеңде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рісбаян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дісін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қолданудың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көкейкестілігі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бөлімдер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тақырыптарды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игеруде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материалын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топтап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ұсыну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(блок) 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сілін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қажетттігінен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туындап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отыр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сөз-жарысы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(дискуссия)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проблема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пікір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алмасуға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жекеленген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көзқарастар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білдіруге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негізделеді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Сөз-жарыс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барысындағы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оқушының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ой-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пікірі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меншікті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шешімі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тұлғалардың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теориялық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ұсыныстары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сөз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жарысының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басты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қызметі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–ш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кірттердің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танымдық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ұмтылыстарына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беру.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Кітаппен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оқулықпен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b="1" u="sng" dirty="0" err="1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кітап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сөздік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дісінің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аса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түрлерінің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дістің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тиімділігі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оқушы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өзіне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қолайлы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жағдайда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түсініміне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материалын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қалауынша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қайталап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игеруге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13936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764704"/>
            <a:ext cx="734481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Баспа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көздерімен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жұмысын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атқарудың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бірнеше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бар: </a:t>
            </a:r>
          </a:p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конспектілеу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оқылған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ақпараттың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қысқаша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жазбасы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баяны.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Конспектілеу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түрлері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түгелдей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көшіру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іріктеумен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таңдап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қысқа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конспект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Оқушы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конспектіні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үшінші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тұлғаның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атынан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атынан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жасағаны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жөн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осы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жағдайда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дербес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ойлау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қабілеті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дамиды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тезистер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түзу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идеяларды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бірізділікпен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қысқаша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баяндау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реферат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құрастыру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тақырып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бірнеше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ақпарат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көздеріне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шолу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беріп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мазмұны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формасына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бағасын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беру;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тін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жоспарын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тінді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бөлімдерге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келтіріп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рқайсысына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атама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беру;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жоспар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күрделі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сілтемелер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(цитирование)- 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тіннен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өзгертілместен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бөліп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алынған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көшірме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Сілтемеге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қойылатын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талаптар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дептілік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мағынаның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өзгеріске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түспеуі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сілтеме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алынған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еңбектің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авторын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атамасын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баспа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орыны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жария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жылын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бетін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келтіру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түсініктеме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(аннотация)-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оқылғанның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тараптарын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жойып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алмастан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қысқа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ықшам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баяндау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ауызша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жазба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); </a:t>
            </a:r>
          </a:p>
        </p:txBody>
      </p:sp>
    </p:spTree>
    <p:extLst>
      <p:ext uri="{BB962C8B-B14F-4D97-AF65-F5344CB8AC3E}">
        <p14:creationId xmlns:p14="http://schemas.microsoft.com/office/powerpoint/2010/main" val="2288716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7" y="620688"/>
            <a:ext cx="720080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пікір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(рецензирование)-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оқылған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жөнінде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білдіруге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арналған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қысқаша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ауызша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жазба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баян. </a:t>
            </a:r>
          </a:p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анықтама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(справка)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түзу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ізденіс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тижесінде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жинақталған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ақпарат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лімет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Анықтамалар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өмірнамалық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дерек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сандық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статистикалық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жағрапиялық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терминологиялық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формальды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қисынды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модель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оқылғанды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сөз-сүлбе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(схема)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күйінде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жеткізу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тақырыптық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тезаурус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құрастыру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тақырып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бөлім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түгелдей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тірек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ұғымдардың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реттелген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жиынтық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тізімін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идеялар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матрицасын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жасау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біртекті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заттар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құбылыстар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жөнінде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келтірілген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авторлар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еңбектеріндегі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салыстырмалы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сипаттамаларда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кесте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формасына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келтіру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пиктографиялық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жазба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сөзсіз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бейнелеу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көзіне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топтастырудың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көрнекілік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дістер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Көрнекі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дістерді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ақпараттық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материалды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игеру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процесінде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көрнекі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құралдар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сүлбе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(схема),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кесте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сурет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модельдер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приборлар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техникалық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құралдарды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тікелей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қолдануға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уелді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Бұлардың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оқушының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сезім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тетіктеріне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жасауға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негізделіп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сөздік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практикалық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дістермен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пайдаланылады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754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92696"/>
            <a:ext cx="72008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Оқудың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практикалық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дістері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оқушының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рекетіне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қызметтеріне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негізделеді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Бұлардың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басты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міндеті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жірибелік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ептіліктер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дағдылар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Мұндай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топтастыруда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жаттығу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лабораториялық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жірибелік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дістері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бірігеді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Жаттығулар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материалды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игеру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игерілгеннің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сапасын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көтеру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мақсатында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рекеттерін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ақыл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қызметтік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рте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қайталаумен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орындау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Жаттығулар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ауызша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жазба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графикалық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оқу-еңбектік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ажыралады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Ауызша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жаттығулар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сөйлеу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дениетінің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қисынды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ойлау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зейін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таным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мүмкіндіктерінің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дамуына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жасайды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Жазба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жаттығулардың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басты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міндеті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игерілген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бекіту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қажетті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ептіліктер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дағдыларды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қалыптастырып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қолдануға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бейімдеу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Оқу-еңбектік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жаттығулар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дістер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тобын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құрайды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Бұларды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пайдалану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тижесінде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оқушылар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теориялық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біліктерін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рекеттерінде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қолдануға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үйреніп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құрал-саймандарымен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лабораториялық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жабдықтармен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қатынас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жасауға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дағдыланады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құрастырушылық-техникалық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ептіліктерін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дамытады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047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836712"/>
            <a:ext cx="72008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құрал-жабдықтары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ептіліктер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көздері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құрал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жабдықтары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түсінігі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тар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мағынада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қолданылады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Тар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мағынада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түсінік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көрнекі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құралдары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көрсетпе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жабдықтар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техникалық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саймандар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Ал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мағынада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құрал-жабдықтары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мақсатын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асыруға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рдемші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жағдаяттардың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түсінеміз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яғни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формасы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мазмұны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арнайы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бұйымдарының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жабдықтарын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құрайды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Дидактикалық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құралдар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төмендегідей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тіркеледі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көру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визуалды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құралдары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кестелер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карталар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табиғи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объекттер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ж.т.б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.;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есіту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(аудио)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құралдары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радио,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магнитафон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күй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аспаптары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ж.т.б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.;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есіту-көру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құралдары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-дыбысты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фильмдер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теледидар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ж.т.б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.;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сөздік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құралдар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оқулықтар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тіндер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процесін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авмоматтастырушы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құралдар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кабинеттері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компьютерлер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ақпараттық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жүйелер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телебайланыс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қатынас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тораптары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сөз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сөйлеу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ым-ишара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қозғалыстары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573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47</TotalTime>
  <Words>1337</Words>
  <Application>Microsoft Office PowerPoint</Application>
  <PresentationFormat>Экран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Кнопка</vt:lpstr>
      <vt:lpstr>№13 дәріс тақырыбы: Оқу əдістері жəне құрал жабдықтары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7</cp:revision>
  <dcterms:created xsi:type="dcterms:W3CDTF">2018-09-11T04:53:14Z</dcterms:created>
  <dcterms:modified xsi:type="dcterms:W3CDTF">2018-10-08T09:11:49Z</dcterms:modified>
</cp:coreProperties>
</file>