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3"/>
  </p:notesMasterIdLst>
  <p:sldIdLst>
    <p:sldId id="257" r:id="rId2"/>
    <p:sldId id="256" r:id="rId3"/>
    <p:sldId id="258" r:id="rId4"/>
    <p:sldId id="259" r:id="rId5"/>
    <p:sldId id="261" r:id="rId6"/>
    <p:sldId id="264" r:id="rId7"/>
    <p:sldId id="262" r:id="rId8"/>
    <p:sldId id="263" r:id="rId9"/>
    <p:sldId id="260" r:id="rId10"/>
    <p:sldId id="266" r:id="rId11"/>
    <p:sldId id="267"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Светлый стиль 2 - акцент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Светлый стиль 2 - акцент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2DE63D5-997A-4646-A377-4702673A728D}" styleName="Светлый стиль 2 - акцент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71" autoAdjust="0"/>
  </p:normalViewPr>
  <p:slideViewPr>
    <p:cSldViewPr>
      <p:cViewPr varScale="1">
        <p:scale>
          <a:sx n="53" d="100"/>
          <a:sy n="53" d="100"/>
        </p:scale>
        <p:origin x="-17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5A7124-A7F3-4B02-8416-400EE5C7292A}" type="doc">
      <dgm:prSet loTypeId="urn:microsoft.com/office/officeart/2005/8/layout/process2" loCatId="process" qsTypeId="urn:microsoft.com/office/officeart/2005/8/quickstyle/simple1" qsCatId="simple" csTypeId="urn:microsoft.com/office/officeart/2005/8/colors/accent1_1" csCatId="accent1" phldr="1"/>
      <dgm:spPr/>
    </dgm:pt>
    <dgm:pt modelId="{678AC692-8FEE-46D4-B004-AD7A35B6B07B}">
      <dgm:prSet phldrT="[Текст]" custT="1"/>
      <dgm:spPr>
        <a:ln w="57150">
          <a:solidFill>
            <a:schemeClr val="accent1">
              <a:lumMod val="60000"/>
              <a:lumOff val="40000"/>
            </a:schemeClr>
          </a:solidFill>
        </a:ln>
      </dgm:spPr>
      <dgm:t>
        <a:bodyPr/>
        <a:lstStyle/>
        <a:p>
          <a:r>
            <a:rPr lang="ru-RU" sz="2400" b="0" dirty="0" err="1" smtClean="0">
              <a:solidFill>
                <a:srgbClr val="002060"/>
              </a:solidFill>
              <a:latin typeface="Times New Roman" pitchFamily="18" charset="0"/>
              <a:cs typeface="Times New Roman" pitchFamily="18" charset="0"/>
            </a:rPr>
            <a:t>Білімдендіру</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қызметін</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іске</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асыруға</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бағытталған</a:t>
          </a:r>
          <a:r>
            <a:rPr lang="ru-RU" sz="2400" b="0" dirty="0" smtClean="0">
              <a:solidFill>
                <a:srgbClr val="002060"/>
              </a:solidFill>
              <a:latin typeface="Times New Roman" pitchFamily="18" charset="0"/>
              <a:cs typeface="Times New Roman" pitchFamily="18" charset="0"/>
            </a:rPr>
            <a:t> д</a:t>
          </a:r>
          <a:r>
            <a:rPr lang="en-US" sz="2400" b="0" dirty="0" smtClean="0">
              <a:solidFill>
                <a:srgbClr val="002060"/>
              </a:solidFill>
              <a:latin typeface="Times New Roman" pitchFamily="18" charset="0"/>
              <a:cs typeface="Times New Roman" pitchFamily="18" charset="0"/>
            </a:rPr>
            <a:t>ə</a:t>
          </a:r>
          <a:r>
            <a:rPr lang="ru-RU" sz="2400" b="0" dirty="0" err="1" smtClean="0">
              <a:solidFill>
                <a:srgbClr val="002060"/>
              </a:solidFill>
              <a:latin typeface="Times New Roman" pitchFamily="18" charset="0"/>
              <a:cs typeface="Times New Roman" pitchFamily="18" charset="0"/>
            </a:rPr>
            <a:t>стүрлі</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педагогикада</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білім</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мазмұны</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оқушылар</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игеруі</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тиіс</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педагогикалық</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икем</a:t>
          </a:r>
          <a:r>
            <a:rPr lang="ru-RU" sz="2400" b="0" dirty="0" smtClean="0">
              <a:solidFill>
                <a:srgbClr val="002060"/>
              </a:solidFill>
              <a:latin typeface="Times New Roman" pitchFamily="18" charset="0"/>
              <a:cs typeface="Times New Roman" pitchFamily="18" charset="0"/>
            </a:rPr>
            <a:t> мен с</a:t>
          </a:r>
          <a:r>
            <a:rPr lang="en-US" sz="2400" b="0" dirty="0" smtClean="0">
              <a:solidFill>
                <a:srgbClr val="002060"/>
              </a:solidFill>
              <a:latin typeface="Times New Roman" pitchFamily="18" charset="0"/>
              <a:cs typeface="Times New Roman" pitchFamily="18" charset="0"/>
            </a:rPr>
            <a:t>ə</a:t>
          </a:r>
          <a:r>
            <a:rPr lang="ru-RU" sz="2400" b="0" dirty="0" err="1" smtClean="0">
              <a:solidFill>
                <a:srgbClr val="002060"/>
              </a:solidFill>
              <a:latin typeface="Times New Roman" pitchFamily="18" charset="0"/>
              <a:cs typeface="Times New Roman" pitchFamily="18" charset="0"/>
            </a:rPr>
            <a:t>йкестікке</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келтірілген</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ғылыми</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ақпарат</a:t>
          </a:r>
          <a:r>
            <a:rPr lang="ru-RU" sz="2400" b="0" dirty="0" smtClean="0">
              <a:solidFill>
                <a:srgbClr val="002060"/>
              </a:solidFill>
              <a:latin typeface="Times New Roman" pitchFamily="18" charset="0"/>
              <a:cs typeface="Times New Roman" pitchFamily="18" charset="0"/>
            </a:rPr>
            <a:t> ж</a:t>
          </a:r>
          <a:r>
            <a:rPr lang="en-US" sz="2400" b="0" dirty="0" smtClean="0">
              <a:solidFill>
                <a:srgbClr val="002060"/>
              </a:solidFill>
              <a:latin typeface="Times New Roman" pitchFamily="18" charset="0"/>
              <a:cs typeface="Times New Roman" pitchFamily="18" charset="0"/>
            </a:rPr>
            <a:t>ə</a:t>
          </a:r>
          <a:r>
            <a:rPr lang="ru-RU" sz="2400" b="0" dirty="0" smtClean="0">
              <a:solidFill>
                <a:srgbClr val="002060"/>
              </a:solidFill>
              <a:latin typeface="Times New Roman" pitchFamily="18" charset="0"/>
              <a:cs typeface="Times New Roman" pitchFamily="18" charset="0"/>
            </a:rPr>
            <a:t>не </a:t>
          </a:r>
          <a:r>
            <a:rPr lang="ru-RU" sz="2400" b="0" dirty="0" err="1" smtClean="0">
              <a:solidFill>
                <a:srgbClr val="002060"/>
              </a:solidFill>
              <a:latin typeface="Times New Roman" pitchFamily="18" charset="0"/>
              <a:cs typeface="Times New Roman" pitchFamily="18" charset="0"/>
            </a:rPr>
            <a:t>оған</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байланысты</a:t>
          </a:r>
          <a:r>
            <a:rPr lang="ru-RU" sz="2400" b="0" dirty="0" smtClean="0">
              <a:solidFill>
                <a:srgbClr val="002060"/>
              </a:solidFill>
              <a:latin typeface="Times New Roman" pitchFamily="18" charset="0"/>
              <a:cs typeface="Times New Roman" pitchFamily="18" charset="0"/>
            </a:rPr>
            <a:t> т</a:t>
          </a:r>
          <a:r>
            <a:rPr lang="en-US" sz="2400" b="0" dirty="0" smtClean="0">
              <a:solidFill>
                <a:srgbClr val="002060"/>
              </a:solidFill>
              <a:latin typeface="Times New Roman" pitchFamily="18" charset="0"/>
              <a:cs typeface="Times New Roman" pitchFamily="18" charset="0"/>
            </a:rPr>
            <a:t>ə</a:t>
          </a:r>
          <a:r>
            <a:rPr lang="ru-RU" sz="2400" b="0" dirty="0" err="1" smtClean="0">
              <a:solidFill>
                <a:srgbClr val="002060"/>
              </a:solidFill>
              <a:latin typeface="Times New Roman" pitchFamily="18" charset="0"/>
              <a:cs typeface="Times New Roman" pitchFamily="18" charset="0"/>
            </a:rPr>
            <a:t>жірибелік</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ептіліктер</a:t>
          </a:r>
          <a:r>
            <a:rPr lang="ru-RU" sz="2400" b="0" dirty="0" smtClean="0">
              <a:solidFill>
                <a:srgbClr val="002060"/>
              </a:solidFill>
              <a:latin typeface="Times New Roman" pitchFamily="18" charset="0"/>
              <a:cs typeface="Times New Roman" pitchFamily="18" charset="0"/>
            </a:rPr>
            <a:t> мен </a:t>
          </a:r>
          <a:r>
            <a:rPr lang="ru-RU" sz="2400" b="0" dirty="0" err="1" smtClean="0">
              <a:solidFill>
                <a:srgbClr val="002060"/>
              </a:solidFill>
              <a:latin typeface="Times New Roman" pitchFamily="18" charset="0"/>
              <a:cs typeface="Times New Roman" pitchFamily="18" charset="0"/>
            </a:rPr>
            <a:t>дағдылар</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жүйесі</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ретінде</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қабылданған</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Білім</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мазмұнының</a:t>
          </a:r>
          <a:r>
            <a:rPr lang="ru-RU" sz="2400" b="0" dirty="0" smtClean="0">
              <a:solidFill>
                <a:srgbClr val="002060"/>
              </a:solidFill>
              <a:latin typeface="Times New Roman" pitchFamily="18" charset="0"/>
              <a:cs typeface="Times New Roman" pitchFamily="18" charset="0"/>
            </a:rPr>
            <a:t> м</a:t>
          </a:r>
          <a:r>
            <a:rPr lang="en-US" sz="2400" b="0" dirty="0" smtClean="0">
              <a:solidFill>
                <a:srgbClr val="002060"/>
              </a:solidFill>
              <a:latin typeface="Times New Roman" pitchFamily="18" charset="0"/>
              <a:cs typeface="Times New Roman" pitchFamily="18" charset="0"/>
            </a:rPr>
            <a:t>ə</a:t>
          </a:r>
          <a:r>
            <a:rPr lang="ru-RU" sz="2400" b="0" dirty="0" err="1" smtClean="0">
              <a:solidFill>
                <a:srgbClr val="002060"/>
              </a:solidFill>
              <a:latin typeface="Times New Roman" pitchFamily="18" charset="0"/>
              <a:cs typeface="Times New Roman" pitchFamily="18" charset="0"/>
            </a:rPr>
            <a:t>нін</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ашуда</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бұл</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бағыт</a:t>
          </a:r>
          <a:r>
            <a:rPr lang="ru-RU" sz="2400" b="0" dirty="0" smtClean="0">
              <a:solidFill>
                <a:srgbClr val="002060"/>
              </a:solidFill>
              <a:latin typeface="Times New Roman" pitchFamily="18" charset="0"/>
              <a:cs typeface="Times New Roman" pitchFamily="18" charset="0"/>
            </a:rPr>
            <a:t> </a:t>
          </a:r>
          <a:r>
            <a:rPr lang="ru-RU" sz="2400" b="1" u="sng" dirty="0" err="1" smtClean="0">
              <a:solidFill>
                <a:srgbClr val="C00000"/>
              </a:solidFill>
              <a:latin typeface="Times New Roman" pitchFamily="18" charset="0"/>
              <a:cs typeface="Times New Roman" pitchFamily="18" charset="0"/>
            </a:rPr>
            <a:t>білімдік</a:t>
          </a:r>
          <a:r>
            <a:rPr lang="ru-RU" sz="2400" b="1" u="sng" dirty="0" smtClean="0">
              <a:solidFill>
                <a:srgbClr val="C00000"/>
              </a:solidFill>
              <a:latin typeface="Times New Roman" pitchFamily="18" charset="0"/>
              <a:cs typeface="Times New Roman" pitchFamily="18" charset="0"/>
            </a:rPr>
            <a:t> </a:t>
          </a:r>
          <a:r>
            <a:rPr lang="ru-RU" sz="2400" b="1" u="sng" dirty="0" err="1" smtClean="0">
              <a:solidFill>
                <a:srgbClr val="C00000"/>
              </a:solidFill>
              <a:latin typeface="Times New Roman" pitchFamily="18" charset="0"/>
              <a:cs typeface="Times New Roman" pitchFamily="18" charset="0"/>
            </a:rPr>
            <a:t>бағдарлы</a:t>
          </a:r>
          <a:r>
            <a:rPr lang="ru-RU" sz="2400" b="1" u="sng" dirty="0" smtClean="0">
              <a:solidFill>
                <a:srgbClr val="C00000"/>
              </a:solidFill>
              <a:latin typeface="Times New Roman" pitchFamily="18" charset="0"/>
              <a:cs typeface="Times New Roman" pitchFamily="18" charset="0"/>
            </a:rPr>
            <a:t> (</a:t>
          </a:r>
          <a:r>
            <a:rPr lang="ru-RU" sz="2400" b="1" u="sng" dirty="0" err="1" smtClean="0">
              <a:solidFill>
                <a:srgbClr val="C00000"/>
              </a:solidFill>
              <a:latin typeface="Times New Roman" pitchFamily="18" charset="0"/>
              <a:cs typeface="Times New Roman" pitchFamily="18" charset="0"/>
            </a:rPr>
            <a:t>знаниево</a:t>
          </a:r>
          <a:r>
            <a:rPr lang="ru-RU" sz="2400" b="1" u="sng" dirty="0" smtClean="0">
              <a:solidFill>
                <a:srgbClr val="C00000"/>
              </a:solidFill>
              <a:latin typeface="Times New Roman" pitchFamily="18" charset="0"/>
              <a:cs typeface="Times New Roman" pitchFamily="18" charset="0"/>
            </a:rPr>
            <a:t>-ориентированное)</a:t>
          </a:r>
          <a:r>
            <a:rPr lang="ru-RU" sz="2400" b="0" dirty="0" smtClean="0">
              <a:solidFill>
                <a:srgbClr val="C0000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оқу</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атамасын</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алған</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Мұндай</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оқу</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жүйесінде</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адамзаттың</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тарихи</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дамуы</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барысында</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жинақталған</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білімдер</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ғана</a:t>
          </a:r>
          <a:r>
            <a:rPr lang="ru-RU" sz="2400" b="0" dirty="0" smtClean="0">
              <a:solidFill>
                <a:srgbClr val="002060"/>
              </a:solidFill>
              <a:latin typeface="Times New Roman" pitchFamily="18" charset="0"/>
              <a:cs typeface="Times New Roman" pitchFamily="18" charset="0"/>
            </a:rPr>
            <a:t> </a:t>
          </a:r>
          <a:r>
            <a:rPr lang="en-US" sz="2400" b="0" dirty="0" smtClean="0">
              <a:solidFill>
                <a:srgbClr val="002060"/>
              </a:solidFill>
              <a:latin typeface="Times New Roman" pitchFamily="18" charset="0"/>
              <a:cs typeface="Times New Roman" pitchFamily="18" charset="0"/>
            </a:rPr>
            <a:t>ə</a:t>
          </a:r>
          <a:r>
            <a:rPr lang="ru-RU" sz="2400" b="0" dirty="0" err="1" smtClean="0">
              <a:solidFill>
                <a:srgbClr val="002060"/>
              </a:solidFill>
              <a:latin typeface="Times New Roman" pitchFamily="18" charset="0"/>
              <a:cs typeface="Times New Roman" pitchFamily="18" charset="0"/>
            </a:rPr>
            <a:t>леуметтік</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құндылық</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ретінде</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танылады</a:t>
          </a:r>
          <a:endParaRPr lang="ru-RU" sz="2400" b="0" dirty="0">
            <a:solidFill>
              <a:srgbClr val="002060"/>
            </a:solidFill>
            <a:latin typeface="Times New Roman" pitchFamily="18" charset="0"/>
            <a:cs typeface="Times New Roman" pitchFamily="18" charset="0"/>
          </a:endParaRPr>
        </a:p>
      </dgm:t>
    </dgm:pt>
    <dgm:pt modelId="{A340152D-614E-4852-A524-303A23A9C768}" type="parTrans" cxnId="{400609C5-B3E7-465C-95DE-AA2FE1830E2D}">
      <dgm:prSet/>
      <dgm:spPr/>
      <dgm:t>
        <a:bodyPr/>
        <a:lstStyle/>
        <a:p>
          <a:endParaRPr lang="ru-RU" sz="2400" b="0">
            <a:latin typeface="Times New Roman" pitchFamily="18" charset="0"/>
            <a:cs typeface="Times New Roman" pitchFamily="18" charset="0"/>
          </a:endParaRPr>
        </a:p>
      </dgm:t>
    </dgm:pt>
    <dgm:pt modelId="{16B3A237-8988-4F27-AF37-1E72B65E27AB}" type="sibTrans" cxnId="{400609C5-B3E7-465C-95DE-AA2FE1830E2D}">
      <dgm:prSet custT="1"/>
      <dgm:spPr/>
      <dgm:t>
        <a:bodyPr/>
        <a:lstStyle/>
        <a:p>
          <a:endParaRPr lang="ru-RU" sz="2400" b="0">
            <a:latin typeface="Times New Roman" pitchFamily="18" charset="0"/>
            <a:cs typeface="Times New Roman" pitchFamily="18" charset="0"/>
          </a:endParaRPr>
        </a:p>
      </dgm:t>
    </dgm:pt>
    <dgm:pt modelId="{5C5CF298-7618-4C63-8B91-440E1DFEC858}">
      <dgm:prSet phldrT="[Текст]" custT="1"/>
      <dgm:spPr>
        <a:ln w="57150">
          <a:solidFill>
            <a:schemeClr val="accent1">
              <a:lumMod val="60000"/>
              <a:lumOff val="40000"/>
            </a:schemeClr>
          </a:solidFill>
        </a:ln>
      </dgm:spPr>
      <dgm:t>
        <a:bodyPr/>
        <a:lstStyle/>
        <a:p>
          <a:r>
            <a:rPr lang="ru-RU" sz="2400" b="0" dirty="0" err="1" smtClean="0">
              <a:solidFill>
                <a:srgbClr val="002060"/>
              </a:solidFill>
              <a:latin typeface="Times New Roman" pitchFamily="18" charset="0"/>
              <a:cs typeface="Times New Roman" pitchFamily="18" charset="0"/>
            </a:rPr>
            <a:t>Соңғы</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кезеңдерде</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білімді</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адамиластыру</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идеясының</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арқасында</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білім</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мазмұнының</a:t>
          </a:r>
          <a:r>
            <a:rPr lang="ru-RU" sz="2400" b="0" dirty="0" smtClean="0">
              <a:solidFill>
                <a:srgbClr val="002060"/>
              </a:solidFill>
              <a:latin typeface="Times New Roman" pitchFamily="18" charset="0"/>
              <a:cs typeface="Times New Roman" pitchFamily="18" charset="0"/>
            </a:rPr>
            <a:t> м</a:t>
          </a:r>
          <a:r>
            <a:rPr lang="en-US" sz="2400" b="0" dirty="0" smtClean="0">
              <a:solidFill>
                <a:srgbClr val="002060"/>
              </a:solidFill>
              <a:latin typeface="Times New Roman" pitchFamily="18" charset="0"/>
              <a:cs typeface="Times New Roman" pitchFamily="18" charset="0"/>
            </a:rPr>
            <a:t>ə</a:t>
          </a:r>
          <a:r>
            <a:rPr lang="ru-RU" sz="2400" b="0" dirty="0" err="1" smtClean="0">
              <a:solidFill>
                <a:srgbClr val="002060"/>
              </a:solidFill>
              <a:latin typeface="Times New Roman" pitchFamily="18" charset="0"/>
              <a:cs typeface="Times New Roman" pitchFamily="18" charset="0"/>
            </a:rPr>
            <a:t>нін</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айқындауда</a:t>
          </a:r>
          <a:r>
            <a:rPr lang="ru-RU" sz="2400" b="0" dirty="0" smtClean="0">
              <a:solidFill>
                <a:srgbClr val="002060"/>
              </a:solidFill>
              <a:latin typeface="Times New Roman" pitchFamily="18" charset="0"/>
              <a:cs typeface="Times New Roman" pitchFamily="18" charset="0"/>
            </a:rPr>
            <a:t> </a:t>
          </a:r>
          <a:r>
            <a:rPr lang="ru-RU" sz="2400" b="1" u="sng" dirty="0" err="1" smtClean="0">
              <a:solidFill>
                <a:srgbClr val="C00000"/>
              </a:solidFill>
              <a:latin typeface="Times New Roman" pitchFamily="18" charset="0"/>
              <a:cs typeface="Times New Roman" pitchFamily="18" charset="0"/>
            </a:rPr>
            <a:t>тұлғалық</a:t>
          </a:r>
          <a:r>
            <a:rPr lang="ru-RU" sz="2400" b="1" u="sng" dirty="0" smtClean="0">
              <a:solidFill>
                <a:srgbClr val="C00000"/>
              </a:solidFill>
              <a:latin typeface="Times New Roman" pitchFamily="18" charset="0"/>
              <a:cs typeface="Times New Roman" pitchFamily="18" charset="0"/>
            </a:rPr>
            <a:t> </a:t>
          </a:r>
          <a:r>
            <a:rPr lang="ru-RU" sz="2400" b="1" u="sng" dirty="0" err="1" smtClean="0">
              <a:solidFill>
                <a:srgbClr val="C00000"/>
              </a:solidFill>
              <a:latin typeface="Times New Roman" pitchFamily="18" charset="0"/>
              <a:cs typeface="Times New Roman" pitchFamily="18" charset="0"/>
            </a:rPr>
            <a:t>бағдарлы</a:t>
          </a:r>
          <a:r>
            <a:rPr lang="ru-RU" sz="2400" b="1" u="sng" dirty="0" smtClean="0">
              <a:solidFill>
                <a:srgbClr val="C00000"/>
              </a:solidFill>
              <a:latin typeface="Times New Roman" pitchFamily="18" charset="0"/>
              <a:cs typeface="Times New Roman" pitchFamily="18" charset="0"/>
            </a:rPr>
            <a:t> (личностно-ориентированное)</a:t>
          </a:r>
          <a:r>
            <a:rPr lang="ru-RU" sz="2400" b="0" u="sng" dirty="0" smtClean="0">
              <a:solidFill>
                <a:srgbClr val="C0000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оқу</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бағыты</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кең</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назарға</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алынуда</a:t>
          </a:r>
          <a:r>
            <a:rPr lang="ru-RU" sz="2400" b="0" dirty="0" smtClean="0">
              <a:solidFill>
                <a:srgbClr val="002060"/>
              </a:solidFill>
              <a:latin typeface="Times New Roman" pitchFamily="18" charset="0"/>
              <a:cs typeface="Times New Roman" pitchFamily="18" charset="0"/>
            </a:rPr>
            <a:t>. Осы </a:t>
          </a:r>
          <a:r>
            <a:rPr lang="ru-RU" sz="2400" b="0" dirty="0" err="1" smtClean="0">
              <a:solidFill>
                <a:srgbClr val="002060"/>
              </a:solidFill>
              <a:latin typeface="Times New Roman" pitchFamily="18" charset="0"/>
              <a:cs typeface="Times New Roman" pitchFamily="18" charset="0"/>
            </a:rPr>
            <a:t>бағытқа</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орай</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оқушылар</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белгілі</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оқу</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мазмұнын</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ғана</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меңгерумен</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шектелмеуі</a:t>
          </a:r>
          <a:r>
            <a:rPr lang="ru-RU" sz="2400" b="0" dirty="0" smtClean="0">
              <a:solidFill>
                <a:srgbClr val="002060"/>
              </a:solidFill>
              <a:latin typeface="Times New Roman" pitchFamily="18" charset="0"/>
              <a:cs typeface="Times New Roman" pitchFamily="18" charset="0"/>
            </a:rPr>
            <a:t> </a:t>
          </a:r>
          <a:r>
            <a:rPr lang="ru-RU" sz="2400" b="0" dirty="0" err="1" smtClean="0">
              <a:solidFill>
                <a:srgbClr val="002060"/>
              </a:solidFill>
              <a:latin typeface="Times New Roman" pitchFamily="18" charset="0"/>
              <a:cs typeface="Times New Roman" pitchFamily="18" charset="0"/>
            </a:rPr>
            <a:t>тиіс</a:t>
          </a:r>
          <a:endParaRPr lang="ru-RU" sz="2400" b="0" dirty="0">
            <a:solidFill>
              <a:srgbClr val="002060"/>
            </a:solidFill>
            <a:latin typeface="Times New Roman" pitchFamily="18" charset="0"/>
            <a:cs typeface="Times New Roman" pitchFamily="18" charset="0"/>
          </a:endParaRPr>
        </a:p>
      </dgm:t>
    </dgm:pt>
    <dgm:pt modelId="{B952A859-50AC-48B8-A23A-DB3AB4EDD099}" type="parTrans" cxnId="{6D23091E-3910-40EF-B181-6F6ABB72ED61}">
      <dgm:prSet/>
      <dgm:spPr/>
      <dgm:t>
        <a:bodyPr/>
        <a:lstStyle/>
        <a:p>
          <a:endParaRPr lang="ru-RU" sz="2400" b="0">
            <a:latin typeface="Times New Roman" pitchFamily="18" charset="0"/>
            <a:cs typeface="Times New Roman" pitchFamily="18" charset="0"/>
          </a:endParaRPr>
        </a:p>
      </dgm:t>
    </dgm:pt>
    <dgm:pt modelId="{99BC6B7B-68D2-4E0D-8548-92B1FB5B168F}" type="sibTrans" cxnId="{6D23091E-3910-40EF-B181-6F6ABB72ED61}">
      <dgm:prSet/>
      <dgm:spPr/>
      <dgm:t>
        <a:bodyPr/>
        <a:lstStyle/>
        <a:p>
          <a:endParaRPr lang="ru-RU" sz="2400" b="0">
            <a:latin typeface="Times New Roman" pitchFamily="18" charset="0"/>
            <a:cs typeface="Times New Roman" pitchFamily="18" charset="0"/>
          </a:endParaRPr>
        </a:p>
      </dgm:t>
    </dgm:pt>
    <dgm:pt modelId="{17350652-EA8B-4195-91AE-858F5E348CE1}" type="pres">
      <dgm:prSet presAssocID="{765A7124-A7F3-4B02-8416-400EE5C7292A}" presName="linearFlow" presStyleCnt="0">
        <dgm:presLayoutVars>
          <dgm:resizeHandles val="exact"/>
        </dgm:presLayoutVars>
      </dgm:prSet>
      <dgm:spPr/>
    </dgm:pt>
    <dgm:pt modelId="{29AB6ED7-EDA8-4C0D-B4FB-B18AA422537E}" type="pres">
      <dgm:prSet presAssocID="{678AC692-8FEE-46D4-B004-AD7A35B6B07B}" presName="node" presStyleLbl="node1" presStyleIdx="0" presStyleCnt="2" custScaleX="218075" custScaleY="139232">
        <dgm:presLayoutVars>
          <dgm:bulletEnabled val="1"/>
        </dgm:presLayoutVars>
      </dgm:prSet>
      <dgm:spPr/>
      <dgm:t>
        <a:bodyPr/>
        <a:lstStyle/>
        <a:p>
          <a:endParaRPr lang="ru-RU"/>
        </a:p>
      </dgm:t>
    </dgm:pt>
    <dgm:pt modelId="{ED4D58D1-D794-4392-ABEE-088AA4B2C04F}" type="pres">
      <dgm:prSet presAssocID="{16B3A237-8988-4F27-AF37-1E72B65E27AB}" presName="sibTrans" presStyleLbl="sibTrans2D1" presStyleIdx="0" presStyleCnt="1"/>
      <dgm:spPr/>
      <dgm:t>
        <a:bodyPr/>
        <a:lstStyle/>
        <a:p>
          <a:endParaRPr lang="ru-RU"/>
        </a:p>
      </dgm:t>
    </dgm:pt>
    <dgm:pt modelId="{C5DA4253-1142-4182-9E1A-0CB7487742CF}" type="pres">
      <dgm:prSet presAssocID="{16B3A237-8988-4F27-AF37-1E72B65E27AB}" presName="connectorText" presStyleLbl="sibTrans2D1" presStyleIdx="0" presStyleCnt="1"/>
      <dgm:spPr/>
      <dgm:t>
        <a:bodyPr/>
        <a:lstStyle/>
        <a:p>
          <a:endParaRPr lang="ru-RU"/>
        </a:p>
      </dgm:t>
    </dgm:pt>
    <dgm:pt modelId="{5F15B03E-92A8-4198-A685-F7A601554047}" type="pres">
      <dgm:prSet presAssocID="{5C5CF298-7618-4C63-8B91-440E1DFEC858}" presName="node" presStyleLbl="node1" presStyleIdx="1" presStyleCnt="2" custScaleX="221803" custScaleY="80869" custLinFactNeighborX="1864" custLinFactNeighborY="-40041">
        <dgm:presLayoutVars>
          <dgm:bulletEnabled val="1"/>
        </dgm:presLayoutVars>
      </dgm:prSet>
      <dgm:spPr/>
      <dgm:t>
        <a:bodyPr/>
        <a:lstStyle/>
        <a:p>
          <a:endParaRPr lang="ru-RU"/>
        </a:p>
      </dgm:t>
    </dgm:pt>
  </dgm:ptLst>
  <dgm:cxnLst>
    <dgm:cxn modelId="{7949E5E0-7E2E-40DB-B035-A3F78570CF58}" type="presOf" srcId="{678AC692-8FEE-46D4-B004-AD7A35B6B07B}" destId="{29AB6ED7-EDA8-4C0D-B4FB-B18AA422537E}" srcOrd="0" destOrd="0" presId="urn:microsoft.com/office/officeart/2005/8/layout/process2"/>
    <dgm:cxn modelId="{A84C0A3C-9A56-4E61-9CC0-8615656FD5C4}" type="presOf" srcId="{16B3A237-8988-4F27-AF37-1E72B65E27AB}" destId="{C5DA4253-1142-4182-9E1A-0CB7487742CF}" srcOrd="1" destOrd="0" presId="urn:microsoft.com/office/officeart/2005/8/layout/process2"/>
    <dgm:cxn modelId="{6D23091E-3910-40EF-B181-6F6ABB72ED61}" srcId="{765A7124-A7F3-4B02-8416-400EE5C7292A}" destId="{5C5CF298-7618-4C63-8B91-440E1DFEC858}" srcOrd="1" destOrd="0" parTransId="{B952A859-50AC-48B8-A23A-DB3AB4EDD099}" sibTransId="{99BC6B7B-68D2-4E0D-8548-92B1FB5B168F}"/>
    <dgm:cxn modelId="{400609C5-B3E7-465C-95DE-AA2FE1830E2D}" srcId="{765A7124-A7F3-4B02-8416-400EE5C7292A}" destId="{678AC692-8FEE-46D4-B004-AD7A35B6B07B}" srcOrd="0" destOrd="0" parTransId="{A340152D-614E-4852-A524-303A23A9C768}" sibTransId="{16B3A237-8988-4F27-AF37-1E72B65E27AB}"/>
    <dgm:cxn modelId="{CB4D2E2A-603A-4771-A494-A9CB85DCA279}" type="presOf" srcId="{5C5CF298-7618-4C63-8B91-440E1DFEC858}" destId="{5F15B03E-92A8-4198-A685-F7A601554047}" srcOrd="0" destOrd="0" presId="urn:microsoft.com/office/officeart/2005/8/layout/process2"/>
    <dgm:cxn modelId="{1490DCB5-206B-4A3F-9ADB-778DD1580641}" type="presOf" srcId="{765A7124-A7F3-4B02-8416-400EE5C7292A}" destId="{17350652-EA8B-4195-91AE-858F5E348CE1}" srcOrd="0" destOrd="0" presId="urn:microsoft.com/office/officeart/2005/8/layout/process2"/>
    <dgm:cxn modelId="{9CA83A3B-D97E-478B-AB10-AAE3B140425E}" type="presOf" srcId="{16B3A237-8988-4F27-AF37-1E72B65E27AB}" destId="{ED4D58D1-D794-4392-ABEE-088AA4B2C04F}" srcOrd="0" destOrd="0" presId="urn:microsoft.com/office/officeart/2005/8/layout/process2"/>
    <dgm:cxn modelId="{B075FB09-766A-4141-8A05-7242D0AD55CF}" type="presParOf" srcId="{17350652-EA8B-4195-91AE-858F5E348CE1}" destId="{29AB6ED7-EDA8-4C0D-B4FB-B18AA422537E}" srcOrd="0" destOrd="0" presId="urn:microsoft.com/office/officeart/2005/8/layout/process2"/>
    <dgm:cxn modelId="{D16EC604-A36B-42D7-B983-940BF6DA0454}" type="presParOf" srcId="{17350652-EA8B-4195-91AE-858F5E348CE1}" destId="{ED4D58D1-D794-4392-ABEE-088AA4B2C04F}" srcOrd="1" destOrd="0" presId="urn:microsoft.com/office/officeart/2005/8/layout/process2"/>
    <dgm:cxn modelId="{A15C4DBB-9E9D-4B7B-8612-A2FBF5C0FA5F}" type="presParOf" srcId="{ED4D58D1-D794-4392-ABEE-088AA4B2C04F}" destId="{C5DA4253-1142-4182-9E1A-0CB7487742CF}" srcOrd="0" destOrd="0" presId="urn:microsoft.com/office/officeart/2005/8/layout/process2"/>
    <dgm:cxn modelId="{EC4C1874-8EEB-4A49-95D4-D658E424D8E7}" type="presParOf" srcId="{17350652-EA8B-4195-91AE-858F5E348CE1}" destId="{5F15B03E-92A8-4198-A685-F7A601554047}" srcOrd="2"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2174FB-589B-41CB-A69E-DDF4E9AE042C}"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lang="ru-RU"/>
        </a:p>
      </dgm:t>
    </dgm:pt>
    <dgm:pt modelId="{1A1F043B-B3B8-4F59-8F3C-B97C88E93681}">
      <dgm:prSet phldrT="[Текст]"/>
      <dgm:spPr/>
      <dgm:t>
        <a:bodyPr/>
        <a:lstStyle/>
        <a:p>
          <a:r>
            <a:rPr lang="kk-KZ" b="1" dirty="0" smtClean="0">
              <a:solidFill>
                <a:srgbClr val="FFFF00"/>
              </a:solidFill>
              <a:latin typeface="Times New Roman" pitchFamily="18" charset="0"/>
              <a:cs typeface="Times New Roman" pitchFamily="18" charset="0"/>
            </a:rPr>
            <a:t>«Мазмұн» </a:t>
          </a:r>
          <a:r>
            <a:rPr lang="kk-KZ" b="1" dirty="0" smtClean="0">
              <a:latin typeface="Times New Roman" pitchFamily="18" charset="0"/>
              <a:cs typeface="Times New Roman" pitchFamily="18" charset="0"/>
            </a:rPr>
            <a:t>деген ұғымның түсінігі ежелгі грек ойшылдары Аристотель және Платонмен ашылды. Аристотельдің ойы бойынша, </a:t>
          </a:r>
          <a:r>
            <a:rPr lang="kk-KZ" b="1" u="sng" dirty="0" smtClean="0">
              <a:solidFill>
                <a:srgbClr val="FFFF00"/>
              </a:solidFill>
              <a:latin typeface="Times New Roman" pitchFamily="18" charset="0"/>
              <a:cs typeface="Times New Roman" pitchFamily="18" charset="0"/>
            </a:rPr>
            <a:t>мазмұн </a:t>
          </a:r>
          <a:r>
            <a:rPr lang="kk-KZ" b="1" u="none" dirty="0" smtClean="0">
              <a:latin typeface="Times New Roman" pitchFamily="18" charset="0"/>
              <a:cs typeface="Times New Roman" pitchFamily="18" charset="0"/>
            </a:rPr>
            <a:t>– </a:t>
          </a:r>
          <a:r>
            <a:rPr lang="kk-KZ" b="1" dirty="0" smtClean="0">
              <a:latin typeface="Times New Roman" pitchFamily="18" charset="0"/>
              <a:cs typeface="Times New Roman" pitchFamily="18" charset="0"/>
            </a:rPr>
            <a:t>ол бүтін бөліктерінің жиынтығы</a:t>
          </a:r>
          <a:endParaRPr lang="ru-RU" dirty="0">
            <a:latin typeface="Times New Roman" pitchFamily="18" charset="0"/>
            <a:cs typeface="Times New Roman" pitchFamily="18" charset="0"/>
          </a:endParaRPr>
        </a:p>
      </dgm:t>
    </dgm:pt>
    <dgm:pt modelId="{48D8C1EA-F2A4-4A77-9B93-D23F83D26823}" type="parTrans" cxnId="{7DA66AE9-EDAB-480E-A5D6-0D0F95A14378}">
      <dgm:prSet/>
      <dgm:spPr/>
      <dgm:t>
        <a:bodyPr/>
        <a:lstStyle/>
        <a:p>
          <a:endParaRPr lang="ru-RU">
            <a:latin typeface="Times New Roman" pitchFamily="18" charset="0"/>
            <a:cs typeface="Times New Roman" pitchFamily="18" charset="0"/>
          </a:endParaRPr>
        </a:p>
      </dgm:t>
    </dgm:pt>
    <dgm:pt modelId="{6323214B-1603-49CA-BED7-3E5DD89223D3}" type="sibTrans" cxnId="{7DA66AE9-EDAB-480E-A5D6-0D0F95A14378}">
      <dgm:prSet/>
      <dgm:spPr/>
      <dgm:t>
        <a:bodyPr/>
        <a:lstStyle/>
        <a:p>
          <a:endParaRPr lang="ru-RU">
            <a:latin typeface="Times New Roman" pitchFamily="18" charset="0"/>
            <a:cs typeface="Times New Roman" pitchFamily="18" charset="0"/>
          </a:endParaRPr>
        </a:p>
      </dgm:t>
    </dgm:pt>
    <dgm:pt modelId="{E0106A12-51FC-421E-9F7A-2FB867E1C927}">
      <dgm:prSet phldrT="[Текст]"/>
      <dgm:spPr/>
      <dgm:t>
        <a:bodyPr/>
        <a:lstStyle/>
        <a:p>
          <a:r>
            <a:rPr lang="kk-KZ" b="1" dirty="0" smtClean="0">
              <a:latin typeface="Times New Roman" pitchFamily="18" charset="0"/>
              <a:cs typeface="Times New Roman" pitchFamily="18" charset="0"/>
            </a:rPr>
            <a:t>Кейіннен бұл ұғым </a:t>
          </a:r>
          <a:r>
            <a:rPr lang="kk-KZ" b="1" u="sng" dirty="0" smtClean="0">
              <a:latin typeface="Times New Roman" pitchFamily="18" charset="0"/>
              <a:cs typeface="Times New Roman" pitchFamily="18" charset="0"/>
            </a:rPr>
            <a:t>Гегельмен</a:t>
          </a:r>
          <a:r>
            <a:rPr lang="kk-KZ" b="1" dirty="0" smtClean="0">
              <a:latin typeface="Times New Roman" pitchFamily="18" charset="0"/>
              <a:cs typeface="Times New Roman" pitchFamily="18" charset="0"/>
            </a:rPr>
            <a:t> толықтырылды: «Барлық заттар материалды емес, бірақ барлық заттардың мазмұны болады» </a:t>
          </a:r>
          <a:endParaRPr lang="ru-RU" b="1" dirty="0">
            <a:latin typeface="Times New Roman" pitchFamily="18" charset="0"/>
            <a:cs typeface="Times New Roman" pitchFamily="18" charset="0"/>
          </a:endParaRPr>
        </a:p>
      </dgm:t>
    </dgm:pt>
    <dgm:pt modelId="{5188713A-9B70-4BB7-983C-F254D2325AAD}" type="parTrans" cxnId="{FAEE1212-CB3B-42AB-879B-DA12CA53D277}">
      <dgm:prSet/>
      <dgm:spPr/>
      <dgm:t>
        <a:bodyPr/>
        <a:lstStyle/>
        <a:p>
          <a:endParaRPr lang="ru-RU">
            <a:latin typeface="Times New Roman" pitchFamily="18" charset="0"/>
            <a:cs typeface="Times New Roman" pitchFamily="18" charset="0"/>
          </a:endParaRPr>
        </a:p>
      </dgm:t>
    </dgm:pt>
    <dgm:pt modelId="{E01E8A93-AE9B-4E3B-886F-E79894247CAA}" type="sibTrans" cxnId="{FAEE1212-CB3B-42AB-879B-DA12CA53D277}">
      <dgm:prSet/>
      <dgm:spPr/>
      <dgm:t>
        <a:bodyPr/>
        <a:lstStyle/>
        <a:p>
          <a:endParaRPr lang="ru-RU">
            <a:latin typeface="Times New Roman" pitchFamily="18" charset="0"/>
            <a:cs typeface="Times New Roman" pitchFamily="18" charset="0"/>
          </a:endParaRPr>
        </a:p>
      </dgm:t>
    </dgm:pt>
    <dgm:pt modelId="{F6BEEA27-10D3-4BD5-BF58-371F95D3339E}">
      <dgm:prSet phldrT="[Текст]"/>
      <dgm:spPr/>
      <dgm:t>
        <a:bodyPr/>
        <a:lstStyle/>
        <a:p>
          <a:r>
            <a:rPr lang="kk-KZ" b="1" dirty="0" smtClean="0">
              <a:solidFill>
                <a:schemeClr val="tx1"/>
              </a:solidFill>
              <a:latin typeface="Times New Roman" pitchFamily="18" charset="0"/>
              <a:cs typeface="Times New Roman" pitchFamily="18" charset="0"/>
            </a:rPr>
            <a:t>«Білім берудің мазмұны»</a:t>
          </a:r>
          <a:r>
            <a:rPr lang="kk-KZ" b="1" dirty="0" smtClean="0">
              <a:latin typeface="Times New Roman" pitchFamily="18" charset="0"/>
              <a:cs typeface="Times New Roman" pitchFamily="18" charset="0"/>
            </a:rPr>
            <a:t> деген ұғымның педагогикалық түсінігі П.Ф. Каптеревпен анықталып, жүйелі білім ретінде түсіндірілді </a:t>
          </a:r>
          <a:endParaRPr lang="ru-RU" b="1" dirty="0">
            <a:latin typeface="Times New Roman" pitchFamily="18" charset="0"/>
            <a:cs typeface="Times New Roman" pitchFamily="18" charset="0"/>
          </a:endParaRPr>
        </a:p>
      </dgm:t>
    </dgm:pt>
    <dgm:pt modelId="{CD640C9F-0066-4EFF-9466-0C55BF7AA4B5}" type="parTrans" cxnId="{F89A38D8-8CD8-4313-8EF8-650F940BBE2E}">
      <dgm:prSet/>
      <dgm:spPr/>
      <dgm:t>
        <a:bodyPr/>
        <a:lstStyle/>
        <a:p>
          <a:endParaRPr lang="ru-RU">
            <a:latin typeface="Times New Roman" pitchFamily="18" charset="0"/>
            <a:cs typeface="Times New Roman" pitchFamily="18" charset="0"/>
          </a:endParaRPr>
        </a:p>
      </dgm:t>
    </dgm:pt>
    <dgm:pt modelId="{7228F8D7-1D8C-4D4A-BA1E-513227127E25}" type="sibTrans" cxnId="{F89A38D8-8CD8-4313-8EF8-650F940BBE2E}">
      <dgm:prSet/>
      <dgm:spPr/>
      <dgm:t>
        <a:bodyPr/>
        <a:lstStyle/>
        <a:p>
          <a:endParaRPr lang="ru-RU">
            <a:latin typeface="Times New Roman" pitchFamily="18" charset="0"/>
            <a:cs typeface="Times New Roman" pitchFamily="18" charset="0"/>
          </a:endParaRPr>
        </a:p>
      </dgm:t>
    </dgm:pt>
    <dgm:pt modelId="{6E8EA241-FEC8-4C82-B1F8-D31196DBC3C8}" type="pres">
      <dgm:prSet presAssocID="{8C2174FB-589B-41CB-A69E-DDF4E9AE042C}" presName="outerComposite" presStyleCnt="0">
        <dgm:presLayoutVars>
          <dgm:chMax val="5"/>
          <dgm:dir/>
          <dgm:resizeHandles val="exact"/>
        </dgm:presLayoutVars>
      </dgm:prSet>
      <dgm:spPr/>
      <dgm:t>
        <a:bodyPr/>
        <a:lstStyle/>
        <a:p>
          <a:endParaRPr lang="ru-RU"/>
        </a:p>
      </dgm:t>
    </dgm:pt>
    <dgm:pt modelId="{C878A1B7-E3CC-42C1-9418-125647C8DAE6}" type="pres">
      <dgm:prSet presAssocID="{8C2174FB-589B-41CB-A69E-DDF4E9AE042C}" presName="dummyMaxCanvas" presStyleCnt="0">
        <dgm:presLayoutVars/>
      </dgm:prSet>
      <dgm:spPr/>
      <dgm:t>
        <a:bodyPr/>
        <a:lstStyle/>
        <a:p>
          <a:endParaRPr lang="ru-RU"/>
        </a:p>
      </dgm:t>
    </dgm:pt>
    <dgm:pt modelId="{02A0D663-A9AC-4A6A-9F86-F52245C4CD62}" type="pres">
      <dgm:prSet presAssocID="{8C2174FB-589B-41CB-A69E-DDF4E9AE042C}" presName="ThreeNodes_1" presStyleLbl="node1" presStyleIdx="0" presStyleCnt="3">
        <dgm:presLayoutVars>
          <dgm:bulletEnabled val="1"/>
        </dgm:presLayoutVars>
      </dgm:prSet>
      <dgm:spPr/>
      <dgm:t>
        <a:bodyPr/>
        <a:lstStyle/>
        <a:p>
          <a:endParaRPr lang="ru-RU"/>
        </a:p>
      </dgm:t>
    </dgm:pt>
    <dgm:pt modelId="{28077AE8-6CFF-4224-A1EC-08336BC726E3}" type="pres">
      <dgm:prSet presAssocID="{8C2174FB-589B-41CB-A69E-DDF4E9AE042C}" presName="ThreeNodes_2" presStyleLbl="node1" presStyleIdx="1" presStyleCnt="3">
        <dgm:presLayoutVars>
          <dgm:bulletEnabled val="1"/>
        </dgm:presLayoutVars>
      </dgm:prSet>
      <dgm:spPr/>
      <dgm:t>
        <a:bodyPr/>
        <a:lstStyle/>
        <a:p>
          <a:endParaRPr lang="ru-RU"/>
        </a:p>
      </dgm:t>
    </dgm:pt>
    <dgm:pt modelId="{ED3D9207-9099-4AB2-A195-2157D697BC16}" type="pres">
      <dgm:prSet presAssocID="{8C2174FB-589B-41CB-A69E-DDF4E9AE042C}" presName="ThreeNodes_3" presStyleLbl="node1" presStyleIdx="2" presStyleCnt="3">
        <dgm:presLayoutVars>
          <dgm:bulletEnabled val="1"/>
        </dgm:presLayoutVars>
      </dgm:prSet>
      <dgm:spPr/>
      <dgm:t>
        <a:bodyPr/>
        <a:lstStyle/>
        <a:p>
          <a:endParaRPr lang="ru-RU"/>
        </a:p>
      </dgm:t>
    </dgm:pt>
    <dgm:pt modelId="{E3C9A53F-344E-43BA-8D20-7D0DC2C62DE2}" type="pres">
      <dgm:prSet presAssocID="{8C2174FB-589B-41CB-A69E-DDF4E9AE042C}" presName="ThreeConn_1-2" presStyleLbl="fgAccFollowNode1" presStyleIdx="0" presStyleCnt="2">
        <dgm:presLayoutVars>
          <dgm:bulletEnabled val="1"/>
        </dgm:presLayoutVars>
      </dgm:prSet>
      <dgm:spPr/>
      <dgm:t>
        <a:bodyPr/>
        <a:lstStyle/>
        <a:p>
          <a:endParaRPr lang="ru-RU"/>
        </a:p>
      </dgm:t>
    </dgm:pt>
    <dgm:pt modelId="{BEB6FB1C-D8CD-4D5D-843F-75364CA16006}" type="pres">
      <dgm:prSet presAssocID="{8C2174FB-589B-41CB-A69E-DDF4E9AE042C}" presName="ThreeConn_2-3" presStyleLbl="fgAccFollowNode1" presStyleIdx="1" presStyleCnt="2">
        <dgm:presLayoutVars>
          <dgm:bulletEnabled val="1"/>
        </dgm:presLayoutVars>
      </dgm:prSet>
      <dgm:spPr/>
      <dgm:t>
        <a:bodyPr/>
        <a:lstStyle/>
        <a:p>
          <a:endParaRPr lang="ru-RU"/>
        </a:p>
      </dgm:t>
    </dgm:pt>
    <dgm:pt modelId="{31AF3251-2A1B-4CF4-B53D-3E695CEB56DE}" type="pres">
      <dgm:prSet presAssocID="{8C2174FB-589B-41CB-A69E-DDF4E9AE042C}" presName="ThreeNodes_1_text" presStyleLbl="node1" presStyleIdx="2" presStyleCnt="3">
        <dgm:presLayoutVars>
          <dgm:bulletEnabled val="1"/>
        </dgm:presLayoutVars>
      </dgm:prSet>
      <dgm:spPr/>
      <dgm:t>
        <a:bodyPr/>
        <a:lstStyle/>
        <a:p>
          <a:endParaRPr lang="ru-RU"/>
        </a:p>
      </dgm:t>
    </dgm:pt>
    <dgm:pt modelId="{9D66CB24-084C-4CA9-8201-7EFB5C2C6E94}" type="pres">
      <dgm:prSet presAssocID="{8C2174FB-589B-41CB-A69E-DDF4E9AE042C}" presName="ThreeNodes_2_text" presStyleLbl="node1" presStyleIdx="2" presStyleCnt="3">
        <dgm:presLayoutVars>
          <dgm:bulletEnabled val="1"/>
        </dgm:presLayoutVars>
      </dgm:prSet>
      <dgm:spPr/>
      <dgm:t>
        <a:bodyPr/>
        <a:lstStyle/>
        <a:p>
          <a:endParaRPr lang="ru-RU"/>
        </a:p>
      </dgm:t>
    </dgm:pt>
    <dgm:pt modelId="{F9546F33-4AD8-4182-A17F-7BA921F3843E}" type="pres">
      <dgm:prSet presAssocID="{8C2174FB-589B-41CB-A69E-DDF4E9AE042C}" presName="ThreeNodes_3_text" presStyleLbl="node1" presStyleIdx="2" presStyleCnt="3">
        <dgm:presLayoutVars>
          <dgm:bulletEnabled val="1"/>
        </dgm:presLayoutVars>
      </dgm:prSet>
      <dgm:spPr/>
      <dgm:t>
        <a:bodyPr/>
        <a:lstStyle/>
        <a:p>
          <a:endParaRPr lang="ru-RU"/>
        </a:p>
      </dgm:t>
    </dgm:pt>
  </dgm:ptLst>
  <dgm:cxnLst>
    <dgm:cxn modelId="{CF78C1E8-A452-49FA-ADEB-BD4670422B2B}" type="presOf" srcId="{8C2174FB-589B-41CB-A69E-DDF4E9AE042C}" destId="{6E8EA241-FEC8-4C82-B1F8-D31196DBC3C8}" srcOrd="0" destOrd="0" presId="urn:microsoft.com/office/officeart/2005/8/layout/vProcess5"/>
    <dgm:cxn modelId="{5E2B3E14-07C3-4B48-BE7B-25FD9DED6675}" type="presOf" srcId="{F6BEEA27-10D3-4BD5-BF58-371F95D3339E}" destId="{F9546F33-4AD8-4182-A17F-7BA921F3843E}" srcOrd="1" destOrd="0" presId="urn:microsoft.com/office/officeart/2005/8/layout/vProcess5"/>
    <dgm:cxn modelId="{23660B9E-9C61-4344-846F-25DCD433EB9E}" type="presOf" srcId="{E01E8A93-AE9B-4E3B-886F-E79894247CAA}" destId="{BEB6FB1C-D8CD-4D5D-843F-75364CA16006}" srcOrd="0" destOrd="0" presId="urn:microsoft.com/office/officeart/2005/8/layout/vProcess5"/>
    <dgm:cxn modelId="{FAEE1212-CB3B-42AB-879B-DA12CA53D277}" srcId="{8C2174FB-589B-41CB-A69E-DDF4E9AE042C}" destId="{E0106A12-51FC-421E-9F7A-2FB867E1C927}" srcOrd="1" destOrd="0" parTransId="{5188713A-9B70-4BB7-983C-F254D2325AAD}" sibTransId="{E01E8A93-AE9B-4E3B-886F-E79894247CAA}"/>
    <dgm:cxn modelId="{AD612CEC-FB7D-4DA8-9A22-F9D7AB39359C}" type="presOf" srcId="{F6BEEA27-10D3-4BD5-BF58-371F95D3339E}" destId="{ED3D9207-9099-4AB2-A195-2157D697BC16}" srcOrd="0" destOrd="0" presId="urn:microsoft.com/office/officeart/2005/8/layout/vProcess5"/>
    <dgm:cxn modelId="{CE4C1DAB-2137-4ABD-A3F0-260C42B845C4}" type="presOf" srcId="{1A1F043B-B3B8-4F59-8F3C-B97C88E93681}" destId="{02A0D663-A9AC-4A6A-9F86-F52245C4CD62}" srcOrd="0" destOrd="0" presId="urn:microsoft.com/office/officeart/2005/8/layout/vProcess5"/>
    <dgm:cxn modelId="{29304B59-C757-4084-BC21-5D8456889C45}" type="presOf" srcId="{6323214B-1603-49CA-BED7-3E5DD89223D3}" destId="{E3C9A53F-344E-43BA-8D20-7D0DC2C62DE2}" srcOrd="0" destOrd="0" presId="urn:microsoft.com/office/officeart/2005/8/layout/vProcess5"/>
    <dgm:cxn modelId="{D64FB30C-900B-4296-9E15-F109197CE06B}" type="presOf" srcId="{E0106A12-51FC-421E-9F7A-2FB867E1C927}" destId="{9D66CB24-084C-4CA9-8201-7EFB5C2C6E94}" srcOrd="1" destOrd="0" presId="urn:microsoft.com/office/officeart/2005/8/layout/vProcess5"/>
    <dgm:cxn modelId="{F89A38D8-8CD8-4313-8EF8-650F940BBE2E}" srcId="{8C2174FB-589B-41CB-A69E-DDF4E9AE042C}" destId="{F6BEEA27-10D3-4BD5-BF58-371F95D3339E}" srcOrd="2" destOrd="0" parTransId="{CD640C9F-0066-4EFF-9466-0C55BF7AA4B5}" sibTransId="{7228F8D7-1D8C-4D4A-BA1E-513227127E25}"/>
    <dgm:cxn modelId="{7DA66AE9-EDAB-480E-A5D6-0D0F95A14378}" srcId="{8C2174FB-589B-41CB-A69E-DDF4E9AE042C}" destId="{1A1F043B-B3B8-4F59-8F3C-B97C88E93681}" srcOrd="0" destOrd="0" parTransId="{48D8C1EA-F2A4-4A77-9B93-D23F83D26823}" sibTransId="{6323214B-1603-49CA-BED7-3E5DD89223D3}"/>
    <dgm:cxn modelId="{BD361A82-EC40-4E1D-9BFB-1DD3D0B13823}" type="presOf" srcId="{E0106A12-51FC-421E-9F7A-2FB867E1C927}" destId="{28077AE8-6CFF-4224-A1EC-08336BC726E3}" srcOrd="0" destOrd="0" presId="urn:microsoft.com/office/officeart/2005/8/layout/vProcess5"/>
    <dgm:cxn modelId="{40F87558-7EEA-417A-AD3A-D9A9D291331A}" type="presOf" srcId="{1A1F043B-B3B8-4F59-8F3C-B97C88E93681}" destId="{31AF3251-2A1B-4CF4-B53D-3E695CEB56DE}" srcOrd="1" destOrd="0" presId="urn:microsoft.com/office/officeart/2005/8/layout/vProcess5"/>
    <dgm:cxn modelId="{12DEB02E-F356-4E6D-B123-9F341AE114E9}" type="presParOf" srcId="{6E8EA241-FEC8-4C82-B1F8-D31196DBC3C8}" destId="{C878A1B7-E3CC-42C1-9418-125647C8DAE6}" srcOrd="0" destOrd="0" presId="urn:microsoft.com/office/officeart/2005/8/layout/vProcess5"/>
    <dgm:cxn modelId="{8DAC7BF2-45ED-43DC-AF6A-90C5F54483AD}" type="presParOf" srcId="{6E8EA241-FEC8-4C82-B1F8-D31196DBC3C8}" destId="{02A0D663-A9AC-4A6A-9F86-F52245C4CD62}" srcOrd="1" destOrd="0" presId="urn:microsoft.com/office/officeart/2005/8/layout/vProcess5"/>
    <dgm:cxn modelId="{F63F3294-1679-45CB-81F3-D82C58C5D392}" type="presParOf" srcId="{6E8EA241-FEC8-4C82-B1F8-D31196DBC3C8}" destId="{28077AE8-6CFF-4224-A1EC-08336BC726E3}" srcOrd="2" destOrd="0" presId="urn:microsoft.com/office/officeart/2005/8/layout/vProcess5"/>
    <dgm:cxn modelId="{96E245BC-14F5-4948-92CE-C8C74D8A2014}" type="presParOf" srcId="{6E8EA241-FEC8-4C82-B1F8-D31196DBC3C8}" destId="{ED3D9207-9099-4AB2-A195-2157D697BC16}" srcOrd="3" destOrd="0" presId="urn:microsoft.com/office/officeart/2005/8/layout/vProcess5"/>
    <dgm:cxn modelId="{E4DB2C5C-BB86-4665-A7FE-01A82AAFECF0}" type="presParOf" srcId="{6E8EA241-FEC8-4C82-B1F8-D31196DBC3C8}" destId="{E3C9A53F-344E-43BA-8D20-7D0DC2C62DE2}" srcOrd="4" destOrd="0" presId="urn:microsoft.com/office/officeart/2005/8/layout/vProcess5"/>
    <dgm:cxn modelId="{412C6EA0-405B-4F00-85C0-170F0656ED5B}" type="presParOf" srcId="{6E8EA241-FEC8-4C82-B1F8-D31196DBC3C8}" destId="{BEB6FB1C-D8CD-4D5D-843F-75364CA16006}" srcOrd="5" destOrd="0" presId="urn:microsoft.com/office/officeart/2005/8/layout/vProcess5"/>
    <dgm:cxn modelId="{62F12A59-B9E2-4EC5-A4C0-DE30527435C3}" type="presParOf" srcId="{6E8EA241-FEC8-4C82-B1F8-D31196DBC3C8}" destId="{31AF3251-2A1B-4CF4-B53D-3E695CEB56DE}" srcOrd="6" destOrd="0" presId="urn:microsoft.com/office/officeart/2005/8/layout/vProcess5"/>
    <dgm:cxn modelId="{CF0417B7-D350-41D0-8775-161A57F0A49F}" type="presParOf" srcId="{6E8EA241-FEC8-4C82-B1F8-D31196DBC3C8}" destId="{9D66CB24-084C-4CA9-8201-7EFB5C2C6E94}" srcOrd="7" destOrd="0" presId="urn:microsoft.com/office/officeart/2005/8/layout/vProcess5"/>
    <dgm:cxn modelId="{57DDAAD9-3032-464D-A251-79DE774FDA32}" type="presParOf" srcId="{6E8EA241-FEC8-4C82-B1F8-D31196DBC3C8}" destId="{F9546F33-4AD8-4182-A17F-7BA921F3843E}"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81F20CE-F49D-4EAC-BCBF-DB4EC88E2967}" type="doc">
      <dgm:prSet loTypeId="urn:microsoft.com/office/officeart/2005/8/layout/venn1" loCatId="relationship" qsTypeId="urn:microsoft.com/office/officeart/2005/8/quickstyle/simple1" qsCatId="simple" csTypeId="urn:microsoft.com/office/officeart/2005/8/colors/accent2_2" csCatId="accent2" phldr="1"/>
      <dgm:spPr/>
    </dgm:pt>
    <dgm:pt modelId="{6B65A808-6BEF-4FE8-B7A0-E1217335B660}">
      <dgm:prSet phldrT="[Текст]"/>
      <dgm:spPr/>
      <dgm:t>
        <a:bodyPr/>
        <a:lstStyle/>
        <a:p>
          <a:r>
            <a:rPr lang="kk-KZ" b="1" u="sng" dirty="0" smtClean="0">
              <a:solidFill>
                <a:srgbClr val="FFFF00"/>
              </a:solidFill>
              <a:latin typeface="Times New Roman" pitchFamily="18" charset="0"/>
              <a:cs typeface="Times New Roman" pitchFamily="18" charset="0"/>
            </a:rPr>
            <a:t>Білім берудің мазмұны – </a:t>
          </a:r>
          <a:r>
            <a:rPr lang="kk-KZ" b="1" dirty="0" smtClean="0">
              <a:latin typeface="Times New Roman" pitchFamily="18" charset="0"/>
              <a:cs typeface="Times New Roman" pitchFamily="18" charset="0"/>
            </a:rPr>
            <a:t>дидактикада оқытудың мазмұндық жағын құрайтын, әлеуметтік тапсырыстың көп деңгейлік педагогикалық моделі</a:t>
          </a:r>
          <a:endParaRPr lang="ru-RU" dirty="0"/>
        </a:p>
      </dgm:t>
    </dgm:pt>
    <dgm:pt modelId="{026A7805-7FBA-4BF5-9311-A250AF8F96B0}" type="parTrans" cxnId="{C056269D-F077-442D-90F2-D1B803911048}">
      <dgm:prSet/>
      <dgm:spPr/>
      <dgm:t>
        <a:bodyPr/>
        <a:lstStyle/>
        <a:p>
          <a:endParaRPr lang="ru-RU"/>
        </a:p>
      </dgm:t>
    </dgm:pt>
    <dgm:pt modelId="{4ACFFD06-BAFF-44F1-90FD-75C7597D8180}" type="sibTrans" cxnId="{C056269D-F077-442D-90F2-D1B803911048}">
      <dgm:prSet/>
      <dgm:spPr/>
      <dgm:t>
        <a:bodyPr/>
        <a:lstStyle/>
        <a:p>
          <a:endParaRPr lang="ru-RU"/>
        </a:p>
      </dgm:t>
    </dgm:pt>
    <dgm:pt modelId="{F502CF0A-F989-44CD-BE83-E55A443686A8}">
      <dgm:prSet phldrT="[Текст]"/>
      <dgm:spPr/>
      <dgm:t>
        <a:bodyPr/>
        <a:lstStyle/>
        <a:p>
          <a:r>
            <a:rPr lang="kk-KZ" b="1" i="0" u="sng" dirty="0" smtClean="0">
              <a:solidFill>
                <a:srgbClr val="FFFF00"/>
              </a:solidFill>
              <a:latin typeface="Times New Roman" pitchFamily="18" charset="0"/>
              <a:cs typeface="Times New Roman" pitchFamily="18" charset="0"/>
            </a:rPr>
            <a:t>Педагогиканың мазмұны - </a:t>
          </a:r>
          <a:r>
            <a:rPr lang="kk-KZ" b="1" i="0" dirty="0" smtClean="0">
              <a:latin typeface="Times New Roman" pitchFamily="18" charset="0"/>
              <a:cs typeface="Times New Roman" pitchFamily="18" charset="0"/>
            </a:rPr>
            <a:t>педагогикалық білім, іскерлік, дағды мен құзыреттердің жүйесі</a:t>
          </a:r>
          <a:endParaRPr lang="ru-RU" dirty="0"/>
        </a:p>
      </dgm:t>
    </dgm:pt>
    <dgm:pt modelId="{C84E216A-56F7-4251-ACD5-856BFB12F59F}" type="parTrans" cxnId="{6BF8C0B4-6F03-4F3F-B190-8F98B0C25784}">
      <dgm:prSet/>
      <dgm:spPr/>
      <dgm:t>
        <a:bodyPr/>
        <a:lstStyle/>
        <a:p>
          <a:endParaRPr lang="ru-RU"/>
        </a:p>
      </dgm:t>
    </dgm:pt>
    <dgm:pt modelId="{7EA26F49-FD31-4CF5-BED5-A23A6DE25C18}" type="sibTrans" cxnId="{6BF8C0B4-6F03-4F3F-B190-8F98B0C25784}">
      <dgm:prSet/>
      <dgm:spPr/>
      <dgm:t>
        <a:bodyPr/>
        <a:lstStyle/>
        <a:p>
          <a:endParaRPr lang="ru-RU"/>
        </a:p>
      </dgm:t>
    </dgm:pt>
    <dgm:pt modelId="{3619214F-0F21-427C-99E7-5E62252183F6}" type="pres">
      <dgm:prSet presAssocID="{681F20CE-F49D-4EAC-BCBF-DB4EC88E2967}" presName="compositeShape" presStyleCnt="0">
        <dgm:presLayoutVars>
          <dgm:chMax val="7"/>
          <dgm:dir/>
          <dgm:resizeHandles val="exact"/>
        </dgm:presLayoutVars>
      </dgm:prSet>
      <dgm:spPr/>
    </dgm:pt>
    <dgm:pt modelId="{0EE80D23-A97A-4A77-8A5B-C67F83350ACC}" type="pres">
      <dgm:prSet presAssocID="{6B65A808-6BEF-4FE8-B7A0-E1217335B660}" presName="circ1" presStyleLbl="vennNode1" presStyleIdx="0" presStyleCnt="2"/>
      <dgm:spPr/>
      <dgm:t>
        <a:bodyPr/>
        <a:lstStyle/>
        <a:p>
          <a:endParaRPr lang="ru-RU"/>
        </a:p>
      </dgm:t>
    </dgm:pt>
    <dgm:pt modelId="{FD47C124-C57E-47CA-A814-3E1713C5E5D8}" type="pres">
      <dgm:prSet presAssocID="{6B65A808-6BEF-4FE8-B7A0-E1217335B660}" presName="circ1Tx" presStyleLbl="revTx" presStyleIdx="0" presStyleCnt="0">
        <dgm:presLayoutVars>
          <dgm:chMax val="0"/>
          <dgm:chPref val="0"/>
          <dgm:bulletEnabled val="1"/>
        </dgm:presLayoutVars>
      </dgm:prSet>
      <dgm:spPr/>
      <dgm:t>
        <a:bodyPr/>
        <a:lstStyle/>
        <a:p>
          <a:endParaRPr lang="ru-RU"/>
        </a:p>
      </dgm:t>
    </dgm:pt>
    <dgm:pt modelId="{7CAAD662-C5D2-44D5-A7FC-3DC40352EB73}" type="pres">
      <dgm:prSet presAssocID="{F502CF0A-F989-44CD-BE83-E55A443686A8}" presName="circ2" presStyleLbl="vennNode1" presStyleIdx="1" presStyleCnt="2"/>
      <dgm:spPr/>
      <dgm:t>
        <a:bodyPr/>
        <a:lstStyle/>
        <a:p>
          <a:endParaRPr lang="ru-RU"/>
        </a:p>
      </dgm:t>
    </dgm:pt>
    <dgm:pt modelId="{6BA80047-4D7E-48F5-90C1-BA9683662157}" type="pres">
      <dgm:prSet presAssocID="{F502CF0A-F989-44CD-BE83-E55A443686A8}" presName="circ2Tx" presStyleLbl="revTx" presStyleIdx="0" presStyleCnt="0">
        <dgm:presLayoutVars>
          <dgm:chMax val="0"/>
          <dgm:chPref val="0"/>
          <dgm:bulletEnabled val="1"/>
        </dgm:presLayoutVars>
      </dgm:prSet>
      <dgm:spPr/>
      <dgm:t>
        <a:bodyPr/>
        <a:lstStyle/>
        <a:p>
          <a:endParaRPr lang="ru-RU"/>
        </a:p>
      </dgm:t>
    </dgm:pt>
  </dgm:ptLst>
  <dgm:cxnLst>
    <dgm:cxn modelId="{B45DFC24-9ED5-47F8-851A-16ABD199DB38}" type="presOf" srcId="{F502CF0A-F989-44CD-BE83-E55A443686A8}" destId="{6BA80047-4D7E-48F5-90C1-BA9683662157}" srcOrd="1" destOrd="0" presId="urn:microsoft.com/office/officeart/2005/8/layout/venn1"/>
    <dgm:cxn modelId="{F2799C0B-6B16-4CDE-9D8D-1D761A10E6A1}" type="presOf" srcId="{681F20CE-F49D-4EAC-BCBF-DB4EC88E2967}" destId="{3619214F-0F21-427C-99E7-5E62252183F6}" srcOrd="0" destOrd="0" presId="urn:microsoft.com/office/officeart/2005/8/layout/venn1"/>
    <dgm:cxn modelId="{2A6D303D-9784-4B98-B706-C64B1B75BAFF}" type="presOf" srcId="{F502CF0A-F989-44CD-BE83-E55A443686A8}" destId="{7CAAD662-C5D2-44D5-A7FC-3DC40352EB73}" srcOrd="0" destOrd="0" presId="urn:microsoft.com/office/officeart/2005/8/layout/venn1"/>
    <dgm:cxn modelId="{41F4259C-74CF-40E0-82B8-324A2E0726AA}" type="presOf" srcId="{6B65A808-6BEF-4FE8-B7A0-E1217335B660}" destId="{0EE80D23-A97A-4A77-8A5B-C67F83350ACC}" srcOrd="0" destOrd="0" presId="urn:microsoft.com/office/officeart/2005/8/layout/venn1"/>
    <dgm:cxn modelId="{6BF8C0B4-6F03-4F3F-B190-8F98B0C25784}" srcId="{681F20CE-F49D-4EAC-BCBF-DB4EC88E2967}" destId="{F502CF0A-F989-44CD-BE83-E55A443686A8}" srcOrd="1" destOrd="0" parTransId="{C84E216A-56F7-4251-ACD5-856BFB12F59F}" sibTransId="{7EA26F49-FD31-4CF5-BED5-A23A6DE25C18}"/>
    <dgm:cxn modelId="{C056269D-F077-442D-90F2-D1B803911048}" srcId="{681F20CE-F49D-4EAC-BCBF-DB4EC88E2967}" destId="{6B65A808-6BEF-4FE8-B7A0-E1217335B660}" srcOrd="0" destOrd="0" parTransId="{026A7805-7FBA-4BF5-9311-A250AF8F96B0}" sibTransId="{4ACFFD06-BAFF-44F1-90FD-75C7597D8180}"/>
    <dgm:cxn modelId="{10095073-44C6-4567-9EF6-3F0751A876E4}" type="presOf" srcId="{6B65A808-6BEF-4FE8-B7A0-E1217335B660}" destId="{FD47C124-C57E-47CA-A814-3E1713C5E5D8}" srcOrd="1" destOrd="0" presId="urn:microsoft.com/office/officeart/2005/8/layout/venn1"/>
    <dgm:cxn modelId="{AD3CCAEC-654D-429F-99F2-3518CFD9718C}" type="presParOf" srcId="{3619214F-0F21-427C-99E7-5E62252183F6}" destId="{0EE80D23-A97A-4A77-8A5B-C67F83350ACC}" srcOrd="0" destOrd="0" presId="urn:microsoft.com/office/officeart/2005/8/layout/venn1"/>
    <dgm:cxn modelId="{0066FFA2-A08D-4C9D-8E69-C952A437E72A}" type="presParOf" srcId="{3619214F-0F21-427C-99E7-5E62252183F6}" destId="{FD47C124-C57E-47CA-A814-3E1713C5E5D8}" srcOrd="1" destOrd="0" presId="urn:microsoft.com/office/officeart/2005/8/layout/venn1"/>
    <dgm:cxn modelId="{E7B9298C-9FD9-4CBC-AF89-EBDD284CD5E9}" type="presParOf" srcId="{3619214F-0F21-427C-99E7-5E62252183F6}" destId="{7CAAD662-C5D2-44D5-A7FC-3DC40352EB73}" srcOrd="2" destOrd="0" presId="urn:microsoft.com/office/officeart/2005/8/layout/venn1"/>
    <dgm:cxn modelId="{02C92F09-3A45-4A3D-96B4-B47AB8240774}" type="presParOf" srcId="{3619214F-0F21-427C-99E7-5E62252183F6}" destId="{6BA80047-4D7E-48F5-90C1-BA9683662157}"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0EAAB70-1AD2-4115-9FAC-827FCD06AE48}" type="doc">
      <dgm:prSet loTypeId="urn:microsoft.com/office/officeart/2009/layout/CircleArrowProcess" loCatId="cycle" qsTypeId="urn:microsoft.com/office/officeart/2005/8/quickstyle/simple1" qsCatId="simple" csTypeId="urn:microsoft.com/office/officeart/2005/8/colors/colorful1" csCatId="colorful" phldr="1"/>
      <dgm:spPr/>
      <dgm:t>
        <a:bodyPr/>
        <a:lstStyle/>
        <a:p>
          <a:endParaRPr lang="ru-RU"/>
        </a:p>
      </dgm:t>
    </dgm:pt>
    <dgm:pt modelId="{A03BEAB4-C835-4184-96C8-A1584A6E124B}">
      <dgm:prSet phldrT="[Текст]" custT="1"/>
      <dgm:spPr/>
      <dgm:t>
        <a:bodyPr/>
        <a:lstStyle/>
        <a:p>
          <a:r>
            <a:rPr lang="kk-KZ" sz="2400" b="1" i="0" u="sng" dirty="0" smtClean="0">
              <a:solidFill>
                <a:srgbClr val="C00000"/>
              </a:solidFill>
              <a:latin typeface="Times New Roman" pitchFamily="18" charset="0"/>
              <a:cs typeface="Times New Roman" pitchFamily="18" charset="0"/>
            </a:rPr>
            <a:t>Монография –</a:t>
          </a:r>
          <a:r>
            <a:rPr lang="kk-KZ" sz="2400" i="0" dirty="0" smtClean="0">
              <a:solidFill>
                <a:srgbClr val="C00000"/>
              </a:solidFill>
              <a:latin typeface="Times New Roman" pitchFamily="18" charset="0"/>
              <a:cs typeface="Times New Roman" pitchFamily="18" charset="0"/>
            </a:rPr>
            <a:t> </a:t>
          </a:r>
          <a:r>
            <a:rPr lang="kk-KZ" sz="2000" dirty="0" smtClean="0">
              <a:latin typeface="Times New Roman" pitchFamily="18" charset="0"/>
              <a:cs typeface="Times New Roman" pitchFamily="18" charset="0"/>
            </a:rPr>
            <a:t>теориялық-әдіснамалық немесе теориялық-эксперименттік, тарихи-педагогикалық зерттеулердің нәтижелері баяндалатын арнайы бір ғылыми сұраққа немесе тақырыпқа арналған ғылыми басылым</a:t>
          </a:r>
          <a:endParaRPr lang="ru-RU" sz="2000" b="1" dirty="0">
            <a:latin typeface="Times New Roman" pitchFamily="18" charset="0"/>
            <a:cs typeface="Times New Roman" pitchFamily="18" charset="0"/>
          </a:endParaRPr>
        </a:p>
      </dgm:t>
    </dgm:pt>
    <dgm:pt modelId="{3561CE0E-4673-4489-8279-49E50F722707}" type="parTrans" cxnId="{56542B6C-9030-4129-9154-7FE72D4B9899}">
      <dgm:prSet/>
      <dgm:spPr/>
      <dgm:t>
        <a:bodyPr/>
        <a:lstStyle/>
        <a:p>
          <a:endParaRPr lang="ru-RU" sz="2000">
            <a:latin typeface="Times New Roman" pitchFamily="18" charset="0"/>
            <a:cs typeface="Times New Roman" pitchFamily="18" charset="0"/>
          </a:endParaRPr>
        </a:p>
      </dgm:t>
    </dgm:pt>
    <dgm:pt modelId="{F28AF664-8966-4A8B-913C-21701B810956}" type="sibTrans" cxnId="{56542B6C-9030-4129-9154-7FE72D4B9899}">
      <dgm:prSet/>
      <dgm:spPr/>
      <dgm:t>
        <a:bodyPr/>
        <a:lstStyle/>
        <a:p>
          <a:endParaRPr lang="ru-RU" sz="2000">
            <a:latin typeface="Times New Roman" pitchFamily="18" charset="0"/>
            <a:cs typeface="Times New Roman" pitchFamily="18" charset="0"/>
          </a:endParaRPr>
        </a:p>
      </dgm:t>
    </dgm:pt>
    <dgm:pt modelId="{CF5A621A-78DB-4543-9116-75885DBC6B63}">
      <dgm:prSet phldrT="[Текст]" custT="1"/>
      <dgm:spPr/>
      <dgm:t>
        <a:bodyPr/>
        <a:lstStyle/>
        <a:p>
          <a:r>
            <a:rPr lang="kk-KZ" sz="2400" b="1" i="0" u="sng" dirty="0" smtClean="0">
              <a:solidFill>
                <a:schemeClr val="accent2">
                  <a:lumMod val="75000"/>
                </a:schemeClr>
              </a:solidFill>
              <a:latin typeface="Times New Roman" pitchFamily="18" charset="0"/>
              <a:cs typeface="Times New Roman" pitchFamily="18" charset="0"/>
            </a:rPr>
            <a:t>Ғылыми мақала – </a:t>
          </a:r>
          <a:r>
            <a:rPr lang="kk-KZ" sz="2000" dirty="0" smtClean="0">
              <a:latin typeface="Times New Roman" pitchFamily="18" charset="0"/>
              <a:cs typeface="Times New Roman" pitchFamily="18" charset="0"/>
            </a:rPr>
            <a:t>зерттеушінің қарастырған мәселесі бойынша мақсат, міндеттерінің, әдістемесінің, нәтижелері мен қорытындыларының қысқаша түйінді баяндауы</a:t>
          </a:r>
          <a:endParaRPr lang="ru-RU" sz="2000" b="1" i="0" dirty="0">
            <a:latin typeface="Times New Roman" pitchFamily="18" charset="0"/>
            <a:cs typeface="Times New Roman" pitchFamily="18" charset="0"/>
          </a:endParaRPr>
        </a:p>
      </dgm:t>
    </dgm:pt>
    <dgm:pt modelId="{1F273749-4E1E-4575-9BDC-B21EB50D0FD8}" type="parTrans" cxnId="{9179DA13-042D-4E70-BB4C-1D54E990A485}">
      <dgm:prSet/>
      <dgm:spPr/>
      <dgm:t>
        <a:bodyPr/>
        <a:lstStyle/>
        <a:p>
          <a:endParaRPr lang="ru-RU" sz="2000">
            <a:latin typeface="Times New Roman" pitchFamily="18" charset="0"/>
            <a:cs typeface="Times New Roman" pitchFamily="18" charset="0"/>
          </a:endParaRPr>
        </a:p>
      </dgm:t>
    </dgm:pt>
    <dgm:pt modelId="{4249CA22-2A71-4A46-8A2C-B56E0802F666}" type="sibTrans" cxnId="{9179DA13-042D-4E70-BB4C-1D54E990A485}">
      <dgm:prSet/>
      <dgm:spPr/>
      <dgm:t>
        <a:bodyPr/>
        <a:lstStyle/>
        <a:p>
          <a:endParaRPr lang="ru-RU" sz="2000">
            <a:latin typeface="Times New Roman" pitchFamily="18" charset="0"/>
            <a:cs typeface="Times New Roman" pitchFamily="18" charset="0"/>
          </a:endParaRPr>
        </a:p>
      </dgm:t>
    </dgm:pt>
    <dgm:pt modelId="{6C1A5C2D-CD96-47EE-A673-A6FE442BD16C}">
      <dgm:prSet phldrT="[Текст]" custT="1"/>
      <dgm:spPr/>
      <dgm:t>
        <a:bodyPr/>
        <a:lstStyle/>
        <a:p>
          <a:r>
            <a:rPr lang="kk-KZ" sz="2400" b="1" i="0" u="sng" dirty="0" smtClean="0">
              <a:solidFill>
                <a:schemeClr val="accent2">
                  <a:lumMod val="75000"/>
                </a:schemeClr>
              </a:solidFill>
              <a:latin typeface="Times New Roman" pitchFamily="18" charset="0"/>
              <a:cs typeface="Times New Roman" pitchFamily="18" charset="0"/>
            </a:rPr>
            <a:t>Оқулық –</a:t>
          </a:r>
          <a:r>
            <a:rPr lang="kk-KZ" sz="2400" i="0" u="sng" dirty="0" smtClean="0">
              <a:solidFill>
                <a:schemeClr val="accent2">
                  <a:lumMod val="75000"/>
                </a:schemeClr>
              </a:solidFill>
              <a:latin typeface="Times New Roman" pitchFamily="18" charset="0"/>
              <a:cs typeface="Times New Roman" pitchFamily="18" charset="0"/>
            </a:rPr>
            <a:t> </a:t>
          </a:r>
          <a:r>
            <a:rPr lang="kk-KZ" sz="2000" dirty="0" smtClean="0">
              <a:latin typeface="Times New Roman" pitchFamily="18" charset="0"/>
              <a:cs typeface="Times New Roman" pitchFamily="18" charset="0"/>
            </a:rPr>
            <a:t>қазіргі заманғы ғылым мен мәдениеттің жетістіктері деңгейінде белгілі бір жастағылар мен әлеуметтік топтарды оқыту мен тәрбиелеудің мақсаттары мен міндеттеріне жауап беретін, белгілі бір салада жүйелі түрде баяндалатын білім негіздері туралы кітап</a:t>
          </a:r>
          <a:endParaRPr lang="ru-RU" sz="2000" dirty="0">
            <a:latin typeface="Times New Roman" pitchFamily="18" charset="0"/>
            <a:cs typeface="Times New Roman" pitchFamily="18" charset="0"/>
          </a:endParaRPr>
        </a:p>
      </dgm:t>
    </dgm:pt>
    <dgm:pt modelId="{6312251A-1976-4EC3-A9AC-289692989BCC}" type="parTrans" cxnId="{81AF0E54-B1CE-4EE7-B147-B44ACF249C70}">
      <dgm:prSet/>
      <dgm:spPr/>
      <dgm:t>
        <a:bodyPr/>
        <a:lstStyle/>
        <a:p>
          <a:endParaRPr lang="ru-RU" sz="2000">
            <a:latin typeface="Times New Roman" pitchFamily="18" charset="0"/>
            <a:cs typeface="Times New Roman" pitchFamily="18" charset="0"/>
          </a:endParaRPr>
        </a:p>
      </dgm:t>
    </dgm:pt>
    <dgm:pt modelId="{B3B74815-B852-42B1-B7C7-3D341D15F169}" type="sibTrans" cxnId="{81AF0E54-B1CE-4EE7-B147-B44ACF249C70}">
      <dgm:prSet/>
      <dgm:spPr/>
      <dgm:t>
        <a:bodyPr/>
        <a:lstStyle/>
        <a:p>
          <a:endParaRPr lang="ru-RU" sz="2000">
            <a:latin typeface="Times New Roman" pitchFamily="18" charset="0"/>
            <a:cs typeface="Times New Roman" pitchFamily="18" charset="0"/>
          </a:endParaRPr>
        </a:p>
      </dgm:t>
    </dgm:pt>
    <dgm:pt modelId="{B1C527B4-D21B-4AFA-B714-3CAEC8A5754B}" type="pres">
      <dgm:prSet presAssocID="{80EAAB70-1AD2-4115-9FAC-827FCD06AE48}" presName="Name0" presStyleCnt="0">
        <dgm:presLayoutVars>
          <dgm:chMax val="7"/>
          <dgm:chPref val="7"/>
          <dgm:dir/>
          <dgm:animLvl val="lvl"/>
        </dgm:presLayoutVars>
      </dgm:prSet>
      <dgm:spPr/>
      <dgm:t>
        <a:bodyPr/>
        <a:lstStyle/>
        <a:p>
          <a:endParaRPr lang="ru-RU"/>
        </a:p>
      </dgm:t>
    </dgm:pt>
    <dgm:pt modelId="{0558A628-394A-4568-B567-CD4D17B27194}" type="pres">
      <dgm:prSet presAssocID="{A03BEAB4-C835-4184-96C8-A1584A6E124B}" presName="Accent1" presStyleCnt="0"/>
      <dgm:spPr/>
      <dgm:t>
        <a:bodyPr/>
        <a:lstStyle/>
        <a:p>
          <a:endParaRPr lang="ru-RU"/>
        </a:p>
      </dgm:t>
    </dgm:pt>
    <dgm:pt modelId="{2BAC206C-A71B-4B3F-80ED-F341C5BBF044}" type="pres">
      <dgm:prSet presAssocID="{A03BEAB4-C835-4184-96C8-A1584A6E124B}" presName="Accent" presStyleLbl="node1" presStyleIdx="0" presStyleCnt="3"/>
      <dgm:spPr/>
      <dgm:t>
        <a:bodyPr/>
        <a:lstStyle/>
        <a:p>
          <a:endParaRPr lang="ru-RU"/>
        </a:p>
      </dgm:t>
    </dgm:pt>
    <dgm:pt modelId="{0BE9054F-EFE0-459A-BC85-68F7C125F0AD}" type="pres">
      <dgm:prSet presAssocID="{A03BEAB4-C835-4184-96C8-A1584A6E124B}" presName="Parent1" presStyleLbl="revTx" presStyleIdx="0" presStyleCnt="3" custScaleX="465469" custLinFactY="95451" custLinFactNeighborX="-25362" custLinFactNeighborY="100000">
        <dgm:presLayoutVars>
          <dgm:chMax val="1"/>
          <dgm:chPref val="1"/>
          <dgm:bulletEnabled val="1"/>
        </dgm:presLayoutVars>
      </dgm:prSet>
      <dgm:spPr/>
      <dgm:t>
        <a:bodyPr/>
        <a:lstStyle/>
        <a:p>
          <a:endParaRPr lang="ru-RU"/>
        </a:p>
      </dgm:t>
    </dgm:pt>
    <dgm:pt modelId="{253A9116-D057-49CA-AAFF-FAD559AB2417}" type="pres">
      <dgm:prSet presAssocID="{CF5A621A-78DB-4543-9116-75885DBC6B63}" presName="Accent2" presStyleCnt="0"/>
      <dgm:spPr/>
      <dgm:t>
        <a:bodyPr/>
        <a:lstStyle/>
        <a:p>
          <a:endParaRPr lang="ru-RU"/>
        </a:p>
      </dgm:t>
    </dgm:pt>
    <dgm:pt modelId="{2C0BCEF4-2205-4FCE-A5CC-48AB58150617}" type="pres">
      <dgm:prSet presAssocID="{CF5A621A-78DB-4543-9116-75885DBC6B63}" presName="Accent" presStyleLbl="node1" presStyleIdx="1" presStyleCnt="3"/>
      <dgm:spPr/>
      <dgm:t>
        <a:bodyPr/>
        <a:lstStyle/>
        <a:p>
          <a:endParaRPr lang="ru-RU"/>
        </a:p>
      </dgm:t>
    </dgm:pt>
    <dgm:pt modelId="{D3166CE0-D053-4FC0-9F3B-E741541107D4}" type="pres">
      <dgm:prSet presAssocID="{CF5A621A-78DB-4543-9116-75885DBC6B63}" presName="Parent2" presStyleLbl="revTx" presStyleIdx="1" presStyleCnt="3" custScaleX="491508" custLinFactY="89676" custLinFactNeighborX="19850" custLinFactNeighborY="100000">
        <dgm:presLayoutVars>
          <dgm:chMax val="1"/>
          <dgm:chPref val="1"/>
          <dgm:bulletEnabled val="1"/>
        </dgm:presLayoutVars>
      </dgm:prSet>
      <dgm:spPr/>
      <dgm:t>
        <a:bodyPr/>
        <a:lstStyle/>
        <a:p>
          <a:endParaRPr lang="ru-RU"/>
        </a:p>
      </dgm:t>
    </dgm:pt>
    <dgm:pt modelId="{DBDD5C39-3B06-484E-BD94-8EB958E074FA}" type="pres">
      <dgm:prSet presAssocID="{6C1A5C2D-CD96-47EE-A673-A6FE442BD16C}" presName="Accent3" presStyleCnt="0"/>
      <dgm:spPr/>
      <dgm:t>
        <a:bodyPr/>
        <a:lstStyle/>
        <a:p>
          <a:endParaRPr lang="ru-RU"/>
        </a:p>
      </dgm:t>
    </dgm:pt>
    <dgm:pt modelId="{78CBD432-B32D-4E3E-8DF3-2FFA500C23B6}" type="pres">
      <dgm:prSet presAssocID="{6C1A5C2D-CD96-47EE-A673-A6FE442BD16C}" presName="Accent" presStyleLbl="node1" presStyleIdx="2" presStyleCnt="3"/>
      <dgm:spPr/>
      <dgm:t>
        <a:bodyPr/>
        <a:lstStyle/>
        <a:p>
          <a:endParaRPr lang="ru-RU"/>
        </a:p>
      </dgm:t>
    </dgm:pt>
    <dgm:pt modelId="{435F8757-4A7B-44C6-BC72-78D5BB38F54F}" type="pres">
      <dgm:prSet presAssocID="{6C1A5C2D-CD96-47EE-A673-A6FE442BD16C}" presName="Parent3" presStyleLbl="revTx" presStyleIdx="2" presStyleCnt="3" custScaleX="462361" custLinFactY="-200000" custLinFactNeighborX="-27153" custLinFactNeighborY="-205715">
        <dgm:presLayoutVars>
          <dgm:chMax val="1"/>
          <dgm:chPref val="1"/>
          <dgm:bulletEnabled val="1"/>
        </dgm:presLayoutVars>
      </dgm:prSet>
      <dgm:spPr/>
      <dgm:t>
        <a:bodyPr/>
        <a:lstStyle/>
        <a:p>
          <a:endParaRPr lang="ru-RU"/>
        </a:p>
      </dgm:t>
    </dgm:pt>
  </dgm:ptLst>
  <dgm:cxnLst>
    <dgm:cxn modelId="{56542B6C-9030-4129-9154-7FE72D4B9899}" srcId="{80EAAB70-1AD2-4115-9FAC-827FCD06AE48}" destId="{A03BEAB4-C835-4184-96C8-A1584A6E124B}" srcOrd="0" destOrd="0" parTransId="{3561CE0E-4673-4489-8279-49E50F722707}" sibTransId="{F28AF664-8966-4A8B-913C-21701B810956}"/>
    <dgm:cxn modelId="{07395FCC-0CD8-43D8-BE5D-785CA7870CFF}" type="presOf" srcId="{A03BEAB4-C835-4184-96C8-A1584A6E124B}" destId="{0BE9054F-EFE0-459A-BC85-68F7C125F0AD}" srcOrd="0" destOrd="0" presId="urn:microsoft.com/office/officeart/2009/layout/CircleArrowProcess"/>
    <dgm:cxn modelId="{29E07921-A7B1-4CEC-9910-235DA260C883}" type="presOf" srcId="{6C1A5C2D-CD96-47EE-A673-A6FE442BD16C}" destId="{435F8757-4A7B-44C6-BC72-78D5BB38F54F}" srcOrd="0" destOrd="0" presId="urn:microsoft.com/office/officeart/2009/layout/CircleArrowProcess"/>
    <dgm:cxn modelId="{0619E9D6-F39A-4B6F-8A98-62AAD628D37B}" type="presOf" srcId="{80EAAB70-1AD2-4115-9FAC-827FCD06AE48}" destId="{B1C527B4-D21B-4AFA-B714-3CAEC8A5754B}" srcOrd="0" destOrd="0" presId="urn:microsoft.com/office/officeart/2009/layout/CircleArrowProcess"/>
    <dgm:cxn modelId="{81AF0E54-B1CE-4EE7-B147-B44ACF249C70}" srcId="{80EAAB70-1AD2-4115-9FAC-827FCD06AE48}" destId="{6C1A5C2D-CD96-47EE-A673-A6FE442BD16C}" srcOrd="2" destOrd="0" parTransId="{6312251A-1976-4EC3-A9AC-289692989BCC}" sibTransId="{B3B74815-B852-42B1-B7C7-3D341D15F169}"/>
    <dgm:cxn modelId="{9179DA13-042D-4E70-BB4C-1D54E990A485}" srcId="{80EAAB70-1AD2-4115-9FAC-827FCD06AE48}" destId="{CF5A621A-78DB-4543-9116-75885DBC6B63}" srcOrd="1" destOrd="0" parTransId="{1F273749-4E1E-4575-9BDC-B21EB50D0FD8}" sibTransId="{4249CA22-2A71-4A46-8A2C-B56E0802F666}"/>
    <dgm:cxn modelId="{29D37506-2130-4FD2-B623-7B5F4450B4E4}" type="presOf" srcId="{CF5A621A-78DB-4543-9116-75885DBC6B63}" destId="{D3166CE0-D053-4FC0-9F3B-E741541107D4}" srcOrd="0" destOrd="0" presId="urn:microsoft.com/office/officeart/2009/layout/CircleArrowProcess"/>
    <dgm:cxn modelId="{A3C8EAA8-2930-4D42-8672-E139C8B1DDA8}" type="presParOf" srcId="{B1C527B4-D21B-4AFA-B714-3CAEC8A5754B}" destId="{0558A628-394A-4568-B567-CD4D17B27194}" srcOrd="0" destOrd="0" presId="urn:microsoft.com/office/officeart/2009/layout/CircleArrowProcess"/>
    <dgm:cxn modelId="{7946623C-7786-4C02-8163-FC98BBFDE094}" type="presParOf" srcId="{0558A628-394A-4568-B567-CD4D17B27194}" destId="{2BAC206C-A71B-4B3F-80ED-F341C5BBF044}" srcOrd="0" destOrd="0" presId="urn:microsoft.com/office/officeart/2009/layout/CircleArrowProcess"/>
    <dgm:cxn modelId="{13169A53-D748-4820-B7B6-B674048D4C20}" type="presParOf" srcId="{B1C527B4-D21B-4AFA-B714-3CAEC8A5754B}" destId="{0BE9054F-EFE0-459A-BC85-68F7C125F0AD}" srcOrd="1" destOrd="0" presId="urn:microsoft.com/office/officeart/2009/layout/CircleArrowProcess"/>
    <dgm:cxn modelId="{CDBAAA1E-CCB6-4C70-AF98-E8DB0AA3575A}" type="presParOf" srcId="{B1C527B4-D21B-4AFA-B714-3CAEC8A5754B}" destId="{253A9116-D057-49CA-AAFF-FAD559AB2417}" srcOrd="2" destOrd="0" presId="urn:microsoft.com/office/officeart/2009/layout/CircleArrowProcess"/>
    <dgm:cxn modelId="{5CE06AD4-85F4-492A-9E55-08A4DA0740D5}" type="presParOf" srcId="{253A9116-D057-49CA-AAFF-FAD559AB2417}" destId="{2C0BCEF4-2205-4FCE-A5CC-48AB58150617}" srcOrd="0" destOrd="0" presId="urn:microsoft.com/office/officeart/2009/layout/CircleArrowProcess"/>
    <dgm:cxn modelId="{6E4D7690-1617-499E-8A1D-E84C63414CCB}" type="presParOf" srcId="{B1C527B4-D21B-4AFA-B714-3CAEC8A5754B}" destId="{D3166CE0-D053-4FC0-9F3B-E741541107D4}" srcOrd="3" destOrd="0" presId="urn:microsoft.com/office/officeart/2009/layout/CircleArrowProcess"/>
    <dgm:cxn modelId="{1A3141AC-53B4-46BE-932F-B36231C4553D}" type="presParOf" srcId="{B1C527B4-D21B-4AFA-B714-3CAEC8A5754B}" destId="{DBDD5C39-3B06-484E-BD94-8EB958E074FA}" srcOrd="4" destOrd="0" presId="urn:microsoft.com/office/officeart/2009/layout/CircleArrowProcess"/>
    <dgm:cxn modelId="{6AF45B25-0B33-4E16-8627-19560A8E11D4}" type="presParOf" srcId="{DBDD5C39-3B06-484E-BD94-8EB958E074FA}" destId="{78CBD432-B32D-4E3E-8DF3-2FFA500C23B6}" srcOrd="0" destOrd="0" presId="urn:microsoft.com/office/officeart/2009/layout/CircleArrowProcess"/>
    <dgm:cxn modelId="{C706A652-D0E4-4445-BB2F-EFE14F589AEA}" type="presParOf" srcId="{B1C527B4-D21B-4AFA-B714-3CAEC8A5754B}" destId="{435F8757-4A7B-44C6-BC72-78D5BB38F54F}"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AB6ED7-EDA8-4C0D-B4FB-B18AA422537E}">
      <dsp:nvSpPr>
        <dsp:cNvPr id="0" name=""/>
        <dsp:cNvSpPr/>
      </dsp:nvSpPr>
      <dsp:spPr>
        <a:xfrm>
          <a:off x="69591" y="3992"/>
          <a:ext cx="8141736" cy="3196230"/>
        </a:xfrm>
        <a:prstGeom prst="roundRect">
          <a:avLst>
            <a:gd name="adj" fmla="val 10000"/>
          </a:avLst>
        </a:prstGeom>
        <a:solidFill>
          <a:schemeClr val="lt1">
            <a:hueOff val="0"/>
            <a:satOff val="0"/>
            <a:lumOff val="0"/>
            <a:alphaOff val="0"/>
          </a:schemeClr>
        </a:solidFill>
        <a:ln w="57150" cap="flat" cmpd="sng" algn="ctr">
          <a:solidFill>
            <a:schemeClr val="accent1">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b="0" kern="1200" dirty="0" err="1" smtClean="0">
              <a:solidFill>
                <a:srgbClr val="002060"/>
              </a:solidFill>
              <a:latin typeface="Times New Roman" pitchFamily="18" charset="0"/>
              <a:cs typeface="Times New Roman" pitchFamily="18" charset="0"/>
            </a:rPr>
            <a:t>Білімдендіру</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қызметін</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іске</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асыруға</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бағытталған</a:t>
          </a:r>
          <a:r>
            <a:rPr lang="ru-RU" sz="2400" b="0" kern="1200" dirty="0" smtClean="0">
              <a:solidFill>
                <a:srgbClr val="002060"/>
              </a:solidFill>
              <a:latin typeface="Times New Roman" pitchFamily="18" charset="0"/>
              <a:cs typeface="Times New Roman" pitchFamily="18" charset="0"/>
            </a:rPr>
            <a:t> д</a:t>
          </a:r>
          <a:r>
            <a:rPr lang="en-US" sz="2400" b="0" kern="1200" dirty="0" smtClean="0">
              <a:solidFill>
                <a:srgbClr val="002060"/>
              </a:solidFill>
              <a:latin typeface="Times New Roman" pitchFamily="18" charset="0"/>
              <a:cs typeface="Times New Roman" pitchFamily="18" charset="0"/>
            </a:rPr>
            <a:t>ə</a:t>
          </a:r>
          <a:r>
            <a:rPr lang="ru-RU" sz="2400" b="0" kern="1200" dirty="0" err="1" smtClean="0">
              <a:solidFill>
                <a:srgbClr val="002060"/>
              </a:solidFill>
              <a:latin typeface="Times New Roman" pitchFamily="18" charset="0"/>
              <a:cs typeface="Times New Roman" pitchFamily="18" charset="0"/>
            </a:rPr>
            <a:t>стүрлі</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педагогикада</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білім</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мазмұны</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оқушылар</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игеруі</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тиіс</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педагогикалық</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икем</a:t>
          </a:r>
          <a:r>
            <a:rPr lang="ru-RU" sz="2400" b="0" kern="1200" dirty="0" smtClean="0">
              <a:solidFill>
                <a:srgbClr val="002060"/>
              </a:solidFill>
              <a:latin typeface="Times New Roman" pitchFamily="18" charset="0"/>
              <a:cs typeface="Times New Roman" pitchFamily="18" charset="0"/>
            </a:rPr>
            <a:t> мен с</a:t>
          </a:r>
          <a:r>
            <a:rPr lang="en-US" sz="2400" b="0" kern="1200" dirty="0" smtClean="0">
              <a:solidFill>
                <a:srgbClr val="002060"/>
              </a:solidFill>
              <a:latin typeface="Times New Roman" pitchFamily="18" charset="0"/>
              <a:cs typeface="Times New Roman" pitchFamily="18" charset="0"/>
            </a:rPr>
            <a:t>ə</a:t>
          </a:r>
          <a:r>
            <a:rPr lang="ru-RU" sz="2400" b="0" kern="1200" dirty="0" err="1" smtClean="0">
              <a:solidFill>
                <a:srgbClr val="002060"/>
              </a:solidFill>
              <a:latin typeface="Times New Roman" pitchFamily="18" charset="0"/>
              <a:cs typeface="Times New Roman" pitchFamily="18" charset="0"/>
            </a:rPr>
            <a:t>йкестікке</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келтірілген</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ғылыми</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ақпарат</a:t>
          </a:r>
          <a:r>
            <a:rPr lang="ru-RU" sz="2400" b="0" kern="1200" dirty="0" smtClean="0">
              <a:solidFill>
                <a:srgbClr val="002060"/>
              </a:solidFill>
              <a:latin typeface="Times New Roman" pitchFamily="18" charset="0"/>
              <a:cs typeface="Times New Roman" pitchFamily="18" charset="0"/>
            </a:rPr>
            <a:t> ж</a:t>
          </a:r>
          <a:r>
            <a:rPr lang="en-US" sz="2400" b="0" kern="1200" dirty="0" smtClean="0">
              <a:solidFill>
                <a:srgbClr val="002060"/>
              </a:solidFill>
              <a:latin typeface="Times New Roman" pitchFamily="18" charset="0"/>
              <a:cs typeface="Times New Roman" pitchFamily="18" charset="0"/>
            </a:rPr>
            <a:t>ə</a:t>
          </a:r>
          <a:r>
            <a:rPr lang="ru-RU" sz="2400" b="0" kern="1200" dirty="0" smtClean="0">
              <a:solidFill>
                <a:srgbClr val="002060"/>
              </a:solidFill>
              <a:latin typeface="Times New Roman" pitchFamily="18" charset="0"/>
              <a:cs typeface="Times New Roman" pitchFamily="18" charset="0"/>
            </a:rPr>
            <a:t>не </a:t>
          </a:r>
          <a:r>
            <a:rPr lang="ru-RU" sz="2400" b="0" kern="1200" dirty="0" err="1" smtClean="0">
              <a:solidFill>
                <a:srgbClr val="002060"/>
              </a:solidFill>
              <a:latin typeface="Times New Roman" pitchFamily="18" charset="0"/>
              <a:cs typeface="Times New Roman" pitchFamily="18" charset="0"/>
            </a:rPr>
            <a:t>оған</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байланысты</a:t>
          </a:r>
          <a:r>
            <a:rPr lang="ru-RU" sz="2400" b="0" kern="1200" dirty="0" smtClean="0">
              <a:solidFill>
                <a:srgbClr val="002060"/>
              </a:solidFill>
              <a:latin typeface="Times New Roman" pitchFamily="18" charset="0"/>
              <a:cs typeface="Times New Roman" pitchFamily="18" charset="0"/>
            </a:rPr>
            <a:t> т</a:t>
          </a:r>
          <a:r>
            <a:rPr lang="en-US" sz="2400" b="0" kern="1200" dirty="0" smtClean="0">
              <a:solidFill>
                <a:srgbClr val="002060"/>
              </a:solidFill>
              <a:latin typeface="Times New Roman" pitchFamily="18" charset="0"/>
              <a:cs typeface="Times New Roman" pitchFamily="18" charset="0"/>
            </a:rPr>
            <a:t>ə</a:t>
          </a:r>
          <a:r>
            <a:rPr lang="ru-RU" sz="2400" b="0" kern="1200" dirty="0" err="1" smtClean="0">
              <a:solidFill>
                <a:srgbClr val="002060"/>
              </a:solidFill>
              <a:latin typeface="Times New Roman" pitchFamily="18" charset="0"/>
              <a:cs typeface="Times New Roman" pitchFamily="18" charset="0"/>
            </a:rPr>
            <a:t>жірибелік</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ептіліктер</a:t>
          </a:r>
          <a:r>
            <a:rPr lang="ru-RU" sz="2400" b="0" kern="1200" dirty="0" smtClean="0">
              <a:solidFill>
                <a:srgbClr val="002060"/>
              </a:solidFill>
              <a:latin typeface="Times New Roman" pitchFamily="18" charset="0"/>
              <a:cs typeface="Times New Roman" pitchFamily="18" charset="0"/>
            </a:rPr>
            <a:t> мен </a:t>
          </a:r>
          <a:r>
            <a:rPr lang="ru-RU" sz="2400" b="0" kern="1200" dirty="0" err="1" smtClean="0">
              <a:solidFill>
                <a:srgbClr val="002060"/>
              </a:solidFill>
              <a:latin typeface="Times New Roman" pitchFamily="18" charset="0"/>
              <a:cs typeface="Times New Roman" pitchFamily="18" charset="0"/>
            </a:rPr>
            <a:t>дағдылар</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жүйесі</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ретінде</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қабылданған</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Білім</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мазмұнының</a:t>
          </a:r>
          <a:r>
            <a:rPr lang="ru-RU" sz="2400" b="0" kern="1200" dirty="0" smtClean="0">
              <a:solidFill>
                <a:srgbClr val="002060"/>
              </a:solidFill>
              <a:latin typeface="Times New Roman" pitchFamily="18" charset="0"/>
              <a:cs typeface="Times New Roman" pitchFamily="18" charset="0"/>
            </a:rPr>
            <a:t> м</a:t>
          </a:r>
          <a:r>
            <a:rPr lang="en-US" sz="2400" b="0" kern="1200" dirty="0" smtClean="0">
              <a:solidFill>
                <a:srgbClr val="002060"/>
              </a:solidFill>
              <a:latin typeface="Times New Roman" pitchFamily="18" charset="0"/>
              <a:cs typeface="Times New Roman" pitchFamily="18" charset="0"/>
            </a:rPr>
            <a:t>ə</a:t>
          </a:r>
          <a:r>
            <a:rPr lang="ru-RU" sz="2400" b="0" kern="1200" dirty="0" err="1" smtClean="0">
              <a:solidFill>
                <a:srgbClr val="002060"/>
              </a:solidFill>
              <a:latin typeface="Times New Roman" pitchFamily="18" charset="0"/>
              <a:cs typeface="Times New Roman" pitchFamily="18" charset="0"/>
            </a:rPr>
            <a:t>нін</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ашуда</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бұл</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бағыт</a:t>
          </a:r>
          <a:r>
            <a:rPr lang="ru-RU" sz="2400" b="0" kern="1200" dirty="0" smtClean="0">
              <a:solidFill>
                <a:srgbClr val="002060"/>
              </a:solidFill>
              <a:latin typeface="Times New Roman" pitchFamily="18" charset="0"/>
              <a:cs typeface="Times New Roman" pitchFamily="18" charset="0"/>
            </a:rPr>
            <a:t> </a:t>
          </a:r>
          <a:r>
            <a:rPr lang="ru-RU" sz="2400" b="1" u="sng" kern="1200" dirty="0" err="1" smtClean="0">
              <a:solidFill>
                <a:srgbClr val="C00000"/>
              </a:solidFill>
              <a:latin typeface="Times New Roman" pitchFamily="18" charset="0"/>
              <a:cs typeface="Times New Roman" pitchFamily="18" charset="0"/>
            </a:rPr>
            <a:t>білімдік</a:t>
          </a:r>
          <a:r>
            <a:rPr lang="ru-RU" sz="2400" b="1" u="sng" kern="1200" dirty="0" smtClean="0">
              <a:solidFill>
                <a:srgbClr val="C00000"/>
              </a:solidFill>
              <a:latin typeface="Times New Roman" pitchFamily="18" charset="0"/>
              <a:cs typeface="Times New Roman" pitchFamily="18" charset="0"/>
            </a:rPr>
            <a:t> </a:t>
          </a:r>
          <a:r>
            <a:rPr lang="ru-RU" sz="2400" b="1" u="sng" kern="1200" dirty="0" err="1" smtClean="0">
              <a:solidFill>
                <a:srgbClr val="C00000"/>
              </a:solidFill>
              <a:latin typeface="Times New Roman" pitchFamily="18" charset="0"/>
              <a:cs typeface="Times New Roman" pitchFamily="18" charset="0"/>
            </a:rPr>
            <a:t>бағдарлы</a:t>
          </a:r>
          <a:r>
            <a:rPr lang="ru-RU" sz="2400" b="1" u="sng" kern="1200" dirty="0" smtClean="0">
              <a:solidFill>
                <a:srgbClr val="C00000"/>
              </a:solidFill>
              <a:latin typeface="Times New Roman" pitchFamily="18" charset="0"/>
              <a:cs typeface="Times New Roman" pitchFamily="18" charset="0"/>
            </a:rPr>
            <a:t> (</a:t>
          </a:r>
          <a:r>
            <a:rPr lang="ru-RU" sz="2400" b="1" u="sng" kern="1200" dirty="0" err="1" smtClean="0">
              <a:solidFill>
                <a:srgbClr val="C00000"/>
              </a:solidFill>
              <a:latin typeface="Times New Roman" pitchFamily="18" charset="0"/>
              <a:cs typeface="Times New Roman" pitchFamily="18" charset="0"/>
            </a:rPr>
            <a:t>знаниево</a:t>
          </a:r>
          <a:r>
            <a:rPr lang="ru-RU" sz="2400" b="1" u="sng" kern="1200" dirty="0" smtClean="0">
              <a:solidFill>
                <a:srgbClr val="C00000"/>
              </a:solidFill>
              <a:latin typeface="Times New Roman" pitchFamily="18" charset="0"/>
              <a:cs typeface="Times New Roman" pitchFamily="18" charset="0"/>
            </a:rPr>
            <a:t>-ориентированное)</a:t>
          </a:r>
          <a:r>
            <a:rPr lang="ru-RU" sz="2400" b="0" kern="1200" dirty="0" smtClean="0">
              <a:solidFill>
                <a:srgbClr val="C0000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оқу</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атамасын</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алған</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Мұндай</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оқу</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жүйесінде</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адамзаттың</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тарихи</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дамуы</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барысында</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жинақталған</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білімдер</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ғана</a:t>
          </a:r>
          <a:r>
            <a:rPr lang="ru-RU" sz="2400" b="0" kern="1200" dirty="0" smtClean="0">
              <a:solidFill>
                <a:srgbClr val="002060"/>
              </a:solidFill>
              <a:latin typeface="Times New Roman" pitchFamily="18" charset="0"/>
              <a:cs typeface="Times New Roman" pitchFamily="18" charset="0"/>
            </a:rPr>
            <a:t> </a:t>
          </a:r>
          <a:r>
            <a:rPr lang="en-US" sz="2400" b="0" kern="1200" dirty="0" smtClean="0">
              <a:solidFill>
                <a:srgbClr val="002060"/>
              </a:solidFill>
              <a:latin typeface="Times New Roman" pitchFamily="18" charset="0"/>
              <a:cs typeface="Times New Roman" pitchFamily="18" charset="0"/>
            </a:rPr>
            <a:t>ə</a:t>
          </a:r>
          <a:r>
            <a:rPr lang="ru-RU" sz="2400" b="0" kern="1200" dirty="0" err="1" smtClean="0">
              <a:solidFill>
                <a:srgbClr val="002060"/>
              </a:solidFill>
              <a:latin typeface="Times New Roman" pitchFamily="18" charset="0"/>
              <a:cs typeface="Times New Roman" pitchFamily="18" charset="0"/>
            </a:rPr>
            <a:t>леуметтік</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құндылық</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ретінде</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танылады</a:t>
          </a:r>
          <a:endParaRPr lang="ru-RU" sz="2400" b="0" kern="1200" dirty="0">
            <a:solidFill>
              <a:srgbClr val="002060"/>
            </a:solidFill>
            <a:latin typeface="Times New Roman" pitchFamily="18" charset="0"/>
            <a:cs typeface="Times New Roman" pitchFamily="18" charset="0"/>
          </a:endParaRPr>
        </a:p>
      </dsp:txBody>
      <dsp:txXfrm>
        <a:off x="163205" y="97606"/>
        <a:ext cx="7954508" cy="3009002"/>
      </dsp:txXfrm>
    </dsp:sp>
    <dsp:sp modelId="{ED4D58D1-D794-4392-ABEE-088AA4B2C04F}">
      <dsp:nvSpPr>
        <dsp:cNvPr id="0" name=""/>
        <dsp:cNvSpPr/>
      </dsp:nvSpPr>
      <dsp:spPr>
        <a:xfrm rot="5400000">
          <a:off x="3882379" y="3027816"/>
          <a:ext cx="516160" cy="10330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ru-RU" sz="2400" b="0" kern="1200">
            <a:latin typeface="Times New Roman" pitchFamily="18" charset="0"/>
            <a:cs typeface="Times New Roman" pitchFamily="18" charset="0"/>
          </a:endParaRPr>
        </a:p>
      </dsp:txBody>
      <dsp:txXfrm rot="-5400000">
        <a:off x="3830551" y="3286249"/>
        <a:ext cx="619816" cy="361312"/>
      </dsp:txXfrm>
    </dsp:sp>
    <dsp:sp modelId="{5F15B03E-92A8-4198-A685-F7A601554047}">
      <dsp:nvSpPr>
        <dsp:cNvPr id="0" name=""/>
        <dsp:cNvSpPr/>
      </dsp:nvSpPr>
      <dsp:spPr>
        <a:xfrm>
          <a:off x="0" y="3888437"/>
          <a:ext cx="8280920" cy="1856441"/>
        </a:xfrm>
        <a:prstGeom prst="roundRect">
          <a:avLst>
            <a:gd name="adj" fmla="val 10000"/>
          </a:avLst>
        </a:prstGeom>
        <a:solidFill>
          <a:schemeClr val="lt1">
            <a:hueOff val="0"/>
            <a:satOff val="0"/>
            <a:lumOff val="0"/>
            <a:alphaOff val="0"/>
          </a:schemeClr>
        </a:solidFill>
        <a:ln w="57150" cap="flat" cmpd="sng" algn="ctr">
          <a:solidFill>
            <a:schemeClr val="accent1">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b="0" kern="1200" dirty="0" err="1" smtClean="0">
              <a:solidFill>
                <a:srgbClr val="002060"/>
              </a:solidFill>
              <a:latin typeface="Times New Roman" pitchFamily="18" charset="0"/>
              <a:cs typeface="Times New Roman" pitchFamily="18" charset="0"/>
            </a:rPr>
            <a:t>Соңғы</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кезеңдерде</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білімді</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адамиластыру</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идеясының</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арқасында</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білім</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мазмұнының</a:t>
          </a:r>
          <a:r>
            <a:rPr lang="ru-RU" sz="2400" b="0" kern="1200" dirty="0" smtClean="0">
              <a:solidFill>
                <a:srgbClr val="002060"/>
              </a:solidFill>
              <a:latin typeface="Times New Roman" pitchFamily="18" charset="0"/>
              <a:cs typeface="Times New Roman" pitchFamily="18" charset="0"/>
            </a:rPr>
            <a:t> м</a:t>
          </a:r>
          <a:r>
            <a:rPr lang="en-US" sz="2400" b="0" kern="1200" dirty="0" smtClean="0">
              <a:solidFill>
                <a:srgbClr val="002060"/>
              </a:solidFill>
              <a:latin typeface="Times New Roman" pitchFamily="18" charset="0"/>
              <a:cs typeface="Times New Roman" pitchFamily="18" charset="0"/>
            </a:rPr>
            <a:t>ə</a:t>
          </a:r>
          <a:r>
            <a:rPr lang="ru-RU" sz="2400" b="0" kern="1200" dirty="0" err="1" smtClean="0">
              <a:solidFill>
                <a:srgbClr val="002060"/>
              </a:solidFill>
              <a:latin typeface="Times New Roman" pitchFamily="18" charset="0"/>
              <a:cs typeface="Times New Roman" pitchFamily="18" charset="0"/>
            </a:rPr>
            <a:t>нін</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айқындауда</a:t>
          </a:r>
          <a:r>
            <a:rPr lang="ru-RU" sz="2400" b="0" kern="1200" dirty="0" smtClean="0">
              <a:solidFill>
                <a:srgbClr val="002060"/>
              </a:solidFill>
              <a:latin typeface="Times New Roman" pitchFamily="18" charset="0"/>
              <a:cs typeface="Times New Roman" pitchFamily="18" charset="0"/>
            </a:rPr>
            <a:t> </a:t>
          </a:r>
          <a:r>
            <a:rPr lang="ru-RU" sz="2400" b="1" u="sng" kern="1200" dirty="0" err="1" smtClean="0">
              <a:solidFill>
                <a:srgbClr val="C00000"/>
              </a:solidFill>
              <a:latin typeface="Times New Roman" pitchFamily="18" charset="0"/>
              <a:cs typeface="Times New Roman" pitchFamily="18" charset="0"/>
            </a:rPr>
            <a:t>тұлғалық</a:t>
          </a:r>
          <a:r>
            <a:rPr lang="ru-RU" sz="2400" b="1" u="sng" kern="1200" dirty="0" smtClean="0">
              <a:solidFill>
                <a:srgbClr val="C00000"/>
              </a:solidFill>
              <a:latin typeface="Times New Roman" pitchFamily="18" charset="0"/>
              <a:cs typeface="Times New Roman" pitchFamily="18" charset="0"/>
            </a:rPr>
            <a:t> </a:t>
          </a:r>
          <a:r>
            <a:rPr lang="ru-RU" sz="2400" b="1" u="sng" kern="1200" dirty="0" err="1" smtClean="0">
              <a:solidFill>
                <a:srgbClr val="C00000"/>
              </a:solidFill>
              <a:latin typeface="Times New Roman" pitchFamily="18" charset="0"/>
              <a:cs typeface="Times New Roman" pitchFamily="18" charset="0"/>
            </a:rPr>
            <a:t>бағдарлы</a:t>
          </a:r>
          <a:r>
            <a:rPr lang="ru-RU" sz="2400" b="1" u="sng" kern="1200" dirty="0" smtClean="0">
              <a:solidFill>
                <a:srgbClr val="C00000"/>
              </a:solidFill>
              <a:latin typeface="Times New Roman" pitchFamily="18" charset="0"/>
              <a:cs typeface="Times New Roman" pitchFamily="18" charset="0"/>
            </a:rPr>
            <a:t> (личностно-ориентированное)</a:t>
          </a:r>
          <a:r>
            <a:rPr lang="ru-RU" sz="2400" b="0" u="sng" kern="1200" dirty="0" smtClean="0">
              <a:solidFill>
                <a:srgbClr val="C0000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оқу</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бағыты</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кең</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назарға</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алынуда</a:t>
          </a:r>
          <a:r>
            <a:rPr lang="ru-RU" sz="2400" b="0" kern="1200" dirty="0" smtClean="0">
              <a:solidFill>
                <a:srgbClr val="002060"/>
              </a:solidFill>
              <a:latin typeface="Times New Roman" pitchFamily="18" charset="0"/>
              <a:cs typeface="Times New Roman" pitchFamily="18" charset="0"/>
            </a:rPr>
            <a:t>. Осы </a:t>
          </a:r>
          <a:r>
            <a:rPr lang="ru-RU" sz="2400" b="0" kern="1200" dirty="0" err="1" smtClean="0">
              <a:solidFill>
                <a:srgbClr val="002060"/>
              </a:solidFill>
              <a:latin typeface="Times New Roman" pitchFamily="18" charset="0"/>
              <a:cs typeface="Times New Roman" pitchFamily="18" charset="0"/>
            </a:rPr>
            <a:t>бағытқа</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орай</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оқушылар</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белгілі</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оқу</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мазмұнын</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ғана</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меңгерумен</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шектелмеуі</a:t>
          </a:r>
          <a:r>
            <a:rPr lang="ru-RU" sz="2400" b="0" kern="1200" dirty="0" smtClean="0">
              <a:solidFill>
                <a:srgbClr val="002060"/>
              </a:solidFill>
              <a:latin typeface="Times New Roman" pitchFamily="18" charset="0"/>
              <a:cs typeface="Times New Roman" pitchFamily="18" charset="0"/>
            </a:rPr>
            <a:t> </a:t>
          </a:r>
          <a:r>
            <a:rPr lang="ru-RU" sz="2400" b="0" kern="1200" dirty="0" err="1" smtClean="0">
              <a:solidFill>
                <a:srgbClr val="002060"/>
              </a:solidFill>
              <a:latin typeface="Times New Roman" pitchFamily="18" charset="0"/>
              <a:cs typeface="Times New Roman" pitchFamily="18" charset="0"/>
            </a:rPr>
            <a:t>тиіс</a:t>
          </a:r>
          <a:endParaRPr lang="ru-RU" sz="2400" b="0" kern="1200" dirty="0">
            <a:solidFill>
              <a:srgbClr val="002060"/>
            </a:solidFill>
            <a:latin typeface="Times New Roman" pitchFamily="18" charset="0"/>
            <a:cs typeface="Times New Roman" pitchFamily="18" charset="0"/>
          </a:endParaRPr>
        </a:p>
      </dsp:txBody>
      <dsp:txXfrm>
        <a:off x="54373" y="3942810"/>
        <a:ext cx="8172174" cy="17476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A0D663-A9AC-4A6A-9F86-F52245C4CD62}">
      <dsp:nvSpPr>
        <dsp:cNvPr id="0" name=""/>
        <dsp:cNvSpPr/>
      </dsp:nvSpPr>
      <dsp:spPr>
        <a:xfrm>
          <a:off x="0" y="0"/>
          <a:ext cx="7222402" cy="1836204"/>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kk-KZ" sz="2300" b="1" kern="1200" dirty="0" smtClean="0">
              <a:solidFill>
                <a:srgbClr val="FFFF00"/>
              </a:solidFill>
              <a:latin typeface="Times New Roman" pitchFamily="18" charset="0"/>
              <a:cs typeface="Times New Roman" pitchFamily="18" charset="0"/>
            </a:rPr>
            <a:t>«Мазмұн» </a:t>
          </a:r>
          <a:r>
            <a:rPr lang="kk-KZ" sz="2300" b="1" kern="1200" dirty="0" smtClean="0">
              <a:latin typeface="Times New Roman" pitchFamily="18" charset="0"/>
              <a:cs typeface="Times New Roman" pitchFamily="18" charset="0"/>
            </a:rPr>
            <a:t>деген ұғымның түсінігі ежелгі грек ойшылдары Аристотель және Платонмен ашылды. Аристотельдің ойы бойынша, </a:t>
          </a:r>
          <a:r>
            <a:rPr lang="kk-KZ" sz="2300" b="1" u="sng" kern="1200" dirty="0" smtClean="0">
              <a:solidFill>
                <a:srgbClr val="FFFF00"/>
              </a:solidFill>
              <a:latin typeface="Times New Roman" pitchFamily="18" charset="0"/>
              <a:cs typeface="Times New Roman" pitchFamily="18" charset="0"/>
            </a:rPr>
            <a:t>мазмұн </a:t>
          </a:r>
          <a:r>
            <a:rPr lang="kk-KZ" sz="2300" b="1" u="none" kern="1200" dirty="0" smtClean="0">
              <a:latin typeface="Times New Roman" pitchFamily="18" charset="0"/>
              <a:cs typeface="Times New Roman" pitchFamily="18" charset="0"/>
            </a:rPr>
            <a:t>– </a:t>
          </a:r>
          <a:r>
            <a:rPr lang="kk-KZ" sz="2300" b="1" kern="1200" dirty="0" smtClean="0">
              <a:latin typeface="Times New Roman" pitchFamily="18" charset="0"/>
              <a:cs typeface="Times New Roman" pitchFamily="18" charset="0"/>
            </a:rPr>
            <a:t>ол бүтін бөліктерінің жиынтығы</a:t>
          </a:r>
          <a:endParaRPr lang="ru-RU" sz="2300" kern="1200" dirty="0">
            <a:latin typeface="Times New Roman" pitchFamily="18" charset="0"/>
            <a:cs typeface="Times New Roman" pitchFamily="18" charset="0"/>
          </a:endParaRPr>
        </a:p>
      </dsp:txBody>
      <dsp:txXfrm>
        <a:off x="53781" y="53781"/>
        <a:ext cx="5240994" cy="1728642"/>
      </dsp:txXfrm>
    </dsp:sp>
    <dsp:sp modelId="{28077AE8-6CFF-4224-A1EC-08336BC726E3}">
      <dsp:nvSpPr>
        <dsp:cNvPr id="0" name=""/>
        <dsp:cNvSpPr/>
      </dsp:nvSpPr>
      <dsp:spPr>
        <a:xfrm>
          <a:off x="637270" y="2142237"/>
          <a:ext cx="7222402" cy="1836204"/>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kk-KZ" sz="2300" b="1" kern="1200" dirty="0" smtClean="0">
              <a:latin typeface="Times New Roman" pitchFamily="18" charset="0"/>
              <a:cs typeface="Times New Roman" pitchFamily="18" charset="0"/>
            </a:rPr>
            <a:t>Кейіннен бұл ұғым </a:t>
          </a:r>
          <a:r>
            <a:rPr lang="kk-KZ" sz="2300" b="1" u="sng" kern="1200" dirty="0" smtClean="0">
              <a:latin typeface="Times New Roman" pitchFamily="18" charset="0"/>
              <a:cs typeface="Times New Roman" pitchFamily="18" charset="0"/>
            </a:rPr>
            <a:t>Гегельмен</a:t>
          </a:r>
          <a:r>
            <a:rPr lang="kk-KZ" sz="2300" b="1" kern="1200" dirty="0" smtClean="0">
              <a:latin typeface="Times New Roman" pitchFamily="18" charset="0"/>
              <a:cs typeface="Times New Roman" pitchFamily="18" charset="0"/>
            </a:rPr>
            <a:t> толықтырылды: «Барлық заттар материалды емес, бірақ барлық заттардың мазмұны болады» </a:t>
          </a:r>
          <a:endParaRPr lang="ru-RU" sz="2300" b="1" kern="1200" dirty="0">
            <a:latin typeface="Times New Roman" pitchFamily="18" charset="0"/>
            <a:cs typeface="Times New Roman" pitchFamily="18" charset="0"/>
          </a:endParaRPr>
        </a:p>
      </dsp:txBody>
      <dsp:txXfrm>
        <a:off x="691051" y="2196018"/>
        <a:ext cx="5284037" cy="1728642"/>
      </dsp:txXfrm>
    </dsp:sp>
    <dsp:sp modelId="{ED3D9207-9099-4AB2-A195-2157D697BC16}">
      <dsp:nvSpPr>
        <dsp:cNvPr id="0" name=""/>
        <dsp:cNvSpPr/>
      </dsp:nvSpPr>
      <dsp:spPr>
        <a:xfrm>
          <a:off x="1274541" y="4284475"/>
          <a:ext cx="7222402" cy="1836204"/>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kk-KZ" sz="2300" b="1" kern="1200" dirty="0" smtClean="0">
              <a:solidFill>
                <a:schemeClr val="tx1"/>
              </a:solidFill>
              <a:latin typeface="Times New Roman" pitchFamily="18" charset="0"/>
              <a:cs typeface="Times New Roman" pitchFamily="18" charset="0"/>
            </a:rPr>
            <a:t>«Білім берудің мазмұны»</a:t>
          </a:r>
          <a:r>
            <a:rPr lang="kk-KZ" sz="2300" b="1" kern="1200" dirty="0" smtClean="0">
              <a:latin typeface="Times New Roman" pitchFamily="18" charset="0"/>
              <a:cs typeface="Times New Roman" pitchFamily="18" charset="0"/>
            </a:rPr>
            <a:t> деген ұғымның педагогикалық түсінігі П.Ф. Каптеревпен анықталып, жүйелі білім ретінде түсіндірілді </a:t>
          </a:r>
          <a:endParaRPr lang="ru-RU" sz="2300" b="1" kern="1200" dirty="0">
            <a:latin typeface="Times New Roman" pitchFamily="18" charset="0"/>
            <a:cs typeface="Times New Roman" pitchFamily="18" charset="0"/>
          </a:endParaRPr>
        </a:p>
      </dsp:txBody>
      <dsp:txXfrm>
        <a:off x="1328322" y="4338256"/>
        <a:ext cx="5284037" cy="1728642"/>
      </dsp:txXfrm>
    </dsp:sp>
    <dsp:sp modelId="{E3C9A53F-344E-43BA-8D20-7D0DC2C62DE2}">
      <dsp:nvSpPr>
        <dsp:cNvPr id="0" name=""/>
        <dsp:cNvSpPr/>
      </dsp:nvSpPr>
      <dsp:spPr>
        <a:xfrm>
          <a:off x="6028869" y="1392454"/>
          <a:ext cx="1193532" cy="1193532"/>
        </a:xfrm>
        <a:prstGeom prst="downArrow">
          <a:avLst>
            <a:gd name="adj1" fmla="val 55000"/>
            <a:gd name="adj2" fmla="val 45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ru-RU" sz="3600" kern="1200">
            <a:latin typeface="Times New Roman" pitchFamily="18" charset="0"/>
            <a:cs typeface="Times New Roman" pitchFamily="18" charset="0"/>
          </a:endParaRPr>
        </a:p>
      </dsp:txBody>
      <dsp:txXfrm>
        <a:off x="6297414" y="1392454"/>
        <a:ext cx="656442" cy="898133"/>
      </dsp:txXfrm>
    </dsp:sp>
    <dsp:sp modelId="{BEB6FB1C-D8CD-4D5D-843F-75364CA16006}">
      <dsp:nvSpPr>
        <dsp:cNvPr id="0" name=""/>
        <dsp:cNvSpPr/>
      </dsp:nvSpPr>
      <dsp:spPr>
        <a:xfrm>
          <a:off x="6666140" y="3522451"/>
          <a:ext cx="1193532" cy="1193532"/>
        </a:xfrm>
        <a:prstGeom prst="downArrow">
          <a:avLst>
            <a:gd name="adj1" fmla="val 55000"/>
            <a:gd name="adj2" fmla="val 45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ru-RU" sz="3600" kern="1200">
            <a:latin typeface="Times New Roman" pitchFamily="18" charset="0"/>
            <a:cs typeface="Times New Roman" pitchFamily="18" charset="0"/>
          </a:endParaRPr>
        </a:p>
      </dsp:txBody>
      <dsp:txXfrm>
        <a:off x="6934685" y="3522451"/>
        <a:ext cx="656442" cy="89813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E80D23-A97A-4A77-8A5B-C67F83350ACC}">
      <dsp:nvSpPr>
        <dsp:cNvPr id="0" name=""/>
        <dsp:cNvSpPr/>
      </dsp:nvSpPr>
      <dsp:spPr>
        <a:xfrm>
          <a:off x="187940" y="886418"/>
          <a:ext cx="4635875" cy="4635875"/>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kk-KZ" sz="2400" b="1" u="sng" kern="1200" dirty="0" smtClean="0">
              <a:solidFill>
                <a:srgbClr val="FFFF00"/>
              </a:solidFill>
              <a:latin typeface="Times New Roman" pitchFamily="18" charset="0"/>
              <a:cs typeface="Times New Roman" pitchFamily="18" charset="0"/>
            </a:rPr>
            <a:t>Білім берудің мазмұны – </a:t>
          </a:r>
          <a:r>
            <a:rPr lang="kk-KZ" sz="2400" b="1" kern="1200" dirty="0" smtClean="0">
              <a:latin typeface="Times New Roman" pitchFamily="18" charset="0"/>
              <a:cs typeface="Times New Roman" pitchFamily="18" charset="0"/>
            </a:rPr>
            <a:t>дидактикада оқытудың мазмұндық жағын құрайтын, әлеуметтік тапсырыстың көп деңгейлік педагогикалық моделі</a:t>
          </a:r>
          <a:endParaRPr lang="ru-RU" sz="2400" kern="1200" dirty="0"/>
        </a:p>
      </dsp:txBody>
      <dsp:txXfrm>
        <a:off x="835292" y="1433087"/>
        <a:ext cx="2672936" cy="3542536"/>
      </dsp:txXfrm>
    </dsp:sp>
    <dsp:sp modelId="{7CAAD662-C5D2-44D5-A7FC-3DC40352EB73}">
      <dsp:nvSpPr>
        <dsp:cNvPr id="0" name=""/>
        <dsp:cNvSpPr/>
      </dsp:nvSpPr>
      <dsp:spPr>
        <a:xfrm>
          <a:off x="3529112" y="886418"/>
          <a:ext cx="4635875" cy="4635875"/>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kk-KZ" sz="2400" b="1" i="0" u="sng" kern="1200" dirty="0" smtClean="0">
              <a:solidFill>
                <a:srgbClr val="FFFF00"/>
              </a:solidFill>
              <a:latin typeface="Times New Roman" pitchFamily="18" charset="0"/>
              <a:cs typeface="Times New Roman" pitchFamily="18" charset="0"/>
            </a:rPr>
            <a:t>Педагогиканың мазмұны - </a:t>
          </a:r>
          <a:r>
            <a:rPr lang="kk-KZ" sz="2400" b="1" i="0" kern="1200" dirty="0" smtClean="0">
              <a:latin typeface="Times New Roman" pitchFamily="18" charset="0"/>
              <a:cs typeface="Times New Roman" pitchFamily="18" charset="0"/>
            </a:rPr>
            <a:t>педагогикалық білім, іскерлік, дағды мен құзыреттердің жүйесі</a:t>
          </a:r>
          <a:endParaRPr lang="ru-RU" sz="2400" kern="1200" dirty="0"/>
        </a:p>
      </dsp:txBody>
      <dsp:txXfrm>
        <a:off x="4844698" y="1433087"/>
        <a:ext cx="2672936" cy="35425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AC206C-A71B-4B3F-80ED-F341C5BBF044}">
      <dsp:nvSpPr>
        <dsp:cNvPr id="0" name=""/>
        <dsp:cNvSpPr/>
      </dsp:nvSpPr>
      <dsp:spPr>
        <a:xfrm>
          <a:off x="3256412" y="0"/>
          <a:ext cx="2947241" cy="2947690"/>
        </a:xfrm>
        <a:prstGeom prst="circularArrow">
          <a:avLst>
            <a:gd name="adj1" fmla="val 10980"/>
            <a:gd name="adj2" fmla="val 1142322"/>
            <a:gd name="adj3" fmla="val 4500000"/>
            <a:gd name="adj4" fmla="val 10800000"/>
            <a:gd name="adj5" fmla="val 125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E9054F-EFE0-459A-BC85-68F7C125F0AD}">
      <dsp:nvSpPr>
        <dsp:cNvPr id="0" name=""/>
        <dsp:cNvSpPr/>
      </dsp:nvSpPr>
      <dsp:spPr>
        <a:xfrm>
          <a:off x="499800" y="2664297"/>
          <a:ext cx="7623104" cy="8186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kk-KZ" sz="2400" b="1" i="0" u="sng" kern="1200" dirty="0" smtClean="0">
              <a:solidFill>
                <a:srgbClr val="C00000"/>
              </a:solidFill>
              <a:latin typeface="Times New Roman" pitchFamily="18" charset="0"/>
              <a:cs typeface="Times New Roman" pitchFamily="18" charset="0"/>
            </a:rPr>
            <a:t>Монография –</a:t>
          </a:r>
          <a:r>
            <a:rPr lang="kk-KZ" sz="2400" i="0" kern="1200" dirty="0" smtClean="0">
              <a:solidFill>
                <a:srgbClr val="C00000"/>
              </a:solidFill>
              <a:latin typeface="Times New Roman" pitchFamily="18" charset="0"/>
              <a:cs typeface="Times New Roman" pitchFamily="18" charset="0"/>
            </a:rPr>
            <a:t> </a:t>
          </a:r>
          <a:r>
            <a:rPr lang="kk-KZ" sz="2000" kern="1200" dirty="0" smtClean="0">
              <a:latin typeface="Times New Roman" pitchFamily="18" charset="0"/>
              <a:cs typeface="Times New Roman" pitchFamily="18" charset="0"/>
            </a:rPr>
            <a:t>теориялық-әдіснамалық немесе теориялық-эксперименттік, тарихи-педагогикалық зерттеулердің нәтижелері баяндалатын арнайы бір ғылыми сұраққа немесе тақырыпқа арналған ғылыми басылым</a:t>
          </a:r>
          <a:endParaRPr lang="ru-RU" sz="2000" b="1" kern="1200" dirty="0">
            <a:latin typeface="Times New Roman" pitchFamily="18" charset="0"/>
            <a:cs typeface="Times New Roman" pitchFamily="18" charset="0"/>
          </a:endParaRPr>
        </a:p>
      </dsp:txBody>
      <dsp:txXfrm>
        <a:off x="499800" y="2664297"/>
        <a:ext cx="7623104" cy="818666"/>
      </dsp:txXfrm>
    </dsp:sp>
    <dsp:sp modelId="{2C0BCEF4-2205-4FCE-A5CC-48AB58150617}">
      <dsp:nvSpPr>
        <dsp:cNvPr id="0" name=""/>
        <dsp:cNvSpPr/>
      </dsp:nvSpPr>
      <dsp:spPr>
        <a:xfrm>
          <a:off x="2437826" y="1693666"/>
          <a:ext cx="2947241" cy="2947690"/>
        </a:xfrm>
        <a:prstGeom prst="leftCircularArrow">
          <a:avLst>
            <a:gd name="adj1" fmla="val 10980"/>
            <a:gd name="adj2" fmla="val 1142322"/>
            <a:gd name="adj3" fmla="val 6300000"/>
            <a:gd name="adj4" fmla="val 18900000"/>
            <a:gd name="adj5" fmla="val 125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166CE0-D053-4FC0-9F3B-E741541107D4}">
      <dsp:nvSpPr>
        <dsp:cNvPr id="0" name=""/>
        <dsp:cNvSpPr/>
      </dsp:nvSpPr>
      <dsp:spPr>
        <a:xfrm>
          <a:off x="211759" y="4320483"/>
          <a:ext cx="8049551" cy="8186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kk-KZ" sz="2400" b="1" i="0" u="sng" kern="1200" dirty="0" smtClean="0">
              <a:solidFill>
                <a:schemeClr val="accent2">
                  <a:lumMod val="75000"/>
                </a:schemeClr>
              </a:solidFill>
              <a:latin typeface="Times New Roman" pitchFamily="18" charset="0"/>
              <a:cs typeface="Times New Roman" pitchFamily="18" charset="0"/>
            </a:rPr>
            <a:t>Ғылыми мақала – </a:t>
          </a:r>
          <a:r>
            <a:rPr lang="kk-KZ" sz="2000" kern="1200" dirty="0" smtClean="0">
              <a:latin typeface="Times New Roman" pitchFamily="18" charset="0"/>
              <a:cs typeface="Times New Roman" pitchFamily="18" charset="0"/>
            </a:rPr>
            <a:t>зерттеушінің қарастырған мәселесі бойынша мақсат, міндеттерінің, әдістемесінің, нәтижелері мен қорытындыларының қысқаша түйінді баяндауы</a:t>
          </a:r>
          <a:endParaRPr lang="ru-RU" sz="2000" b="1" i="0" kern="1200" dirty="0">
            <a:latin typeface="Times New Roman" pitchFamily="18" charset="0"/>
            <a:cs typeface="Times New Roman" pitchFamily="18" charset="0"/>
          </a:endParaRPr>
        </a:p>
      </dsp:txBody>
      <dsp:txXfrm>
        <a:off x="211759" y="4320483"/>
        <a:ext cx="8049551" cy="818666"/>
      </dsp:txXfrm>
    </dsp:sp>
    <dsp:sp modelId="{78CBD432-B32D-4E3E-8DF3-2FFA500C23B6}">
      <dsp:nvSpPr>
        <dsp:cNvPr id="0" name=""/>
        <dsp:cNvSpPr/>
      </dsp:nvSpPr>
      <dsp:spPr>
        <a:xfrm>
          <a:off x="3466178" y="3590009"/>
          <a:ext cx="2532137" cy="2533152"/>
        </a:xfrm>
        <a:prstGeom prst="blockArc">
          <a:avLst>
            <a:gd name="adj1" fmla="val 13500000"/>
            <a:gd name="adj2" fmla="val 10800000"/>
            <a:gd name="adj3" fmla="val 1274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5F8757-4A7B-44C6-BC72-78D5BB38F54F}">
      <dsp:nvSpPr>
        <dsp:cNvPr id="0" name=""/>
        <dsp:cNvSpPr/>
      </dsp:nvSpPr>
      <dsp:spPr>
        <a:xfrm>
          <a:off x="499793" y="1152128"/>
          <a:ext cx="7572203" cy="8186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kk-KZ" sz="2400" b="1" i="0" u="sng" kern="1200" dirty="0" smtClean="0">
              <a:solidFill>
                <a:schemeClr val="accent2">
                  <a:lumMod val="75000"/>
                </a:schemeClr>
              </a:solidFill>
              <a:latin typeface="Times New Roman" pitchFamily="18" charset="0"/>
              <a:cs typeface="Times New Roman" pitchFamily="18" charset="0"/>
            </a:rPr>
            <a:t>Оқулық –</a:t>
          </a:r>
          <a:r>
            <a:rPr lang="kk-KZ" sz="2400" i="0" u="sng" kern="1200" dirty="0" smtClean="0">
              <a:solidFill>
                <a:schemeClr val="accent2">
                  <a:lumMod val="75000"/>
                </a:schemeClr>
              </a:solidFill>
              <a:latin typeface="Times New Roman" pitchFamily="18" charset="0"/>
              <a:cs typeface="Times New Roman" pitchFamily="18" charset="0"/>
            </a:rPr>
            <a:t> </a:t>
          </a:r>
          <a:r>
            <a:rPr lang="kk-KZ" sz="2000" kern="1200" dirty="0" smtClean="0">
              <a:latin typeface="Times New Roman" pitchFamily="18" charset="0"/>
              <a:cs typeface="Times New Roman" pitchFamily="18" charset="0"/>
            </a:rPr>
            <a:t>қазіргі заманғы ғылым мен мәдениеттің жетістіктері деңгейінде белгілі бір жастағылар мен әлеуметтік топтарды оқыту мен тәрбиелеудің мақсаттары мен міндеттеріне жауап беретін, белгілі бір салада жүйелі түрде баяндалатын білім негіздері туралы кітап</a:t>
          </a:r>
          <a:endParaRPr lang="ru-RU" sz="2000" kern="1200" dirty="0">
            <a:latin typeface="Times New Roman" pitchFamily="18" charset="0"/>
            <a:cs typeface="Times New Roman" pitchFamily="18" charset="0"/>
          </a:endParaRPr>
        </a:p>
      </dsp:txBody>
      <dsp:txXfrm>
        <a:off x="499793" y="1152128"/>
        <a:ext cx="7572203" cy="818666"/>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E8B9AF-1B38-42AE-934A-42FEAF8EAD46}" type="datetimeFigureOut">
              <a:rPr lang="ru-RU" smtClean="0"/>
              <a:t>01.10.2018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884B02-7FA1-41B3-93B3-E26FC5BD61B5}" type="slidenum">
              <a:rPr lang="ru-RU" smtClean="0"/>
              <a:t>‹#›</a:t>
            </a:fld>
            <a:endParaRPr lang="ru-RU"/>
          </a:p>
        </p:txBody>
      </p:sp>
    </p:spTree>
    <p:extLst>
      <p:ext uri="{BB962C8B-B14F-4D97-AF65-F5344CB8AC3E}">
        <p14:creationId xmlns:p14="http://schemas.microsoft.com/office/powerpoint/2010/main" val="1616737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D884B02-7FA1-41B3-93B3-E26FC5BD61B5}" type="slidenum">
              <a:rPr lang="ru-RU" smtClean="0"/>
              <a:t>5</a:t>
            </a:fld>
            <a:endParaRPr lang="ru-RU"/>
          </a:p>
        </p:txBody>
      </p:sp>
    </p:spTree>
    <p:extLst>
      <p:ext uri="{BB962C8B-B14F-4D97-AF65-F5344CB8AC3E}">
        <p14:creationId xmlns:p14="http://schemas.microsoft.com/office/powerpoint/2010/main" val="2616069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B4C71EC6-210F-42DE-9C53-41977AD35B3D}" type="datetimeFigureOut">
              <a:rPr lang="ru-RU" smtClean="0"/>
              <a:t>01.10.2018</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01.10.2018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01.10.2018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B4C71EC6-210F-42DE-9C53-41977AD35B3D}" type="datetimeFigureOut">
              <a:rPr lang="ru-RU" smtClean="0"/>
              <a:t>01.10.2018</a:t>
            </a:fld>
            <a:endParaRPr lang="ru-RU"/>
          </a:p>
        </p:txBody>
      </p:sp>
      <p:sp>
        <p:nvSpPr>
          <p:cNvPr id="9" name="Номер слайда 8"/>
          <p:cNvSpPr>
            <a:spLocks noGrp="1"/>
          </p:cNvSpPr>
          <p:nvPr>
            <p:ph type="sldNum" sz="quarter" idx="15"/>
          </p:nvPr>
        </p:nvSpPr>
        <p:spPr/>
        <p:txBody>
          <a:bodyPr rtlCol="0"/>
          <a:lstStyle/>
          <a:p>
            <a:fld id="{B19B0651-EE4F-4900-A07F-96A6BFA9D0F0}" type="slidenum">
              <a:rPr lang="ru-RU" smtClean="0"/>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B4C71EC6-210F-42DE-9C53-41977AD35B3D}" type="datetimeFigureOut">
              <a:rPr lang="ru-RU" smtClean="0"/>
              <a:t>01.10.2018</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01.10.2018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01.10.2018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B4C71EC6-210F-42DE-9C53-41977AD35B3D}" type="datetimeFigureOut">
              <a:rPr lang="ru-RU" smtClean="0"/>
              <a:t>01.10.2018</a:t>
            </a:fld>
            <a:endParaRPr lang="ru-RU"/>
          </a:p>
        </p:txBody>
      </p:sp>
      <p:sp>
        <p:nvSpPr>
          <p:cNvPr id="7" name="Номер слайда 6"/>
          <p:cNvSpPr>
            <a:spLocks noGrp="1"/>
          </p:cNvSpPr>
          <p:nvPr>
            <p:ph type="sldNum" sz="quarter" idx="11"/>
          </p:nvPr>
        </p:nvSpPr>
        <p:spPr/>
        <p:txBody>
          <a:bodyPr rtlCol="0"/>
          <a:lstStyle/>
          <a:p>
            <a:fld id="{B19B0651-EE4F-4900-A07F-96A6BFA9D0F0}" type="slidenum">
              <a:rPr lang="ru-RU" smtClean="0"/>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01.10.2018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B4C71EC6-210F-42DE-9C53-41977AD35B3D}" type="datetimeFigureOut">
              <a:rPr lang="ru-RU" smtClean="0"/>
              <a:t>01.10.2018</a:t>
            </a:fld>
            <a:endParaRPr lang="ru-RU"/>
          </a:p>
        </p:txBody>
      </p:sp>
      <p:sp>
        <p:nvSpPr>
          <p:cNvPr id="22" name="Номер слайда 21"/>
          <p:cNvSpPr>
            <a:spLocks noGrp="1"/>
          </p:cNvSpPr>
          <p:nvPr>
            <p:ph type="sldNum" sz="quarter" idx="15"/>
          </p:nvPr>
        </p:nvSpPr>
        <p:spPr/>
        <p:txBody>
          <a:bodyPr rtlCol="0"/>
          <a:lstStyle/>
          <a:p>
            <a:fld id="{B19B0651-EE4F-4900-A07F-96A6BFA9D0F0}" type="slidenum">
              <a:rPr lang="ru-RU" smtClean="0"/>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B4C71EC6-210F-42DE-9C53-41977AD35B3D}" type="datetimeFigureOut">
              <a:rPr lang="ru-RU" smtClean="0"/>
              <a:t>01.10.2018</a:t>
            </a:fld>
            <a:endParaRPr lang="ru-RU"/>
          </a:p>
        </p:txBody>
      </p:sp>
      <p:sp>
        <p:nvSpPr>
          <p:cNvPr id="18" name="Номер слайда 17"/>
          <p:cNvSpPr>
            <a:spLocks noGrp="1"/>
          </p:cNvSpPr>
          <p:nvPr>
            <p:ph type="sldNum" sz="quarter" idx="11"/>
          </p:nvPr>
        </p:nvSpPr>
        <p:spPr/>
        <p:txBody>
          <a:bodyPr rtlCol="0"/>
          <a:lstStyle/>
          <a:p>
            <a:fld id="{B19B0651-EE4F-4900-A07F-96A6BFA9D0F0}" type="slidenum">
              <a:rPr lang="ru-RU" smtClean="0"/>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4C71EC6-210F-42DE-9C53-41977AD35B3D}" type="datetimeFigureOut">
              <a:rPr lang="ru-RU" smtClean="0"/>
              <a:t>01.10.2018</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07704" y="620688"/>
            <a:ext cx="6463680" cy="1524000"/>
          </a:xfrm>
        </p:spPr>
        <p:txBody>
          <a:bodyPr/>
          <a:lstStyle/>
          <a:p>
            <a:r>
              <a:rPr lang="kk-KZ" sz="3200" b="1" dirty="0" smtClean="0">
                <a:solidFill>
                  <a:srgbClr val="002060"/>
                </a:solidFill>
                <a:latin typeface="Times New Roman" pitchFamily="18" charset="0"/>
                <a:cs typeface="Times New Roman" pitchFamily="18" charset="0"/>
              </a:rPr>
              <a:t>№</a:t>
            </a:r>
            <a:r>
              <a:rPr lang="ru-RU" sz="3200" b="1" dirty="0" smtClean="0">
                <a:solidFill>
                  <a:srgbClr val="002060"/>
                </a:solidFill>
                <a:latin typeface="Times New Roman" pitchFamily="18" charset="0"/>
                <a:cs typeface="Times New Roman" pitchFamily="18" charset="0"/>
              </a:rPr>
              <a:t>12 </a:t>
            </a:r>
            <a:r>
              <a:rPr lang="kk-KZ" sz="3200" b="1" dirty="0" smtClean="0">
                <a:solidFill>
                  <a:srgbClr val="002060"/>
                </a:solidFill>
                <a:latin typeface="Times New Roman" pitchFamily="18" charset="0"/>
                <a:cs typeface="Times New Roman" pitchFamily="18" charset="0"/>
              </a:rPr>
              <a:t>дәріс тақырыбы: </a:t>
            </a:r>
            <a:r>
              <a:rPr lang="ru-RU" sz="3200" b="1" dirty="0" err="1" smtClean="0">
                <a:solidFill>
                  <a:srgbClr val="002060"/>
                </a:solidFill>
                <a:latin typeface="Times New Roman" pitchFamily="18" charset="0"/>
                <a:cs typeface="Times New Roman" pitchFamily="18" charset="0"/>
              </a:rPr>
              <a:t>Білім</a:t>
            </a:r>
            <a:r>
              <a:rPr lang="ru-RU" sz="3200" b="1" dirty="0" smtClean="0">
                <a:solidFill>
                  <a:srgbClr val="002060"/>
                </a:solidFill>
                <a:latin typeface="Times New Roman" pitchFamily="18" charset="0"/>
                <a:cs typeface="Times New Roman" pitchFamily="18" charset="0"/>
              </a:rPr>
              <a:t> </a:t>
            </a:r>
            <a:r>
              <a:rPr lang="ru-RU" sz="3200" b="1" dirty="0" err="1">
                <a:solidFill>
                  <a:srgbClr val="002060"/>
                </a:solidFill>
                <a:latin typeface="Times New Roman" pitchFamily="18" charset="0"/>
                <a:cs typeface="Times New Roman" pitchFamily="18" charset="0"/>
              </a:rPr>
              <a:t>мазмұны</a:t>
            </a:r>
            <a:endParaRPr lang="ru-RU" sz="3200" b="1" dirty="0">
              <a:solidFill>
                <a:srgbClr val="00206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2627784" y="2492896"/>
            <a:ext cx="5777880" cy="2232248"/>
          </a:xfrm>
        </p:spPr>
        <p:txBody>
          <a:bodyPr>
            <a:noAutofit/>
          </a:bodyPr>
          <a:lstStyle/>
          <a:p>
            <a:pPr marL="514350" indent="-514350" algn="just">
              <a:buFont typeface="+mj-lt"/>
              <a:buAutoNum type="arabicPeriod"/>
            </a:pPr>
            <a:r>
              <a:rPr lang="kk-KZ" sz="2400" b="1" dirty="0">
                <a:solidFill>
                  <a:srgbClr val="002060"/>
                </a:solidFill>
                <a:latin typeface="Times New Roman" pitchFamily="18" charset="0"/>
                <a:cs typeface="Times New Roman" pitchFamily="18" charset="0"/>
              </a:rPr>
              <a:t>Білім мазмұны түсінігі жəне оның </a:t>
            </a:r>
            <a:r>
              <a:rPr lang="kk-KZ" sz="2400" b="1" dirty="0" smtClean="0">
                <a:solidFill>
                  <a:srgbClr val="002060"/>
                </a:solidFill>
                <a:latin typeface="Times New Roman" pitchFamily="18" charset="0"/>
                <a:cs typeface="Times New Roman" pitchFamily="18" charset="0"/>
              </a:rPr>
              <a:t>мəні</a:t>
            </a:r>
          </a:p>
          <a:p>
            <a:pPr marL="514350" indent="-514350" algn="just">
              <a:buFont typeface="+mj-lt"/>
              <a:buAutoNum type="arabicPeriod"/>
            </a:pPr>
            <a:r>
              <a:rPr lang="kk-KZ" sz="2400" b="1" dirty="0" smtClean="0">
                <a:solidFill>
                  <a:srgbClr val="002060"/>
                </a:solidFill>
                <a:latin typeface="Times New Roman" pitchFamily="18" charset="0"/>
                <a:cs typeface="Times New Roman" pitchFamily="18" charset="0"/>
              </a:rPr>
              <a:t>Білім </a:t>
            </a:r>
            <a:r>
              <a:rPr lang="kk-KZ" sz="2400" b="1" dirty="0">
                <a:solidFill>
                  <a:srgbClr val="002060"/>
                </a:solidFill>
                <a:latin typeface="Times New Roman" pitchFamily="18" charset="0"/>
                <a:cs typeface="Times New Roman" pitchFamily="18" charset="0"/>
              </a:rPr>
              <a:t>мазмұнын қалыптастыруға байланысты негізгі </a:t>
            </a:r>
            <a:r>
              <a:rPr lang="kk-KZ" sz="2400" b="1" dirty="0" smtClean="0">
                <a:solidFill>
                  <a:srgbClr val="002060"/>
                </a:solidFill>
                <a:latin typeface="Times New Roman" pitchFamily="18" charset="0"/>
                <a:cs typeface="Times New Roman" pitchFamily="18" charset="0"/>
              </a:rPr>
              <a:t>теориялар</a:t>
            </a:r>
          </a:p>
          <a:p>
            <a:pPr marL="514350" indent="-514350" algn="just">
              <a:buFont typeface="+mj-lt"/>
              <a:buAutoNum type="arabicPeriod"/>
            </a:pPr>
            <a:r>
              <a:rPr lang="kk-KZ" sz="2400" b="1" dirty="0" smtClean="0">
                <a:solidFill>
                  <a:srgbClr val="002060"/>
                </a:solidFill>
                <a:latin typeface="Times New Roman" pitchFamily="18" charset="0"/>
                <a:cs typeface="Times New Roman" pitchFamily="18" charset="0"/>
              </a:rPr>
              <a:t>Мемлекеттік </a:t>
            </a:r>
            <a:r>
              <a:rPr lang="kk-KZ" sz="2400" b="1" dirty="0">
                <a:solidFill>
                  <a:srgbClr val="002060"/>
                </a:solidFill>
                <a:latin typeface="Times New Roman" pitchFamily="18" charset="0"/>
                <a:cs typeface="Times New Roman" pitchFamily="18" charset="0"/>
              </a:rPr>
              <a:t>білім </a:t>
            </a:r>
            <a:r>
              <a:rPr lang="kk-KZ" sz="2400" b="1" dirty="0" smtClean="0">
                <a:solidFill>
                  <a:srgbClr val="002060"/>
                </a:solidFill>
                <a:latin typeface="Times New Roman" pitchFamily="18" charset="0"/>
                <a:cs typeface="Times New Roman" pitchFamily="18" charset="0"/>
              </a:rPr>
              <a:t>стандарты</a:t>
            </a:r>
            <a:endParaRPr lang="ru-RU" sz="2400" b="1" dirty="0" smtClean="0">
              <a:solidFill>
                <a:srgbClr val="002060"/>
              </a:solidFill>
              <a:latin typeface="Times New Roman" pitchFamily="18" charset="0"/>
              <a:cs typeface="Times New Roman" pitchFamily="18" charset="0"/>
            </a:endParaRPr>
          </a:p>
          <a:p>
            <a:pPr marL="514350" indent="-514350" algn="just">
              <a:buFont typeface="+mj-lt"/>
              <a:buAutoNum type="arabicPeriod"/>
            </a:pPr>
            <a:r>
              <a:rPr lang="ru-RU" sz="2400" b="1" dirty="0" err="1" smtClean="0">
                <a:solidFill>
                  <a:srgbClr val="002060"/>
                </a:solidFill>
                <a:latin typeface="Times New Roman" pitchFamily="18" charset="0"/>
                <a:cs typeface="Times New Roman" pitchFamily="18" charset="0"/>
              </a:rPr>
              <a:t>Оқу</a:t>
            </a:r>
            <a:r>
              <a:rPr lang="ru-RU" sz="2400" b="1" dirty="0" smtClean="0">
                <a:solidFill>
                  <a:srgbClr val="002060"/>
                </a:solidFill>
                <a:latin typeface="Times New Roman" pitchFamily="18" charset="0"/>
                <a:cs typeface="Times New Roman" pitchFamily="18" charset="0"/>
              </a:rPr>
              <a:t> </a:t>
            </a:r>
            <a:r>
              <a:rPr lang="ru-RU" sz="2400" b="1" dirty="0" err="1">
                <a:solidFill>
                  <a:srgbClr val="002060"/>
                </a:solidFill>
                <a:latin typeface="Times New Roman" pitchFamily="18" charset="0"/>
                <a:cs typeface="Times New Roman" pitchFamily="18" charset="0"/>
              </a:rPr>
              <a:t>жоспарлары</a:t>
            </a:r>
            <a:r>
              <a:rPr lang="ru-RU" sz="2400" b="1" dirty="0">
                <a:solidFill>
                  <a:srgbClr val="002060"/>
                </a:solidFill>
                <a:latin typeface="Times New Roman" pitchFamily="18" charset="0"/>
                <a:cs typeface="Times New Roman" pitchFamily="18" charset="0"/>
              </a:rPr>
              <a:t>, </a:t>
            </a:r>
            <a:r>
              <a:rPr lang="ru-RU" sz="2400" b="1" dirty="0" err="1">
                <a:solidFill>
                  <a:srgbClr val="002060"/>
                </a:solidFill>
                <a:latin typeface="Times New Roman" pitchFamily="18" charset="0"/>
                <a:cs typeface="Times New Roman" pitchFamily="18" charset="0"/>
              </a:rPr>
              <a:t>бағдарламалары</a:t>
            </a:r>
            <a:r>
              <a:rPr lang="ru-RU" sz="2400" b="1" dirty="0">
                <a:solidFill>
                  <a:srgbClr val="002060"/>
                </a:solidFill>
                <a:latin typeface="Times New Roman" pitchFamily="18" charset="0"/>
                <a:cs typeface="Times New Roman" pitchFamily="18" charset="0"/>
              </a:rPr>
              <a:t> </a:t>
            </a:r>
            <a:r>
              <a:rPr lang="ru-RU" sz="2400" b="1" dirty="0" err="1">
                <a:solidFill>
                  <a:srgbClr val="002060"/>
                </a:solidFill>
                <a:latin typeface="Times New Roman" pitchFamily="18" charset="0"/>
                <a:cs typeface="Times New Roman" pitchFamily="18" charset="0"/>
              </a:rPr>
              <a:t>жəне</a:t>
            </a:r>
            <a:r>
              <a:rPr lang="ru-RU" sz="2400" b="1" dirty="0">
                <a:solidFill>
                  <a:srgbClr val="002060"/>
                </a:solidFill>
                <a:latin typeface="Times New Roman" pitchFamily="18" charset="0"/>
                <a:cs typeface="Times New Roman" pitchFamily="18" charset="0"/>
              </a:rPr>
              <a:t> </a:t>
            </a:r>
            <a:r>
              <a:rPr lang="ru-RU" sz="2400" b="1" dirty="0" err="1">
                <a:solidFill>
                  <a:srgbClr val="002060"/>
                </a:solidFill>
                <a:latin typeface="Times New Roman" pitchFamily="18" charset="0"/>
                <a:cs typeface="Times New Roman" pitchFamily="18" charset="0"/>
              </a:rPr>
              <a:t>оқу</a:t>
            </a:r>
            <a:r>
              <a:rPr lang="ru-RU" sz="2400" b="1" dirty="0">
                <a:solidFill>
                  <a:srgbClr val="002060"/>
                </a:solidFill>
                <a:latin typeface="Times New Roman" pitchFamily="18" charset="0"/>
                <a:cs typeface="Times New Roman" pitchFamily="18" charset="0"/>
              </a:rPr>
              <a:t> </a:t>
            </a:r>
            <a:r>
              <a:rPr lang="ru-RU" sz="2400" b="1" dirty="0" err="1">
                <a:solidFill>
                  <a:srgbClr val="002060"/>
                </a:solidFill>
                <a:latin typeface="Times New Roman" pitchFamily="18" charset="0"/>
                <a:cs typeface="Times New Roman" pitchFamily="18" charset="0"/>
              </a:rPr>
              <a:t>құралдары</a:t>
            </a:r>
            <a:endParaRPr lang="ru-RU" sz="24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9712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кругленный прямоугольник 2"/>
          <p:cNvSpPr/>
          <p:nvPr/>
        </p:nvSpPr>
        <p:spPr>
          <a:xfrm>
            <a:off x="395826" y="332656"/>
            <a:ext cx="8064896" cy="626469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kk-KZ" sz="2400" b="1" u="sng" dirty="0">
                <a:solidFill>
                  <a:schemeClr val="bg1"/>
                </a:solidFill>
                <a:latin typeface="Times New Roman" pitchFamily="18" charset="0"/>
                <a:cs typeface="Times New Roman" pitchFamily="18" charset="0"/>
              </a:rPr>
              <a:t>Оқу құралы </a:t>
            </a:r>
            <a:r>
              <a:rPr lang="kk-KZ" sz="2400" b="1" dirty="0">
                <a:solidFill>
                  <a:schemeClr val="bg1"/>
                </a:solidFill>
                <a:latin typeface="Times New Roman" pitchFamily="18" charset="0"/>
                <a:cs typeface="Times New Roman" pitchFamily="18" charset="0"/>
              </a:rPr>
              <a:t>– </a:t>
            </a:r>
            <a:r>
              <a:rPr lang="kk-KZ" dirty="0">
                <a:latin typeface="Times New Roman" pitchFamily="18" charset="0"/>
                <a:cs typeface="Times New Roman" pitchFamily="18" charset="0"/>
              </a:rPr>
              <a:t>автордың ғылыми көзқарасы мен амалдарына байланысты түсіндірілетін, нақты бір ғылымның негіздері ашылып көрсетілетін кітап. Оқу құралдарында өзіндік жұмыстарды орындауға арналған әдістемелік нұсқаулықтар, қысқаша сөздіктер, анықтамалық мәліметтер, жаттығулар және т.б. болады.</a:t>
            </a:r>
            <a:endParaRPr lang="ru-RU" dirty="0">
              <a:latin typeface="Times New Roman" pitchFamily="18" charset="0"/>
              <a:cs typeface="Times New Roman" pitchFamily="18" charset="0"/>
            </a:endParaRPr>
          </a:p>
          <a:p>
            <a:pPr algn="just"/>
            <a:r>
              <a:rPr lang="kk-KZ" dirty="0">
                <a:latin typeface="Times New Roman" pitchFamily="18" charset="0"/>
                <a:cs typeface="Times New Roman" pitchFamily="18" charset="0"/>
              </a:rPr>
              <a:t>Қорытындылай келе, оқулықтар мен оқу құралдары – білім алушылардың өзіндік жұмысын ұйымдастырудың және білімнің көзі болып табылатын оқытудың дидактикалық құралдары.</a:t>
            </a:r>
            <a:endParaRPr lang="ru-RU" dirty="0">
              <a:latin typeface="Times New Roman" pitchFamily="18" charset="0"/>
              <a:cs typeface="Times New Roman" pitchFamily="18" charset="0"/>
            </a:endParaRPr>
          </a:p>
          <a:p>
            <a:pPr algn="just"/>
            <a:r>
              <a:rPr lang="kk-KZ" dirty="0">
                <a:latin typeface="Times New Roman" pitchFamily="18" charset="0"/>
                <a:cs typeface="Times New Roman" pitchFamily="18" charset="0"/>
              </a:rPr>
              <a:t>Оқулықтар мен оқу құралдары келесі дидактикалық критерилерге сәйкес болуы керек:</a:t>
            </a:r>
            <a:endParaRPr lang="ru-RU" dirty="0">
              <a:latin typeface="Times New Roman" pitchFamily="18" charset="0"/>
              <a:cs typeface="Times New Roman" pitchFamily="18" charset="0"/>
            </a:endParaRPr>
          </a:p>
          <a:p>
            <a:pPr algn="just"/>
            <a:r>
              <a:rPr lang="kk-KZ" dirty="0">
                <a:latin typeface="Times New Roman" pitchFamily="18" charset="0"/>
                <a:cs typeface="Times New Roman" pitchFamily="18" charset="0"/>
              </a:rPr>
              <a:t>-педагогикалық білімдердің жүйеленген және жинақталған баяндауы;</a:t>
            </a:r>
            <a:endParaRPr lang="ru-RU" dirty="0">
              <a:latin typeface="Times New Roman" pitchFamily="18" charset="0"/>
              <a:cs typeface="Times New Roman" pitchFamily="18" charset="0"/>
            </a:endParaRPr>
          </a:p>
          <a:p>
            <a:pPr algn="just"/>
            <a:r>
              <a:rPr lang="kk-KZ" dirty="0">
                <a:latin typeface="Times New Roman" pitchFamily="18" charset="0"/>
                <a:cs typeface="Times New Roman" pitchFamily="18" charset="0"/>
              </a:rPr>
              <a:t>-баяндаулардың нақтылығы және фактілік материалдардың қажеттілігі мен жеткілікті көлемде болуы;</a:t>
            </a:r>
            <a:endParaRPr lang="ru-RU" dirty="0">
              <a:latin typeface="Times New Roman" pitchFamily="18" charset="0"/>
              <a:cs typeface="Times New Roman" pitchFamily="18" charset="0"/>
            </a:endParaRPr>
          </a:p>
          <a:p>
            <a:pPr algn="just"/>
            <a:r>
              <a:rPr lang="kk-KZ" dirty="0">
                <a:latin typeface="Times New Roman" pitchFamily="18" charset="0"/>
                <a:cs typeface="Times New Roman" pitchFamily="18" charset="0"/>
              </a:rPr>
              <a:t>-баяндаулардың нақтылығы және түйінделуі;</a:t>
            </a:r>
            <a:endParaRPr lang="ru-RU" dirty="0">
              <a:latin typeface="Times New Roman" pitchFamily="18" charset="0"/>
              <a:cs typeface="Times New Roman" pitchFamily="18" charset="0"/>
            </a:endParaRPr>
          </a:p>
          <a:p>
            <a:pPr algn="just"/>
            <a:r>
              <a:rPr lang="kk-KZ" dirty="0">
                <a:latin typeface="Times New Roman" pitchFamily="18" charset="0"/>
                <a:cs typeface="Times New Roman" pitchFamily="18" charset="0"/>
              </a:rPr>
              <a:t>-баяндаулардың қолжетімділігі;</a:t>
            </a:r>
            <a:endParaRPr lang="ru-RU" dirty="0">
              <a:latin typeface="Times New Roman" pitchFamily="18" charset="0"/>
              <a:cs typeface="Times New Roman" pitchFamily="18" charset="0"/>
            </a:endParaRPr>
          </a:p>
          <a:p>
            <a:pPr algn="just"/>
            <a:r>
              <a:rPr lang="kk-KZ" dirty="0">
                <a:latin typeface="Times New Roman" pitchFamily="18" charset="0"/>
                <a:cs typeface="Times New Roman" pitchFamily="18" charset="0"/>
              </a:rPr>
              <a:t>-әдістемелік аппараттың болуы (өзіндік жұмысқа қатысты тапсырмалар, бекітуге арналған сұрақтар, ұсынылатын әдебиеттер және т.б.);</a:t>
            </a:r>
            <a:endParaRPr lang="ru-RU" dirty="0">
              <a:latin typeface="Times New Roman" pitchFamily="18" charset="0"/>
              <a:cs typeface="Times New Roman" pitchFamily="18" charset="0"/>
            </a:endParaRPr>
          </a:p>
          <a:p>
            <a:pPr algn="just"/>
            <a:r>
              <a:rPr lang="kk-KZ" dirty="0">
                <a:latin typeface="Times New Roman" pitchFamily="18" charset="0"/>
                <a:cs typeface="Times New Roman" pitchFamily="18" charset="0"/>
              </a:rPr>
              <a:t>-әр түрлі көрнекіліктерді қолдану (көркемдік, сызбалық, графикалық, символдық және т.б.).</a:t>
            </a:r>
            <a:endParaRPr lang="ru-RU" dirty="0">
              <a:latin typeface="Times New Roman" pitchFamily="18" charset="0"/>
              <a:cs typeface="Times New Roman" pitchFamily="18" charset="0"/>
            </a:endParaRPr>
          </a:p>
          <a:p>
            <a:pPr algn="just"/>
            <a:r>
              <a:rPr lang="kk-KZ" dirty="0">
                <a:latin typeface="Times New Roman" pitchFamily="18" charset="0"/>
                <a:cs typeface="Times New Roman" pitchFamily="18" charset="0"/>
              </a:rPr>
              <a:t>Педагогикада мазмұны жағынан ғылыми әдебиетке, монографияларға, ғылыми мақалаларға және т.б. жүгінуді талап ететін тақырыптар бар.</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728175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4" descr="fleursautre0332h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4095695">
            <a:off x="666381" y="-48194"/>
            <a:ext cx="2009775"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7" name="Picture 5" descr="fleursautre0332h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3743705">
            <a:off x="6648660" y="4307281"/>
            <a:ext cx="1914525"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8" name="Содержимое 8"/>
          <p:cNvSpPr>
            <a:spLocks noGrp="1"/>
          </p:cNvSpPr>
          <p:nvPr>
            <p:ph idx="1"/>
          </p:nvPr>
        </p:nvSpPr>
        <p:spPr>
          <a:xfrm rot="20728550">
            <a:off x="-79114" y="2185282"/>
            <a:ext cx="9485313" cy="1071563"/>
          </a:xfrm>
        </p:spPr>
        <p:txBody>
          <a:bodyPr>
            <a:noAutofit/>
          </a:bodyPr>
          <a:lstStyle/>
          <a:p>
            <a:pPr algn="ctr">
              <a:buFontTx/>
              <a:buNone/>
            </a:pPr>
            <a:r>
              <a:rPr lang="kk-KZ" sz="5400" b="1" dirty="0" smtClean="0">
                <a:solidFill>
                  <a:srgbClr val="A50021"/>
                </a:solidFill>
                <a:latin typeface="Times New Roman" pitchFamily="18" charset="0"/>
                <a:cs typeface="Times New Roman" pitchFamily="18" charset="0"/>
              </a:rPr>
              <a:t>НАЗАРЛАРЫҢЫЗҒА</a:t>
            </a:r>
          </a:p>
          <a:p>
            <a:pPr algn="ctr">
              <a:buFontTx/>
              <a:buNone/>
            </a:pPr>
            <a:r>
              <a:rPr lang="kk-KZ" sz="5400" b="1" dirty="0" smtClean="0">
                <a:solidFill>
                  <a:srgbClr val="A50021"/>
                </a:solidFill>
                <a:latin typeface="Times New Roman" pitchFamily="18" charset="0"/>
                <a:cs typeface="Times New Roman" pitchFamily="18" charset="0"/>
              </a:rPr>
              <a:t> РАХМЕТ</a:t>
            </a:r>
            <a:endParaRPr lang="ru-RU" sz="5400" b="1" dirty="0" smtClean="0">
              <a:solidFill>
                <a:srgbClr val="A50021"/>
              </a:solidFill>
              <a:latin typeface="Times New Roman" pitchFamily="18" charset="0"/>
              <a:cs typeface="Times New Roman" pitchFamily="18" charset="0"/>
            </a:endParaRPr>
          </a:p>
        </p:txBody>
      </p:sp>
    </p:spTree>
    <p:extLst>
      <p:ext uri="{BB962C8B-B14F-4D97-AF65-F5344CB8AC3E}">
        <p14:creationId xmlns:p14="http://schemas.microsoft.com/office/powerpoint/2010/main" val="32068116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1897378912"/>
              </p:ext>
            </p:extLst>
          </p:nvPr>
        </p:nvGraphicFramePr>
        <p:xfrm>
          <a:off x="323528" y="404664"/>
          <a:ext cx="8280920" cy="62084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0906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3107539000"/>
              </p:ext>
            </p:extLst>
          </p:nvPr>
        </p:nvGraphicFramePr>
        <p:xfrm>
          <a:off x="323528" y="404664"/>
          <a:ext cx="8496944" cy="612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7639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1166843"/>
            <a:ext cx="7920880" cy="3785652"/>
          </a:xfrm>
          <a:prstGeom prst="rect">
            <a:avLst/>
          </a:prstGeom>
        </p:spPr>
        <p:txBody>
          <a:bodyPr wrap="square">
            <a:spAutoFit/>
          </a:bodyPr>
          <a:lstStyle/>
          <a:p>
            <a:r>
              <a:rPr lang="kk-KZ" sz="2000" b="1" u="sng" dirty="0">
                <a:solidFill>
                  <a:srgbClr val="FF0000"/>
                </a:solidFill>
                <a:latin typeface="Times New Roman" pitchFamily="18" charset="0"/>
                <a:cs typeface="Times New Roman" pitchFamily="18" charset="0"/>
              </a:rPr>
              <a:t>В.В. Краевский </a:t>
            </a:r>
            <a:r>
              <a:rPr lang="kk-KZ" sz="2000" b="1" u="sng" dirty="0">
                <a:solidFill>
                  <a:srgbClr val="002060"/>
                </a:solidFill>
                <a:latin typeface="Times New Roman" pitchFamily="18" charset="0"/>
                <a:cs typeface="Times New Roman" pitchFamily="18" charset="0"/>
              </a:rPr>
              <a:t>мен</a:t>
            </a:r>
            <a:r>
              <a:rPr lang="kk-KZ" sz="2000" b="1" u="sng" dirty="0">
                <a:solidFill>
                  <a:srgbClr val="FF0000"/>
                </a:solidFill>
                <a:latin typeface="Times New Roman" pitchFamily="18" charset="0"/>
                <a:cs typeface="Times New Roman" pitchFamily="18" charset="0"/>
              </a:rPr>
              <a:t> И.Я. Лернер </a:t>
            </a:r>
            <a:r>
              <a:rPr lang="kk-KZ" sz="2000" b="1" dirty="0">
                <a:solidFill>
                  <a:srgbClr val="002060"/>
                </a:solidFill>
                <a:latin typeface="Times New Roman" pitchFamily="18" charset="0"/>
                <a:cs typeface="Times New Roman" pitchFamily="18" charset="0"/>
              </a:rPr>
              <a:t>білім берудің мазмұнын әлеуметтік тәжірибе ретінде қарастырып, мазмұн келесі өзара байланысты құрамдас бөліктерден тұратындығын айтады</a:t>
            </a:r>
            <a:r>
              <a:rPr lang="kk-KZ" sz="2000" b="1" dirty="0" smtClean="0">
                <a:solidFill>
                  <a:srgbClr val="002060"/>
                </a:solidFill>
                <a:latin typeface="Times New Roman" pitchFamily="18" charset="0"/>
                <a:cs typeface="Times New Roman" pitchFamily="18" charset="0"/>
              </a:rPr>
              <a:t>:</a:t>
            </a:r>
            <a:endParaRPr lang="tr-TR" sz="2000" b="1" dirty="0" smtClean="0">
              <a:solidFill>
                <a:srgbClr val="002060"/>
              </a:solidFill>
              <a:latin typeface="Times New Roman" pitchFamily="18" charset="0"/>
              <a:cs typeface="Times New Roman" pitchFamily="18" charset="0"/>
            </a:endParaRPr>
          </a:p>
          <a:p>
            <a:endParaRPr lang="ru-RU" sz="2000" b="1" dirty="0">
              <a:solidFill>
                <a:srgbClr val="002060"/>
              </a:solidFill>
              <a:latin typeface="Times New Roman" pitchFamily="18" charset="0"/>
              <a:cs typeface="Times New Roman" pitchFamily="18" charset="0"/>
            </a:endParaRPr>
          </a:p>
          <a:p>
            <a:pPr marL="342900" indent="-342900">
              <a:buFont typeface="Wingdings" pitchFamily="2" charset="2"/>
              <a:buChar char="Ø"/>
            </a:pPr>
            <a:r>
              <a:rPr lang="kk-KZ" sz="2000" b="1" dirty="0">
                <a:solidFill>
                  <a:srgbClr val="002060"/>
                </a:solidFill>
                <a:latin typeface="Times New Roman" pitchFamily="18" charset="0"/>
                <a:cs typeface="Times New Roman" pitchFamily="18" charset="0"/>
              </a:rPr>
              <a:t>1) табиғат, қоғам, техника, адам, іс-әрекет құралдары туралы білім;</a:t>
            </a:r>
            <a:endParaRPr lang="ru-RU" sz="2000" b="1" dirty="0">
              <a:solidFill>
                <a:srgbClr val="002060"/>
              </a:solidFill>
              <a:latin typeface="Times New Roman" pitchFamily="18" charset="0"/>
              <a:cs typeface="Times New Roman" pitchFamily="18" charset="0"/>
            </a:endParaRPr>
          </a:p>
          <a:p>
            <a:pPr marL="342900" indent="-342900">
              <a:buFont typeface="Wingdings" pitchFamily="2" charset="2"/>
              <a:buChar char="Ø"/>
            </a:pPr>
            <a:r>
              <a:rPr lang="kk-KZ" sz="2000" b="1" dirty="0">
                <a:solidFill>
                  <a:srgbClr val="002060"/>
                </a:solidFill>
                <a:latin typeface="Times New Roman" pitchFamily="18" charset="0"/>
                <a:cs typeface="Times New Roman" pitchFamily="18" charset="0"/>
              </a:rPr>
              <a:t>2) дағды және іскерлікпен танылған іс-әрекеттің белгілі тәсілдерін жүзеге асыру тәжірибесі;</a:t>
            </a:r>
            <a:endParaRPr lang="ru-RU" sz="2000" b="1" dirty="0">
              <a:solidFill>
                <a:srgbClr val="002060"/>
              </a:solidFill>
              <a:latin typeface="Times New Roman" pitchFamily="18" charset="0"/>
              <a:cs typeface="Times New Roman" pitchFamily="18" charset="0"/>
            </a:endParaRPr>
          </a:p>
          <a:p>
            <a:pPr marL="342900" indent="-342900">
              <a:buFont typeface="Wingdings" pitchFamily="2" charset="2"/>
              <a:buChar char="Ø"/>
            </a:pPr>
            <a:r>
              <a:rPr lang="kk-KZ" sz="2000" b="1" dirty="0">
                <a:solidFill>
                  <a:srgbClr val="002060"/>
                </a:solidFill>
                <a:latin typeface="Times New Roman" pitchFamily="18" charset="0"/>
                <a:cs typeface="Times New Roman" pitchFamily="18" charset="0"/>
              </a:rPr>
              <a:t>3) интеллектуалдық рәсімге айналған, әдеттегі іс-әрекет шегінен асатын шығармашылық іс-әрекетінің тәжірибесі;</a:t>
            </a:r>
            <a:endParaRPr lang="ru-RU" sz="2000" b="1" dirty="0">
              <a:solidFill>
                <a:srgbClr val="002060"/>
              </a:solidFill>
              <a:latin typeface="Times New Roman" pitchFamily="18" charset="0"/>
              <a:cs typeface="Times New Roman" pitchFamily="18" charset="0"/>
            </a:endParaRPr>
          </a:p>
          <a:p>
            <a:pPr marL="342900" indent="-342900">
              <a:buFont typeface="Wingdings" pitchFamily="2" charset="2"/>
              <a:buChar char="Ø"/>
            </a:pPr>
            <a:r>
              <a:rPr lang="kk-KZ" sz="2000" b="1" dirty="0">
                <a:solidFill>
                  <a:srgbClr val="002060"/>
                </a:solidFill>
                <a:latin typeface="Times New Roman" pitchFamily="18" charset="0"/>
                <a:cs typeface="Times New Roman" pitchFamily="18" charset="0"/>
              </a:rPr>
              <a:t>4) іс-әрекеттің құралы немесе нысаны болған болмысқа деген эмоционалды-құндылық қатынас тәжірибесі </a:t>
            </a:r>
            <a:endParaRPr lang="ru-RU" sz="20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819316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1393451437"/>
              </p:ext>
            </p:extLst>
          </p:nvPr>
        </p:nvGraphicFramePr>
        <p:xfrm>
          <a:off x="346030" y="896526"/>
          <a:ext cx="8424936" cy="5582282"/>
        </p:xfrm>
        <a:graphic>
          <a:graphicData uri="http://schemas.openxmlformats.org/drawingml/2006/table">
            <a:tbl>
              <a:tblPr firstRow="1" firstCol="1" lastRow="1" lastCol="1" bandRow="1" bandCol="1">
                <a:tableStyleId>{17292A2E-F333-43FB-9621-5CBBE7FDCDCB}</a:tableStyleId>
              </a:tblPr>
              <a:tblGrid>
                <a:gridCol w="4104456"/>
                <a:gridCol w="2232248"/>
                <a:gridCol w="2088232"/>
              </a:tblGrid>
              <a:tr h="576064">
                <a:tc>
                  <a:txBody>
                    <a:bodyPr/>
                    <a:lstStyle/>
                    <a:p>
                      <a:pPr algn="ctr">
                        <a:spcAft>
                          <a:spcPts val="0"/>
                        </a:spcAft>
                      </a:pPr>
                      <a:r>
                        <a:rPr lang="kk-KZ" sz="1700" dirty="0">
                          <a:effectLst/>
                          <a:latin typeface="Times New Roman" pitchFamily="18" charset="0"/>
                          <a:cs typeface="Times New Roman" pitchFamily="18" charset="0"/>
                        </a:rPr>
                        <a:t>Гуманистік парадигма</a:t>
                      </a:r>
                      <a:endParaRPr lang="ru-RU" sz="1700" dirty="0">
                        <a:effectLst/>
                        <a:latin typeface="Times New Roman" pitchFamily="18" charset="0"/>
                        <a:ea typeface="Times New Roman"/>
                        <a:cs typeface="Times New Roman" pitchFamily="18" charset="0"/>
                      </a:endParaRPr>
                    </a:p>
                  </a:txBody>
                  <a:tcPr marL="48577" marR="485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kk-KZ" sz="1700" dirty="0">
                          <a:effectLst/>
                          <a:latin typeface="Times New Roman" pitchFamily="18" charset="0"/>
                          <a:cs typeface="Times New Roman" pitchFamily="18" charset="0"/>
                        </a:rPr>
                        <a:t>Іс-әрекеттік концепция</a:t>
                      </a:r>
                      <a:endParaRPr lang="ru-RU" sz="1700" dirty="0">
                        <a:effectLst/>
                        <a:latin typeface="Times New Roman" pitchFamily="18" charset="0"/>
                        <a:ea typeface="Times New Roman"/>
                        <a:cs typeface="Times New Roman" pitchFamily="18" charset="0"/>
                      </a:endParaRPr>
                    </a:p>
                  </a:txBody>
                  <a:tcPr marL="48577" marR="485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kk-KZ" sz="1600" dirty="0">
                          <a:effectLst/>
                          <a:latin typeface="Times New Roman" pitchFamily="18" charset="0"/>
                          <a:cs typeface="Times New Roman" pitchFamily="18" charset="0"/>
                        </a:rPr>
                        <a:t>Тұлғалы-бағдарлық концепция</a:t>
                      </a:r>
                      <a:endParaRPr lang="ru-RU" sz="1600" dirty="0">
                        <a:effectLst/>
                        <a:latin typeface="Times New Roman" pitchFamily="18" charset="0"/>
                        <a:ea typeface="Times New Roman"/>
                        <a:cs typeface="Times New Roman" pitchFamily="18" charset="0"/>
                      </a:endParaRPr>
                    </a:p>
                  </a:txBody>
                  <a:tcPr marL="48577" marR="485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06218">
                <a:tc>
                  <a:txBody>
                    <a:bodyPr/>
                    <a:lstStyle/>
                    <a:p>
                      <a:pPr marL="38100" algn="just">
                        <a:spcAft>
                          <a:spcPts val="0"/>
                        </a:spcAft>
                      </a:pPr>
                      <a:r>
                        <a:rPr lang="kk-KZ" sz="1700" u="sng" dirty="0">
                          <a:solidFill>
                            <a:srgbClr val="C00000"/>
                          </a:solidFill>
                          <a:effectLst/>
                          <a:latin typeface="Times New Roman" pitchFamily="18" charset="0"/>
                          <a:cs typeface="Times New Roman" pitchFamily="18" charset="0"/>
                        </a:rPr>
                        <a:t>1. Педагогика мазмұны </a:t>
                      </a:r>
                      <a:r>
                        <a:rPr lang="kk-KZ" sz="1700" dirty="0">
                          <a:solidFill>
                            <a:srgbClr val="C00000"/>
                          </a:solidFill>
                          <a:effectLst/>
                          <a:latin typeface="Times New Roman" pitchFamily="18" charset="0"/>
                          <a:cs typeface="Times New Roman" pitchFamily="18" charset="0"/>
                        </a:rPr>
                        <a:t>-</a:t>
                      </a:r>
                      <a:r>
                        <a:rPr lang="kk-KZ" sz="1700" dirty="0">
                          <a:effectLst/>
                          <a:latin typeface="Times New Roman" pitchFamily="18" charset="0"/>
                          <a:cs typeface="Times New Roman" pitchFamily="18" charset="0"/>
                        </a:rPr>
                        <a:t> </a:t>
                      </a:r>
                      <a:r>
                        <a:rPr lang="kk-KZ" sz="1700" b="0" dirty="0">
                          <a:solidFill>
                            <a:srgbClr val="002060"/>
                          </a:solidFill>
                          <a:effectLst/>
                          <a:latin typeface="Times New Roman" pitchFamily="18" charset="0"/>
                          <a:cs typeface="Times New Roman" pitchFamily="18" charset="0"/>
                        </a:rPr>
                        <a:t>білім, іскерлік, дағдылардың нақты белгіленген көлемі, олар білім алушылардың жан-жақты дамуына және диалектикалық дүниетанымдарын қалыптастыруға негіз болады </a:t>
                      </a:r>
                      <a:endParaRPr lang="ru-RU" sz="1700" b="0" dirty="0">
                        <a:solidFill>
                          <a:srgbClr val="002060"/>
                        </a:solidFill>
                        <a:effectLst/>
                        <a:latin typeface="Times New Roman" pitchFamily="18" charset="0"/>
                        <a:cs typeface="Times New Roman" pitchFamily="18" charset="0"/>
                      </a:endParaRPr>
                    </a:p>
                    <a:p>
                      <a:pPr marL="38100" algn="just">
                        <a:spcAft>
                          <a:spcPts val="0"/>
                        </a:spcAft>
                      </a:pPr>
                      <a:r>
                        <a:rPr lang="kk-KZ" sz="1700" u="sng" dirty="0">
                          <a:solidFill>
                            <a:srgbClr val="C00000"/>
                          </a:solidFill>
                          <a:effectLst/>
                          <a:latin typeface="Times New Roman" pitchFamily="18" charset="0"/>
                          <a:cs typeface="Times New Roman" pitchFamily="18" charset="0"/>
                        </a:rPr>
                        <a:t>2. Педагогика мазмұны </a:t>
                      </a:r>
                      <a:r>
                        <a:rPr lang="kk-KZ" sz="1700" dirty="0">
                          <a:solidFill>
                            <a:srgbClr val="C00000"/>
                          </a:solidFill>
                          <a:effectLst/>
                          <a:latin typeface="Times New Roman" pitchFamily="18" charset="0"/>
                          <a:cs typeface="Times New Roman" pitchFamily="18" charset="0"/>
                        </a:rPr>
                        <a:t>- </a:t>
                      </a:r>
                      <a:r>
                        <a:rPr lang="kk-KZ" sz="1700" b="0" dirty="0">
                          <a:effectLst/>
                          <a:latin typeface="Times New Roman" pitchFamily="18" charset="0"/>
                          <a:cs typeface="Times New Roman" pitchFamily="18" charset="0"/>
                        </a:rPr>
                        <a:t>адамның табиғатпен, мәдениетпен, қоғаммен, мемлекетпен өзара байланыс заңдылықтары туралы, тұлғаның қалыптасу үдерісі, өзіне және басқаға деген әлемде дамып жатқан құндылықтар жайлы жүйелі білім. Олардың жиынтығы педагогтың тұлғалық және кәсіби мәдениетін қалыптастырады. Мәдениет педагогтың педагогикалық іс-әрекетінің жеке шығармашылық күшін жұмсаудағы тәсілі болып табылады </a:t>
                      </a:r>
                      <a:endParaRPr lang="ru-RU" sz="1700" b="0" dirty="0">
                        <a:effectLst/>
                        <a:latin typeface="Times New Roman" pitchFamily="18" charset="0"/>
                        <a:ea typeface="Times New Roman"/>
                        <a:cs typeface="Times New Roman" pitchFamily="18" charset="0"/>
                      </a:endParaRPr>
                    </a:p>
                  </a:txBody>
                  <a:tcPr marL="48577" marR="485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31750" algn="just">
                        <a:spcAft>
                          <a:spcPts val="0"/>
                        </a:spcAft>
                      </a:pPr>
                      <a:r>
                        <a:rPr lang="kk-KZ" sz="1700" u="sng" dirty="0">
                          <a:solidFill>
                            <a:srgbClr val="C00000"/>
                          </a:solidFill>
                          <a:effectLst/>
                          <a:latin typeface="Times New Roman" pitchFamily="18" charset="0"/>
                          <a:cs typeface="Times New Roman" pitchFamily="18" charset="0"/>
                        </a:rPr>
                        <a:t>Педагогика мазмұны </a:t>
                      </a:r>
                      <a:r>
                        <a:rPr lang="kk-KZ" sz="1700" dirty="0">
                          <a:solidFill>
                            <a:srgbClr val="C00000"/>
                          </a:solidFill>
                          <a:effectLst/>
                          <a:latin typeface="Times New Roman" pitchFamily="18" charset="0"/>
                          <a:cs typeface="Times New Roman" pitchFamily="18" charset="0"/>
                        </a:rPr>
                        <a:t>-</a:t>
                      </a:r>
                      <a:r>
                        <a:rPr lang="kk-KZ" sz="1700" dirty="0">
                          <a:effectLst/>
                          <a:latin typeface="Times New Roman" pitchFamily="18" charset="0"/>
                          <a:cs typeface="Times New Roman" pitchFamily="18" charset="0"/>
                        </a:rPr>
                        <a:t> </a:t>
                      </a:r>
                      <a:r>
                        <a:rPr lang="kk-KZ" sz="1700" b="0" dirty="0">
                          <a:effectLst/>
                          <a:latin typeface="Times New Roman" pitchFamily="18" charset="0"/>
                          <a:cs typeface="Times New Roman" pitchFamily="18" charset="0"/>
                        </a:rPr>
                        <a:t>білім мен іскерліктер жүйесі, олар оқытушыға педагогикалық, инновациялық, ұжымдық өзін-өзі басқару және өзін-өзі дамыту сияқты төрт түрлі іс-әрекеттің субъектісі болуға мүмкіндік береді </a:t>
                      </a:r>
                      <a:endParaRPr lang="ru-RU" sz="1700" b="0" dirty="0">
                        <a:effectLst/>
                        <a:latin typeface="Times New Roman" pitchFamily="18" charset="0"/>
                        <a:ea typeface="Times New Roman"/>
                        <a:cs typeface="Times New Roman" pitchFamily="18" charset="0"/>
                      </a:endParaRPr>
                    </a:p>
                  </a:txBody>
                  <a:tcPr marL="48577" marR="485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kk-KZ" sz="1700" u="sng" dirty="0">
                          <a:solidFill>
                            <a:srgbClr val="C00000"/>
                          </a:solidFill>
                          <a:effectLst/>
                          <a:latin typeface="Times New Roman" pitchFamily="18" charset="0"/>
                          <a:cs typeface="Times New Roman" pitchFamily="18" charset="0"/>
                        </a:rPr>
                        <a:t>Педагогика мазмұны </a:t>
                      </a:r>
                      <a:r>
                        <a:rPr lang="kk-KZ" sz="1700" dirty="0">
                          <a:solidFill>
                            <a:srgbClr val="C00000"/>
                          </a:solidFill>
                          <a:effectLst/>
                          <a:latin typeface="Times New Roman" pitchFamily="18" charset="0"/>
                          <a:cs typeface="Times New Roman" pitchFamily="18" charset="0"/>
                        </a:rPr>
                        <a:t>- </a:t>
                      </a:r>
                      <a:r>
                        <a:rPr lang="kk-KZ" sz="1700" b="0" dirty="0">
                          <a:effectLst/>
                          <a:latin typeface="Times New Roman" pitchFamily="18" charset="0"/>
                          <a:cs typeface="Times New Roman" pitchFamily="18" charset="0"/>
                        </a:rPr>
                        <a:t>басты құзыреттіліктердің жиынтығы, олар білімділік, іскерлік, интеллектуалдық сияқты құрамдарды интегративті сипатта біріктіріп, педагогтың тұлға ретінде дамуына бағытталады </a:t>
                      </a:r>
                      <a:endParaRPr lang="ru-RU" sz="1700" b="0" dirty="0">
                        <a:effectLst/>
                        <a:latin typeface="Times New Roman" pitchFamily="18" charset="0"/>
                        <a:ea typeface="Times New Roman"/>
                        <a:cs typeface="Times New Roman" pitchFamily="18" charset="0"/>
                      </a:endParaRPr>
                    </a:p>
                  </a:txBody>
                  <a:tcPr marL="48577" marR="485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Прямоугольник 2"/>
          <p:cNvSpPr/>
          <p:nvPr/>
        </p:nvSpPr>
        <p:spPr>
          <a:xfrm>
            <a:off x="352418" y="188640"/>
            <a:ext cx="8568952" cy="707886"/>
          </a:xfrm>
          <a:prstGeom prst="rect">
            <a:avLst/>
          </a:prstGeom>
        </p:spPr>
        <p:txBody>
          <a:bodyPr wrap="square">
            <a:spAutoFit/>
          </a:bodyPr>
          <a:lstStyle/>
          <a:p>
            <a:pPr algn="ctr"/>
            <a:r>
              <a:rPr lang="kk-KZ" sz="2000" b="1" dirty="0">
                <a:solidFill>
                  <a:srgbClr val="C00000"/>
                </a:solidFill>
                <a:latin typeface="Times New Roman" pitchFamily="18" charset="0"/>
                <a:cs typeface="Times New Roman" pitchFamily="18" charset="0"/>
              </a:rPr>
              <a:t>Педагогика мазмұнын қалыптастыру концепцияларының (парадигмаларының) басты ойлары</a:t>
            </a:r>
            <a:endParaRPr lang="ru-RU" sz="2000" b="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721451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221158980"/>
              </p:ext>
            </p:extLst>
          </p:nvPr>
        </p:nvGraphicFramePr>
        <p:xfrm>
          <a:off x="323528" y="188640"/>
          <a:ext cx="8352928" cy="6408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6103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251520" y="188640"/>
            <a:ext cx="8496944" cy="338437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000" b="1" i="1" u="sng" dirty="0">
                <a:solidFill>
                  <a:srgbClr val="002060"/>
                </a:solidFill>
                <a:latin typeface="Times New Roman" pitchFamily="18" charset="0"/>
                <a:cs typeface="Times New Roman" pitchFamily="18" charset="0"/>
              </a:rPr>
              <a:t>Мемлекеттік жалпыға міндетті білім беру стандарты – </a:t>
            </a:r>
            <a:r>
              <a:rPr lang="kk-KZ" sz="2000" dirty="0">
                <a:solidFill>
                  <a:srgbClr val="002060"/>
                </a:solidFill>
                <a:latin typeface="Times New Roman" pitchFamily="18" charset="0"/>
                <a:cs typeface="Times New Roman" pitchFamily="18" charset="0"/>
              </a:rPr>
              <a:t>түлектерді кәсіби даярлаудағы міндетті түрдегі талаптар деңгейін анықтайтын және осы талаптарға сай оқыту мен бақылаудың мазмұнын, әдістерін, формаларын, құралдарын белгілейтін нормативті құжат. Жалпы педагогикалық білім беруді стандарттау түлектерді педагогикалық дайындаудың деңгейіне деген негізгі талаптарды анықтайды және сонымен қатар «норма», «үлгі» ретінде де қызмет атқарады.</a:t>
            </a:r>
            <a:endParaRPr lang="ru-RU" sz="2000" dirty="0">
              <a:solidFill>
                <a:srgbClr val="002060"/>
              </a:solidFill>
              <a:latin typeface="Times New Roman" pitchFamily="18" charset="0"/>
              <a:cs typeface="Times New Roman" pitchFamily="18" charset="0"/>
            </a:endParaRPr>
          </a:p>
          <a:p>
            <a:r>
              <a:rPr lang="kk-KZ" sz="2000" dirty="0">
                <a:solidFill>
                  <a:srgbClr val="002060"/>
                </a:solidFill>
                <a:latin typeface="Times New Roman" pitchFamily="18" charset="0"/>
                <a:cs typeface="Times New Roman" pitchFamily="18" charset="0"/>
              </a:rPr>
              <a:t>Мемлекеттік жалпыға міндетті білім беру стандарттары негізінде типтік оқу жоспары, типтік оқу бағдарламалары және оқулықтар </a:t>
            </a:r>
            <a:r>
              <a:rPr lang="kk-KZ" sz="2000" dirty="0" smtClean="0">
                <a:solidFill>
                  <a:srgbClr val="002060"/>
                </a:solidFill>
                <a:latin typeface="Times New Roman" pitchFamily="18" charset="0"/>
                <a:cs typeface="Times New Roman" pitchFamily="18" charset="0"/>
              </a:rPr>
              <a:t>жасалуда</a:t>
            </a:r>
            <a:endParaRPr lang="ru-RU" sz="2000" dirty="0">
              <a:solidFill>
                <a:srgbClr val="002060"/>
              </a:solidFill>
              <a:latin typeface="Times New Roman" pitchFamily="18" charset="0"/>
              <a:cs typeface="Times New Roman" pitchFamily="18" charset="0"/>
            </a:endParaRPr>
          </a:p>
        </p:txBody>
      </p:sp>
      <p:sp>
        <p:nvSpPr>
          <p:cNvPr id="3" name="Скругленный прямоугольник 2"/>
          <p:cNvSpPr/>
          <p:nvPr/>
        </p:nvSpPr>
        <p:spPr>
          <a:xfrm>
            <a:off x="395826" y="3717032"/>
            <a:ext cx="8064896" cy="288032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kk-KZ" sz="2000" b="1" i="1" u="sng" dirty="0">
                <a:latin typeface="Times New Roman" pitchFamily="18" charset="0"/>
                <a:cs typeface="Times New Roman" pitchFamily="18" charset="0"/>
              </a:rPr>
              <a:t>Типтік оқу жоспары –</a:t>
            </a:r>
            <a:r>
              <a:rPr lang="kk-KZ" sz="2000" b="1" u="sng" dirty="0">
                <a:latin typeface="Times New Roman" pitchFamily="18" charset="0"/>
                <a:cs typeface="Times New Roman" pitchFamily="18" charset="0"/>
              </a:rPr>
              <a:t> </a:t>
            </a:r>
            <a:r>
              <a:rPr lang="kk-KZ" sz="2000" dirty="0">
                <a:latin typeface="Times New Roman" pitchFamily="18" charset="0"/>
                <a:cs typeface="Times New Roman" pitchFamily="18" charset="0"/>
              </a:rPr>
              <a:t>Қазақстан Республикасының Білім және ғылым министрлігімен бекітілген нормативтік құжат. Онда оқытылатын пәндердің тізімінен және оларды оқу семестрлеріне бөлетін және пәндерді әр оқыту сатысындағы оқыту көлемін анықтайтын, оқу сабақтарының формалары (дәрістер, семинарлар, практикалық сабақтар, өзіндік жұмыстар және т.б.), аралық және қорытынды бақылау түрлері (емтихан, курстық, дипломдық жұмыс) </a:t>
            </a:r>
            <a:r>
              <a:rPr lang="kk-KZ" sz="2000" dirty="0" smtClean="0">
                <a:latin typeface="Times New Roman" pitchFamily="18" charset="0"/>
                <a:cs typeface="Times New Roman" pitchFamily="18" charset="0"/>
              </a:rPr>
              <a:t>көрсетілген</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2688004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323528" y="548680"/>
            <a:ext cx="8424936" cy="576064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kk-KZ" sz="2000" dirty="0">
                <a:solidFill>
                  <a:srgbClr val="002060"/>
                </a:solidFill>
                <a:latin typeface="Times New Roman" pitchFamily="18" charset="0"/>
                <a:cs typeface="Times New Roman" pitchFamily="18" charset="0"/>
              </a:rPr>
              <a:t>Типтік оқу жоспары типтік оқу бағдарламасын жасаудың негізі болып табылады.</a:t>
            </a:r>
            <a:endParaRPr lang="ru-RU" sz="2000" dirty="0">
              <a:solidFill>
                <a:srgbClr val="002060"/>
              </a:solidFill>
              <a:latin typeface="Times New Roman" pitchFamily="18" charset="0"/>
              <a:cs typeface="Times New Roman" pitchFamily="18" charset="0"/>
            </a:endParaRPr>
          </a:p>
          <a:p>
            <a:r>
              <a:rPr lang="kk-KZ" sz="2000" b="1" i="1" dirty="0" smtClean="0">
                <a:solidFill>
                  <a:srgbClr val="002060"/>
                </a:solidFill>
                <a:latin typeface="Times New Roman" pitchFamily="18" charset="0"/>
                <a:cs typeface="Times New Roman" pitchFamily="18" charset="0"/>
              </a:rPr>
              <a:t>	</a:t>
            </a:r>
            <a:r>
              <a:rPr lang="kk-KZ" sz="2000" b="1" i="1" u="sng" dirty="0" smtClean="0">
                <a:solidFill>
                  <a:srgbClr val="C00000"/>
                </a:solidFill>
                <a:latin typeface="Times New Roman" pitchFamily="18" charset="0"/>
                <a:cs typeface="Times New Roman" pitchFamily="18" charset="0"/>
              </a:rPr>
              <a:t>Типтік </a:t>
            </a:r>
            <a:r>
              <a:rPr lang="kk-KZ" sz="2000" b="1" i="1" u="sng" dirty="0">
                <a:solidFill>
                  <a:srgbClr val="C00000"/>
                </a:solidFill>
                <a:latin typeface="Times New Roman" pitchFamily="18" charset="0"/>
                <a:cs typeface="Times New Roman" pitchFamily="18" charset="0"/>
              </a:rPr>
              <a:t>оқу бағдарламасы </a:t>
            </a:r>
            <a:r>
              <a:rPr lang="kk-KZ" sz="2000" b="1" dirty="0">
                <a:solidFill>
                  <a:srgbClr val="002060"/>
                </a:solidFill>
                <a:latin typeface="Times New Roman" pitchFamily="18" charset="0"/>
                <a:cs typeface="Times New Roman" pitchFamily="18" charset="0"/>
              </a:rPr>
              <a:t>– </a:t>
            </a:r>
            <a:r>
              <a:rPr lang="kk-KZ" sz="2000" dirty="0">
                <a:solidFill>
                  <a:srgbClr val="002060"/>
                </a:solidFill>
                <a:latin typeface="Times New Roman" pitchFamily="18" charset="0"/>
                <a:cs typeface="Times New Roman" pitchFamily="18" charset="0"/>
              </a:rPr>
              <a:t>педагогика оқу пәні бойынша студенттер меңгеруге тиіс негізгі білім, іскерлік, дағды мен құзыреттіліктің шегі анықталатын және педагогиканы оқытудың ерекшеліктеріне тән әдістер, тәсілдер мен оқытудың құралдарының тізімдері көрсетілген әдістемелік сипаттағы нұсқаулықтары бар нормативті құжат.</a:t>
            </a:r>
            <a:endParaRPr lang="ru-RU" sz="2000" dirty="0">
              <a:solidFill>
                <a:srgbClr val="002060"/>
              </a:solidFill>
              <a:latin typeface="Times New Roman" pitchFamily="18" charset="0"/>
              <a:cs typeface="Times New Roman" pitchFamily="18" charset="0"/>
            </a:endParaRPr>
          </a:p>
          <a:p>
            <a:r>
              <a:rPr lang="kk-KZ" sz="2000" dirty="0">
                <a:solidFill>
                  <a:srgbClr val="002060"/>
                </a:solidFill>
                <a:latin typeface="Times New Roman" pitchFamily="18" charset="0"/>
                <a:cs typeface="Times New Roman" pitchFamily="18" charset="0"/>
              </a:rPr>
              <a:t>Типтік бағдарлама негізінде оқуға берілген тақырыптардың мазмұны толық сипатталатын, педагогиканы оқыту үдерісін мүмкіндігіне қарай әдістемелік, техникалық, ақпараттық жағынан қамтамасыз ететін жұмыс оқу бағдарламасы құрылады.</a:t>
            </a:r>
            <a:endParaRPr lang="ru-RU" sz="2000" dirty="0">
              <a:solidFill>
                <a:srgbClr val="002060"/>
              </a:solidFill>
              <a:latin typeface="Times New Roman" pitchFamily="18" charset="0"/>
              <a:cs typeface="Times New Roman" pitchFamily="18" charset="0"/>
            </a:endParaRPr>
          </a:p>
          <a:p>
            <a:r>
              <a:rPr lang="kk-KZ" sz="2000" dirty="0">
                <a:solidFill>
                  <a:srgbClr val="002060"/>
                </a:solidFill>
                <a:latin typeface="Times New Roman" pitchFamily="18" charset="0"/>
                <a:cs typeface="Times New Roman" pitchFamily="18" charset="0"/>
              </a:rPr>
              <a:t>Педагогика бойынша оқу бағдарлама құрудың үш тәсілі бар: сызықты, шоғырлас, шиыршықты.</a:t>
            </a:r>
            <a:endParaRPr lang="ru-RU" sz="2000" dirty="0">
              <a:solidFill>
                <a:srgbClr val="002060"/>
              </a:solidFill>
              <a:latin typeface="Times New Roman" pitchFamily="18" charset="0"/>
              <a:cs typeface="Times New Roman" pitchFamily="18" charset="0"/>
            </a:endParaRPr>
          </a:p>
          <a:p>
            <a:pPr algn="ctr"/>
            <a:endParaRPr lang="ru-RU" sz="20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956097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3042429998"/>
              </p:ext>
            </p:extLst>
          </p:nvPr>
        </p:nvGraphicFramePr>
        <p:xfrm>
          <a:off x="399795" y="332656"/>
          <a:ext cx="8424936" cy="6123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120616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255</TotalTime>
  <Words>827</Words>
  <Application>Microsoft Office PowerPoint</Application>
  <PresentationFormat>Экран (4:3)</PresentationFormat>
  <Paragraphs>49</Paragraphs>
  <Slides>11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Эркер</vt:lpstr>
      <vt:lpstr>№12 дәріс тақырыбы: Білім мазмұны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Пользователь</cp:lastModifiedBy>
  <cp:revision>12</cp:revision>
  <dcterms:created xsi:type="dcterms:W3CDTF">2018-09-11T04:53:00Z</dcterms:created>
  <dcterms:modified xsi:type="dcterms:W3CDTF">2018-10-01T15:06:00Z</dcterms:modified>
</cp:coreProperties>
</file>