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4" d="100"/>
          <a:sy n="104" d="100"/>
        </p:scale>
        <p:origin x="-17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20.03.2020</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20.03.2020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20.03.2020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20.03.2020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20.03.2020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20.03.2020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20.03.2020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20.03.2020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20.03.2020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20.03.2020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20.03.2020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725C68B6-61C2-468F-89AB-4B9F7531AA68}"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106E36-FD25-4E2D-B0AA-010F637433A0}" type="datetimeFigureOut">
              <a:rPr lang="ru-RU" smtClean="0"/>
              <a:pPr/>
              <a:t>20.03.2020</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5C68B6-61C2-468F-89AB-4B9F7531AA68}"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1643050"/>
            <a:ext cx="8501122" cy="3908762"/>
          </a:xfrm>
          <a:prstGeom prst="rect">
            <a:avLst/>
          </a:prstGeom>
        </p:spPr>
        <p:txBody>
          <a:bodyPr wrap="square">
            <a:spAutoFit/>
          </a:bodyPr>
          <a:lstStyle/>
          <a:p>
            <a:pPr algn="ctr"/>
            <a:r>
              <a:rPr lang="kk-KZ" sz="4400" b="1" i="1" dirty="0" smtClean="0"/>
              <a:t>Дәріс тақырыбы: </a:t>
            </a:r>
            <a:endParaRPr lang="kk-KZ" sz="4400" b="1" i="1" dirty="0" smtClean="0"/>
          </a:p>
          <a:p>
            <a:pPr algn="ctr"/>
            <a:r>
              <a:rPr lang="ru-RU" sz="4400" b="1" i="1" dirty="0" smtClean="0">
                <a:latin typeface="Times New Roman" pitchFamily="18" charset="0"/>
                <a:cs typeface="Times New Roman" pitchFamily="18" charset="0"/>
              </a:rPr>
              <a:t>«</a:t>
            </a:r>
            <a:r>
              <a:rPr lang="kk-KZ" sz="4400" b="1" i="1" dirty="0" smtClean="0"/>
              <a:t>Циклді </a:t>
            </a:r>
            <a:r>
              <a:rPr lang="kk-KZ" sz="4400" b="1" i="1" dirty="0" smtClean="0"/>
              <a:t>спорт түрлерінің физиологиялық </a:t>
            </a:r>
            <a:r>
              <a:rPr lang="kk-KZ" sz="4400" b="1" i="1" dirty="0" smtClean="0"/>
              <a:t>сипаттамасы</a:t>
            </a:r>
            <a:r>
              <a:rPr lang="ru-RU" sz="4400" b="1" i="1" dirty="0" smtClean="0">
                <a:latin typeface="Times New Roman" pitchFamily="18" charset="0"/>
                <a:cs typeface="Times New Roman" pitchFamily="18" charset="0"/>
              </a:rPr>
              <a:t>»</a:t>
            </a:r>
            <a:endParaRPr lang="ru-RU" sz="4400" b="1" i="1" dirty="0" smtClean="0">
              <a:latin typeface="Times New Roman" pitchFamily="18" charset="0"/>
              <a:cs typeface="Times New Roman" pitchFamily="18" charset="0"/>
            </a:endParaRPr>
          </a:p>
          <a:p>
            <a:pPr algn="ctr"/>
            <a:endParaRPr lang="ru-RU" sz="2400" dirty="0" smtClean="0">
              <a:latin typeface="Times New Roman" pitchFamily="18" charset="0"/>
              <a:cs typeface="Times New Roman" pitchFamily="18" charset="0"/>
            </a:endParaRPr>
          </a:p>
          <a:p>
            <a:pPr algn="ctr"/>
            <a:endParaRPr lang="ru-RU" sz="2400" dirty="0" smtClean="0">
              <a:latin typeface="Times New Roman" pitchFamily="18" charset="0"/>
              <a:cs typeface="Times New Roman" pitchFamily="18" charset="0"/>
            </a:endParaRPr>
          </a:p>
          <a:p>
            <a:pPr algn="ctr"/>
            <a:r>
              <a:rPr lang="kk-KZ" sz="2400" dirty="0" smtClean="0">
                <a:solidFill>
                  <a:srgbClr val="7030A0"/>
                </a:solidFill>
                <a:latin typeface="Comic Sans MS" pitchFamily="66" charset="0"/>
              </a:rPr>
              <a:t>Құрастырушы</a:t>
            </a:r>
            <a:r>
              <a:rPr lang="ru-RU" sz="2400" dirty="0" smtClean="0">
                <a:solidFill>
                  <a:srgbClr val="7030A0"/>
                </a:solidFill>
                <a:latin typeface="Comic Sans MS" pitchFamily="66" charset="0"/>
              </a:rPr>
              <a:t>: </a:t>
            </a:r>
            <a:r>
              <a:rPr lang="ru-RU" sz="2400" dirty="0" err="1" smtClean="0">
                <a:solidFill>
                  <a:srgbClr val="7030A0"/>
                </a:solidFill>
                <a:latin typeface="Comic Sans MS" pitchFamily="66" charset="0"/>
              </a:rPr>
              <a:t>Р.Б.Лесбекова</a:t>
            </a:r>
            <a:endParaRPr lang="ru-RU" sz="2400" dirty="0">
              <a:solidFill>
                <a:srgbClr val="7030A0"/>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357158" y="928670"/>
            <a:ext cx="8215370" cy="747897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kk-KZ" sz="1600" b="1" dirty="0" smtClean="0">
                <a:latin typeface="Times New Roman" pitchFamily="18" charset="0"/>
                <a:cs typeface="Times New Roman" pitchFamily="18" charset="0"/>
              </a:rPr>
              <a:t>4. Шаңғы тебу спортының </a:t>
            </a:r>
            <a:r>
              <a:rPr lang="kk-KZ" sz="1600" b="1" dirty="0" smtClean="0">
                <a:latin typeface="Times New Roman" pitchFamily="18" charset="0"/>
                <a:cs typeface="Times New Roman" pitchFamily="18" charset="0"/>
              </a:rPr>
              <a:t>физиологиялық </a:t>
            </a:r>
            <a:r>
              <a:rPr lang="kk-KZ" sz="1600" b="1" dirty="0" smtClean="0">
                <a:latin typeface="Times New Roman" pitchFamily="18" charset="0"/>
                <a:cs typeface="Times New Roman" pitchFamily="18" charset="0"/>
              </a:rPr>
              <a:t>ерекшеліктері</a:t>
            </a:r>
            <a:endParaRPr lang="ru-RU" sz="1600" dirty="0" smtClean="0">
              <a:latin typeface="Times New Roman" pitchFamily="18" charset="0"/>
              <a:cs typeface="Times New Roman" pitchFamily="18" charset="0"/>
            </a:endParaRPr>
          </a:p>
          <a:p>
            <a:r>
              <a:rPr lang="kk-KZ" sz="1600" b="1" dirty="0" smtClean="0">
                <a:latin typeface="Times New Roman" pitchFamily="18" charset="0"/>
                <a:cs typeface="Times New Roman" pitchFamily="18" charset="0"/>
              </a:rPr>
              <a:t>	</a:t>
            </a:r>
            <a:r>
              <a:rPr lang="kk-KZ" sz="1600" dirty="0" smtClean="0">
                <a:latin typeface="Times New Roman" pitchFamily="18" charset="0"/>
                <a:cs typeface="Times New Roman" pitchFamily="18" charset="0"/>
              </a:rPr>
              <a:t>Шаңғы тебушілердің қимылдары – циклді сипатты сипатты болып келеді, бірақ орындалатын жұмыстың қуаты жолдың бедеріне қарай өзгеріп отырады. Шаңғы тебу кезінде барлық негізгі бұлшық еттер жұмысқа қатысады, өйткені аяқпен және таяқты тірей тепсіну көп күшті қажет етеді.</a:t>
            </a:r>
            <a:endParaRPr lang="ru-RU" sz="1600" dirty="0" smtClean="0">
              <a:latin typeface="Times New Roman" pitchFamily="18" charset="0"/>
              <a:cs typeface="Times New Roman" pitchFamily="18" charset="0"/>
            </a:endParaRPr>
          </a:p>
          <a:p>
            <a:r>
              <a:rPr lang="kk-KZ" sz="1600" dirty="0" smtClean="0">
                <a:latin typeface="Times New Roman" pitchFamily="18" charset="0"/>
                <a:cs typeface="Times New Roman" pitchFamily="18" charset="0"/>
              </a:rPr>
              <a:t>	Қимыл құрылымы өрге шыққанда және ылдиға түскенде қозғалыстың бір түрінен екінші түріне өзгеріп отырады, сондықтан шаңғы тебушілердің қимыл дағдылары күрделі және әртүрлі болады. Шаңғылы жүрістер бір уақытта, үзілісті, және аралас болып бөлінеді, бұл қол жұмысының сипатына байланысты. Сондықтан, шаңғышының жұмысынң қуаты тауға көтерілгенде – жоғарылайды, таудан түскенде – төмендейді. Шаңғышылар жұмысы қарқыны бойынша 5, 10 км-ге жүгіргенде үлкен және 15, 30, 50 км қашықтықта – бірқарқынды қарқынды болады. Шаңғышы жұмысының қарқыны  ауа-райы жағдайларына да байланысты, атап айтқанда қарсы тұрған жел, ауаның жоғары ылғылдылығы және төмен температурасы, жаңа түскен немесе қалың түскен қар спортшының қозғалысын қиындатады, жылдамдығын төмендетеді де, қуат жұмсалуы артады</a:t>
            </a:r>
            <a:r>
              <a:rPr lang="kk-KZ" sz="1600" dirty="0" smtClean="0">
                <a:latin typeface="Times New Roman" pitchFamily="18" charset="0"/>
                <a:cs typeface="Times New Roman" pitchFamily="18" charset="0"/>
              </a:rPr>
              <a:t>.</a:t>
            </a:r>
            <a:endParaRPr lang="ru-RU" sz="1600" dirty="0" smtClean="0">
              <a:latin typeface="Times New Roman" pitchFamily="18" charset="0"/>
              <a:cs typeface="Times New Roman" pitchFamily="18" charset="0"/>
            </a:endParaRPr>
          </a:p>
          <a:p>
            <a:r>
              <a:rPr lang="kk-KZ" sz="1600" i="1" dirty="0" smtClean="0">
                <a:latin typeface="Times New Roman" pitchFamily="18" charset="0"/>
                <a:cs typeface="Times New Roman" pitchFamily="18" charset="0"/>
              </a:rPr>
              <a:t>Қимыл </a:t>
            </a:r>
            <a:r>
              <a:rPr lang="kk-KZ" sz="1600" i="1" dirty="0" smtClean="0">
                <a:latin typeface="Times New Roman" pitchFamily="18" charset="0"/>
                <a:cs typeface="Times New Roman" pitchFamily="18" charset="0"/>
              </a:rPr>
              <a:t>аппараты</a:t>
            </a:r>
            <a:r>
              <a:rPr lang="ru-RU" sz="1600" i="1" dirty="0" smtClean="0">
                <a:latin typeface="Times New Roman" pitchFamily="18" charset="0"/>
                <a:cs typeface="Times New Roman" pitchFamily="18" charset="0"/>
              </a:rPr>
              <a:t>. </a:t>
            </a:r>
            <a:r>
              <a:rPr lang="kk-KZ" sz="1600" dirty="0" smtClean="0">
                <a:latin typeface="Times New Roman" pitchFamily="18" charset="0"/>
                <a:cs typeface="Times New Roman" pitchFamily="18" charset="0"/>
              </a:rPr>
              <a:t>Шаңғы </a:t>
            </a:r>
            <a:r>
              <a:rPr lang="kk-KZ" sz="1600" dirty="0" smtClean="0">
                <a:latin typeface="Times New Roman" pitchFamily="18" charset="0"/>
                <a:cs typeface="Times New Roman" pitchFamily="18" charset="0"/>
              </a:rPr>
              <a:t>тебушілерде жалпы және арнайы төзімділік, шапшаңдық, күш жақсы дамыған. Аяқ-қол бұлшық еттерінің жұмысы тиімділігі жоғары күшті қасиеттерді талап етеді.</a:t>
            </a:r>
            <a:endParaRPr lang="ru-RU" sz="1600" dirty="0" smtClean="0">
              <a:latin typeface="Times New Roman" pitchFamily="18" charset="0"/>
              <a:cs typeface="Times New Roman" pitchFamily="18" charset="0"/>
            </a:endParaRPr>
          </a:p>
          <a:p>
            <a:r>
              <a:rPr lang="kk-KZ" sz="1600" dirty="0" smtClean="0">
                <a:latin typeface="Times New Roman" pitchFamily="18" charset="0"/>
                <a:cs typeface="Times New Roman" pitchFamily="18" charset="0"/>
              </a:rPr>
              <a:t>	Шаңғышылардың қимылдары әртүрлі және бағдарлануы бойынша күрделі болып келеді. Спортшы өрлерді, ылдиларды игеруді қамтамасыз етеін әртүрлі қимыл-қозғалыстарды меңгеруі қажет. Сонымен қатар қалыптасқан қимыл дағдыларын жол бедерінің және бағытының күрт өзгерістерінде қолдана білуі қажет. Жоғары нәтижеге жету үшін шаңғышының техникалық дайындығының да маңызы зор. Қимылдардың техникасы қаншалықты жетілген болса, соншалықты шаңғышының жұмысы біршама үнемді жүзеге асады. Жоғары дәржелі спортшыларда бірдей жылдамдықтағы қуат жұмсалуы дәрежелі еместермен салыстырғанда 15-20%-ға төмен. Шаңғышының бұлшық еттері бірқалыпты дамыған болады, өйткені жұмыс кезнде барлық бұлшық еттер қатысады. Шаңғы тебушілердің бұлшық еттері аэробты және анаэробты жағдайлардағы жұмысқа бейімделген, сондай-ақ жоғары қозғыштығымен, тұрақсыздығымен сипатталады.</a:t>
            </a:r>
            <a:endParaRPr lang="ru-RU" sz="1600" dirty="0" smtClean="0">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142844" y="928670"/>
            <a:ext cx="8715436"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kk-KZ" sz="2000" i="1" dirty="0" smtClean="0"/>
              <a:t>Тыныс алу </a:t>
            </a:r>
            <a:r>
              <a:rPr lang="kk-KZ" sz="2000" i="1" dirty="0" smtClean="0"/>
              <a:t>жүйесі. </a:t>
            </a:r>
            <a:r>
              <a:rPr lang="kk-KZ" sz="2000" dirty="0" smtClean="0"/>
              <a:t>Оттегінң </a:t>
            </a:r>
            <a:r>
              <a:rPr lang="kk-KZ" sz="2000" dirty="0" smtClean="0"/>
              <a:t>қолданылуы – 4-5 л/мин. Жоғары нәтижеге жету үшін шаңғы тебушілерде жоғары өнімділік болуы қажет. ОМҚ-ы ерлерде 75-86 мл/мин/кг, әйелдерде – 60-65 мл/мин/кг. Шаңғыдан спорт шеберлерінде ОМҚ-ы 81,5 мл/мин/кг, брінші дәрежелілерде – 74,0 мл/мин/кг, екінші дәрежелілерде – 64,0 мл/мин/кг. Шаңғышының ОМҚ-ы қаншалықты жоғары болса, соншалықты жарыстық шапшаңдығы- жоғары болады, Бірақ, ағзаның анаэробты мүмкіндігі де жоғары және қимыл техникасы жетілген болуы </a:t>
            </a:r>
            <a:r>
              <a:rPr lang="kk-KZ" sz="2000" dirty="0" smtClean="0"/>
              <a:t>қажет.</a:t>
            </a:r>
            <a:r>
              <a:rPr lang="ru-RU" sz="2000" dirty="0" smtClean="0"/>
              <a:t> </a:t>
            </a:r>
            <a:r>
              <a:rPr lang="kk-KZ" sz="2000" dirty="0" smtClean="0"/>
              <a:t>Шаңғышыларды </a:t>
            </a:r>
            <a:r>
              <a:rPr lang="kk-KZ" sz="2000" dirty="0" smtClean="0"/>
              <a:t>тауға көтерілгенде және тегіс жерде шапщаңдықпен тепкенде оттектік қарыздылық қалыптасады. Оттектік сұраныс –орташа, 8-12 л-ге тең. Сүт қышқылының мөлшері тауға көтерілгенде, шапшаңдықты арттырғанды, үдеуді арттырғанда 150 мг/%-ға бейін артады. </a:t>
            </a:r>
            <a:endParaRPr lang="ru-RU" sz="2000" dirty="0" smtClean="0"/>
          </a:p>
          <a:p>
            <a:r>
              <a:rPr lang="kk-KZ" sz="2000" dirty="0" smtClean="0"/>
              <a:t> </a:t>
            </a:r>
            <a:r>
              <a:rPr lang="kk-KZ" sz="2000" i="1" dirty="0" smtClean="0"/>
              <a:t>Қуат жұмсалуы</a:t>
            </a:r>
            <a:r>
              <a:rPr lang="ru-RU" sz="2000" i="1" dirty="0" smtClean="0"/>
              <a:t>. </a:t>
            </a:r>
            <a:r>
              <a:rPr lang="kk-KZ" sz="2000" dirty="0" smtClean="0"/>
              <a:t>Шаңғы </a:t>
            </a:r>
            <a:r>
              <a:rPr lang="kk-KZ" sz="2000" dirty="0" smtClean="0"/>
              <a:t>тебу кезінде қуаттың жұмсалуы 20-25 ккал/мин шамасында болады. Жинақы қуат жұмсалуы орта есеппен – 350-400 ккал, ол арақашықтыққа байланысты. Ұзақ уақытқа созылған жұмыстан кейін қуат жұмсалуы тағы бірнеше күн бойын байқалады</a:t>
            </a:r>
            <a:r>
              <a:rPr lang="kk-KZ" sz="2000" dirty="0" smtClean="0"/>
              <a:t>.</a:t>
            </a:r>
            <a:endParaRPr lang="ru-RU" sz="20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285720" y="1000108"/>
            <a:ext cx="8001056"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lang="kk-KZ" sz="2000" i="1" dirty="0" smtClean="0">
                <a:latin typeface="Times New Roman" pitchFamily="18" charset="0"/>
                <a:cs typeface="Times New Roman" pitchFamily="18" charset="0"/>
              </a:rPr>
              <a:t>Қан және қан айналым жүйелері.</a:t>
            </a:r>
            <a:r>
              <a:rPr lang="kk-KZ" sz="2000" dirty="0" smtClean="0">
                <a:latin typeface="Times New Roman" pitchFamily="18" charset="0"/>
                <a:cs typeface="Times New Roman" pitchFamily="18" charset="0"/>
              </a:rPr>
              <a:t>Шаңғы тебу кезінде зритроциттердің, гемоглобиннің мөлшері артады. Бұлшық ет лейкоцитозы байқалады. Қандағы сүт қышқылының мөлшері артады. Жеткіліксіз және дұрыс тамақтанбаған кезде глюкозаның мөлшері төмендеуі (40-50 мг/%) мүмкін (қалыпты жағдайда – 80-120 мг%), шаршау дамиды.</a:t>
            </a:r>
            <a:r>
              <a:rPr lang="ru-RU" sz="2000" dirty="0" smtClean="0">
                <a:latin typeface="Times New Roman" pitchFamily="18" charset="0"/>
                <a:cs typeface="Times New Roman" pitchFamily="18" charset="0"/>
              </a:rPr>
              <a:t> </a:t>
            </a:r>
            <a:r>
              <a:rPr lang="kk-KZ" sz="2000" dirty="0" smtClean="0">
                <a:latin typeface="Times New Roman" pitchFamily="18" charset="0"/>
                <a:cs typeface="Times New Roman" pitchFamily="18" charset="0"/>
              </a:rPr>
              <a:t>Жаттыққан шаңғышыларда тыныштық күйде брадикардия байқалады, ерлерде ЖСЖ -32-45 соғу/мин, әйелдерде – 44-48 соғу/мин. Жүрек көлемдері біршама ұлғайған болып келеді, жоғары дәрежелі спортшыларда – 1010 см</a:t>
            </a:r>
            <a:r>
              <a:rPr lang="kk-KZ" sz="2000" baseline="30000" dirty="0" smtClean="0">
                <a:latin typeface="Times New Roman" pitchFamily="18" charset="0"/>
                <a:cs typeface="Times New Roman" pitchFamily="18" charset="0"/>
              </a:rPr>
              <a:t>3</a:t>
            </a:r>
            <a:r>
              <a:rPr lang="kk-KZ" sz="2000" dirty="0" smtClean="0">
                <a:latin typeface="Times New Roman" pitchFamily="18" charset="0"/>
                <a:cs typeface="Times New Roman" pitchFamily="18" charset="0"/>
              </a:rPr>
              <a:t>, әйелдерде – 730 см</a:t>
            </a:r>
            <a:r>
              <a:rPr lang="kk-KZ" sz="2000" baseline="30000" dirty="0" smtClean="0">
                <a:latin typeface="Times New Roman" pitchFamily="18" charset="0"/>
                <a:cs typeface="Times New Roman" pitchFamily="18" charset="0"/>
              </a:rPr>
              <a:t>3</a:t>
            </a:r>
            <a:r>
              <a:rPr lang="kk-KZ" sz="2000" dirty="0" smtClean="0">
                <a:latin typeface="Times New Roman" pitchFamily="18" charset="0"/>
                <a:cs typeface="Times New Roman" pitchFamily="18" charset="0"/>
              </a:rPr>
              <a:t> шамасында.</a:t>
            </a:r>
            <a:endParaRPr lang="ru-RU" sz="2000" dirty="0" smtClean="0">
              <a:latin typeface="Times New Roman" pitchFamily="18" charset="0"/>
              <a:cs typeface="Times New Roman" pitchFamily="18" charset="0"/>
            </a:endParaRPr>
          </a:p>
          <a:p>
            <a:pPr algn="just"/>
            <a:r>
              <a:rPr lang="kk-KZ" sz="2000" dirty="0" smtClean="0">
                <a:latin typeface="Times New Roman" pitchFamily="18" charset="0"/>
                <a:cs typeface="Times New Roman" pitchFamily="18" charset="0"/>
              </a:rPr>
              <a:t>	</a:t>
            </a:r>
            <a:r>
              <a:rPr lang="kk-KZ" sz="2000" i="1" dirty="0" smtClean="0">
                <a:latin typeface="Times New Roman" pitchFamily="18" charset="0"/>
                <a:cs typeface="Times New Roman" pitchFamily="18" charset="0"/>
              </a:rPr>
              <a:t>Дене температурасы</a:t>
            </a:r>
            <a:r>
              <a:rPr lang="ru-RU" sz="2000" i="1" dirty="0" smtClean="0">
                <a:latin typeface="Times New Roman" pitchFamily="18" charset="0"/>
                <a:cs typeface="Times New Roman" pitchFamily="18" charset="0"/>
              </a:rPr>
              <a:t>. </a:t>
            </a:r>
            <a:r>
              <a:rPr lang="kk-KZ" sz="2000" dirty="0" smtClean="0">
                <a:latin typeface="Times New Roman" pitchFamily="18" charset="0"/>
                <a:cs typeface="Times New Roman" pitchFamily="18" charset="0"/>
              </a:rPr>
              <a:t>Шаңғы тепкен кезде көп тер бөлінетіндіктен және көп буланудан адамның салмағы төмендейді, кейде 0,5-5 кг-ға дейін салмақ азаюы байқалады. Салмақтың төмендеу мөлшері жүріп өтетін қашықтықтың ұзақтығына, қозғалыс шапшаңдығына, ауа-райы жағдайына және шаңғышы киімінің ерекшелігіне байланысты.</a:t>
            </a:r>
            <a:endParaRPr lang="ru-RU" sz="2000" dirty="0" smtClean="0">
              <a:latin typeface="Times New Roman" pitchFamily="18" charset="0"/>
              <a:cs typeface="Times New Roman" pitchFamily="18" charset="0"/>
            </a:endParaRPr>
          </a:p>
          <a:p>
            <a:pPr lvl="0" algn="just" fontAlgn="base">
              <a:spcBef>
                <a:spcPct val="0"/>
              </a:spcBef>
              <a:spcAft>
                <a:spcPct val="0"/>
              </a:spcAft>
            </a:pPr>
            <a:endParaRPr lang="ru-RU" sz="2000" dirty="0" smtClean="0">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428596" y="857232"/>
            <a:ext cx="8286808"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kk-KZ" sz="2000" b="1" dirty="0" smtClean="0">
                <a:latin typeface="Times New Roman" pitchFamily="18" charset="0"/>
                <a:cs typeface="Times New Roman" pitchFamily="18" charset="0"/>
              </a:rPr>
              <a:t>5. Велосипед тебу спортының физиологиялық </a:t>
            </a:r>
            <a:endParaRPr lang="ru-RU" sz="2000" dirty="0" smtClean="0">
              <a:latin typeface="Times New Roman" pitchFamily="18" charset="0"/>
              <a:cs typeface="Times New Roman" pitchFamily="18" charset="0"/>
            </a:endParaRPr>
          </a:p>
          <a:p>
            <a:r>
              <a:rPr lang="kk-KZ" sz="2000" b="1" dirty="0" smtClean="0">
                <a:latin typeface="Times New Roman" pitchFamily="18" charset="0"/>
                <a:cs typeface="Times New Roman" pitchFamily="18" charset="0"/>
              </a:rPr>
              <a:t>сипаттамсы</a:t>
            </a:r>
            <a:endParaRPr lang="ru-RU" sz="2000" dirty="0" smtClean="0">
              <a:latin typeface="Times New Roman" pitchFamily="18" charset="0"/>
              <a:cs typeface="Times New Roman" pitchFamily="18" charset="0"/>
            </a:endParaRPr>
          </a:p>
          <a:p>
            <a:r>
              <a:rPr lang="kk-KZ" sz="2000" dirty="0" smtClean="0">
                <a:latin typeface="Times New Roman" pitchFamily="18" charset="0"/>
                <a:cs typeface="Times New Roman" pitchFamily="18" charset="0"/>
              </a:rPr>
              <a:t>	Велосипед тебу спорты жұмысқа қатысатын бұлшық ет мөлшері бойынша кең ауқымды дене жаттығуларына жатады, өйткені бұл кезде денедегі бұлшық еттердің жартысынан көбі жұмысқа қатысады. </a:t>
            </a:r>
            <a:endParaRPr lang="ru-RU" sz="2000" dirty="0" smtClean="0">
              <a:latin typeface="Times New Roman" pitchFamily="18" charset="0"/>
              <a:cs typeface="Times New Roman" pitchFamily="18" charset="0"/>
            </a:endParaRPr>
          </a:p>
          <a:p>
            <a:r>
              <a:rPr lang="kk-KZ" sz="2000" dirty="0" smtClean="0">
                <a:latin typeface="Times New Roman" pitchFamily="18" charset="0"/>
                <a:cs typeface="Times New Roman" pitchFamily="18" charset="0"/>
              </a:rPr>
              <a:t>	Бұл спорттың бір ерекшелігі бір мезетте екі түрлі жұмыс қатар орындалы: 1) рульді ұстаған кезде қол статикалық жұмыс орындайды, аяқ педальді айналдырғанда таза динамикалық жұмыс орындалады. Тағы бір ерекшелігі, ауаның кедергісін азайту үшін барлық уақытта тұлғаны еңкіш күйде ұстап отыру үшін тұлға бұлшық еттерінің статикалық күштенумен жұмыс атқаруына бейімделуі талап етіледі. Сондай-ақ, велосипед тебу спорты шапшаңдықты-кшті, арнайы төзімділікті және кеңістікті бағдарды талап етеді.</a:t>
            </a:r>
            <a:endParaRPr lang="ru-RU" sz="2000" dirty="0" smtClean="0">
              <a:latin typeface="Times New Roman" pitchFamily="18" charset="0"/>
              <a:cs typeface="Times New Roman" pitchFamily="18" charset="0"/>
            </a:endParaRPr>
          </a:p>
          <a:p>
            <a:r>
              <a:rPr lang="kk-KZ" sz="2000" dirty="0" smtClean="0">
                <a:latin typeface="Times New Roman" pitchFamily="18" charset="0"/>
                <a:cs typeface="Times New Roman" pitchFamily="18" charset="0"/>
              </a:rPr>
              <a:t>	Велосипед тепкен кезде жолдың бедері әрқалай болады, олай болса, ұзақ жолға велосипед тепкенде бұл спорттың өзі стандартты бола тұра ситуациялы сипатқа ие болады. </a:t>
            </a:r>
            <a:endParaRPr lang="ru-RU" sz="2000" dirty="0" smtClean="0">
              <a:latin typeface="Times New Roman" pitchFamily="18" charset="0"/>
              <a:cs typeface="Times New Roman" pitchFamily="18" charset="0"/>
            </a:endParaRPr>
          </a:p>
          <a:p>
            <a:r>
              <a:rPr lang="kk-KZ" sz="2000" dirty="0" smtClean="0">
                <a:latin typeface="Times New Roman" pitchFamily="18" charset="0"/>
                <a:cs typeface="Times New Roman" pitchFamily="18" charset="0"/>
              </a:rPr>
              <a:t>	Велосипедшілер екі түрлі мақсатта таулы жерлерде машықтанудан өтеді; бірішіден, жол бедері күрт өзгеретін биіктігі әртүрлі бірнеше  күнге созылған тас жолда жарысқа барардан алдын; екіншіден,2 000м жүргізілетін арнайы дайындықтардан алдын жүргізіледі.</a:t>
            </a:r>
            <a:endParaRPr lang="ru-RU" sz="2000" dirty="0" smtClean="0">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2000" b="0" i="0" u="none" strike="noStrike" cap="none" normalizeH="0" baseline="0" dirty="0" smtClean="0">
              <a:ln>
                <a:noFill/>
              </a:ln>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428596" y="785794"/>
            <a:ext cx="8215370"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kk-KZ" i="1" dirty="0" smtClean="0">
                <a:latin typeface="Times New Roman" pitchFamily="18" charset="0"/>
                <a:cs typeface="Times New Roman" pitchFamily="18" charset="0"/>
              </a:rPr>
              <a:t>Қуат жұмсалуы</a:t>
            </a:r>
            <a:endParaRPr lang="ru-RU"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Қуаттың жұмсалуы  жұмыстың қуатына, жүретін жолдың ұзақтығына байланысты өзгеріп отырады. Мысалы, жоғары көтерілгенде, қарсы жел тұрғанда  қуат көп жұмсалады. Спринтерлік қашықтыққа велосипед тепкенде жұмыстың қуатының 95%-ы анаэробты өнім есебінен жүреді. Жұмыс қуатының көлемі 90 ккал/мин 1000м қашықтықтан асқанда жұмыс субмаксимальды қуат аймағында орындалады. Бұл кезде жұмыс қуатының 75-80%-ы анаэробты өнімдер есебінен түзіледі де, 40-50 ккал/мин қуат жұмсалады. Тас жолда велосипед тебу үлкен және бірқалыпты қуатты аймақтарда орындалады. </a:t>
            </a:r>
            <a:endParaRPr lang="ru-RU"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r>
              <a:rPr lang="kk-KZ" i="1" dirty="0" smtClean="0">
                <a:latin typeface="Times New Roman" pitchFamily="18" charset="0"/>
                <a:cs typeface="Times New Roman" pitchFamily="18" charset="0"/>
              </a:rPr>
              <a:t>Тыныс алу жүйесі</a:t>
            </a:r>
            <a:endParaRPr lang="ru-RU"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	Велосипед тепкен кездегі дененің еңкіш күйіне байланысты тыныс алу жүйесіне біршама ауыртпалық түседі. Тыныс шығару тынс алуға қарағанда ұзаққа созылады, тынс алудың қысқа уақытты кідірістері байқалуы мүмкін, бұл жұмысқа қабілеттілікке әсер етеді. Оттегінің қолданылуы жұмыстың қуатына тәуелді, жұмыстың қуаты артқан сайын оттегінің қолданылуы артады. Өкпе желденуі 120 л/мин-ке, оттегінің қолданылуы 4-5 л/мин-ке жетеді. Тас жолда велосипед тепкенде аэробты реакциялар басым болады, жылдамдықты кенеттен үдеткен кезде анаэробты процестердің маңзыы артады. Велосипедшілердің ОМҚ-ы орта есеппен 4,5-5,2 л/мин немесе 74 мл/мин/кг болады.</a:t>
            </a:r>
            <a:endParaRPr lang="ru-RU" dirty="0" smtClean="0">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500034" y="857232"/>
            <a:ext cx="8143932" cy="59708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lang="kk-KZ" i="1" dirty="0" smtClean="0">
                <a:latin typeface="Times New Roman" pitchFamily="18" charset="0"/>
                <a:cs typeface="Times New Roman" pitchFamily="18" charset="0"/>
              </a:rPr>
              <a:t>Қан айналым </a:t>
            </a:r>
            <a:r>
              <a:rPr lang="kk-KZ" i="1" dirty="0" smtClean="0">
                <a:latin typeface="Times New Roman" pitchFamily="18" charset="0"/>
                <a:cs typeface="Times New Roman" pitchFamily="18" charset="0"/>
              </a:rPr>
              <a:t>жүйесі</a:t>
            </a:r>
            <a:r>
              <a:rPr lang="ru-RU" i="1" dirty="0" smtClean="0">
                <a:latin typeface="Times New Roman" pitchFamily="18" charset="0"/>
                <a:cs typeface="Times New Roman" pitchFamily="18" charset="0"/>
              </a:rPr>
              <a:t>. </a:t>
            </a:r>
            <a:r>
              <a:rPr lang="kk-KZ" dirty="0" smtClean="0">
                <a:latin typeface="Times New Roman" pitchFamily="18" charset="0"/>
                <a:cs typeface="Times New Roman" pitchFamily="18" charset="0"/>
              </a:rPr>
              <a:t>Жоғары </a:t>
            </a:r>
            <a:r>
              <a:rPr lang="kk-KZ" dirty="0" smtClean="0">
                <a:latin typeface="Times New Roman" pitchFamily="18" charset="0"/>
                <a:cs typeface="Times New Roman" pitchFamily="18" charset="0"/>
              </a:rPr>
              <a:t>дәрежелі велосипедшілердің жүрегінің көлемі орта есеппен – 1040-1060 см</a:t>
            </a:r>
            <a:r>
              <a:rPr lang="kk-KZ" baseline="30000" dirty="0" smtClean="0">
                <a:latin typeface="Times New Roman" pitchFamily="18" charset="0"/>
                <a:cs typeface="Times New Roman" pitchFamily="18" charset="0"/>
              </a:rPr>
              <a:t>3</a:t>
            </a:r>
            <a:r>
              <a:rPr lang="kk-KZ" dirty="0" smtClean="0">
                <a:latin typeface="Times New Roman" pitchFamily="18" charset="0"/>
                <a:cs typeface="Times New Roman" pitchFamily="18" charset="0"/>
              </a:rPr>
              <a:t> шамасында болады. Соның ішінде қысқа қашықтыққа велосипед тебетін 82 кг-дық салмағы бар спортшының жүрегінің көлемі- 1110 см</a:t>
            </a:r>
            <a:r>
              <a:rPr lang="kk-KZ" baseline="30000" dirty="0" smtClean="0">
                <a:latin typeface="Times New Roman" pitchFamily="18" charset="0"/>
                <a:cs typeface="Times New Roman" pitchFamily="18" charset="0"/>
              </a:rPr>
              <a:t>3</a:t>
            </a:r>
            <a:r>
              <a:rPr lang="kk-KZ" dirty="0" smtClean="0">
                <a:latin typeface="Times New Roman" pitchFamily="18" charset="0"/>
                <a:cs typeface="Times New Roman" pitchFamily="18" charset="0"/>
              </a:rPr>
              <a:t> болса, ұзақ қашықтыққа  тебетіндерде – 990 см</a:t>
            </a:r>
            <a:r>
              <a:rPr lang="kk-KZ" baseline="30000" dirty="0" smtClean="0">
                <a:latin typeface="Times New Roman" pitchFamily="18" charset="0"/>
                <a:cs typeface="Times New Roman" pitchFamily="18" charset="0"/>
              </a:rPr>
              <a:t>3</a:t>
            </a:r>
            <a:r>
              <a:rPr lang="kk-KZ" dirty="0" smtClean="0">
                <a:latin typeface="Times New Roman" pitchFamily="18" charset="0"/>
                <a:cs typeface="Times New Roman" pitchFamily="18" charset="0"/>
              </a:rPr>
              <a:t>. ЖСЖ тыныштық күйде 40-60 соғу/мин, жоғары дәрежелі спортшыларда – 33-54 соғу/мин болады.  30-35 км/сағ шапшаңдықпен велосипед тепкенде ЖСЖ 120-130 соғу/мин-ке, 45-50 км/сағ шапшаңдықпен тепкенде – 170-190 соғу/мин-ке; 50-55 км/сағ шапшаңдықпен тепкен кезде – 190-210 соғу минутқа жетеді. </a:t>
            </a:r>
            <a:r>
              <a:rPr lang="kk-KZ" dirty="0" smtClean="0">
                <a:latin typeface="Times New Roman" pitchFamily="18" charset="0"/>
                <a:cs typeface="Times New Roman" pitchFamily="18" charset="0"/>
              </a:rPr>
              <a:t>Эритроциттердің </a:t>
            </a:r>
            <a:r>
              <a:rPr lang="kk-KZ" dirty="0" smtClean="0">
                <a:latin typeface="Times New Roman" pitchFamily="18" charset="0"/>
                <a:cs typeface="Times New Roman" pitchFamily="18" charset="0"/>
              </a:rPr>
              <a:t>мөлшері 5,3-6 млн-ға дейін жетіп, гемоглобиннің мөлшері 15%-ға артады, өйткені жаттығулар және жарыс кездерінде оттегіге сұраныс артады.</a:t>
            </a:r>
            <a:endParaRPr lang="ru-RU"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 </a:t>
            </a:r>
            <a:r>
              <a:rPr lang="kk-KZ" i="1" dirty="0" smtClean="0">
                <a:latin typeface="Times New Roman" pitchFamily="18" charset="0"/>
                <a:cs typeface="Times New Roman" pitchFamily="18" charset="0"/>
              </a:rPr>
              <a:t>Талдағыштар жүйесі</a:t>
            </a:r>
            <a:r>
              <a:rPr lang="ru-RU" i="1" dirty="0" smtClean="0">
                <a:latin typeface="Times New Roman" pitchFamily="18" charset="0"/>
                <a:cs typeface="Times New Roman" pitchFamily="18" charset="0"/>
              </a:rPr>
              <a:t>.</a:t>
            </a:r>
            <a:r>
              <a:rPr lang="kk-KZ" dirty="0" smtClean="0">
                <a:latin typeface="Times New Roman" pitchFamily="18" charset="0"/>
                <a:cs typeface="Times New Roman" pitchFamily="18" charset="0"/>
              </a:rPr>
              <a:t>Велосипдешілердің </a:t>
            </a:r>
            <a:r>
              <a:rPr lang="kk-KZ" dirty="0" smtClean="0">
                <a:latin typeface="Times New Roman" pitchFamily="18" charset="0"/>
                <a:cs typeface="Times New Roman" pitchFamily="18" charset="0"/>
              </a:rPr>
              <a:t>– тірек-қимыл, тепе-теңдік, көру талдағыштарының  қызметіне жоғары талаптар қойылады. Бұл талдағыштардан келіп түскен хабар қимылдарды басқаруға мүмкіндік береді. Велосипедшілерде кеңістікте бағдарлануды және қарсыласын бақылауды қамтамасыз ететін шеткі көрудің маңызы үлкен. Әртүрлі шапшаңдықты қозғалыстар кезінде дене тепе-теңдігін сақтаудың маңызы үлкен.</a:t>
            </a:r>
            <a:endParaRPr lang="ru-RU"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 </a:t>
            </a:r>
            <a:r>
              <a:rPr lang="kk-KZ" i="1" dirty="0" smtClean="0">
                <a:latin typeface="Times New Roman" pitchFamily="18" charset="0"/>
                <a:cs typeface="Times New Roman" pitchFamily="18" charset="0"/>
              </a:rPr>
              <a:t>Несеп </a:t>
            </a:r>
            <a:r>
              <a:rPr lang="kk-KZ" i="1" dirty="0" smtClean="0">
                <a:latin typeface="Times New Roman" pitchFamily="18" charset="0"/>
                <a:cs typeface="Times New Roman" pitchFamily="18" charset="0"/>
              </a:rPr>
              <a:t>шығару </a:t>
            </a:r>
            <a:r>
              <a:rPr lang="kk-KZ" i="1" dirty="0" smtClean="0">
                <a:latin typeface="Times New Roman" pitchFamily="18" charset="0"/>
                <a:cs typeface="Times New Roman" pitchFamily="18" charset="0"/>
              </a:rPr>
              <a:t>жүйесі</a:t>
            </a:r>
            <a:r>
              <a:rPr lang="ru-RU" i="1" dirty="0" smtClean="0">
                <a:latin typeface="Times New Roman" pitchFamily="18" charset="0"/>
                <a:cs typeface="Times New Roman" pitchFamily="18" charset="0"/>
              </a:rPr>
              <a:t>. </a:t>
            </a:r>
            <a:r>
              <a:rPr lang="kk-KZ" dirty="0" smtClean="0">
                <a:latin typeface="Times New Roman" pitchFamily="18" charset="0"/>
                <a:cs typeface="Times New Roman" pitchFamily="18" charset="0"/>
              </a:rPr>
              <a:t>Велосипедшілерде </a:t>
            </a:r>
            <a:r>
              <a:rPr lang="kk-KZ" dirty="0" smtClean="0">
                <a:latin typeface="Times New Roman" pitchFamily="18" charset="0"/>
                <a:cs typeface="Times New Roman" pitchFamily="18" charset="0"/>
              </a:rPr>
              <a:t>термен су көп жоғалады, кейде несепте белок пайда болады, соның есебінен спортшы 300 -1800 г-ға дейін салмақ жоғалтуы мүмкін.</a:t>
            </a:r>
            <a:endParaRPr lang="ru-RU" dirty="0" smtClean="0">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57158" y="1000108"/>
            <a:ext cx="8358246"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kk-KZ" sz="2400" b="1" dirty="0" smtClean="0"/>
              <a:t>	Дәрістің </a:t>
            </a:r>
            <a:r>
              <a:rPr lang="kk-KZ" sz="2400" b="1" dirty="0" smtClean="0"/>
              <a:t>мақсаты: </a:t>
            </a:r>
            <a:r>
              <a:rPr lang="kk-KZ" sz="2400" dirty="0" smtClean="0"/>
              <a:t>Циклді спорт жаттығуларының физиологиялық негіздерін зерттеу. Жеңіл атлетикалық жүру, жүгіру, коньки және шаңғы  тебу, велосипед тебу сияқты циклді спорт түрлерінің </a:t>
            </a:r>
            <a:r>
              <a:rPr lang="kk-KZ" sz="2400" dirty="0" smtClean="0"/>
              <a:t>функционалды </a:t>
            </a:r>
            <a:r>
              <a:rPr lang="kk-KZ" sz="2400" dirty="0" smtClean="0"/>
              <a:t>ерекшеліктерімен танысу.</a:t>
            </a:r>
            <a:endParaRPr lang="ru-RU" sz="2400" dirty="0" smtClean="0"/>
          </a:p>
          <a:p>
            <a:r>
              <a:rPr lang="kk-KZ" sz="2400" dirty="0" smtClean="0"/>
              <a:t> </a:t>
            </a:r>
            <a:endParaRPr lang="ru-RU" sz="2400" dirty="0" smtClean="0"/>
          </a:p>
          <a:p>
            <a:r>
              <a:rPr lang="kk-KZ" sz="2400" dirty="0" smtClean="0"/>
              <a:t>	</a:t>
            </a:r>
            <a:r>
              <a:rPr lang="kk-KZ" sz="2400" b="1" dirty="0" smtClean="0"/>
              <a:t>Дәріс </a:t>
            </a:r>
            <a:r>
              <a:rPr lang="kk-KZ" sz="2400" b="1" dirty="0" smtClean="0"/>
              <a:t>жоспары:</a:t>
            </a:r>
            <a:endParaRPr lang="ru-RU" sz="2400" b="1" dirty="0" smtClean="0"/>
          </a:p>
          <a:p>
            <a:r>
              <a:rPr lang="kk-KZ" sz="2400" dirty="0" smtClean="0"/>
              <a:t>1.  Циклді спорт түрлерінің жалпы физиологиялық сипаттамасы.</a:t>
            </a:r>
            <a:endParaRPr lang="ru-RU" sz="2400" dirty="0" smtClean="0"/>
          </a:p>
          <a:p>
            <a:r>
              <a:rPr lang="kk-KZ" sz="2400" dirty="0" smtClean="0"/>
              <a:t>2. Спорттық жүру, жеңіл атлетикалық жүгіру.</a:t>
            </a:r>
            <a:endParaRPr lang="ru-RU" sz="2400" dirty="0" smtClean="0"/>
          </a:p>
          <a:p>
            <a:r>
              <a:rPr lang="kk-KZ" sz="2400" dirty="0" smtClean="0"/>
              <a:t>3. Конькиде спорттық жүгіру.</a:t>
            </a:r>
            <a:endParaRPr lang="ru-RU" sz="2400" dirty="0" smtClean="0"/>
          </a:p>
          <a:p>
            <a:r>
              <a:rPr lang="kk-KZ" sz="2400" dirty="0" smtClean="0"/>
              <a:t>4. Шаңғы тебу.</a:t>
            </a:r>
            <a:endParaRPr lang="ru-RU" sz="2400" dirty="0" smtClean="0"/>
          </a:p>
          <a:p>
            <a:r>
              <a:rPr lang="kk-KZ" sz="2400" dirty="0" smtClean="0"/>
              <a:t>5. Велосипед тебу спорты.</a:t>
            </a:r>
            <a:endParaRPr lang="ru-RU" sz="2400" dirty="0" smtClean="0"/>
          </a:p>
          <a:p>
            <a:pPr marL="0" marR="0" lvl="0" indent="0" algn="just" defTabSz="914400" rtl="0" eaLnBrk="1" fontAlgn="base" latinLnBrk="0" hangingPunct="1">
              <a:lnSpc>
                <a:spcPct val="100000"/>
              </a:lnSpc>
              <a:spcBef>
                <a:spcPct val="0"/>
              </a:spcBef>
              <a:spcAft>
                <a:spcPct val="0"/>
              </a:spcAft>
              <a:buClrTx/>
              <a:buSzTx/>
              <a:buFontTx/>
              <a:buNone/>
              <a:tabLst/>
            </a:pPr>
            <a:endParaRPr kumimoji="0" lang="kk-KZ"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500034" y="714356"/>
            <a:ext cx="8143932" cy="560153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kk-KZ" sz="2000" b="1" dirty="0" smtClean="0">
                <a:latin typeface="Times New Roman" pitchFamily="18" charset="0"/>
                <a:cs typeface="Times New Roman" pitchFamily="18" charset="0"/>
              </a:rPr>
              <a:t>1.  Циклді спорт түрлерінің жалпы физиологиялық сипаттамасы.</a:t>
            </a:r>
            <a:endParaRPr lang="ru-RU" sz="2000" dirty="0" smtClean="0">
              <a:latin typeface="Times New Roman" pitchFamily="18" charset="0"/>
              <a:cs typeface="Times New Roman" pitchFamily="18" charset="0"/>
            </a:endParaRPr>
          </a:p>
          <a:p>
            <a:r>
              <a:rPr lang="kk-KZ" sz="2000" dirty="0" smtClean="0">
                <a:latin typeface="Times New Roman" pitchFamily="18" charset="0"/>
                <a:cs typeface="Times New Roman" pitchFamily="18" charset="0"/>
              </a:rPr>
              <a:t>	 </a:t>
            </a:r>
            <a:r>
              <a:rPr lang="kk-KZ" sz="2000" i="1" dirty="0" smtClean="0">
                <a:latin typeface="Times New Roman" pitchFamily="18" charset="0"/>
                <a:cs typeface="Times New Roman" pitchFamily="18" charset="0"/>
              </a:rPr>
              <a:t>Циклді</a:t>
            </a:r>
            <a:r>
              <a:rPr lang="kk-KZ" sz="2000" dirty="0" smtClean="0">
                <a:latin typeface="Times New Roman" pitchFamily="18" charset="0"/>
                <a:cs typeface="Times New Roman" pitchFamily="18" charset="0"/>
              </a:rPr>
              <a:t> қимыл-қозғалыстар  бір қимылдың бірнеше рет қайталануы арқылы жүзеге асады. Бір циклдің құрамына кіретін қимыл элементтері бірдей реттілікпен барлық циклдерде кездеседі. Қимылдардың әрбір циклі алдыңғы және енді орындалатын циклдермен байланысты болады. Бұл байланыс </a:t>
            </a:r>
            <a:r>
              <a:rPr lang="kk-KZ" sz="2000" i="1" dirty="0" smtClean="0">
                <a:latin typeface="Times New Roman" pitchFamily="18" charset="0"/>
                <a:cs typeface="Times New Roman" pitchFamily="18" charset="0"/>
              </a:rPr>
              <a:t>рефлекторлы сипатты</a:t>
            </a:r>
            <a:r>
              <a:rPr lang="kk-KZ" sz="2000" dirty="0" smtClean="0">
                <a:latin typeface="Times New Roman" pitchFamily="18" charset="0"/>
                <a:cs typeface="Times New Roman" pitchFamily="18" charset="0"/>
              </a:rPr>
              <a:t> болады, әрбір рефлекс аяқтала отырып, келесі рефлексті туындатады. Қимылдың мүндай тізбекті сипаты тек қана қимылды длинамикалық стереотип болып түрінде бекінетін ырғақты рефлекске тән және осы рефлекс циклді қимылдардың физиологиялық негізі болып табылады. </a:t>
            </a:r>
            <a:endParaRPr lang="ru-RU" sz="2000" dirty="0" smtClean="0">
              <a:latin typeface="Times New Roman" pitchFamily="18" charset="0"/>
              <a:cs typeface="Times New Roman" pitchFamily="18" charset="0"/>
            </a:endParaRPr>
          </a:p>
          <a:p>
            <a:r>
              <a:rPr lang="kk-KZ" sz="2000" dirty="0" smtClean="0">
                <a:latin typeface="Times New Roman" pitchFamily="18" charset="0"/>
                <a:cs typeface="Times New Roman" pitchFamily="18" charset="0"/>
              </a:rPr>
              <a:t>	Жұмыстың уақыты мен оның қуатының арасында нақты бір тәуелділік бар. Жалпылама қарастырғанда, бұл тәуелділік төмендегідей сипатта болады:  жұмыстың қуаты қаншалықты жоғары болса,  соншалықты тез шаршаудың нәтижесінде  оның орындалу уақыты аз  болады. </a:t>
            </a:r>
            <a:r>
              <a:rPr lang="kk-KZ" sz="2000" i="1" dirty="0" smtClean="0">
                <a:latin typeface="Times New Roman" pitchFamily="18" charset="0"/>
                <a:cs typeface="Times New Roman" pitchFamily="18" charset="0"/>
              </a:rPr>
              <a:t>Жұмыстың қуаты </a:t>
            </a:r>
            <a:r>
              <a:rPr lang="kk-KZ" sz="2000" dirty="0" smtClean="0">
                <a:latin typeface="Times New Roman" pitchFamily="18" charset="0"/>
                <a:cs typeface="Times New Roman" pitchFamily="18" charset="0"/>
              </a:rPr>
              <a:t>дегеніміз белгілі бір уақыт бірлігінде орындалған жұмыстың мөлшері. Ал ол өз кезегінде бұлшық еттің жиырылу күшіне және жиырылу жиілігіне тәуелді.</a:t>
            </a:r>
            <a:endParaRPr lang="ru-RU" sz="2000" dirty="0" smtClean="0">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kk-KZ"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500034" y="928670"/>
            <a:ext cx="8215370" cy="64325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kk-KZ" b="1" dirty="0" smtClean="0">
                <a:latin typeface="Times New Roman" pitchFamily="18" charset="0"/>
                <a:cs typeface="Times New Roman" pitchFamily="18" charset="0"/>
              </a:rPr>
              <a:t>2. Спорттық жүру</a:t>
            </a:r>
            <a:endParaRPr lang="ru-RU" dirty="0" smtClean="0">
              <a:latin typeface="Times New Roman" pitchFamily="18" charset="0"/>
              <a:cs typeface="Times New Roman" pitchFamily="18" charset="0"/>
            </a:endParaRPr>
          </a:p>
          <a:p>
            <a:pPr algn="just"/>
            <a:r>
              <a:rPr lang="kk-KZ" dirty="0" smtClean="0">
                <a:latin typeface="Times New Roman" pitchFamily="18" charset="0"/>
                <a:cs typeface="Times New Roman" pitchFamily="18" charset="0"/>
              </a:rPr>
              <a:t>	Спорттық жүру ерлер үшін 20-50 км, әйелдер үшін 5-10 км қашықтықтағы жарыстар кезінде жүзеге асады. Бұл кездегі жұмыс бірқалыпты қарқынды, циклді сипатты болады. Спорттық жүру кезінде жекелей және қосарланған тіректер кездеседі, бірақ жүгіру болмауы керек.     </a:t>
            </a:r>
            <a:endParaRPr lang="ru-RU" dirty="0" smtClean="0">
              <a:latin typeface="Times New Roman" pitchFamily="18" charset="0"/>
              <a:cs typeface="Times New Roman" pitchFamily="18" charset="0"/>
            </a:endParaRPr>
          </a:p>
          <a:p>
            <a:pPr algn="just"/>
            <a:r>
              <a:rPr lang="kk-KZ" b="1" i="1" dirty="0" smtClean="0">
                <a:latin typeface="Times New Roman" pitchFamily="18" charset="0"/>
                <a:cs typeface="Times New Roman" pitchFamily="18" charset="0"/>
              </a:rPr>
              <a:t>Қимыл </a:t>
            </a:r>
            <a:r>
              <a:rPr lang="kk-KZ" b="1" i="1" dirty="0" smtClean="0">
                <a:latin typeface="Times New Roman" pitchFamily="18" charset="0"/>
                <a:cs typeface="Times New Roman" pitchFamily="18" charset="0"/>
              </a:rPr>
              <a:t>аппараты</a:t>
            </a:r>
            <a:r>
              <a:rPr lang="ru-RU" b="1" i="1" dirty="0" smtClean="0">
                <a:latin typeface="Times New Roman" pitchFamily="18" charset="0"/>
                <a:cs typeface="Times New Roman" pitchFamily="18" charset="0"/>
              </a:rPr>
              <a:t>. </a:t>
            </a:r>
            <a:r>
              <a:rPr lang="kk-KZ" dirty="0" smtClean="0">
                <a:latin typeface="Times New Roman" pitchFamily="18" charset="0"/>
                <a:cs typeface="Times New Roman" pitchFamily="18" charset="0"/>
              </a:rPr>
              <a:t>Спортшылардың </a:t>
            </a:r>
            <a:r>
              <a:rPr lang="kk-KZ" dirty="0" smtClean="0">
                <a:latin typeface="Times New Roman" pitchFamily="18" charset="0"/>
                <a:cs typeface="Times New Roman" pitchFamily="18" charset="0"/>
              </a:rPr>
              <a:t>бұлшық еттері аэробты жағдайдағы жұмысқа бейімделген.  Бұлшық еттерінің жиырылуы жақсы жетілген, босаңсуы – төмен. Қол қимылдары аяқ қимылдарымен қатаң түрде сәйкестірілген. Қимылдар ырғағы – минутына 100-160 қадамнан тұрады.</a:t>
            </a:r>
            <a:endParaRPr lang="ru-RU" dirty="0" smtClean="0">
              <a:latin typeface="Times New Roman" pitchFamily="18" charset="0"/>
              <a:cs typeface="Times New Roman" pitchFamily="18" charset="0"/>
            </a:endParaRPr>
          </a:p>
          <a:p>
            <a:pPr algn="just"/>
            <a:r>
              <a:rPr lang="kk-KZ" b="1" i="1" dirty="0" smtClean="0">
                <a:latin typeface="Times New Roman" pitchFamily="18" charset="0"/>
                <a:cs typeface="Times New Roman" pitchFamily="18" charset="0"/>
              </a:rPr>
              <a:t>Тыныс алу және қуат </a:t>
            </a:r>
            <a:r>
              <a:rPr lang="kk-KZ" b="1" i="1" dirty="0" smtClean="0">
                <a:latin typeface="Times New Roman" pitchFamily="18" charset="0"/>
                <a:cs typeface="Times New Roman" pitchFamily="18" charset="0"/>
              </a:rPr>
              <a:t>жұмсалуы</a:t>
            </a:r>
            <a:r>
              <a:rPr lang="ru-RU" b="1" i="1" dirty="0" smtClean="0">
                <a:latin typeface="Times New Roman" pitchFamily="18" charset="0"/>
                <a:cs typeface="Times New Roman" pitchFamily="18" charset="0"/>
              </a:rPr>
              <a:t>. </a:t>
            </a:r>
            <a:r>
              <a:rPr lang="kk-KZ" dirty="0" smtClean="0">
                <a:latin typeface="Times New Roman" pitchFamily="18" charset="0"/>
                <a:cs typeface="Times New Roman" pitchFamily="18" charset="0"/>
              </a:rPr>
              <a:t>Спорттық </a:t>
            </a:r>
            <a:r>
              <a:rPr lang="kk-KZ" dirty="0" smtClean="0">
                <a:latin typeface="Times New Roman" pitchFamily="18" charset="0"/>
                <a:cs typeface="Times New Roman" pitchFamily="18" charset="0"/>
              </a:rPr>
              <a:t>жүру кезінде тыныс алу жиілігі – 30-60 рет/мин, өкпе вентиляциясы 70-80 л/мин, оттегінің қолданылуы – 4 л/мин, мәреге жеткенде – одан да көп болуы мүмкін. ОМҚ ерлерде – 71 мл/мин/кг жетеді. Қуат жұмсалуы - өте үлкен. Мысалы, 5 км-ге жүргенде – 300-400 ккал қуат жұмсалса, 50 км-ге жүргенде қуат жұмсалуы – 3000 ккал болады.</a:t>
            </a:r>
            <a:endParaRPr lang="ru-RU" dirty="0" smtClean="0">
              <a:latin typeface="Times New Roman" pitchFamily="18" charset="0"/>
              <a:cs typeface="Times New Roman" pitchFamily="18" charset="0"/>
            </a:endParaRPr>
          </a:p>
          <a:p>
            <a:pPr algn="just"/>
            <a:r>
              <a:rPr lang="kk-KZ" b="1" i="1" dirty="0" smtClean="0">
                <a:latin typeface="Times New Roman" pitchFamily="18" charset="0"/>
                <a:cs typeface="Times New Roman" pitchFamily="18" charset="0"/>
              </a:rPr>
              <a:t>Қан және қан </a:t>
            </a:r>
            <a:r>
              <a:rPr lang="kk-KZ" b="1" i="1" dirty="0" smtClean="0">
                <a:latin typeface="Times New Roman" pitchFamily="18" charset="0"/>
                <a:cs typeface="Times New Roman" pitchFamily="18" charset="0"/>
              </a:rPr>
              <a:t>айналымы</a:t>
            </a:r>
            <a:r>
              <a:rPr lang="ru-RU" b="1" i="1" dirty="0" smtClean="0">
                <a:latin typeface="Times New Roman" pitchFamily="18" charset="0"/>
                <a:cs typeface="Times New Roman" pitchFamily="18" charset="0"/>
              </a:rPr>
              <a:t>. </a:t>
            </a:r>
            <a:r>
              <a:rPr lang="kk-KZ" dirty="0" smtClean="0">
                <a:latin typeface="Times New Roman" pitchFamily="18" charset="0"/>
                <a:cs typeface="Times New Roman" pitchFamily="18" charset="0"/>
              </a:rPr>
              <a:t>ЖСЖ-і </a:t>
            </a:r>
            <a:r>
              <a:rPr lang="kk-KZ" dirty="0" smtClean="0">
                <a:latin typeface="Times New Roman" pitchFamily="18" charset="0"/>
                <a:cs typeface="Times New Roman" pitchFamily="18" charset="0"/>
              </a:rPr>
              <a:t>тез жүретіндерде мәреге жеткенде минутына 150-180 соғу/мин-қа жетеді. Жұмыс қуаты ұлғайғанда минутына 200-220 соғу/мин-қа </a:t>
            </a:r>
            <a:r>
              <a:rPr lang="kk-KZ" dirty="0" smtClean="0">
                <a:latin typeface="Times New Roman" pitchFamily="18" charset="0"/>
                <a:cs typeface="Times New Roman" pitchFamily="18" charset="0"/>
              </a:rPr>
              <a:t>жетеді.</a:t>
            </a:r>
            <a:r>
              <a:rPr lang="ru-RU" dirty="0" smtClean="0">
                <a:latin typeface="Times New Roman" pitchFamily="18" charset="0"/>
                <a:cs typeface="Times New Roman" pitchFamily="18" charset="0"/>
              </a:rPr>
              <a:t> </a:t>
            </a:r>
            <a:r>
              <a:rPr lang="kk-KZ" dirty="0" smtClean="0">
                <a:latin typeface="Times New Roman" pitchFamily="18" charset="0"/>
                <a:cs typeface="Times New Roman" pitchFamily="18" charset="0"/>
              </a:rPr>
              <a:t>Спорттық </a:t>
            </a:r>
            <a:r>
              <a:rPr lang="kk-KZ" dirty="0" smtClean="0">
                <a:latin typeface="Times New Roman" pitchFamily="18" charset="0"/>
                <a:cs typeface="Times New Roman" pitchFamily="18" charset="0"/>
              </a:rPr>
              <a:t>жүру кезінде қандағы эритроциттер және гомоглобин мөлшері артады, миогенді лейкоцитоз байқалады, сүт қышқылы шамалы ғана жоғарылайды.</a:t>
            </a:r>
            <a:endParaRPr lang="ru-RU" dirty="0" smtClean="0">
              <a:latin typeface="Times New Roman" pitchFamily="18" charset="0"/>
              <a:cs typeface="Times New Roman" pitchFamily="18" charset="0"/>
            </a:endParaRPr>
          </a:p>
          <a:p>
            <a:pPr algn="just"/>
            <a:r>
              <a:rPr lang="kk-KZ" b="1" i="1" dirty="0" smtClean="0">
                <a:latin typeface="Times New Roman" pitchFamily="18" charset="0"/>
                <a:cs typeface="Times New Roman" pitchFamily="18" charset="0"/>
              </a:rPr>
              <a:t>Бөліп шығару </a:t>
            </a:r>
            <a:r>
              <a:rPr lang="kk-KZ" b="1" i="1" dirty="0" smtClean="0">
                <a:latin typeface="Times New Roman" pitchFamily="18" charset="0"/>
                <a:cs typeface="Times New Roman" pitchFamily="18" charset="0"/>
              </a:rPr>
              <a:t>қызметі.</a:t>
            </a:r>
            <a:r>
              <a:rPr lang="ru-RU" b="1" i="1" dirty="0" smtClean="0">
                <a:latin typeface="Times New Roman" pitchFamily="18" charset="0"/>
                <a:cs typeface="Times New Roman" pitchFamily="18" charset="0"/>
              </a:rPr>
              <a:t> </a:t>
            </a:r>
            <a:r>
              <a:rPr lang="kk-KZ" dirty="0" smtClean="0">
                <a:latin typeface="Times New Roman" pitchFamily="18" charset="0"/>
                <a:cs typeface="Times New Roman" pitchFamily="18" charset="0"/>
              </a:rPr>
              <a:t>Спорттық </a:t>
            </a:r>
            <a:r>
              <a:rPr lang="kk-KZ" dirty="0" smtClean="0">
                <a:latin typeface="Times New Roman" pitchFamily="18" charset="0"/>
                <a:cs typeface="Times New Roman" pitchFamily="18" charset="0"/>
              </a:rPr>
              <a:t>жүру кезіндегі тер бездерінің қызметі - өте жоғары болады. Жоғары тер бөліну несеп түзілуінің азаюына, несепте белоктың пайда болуына әкеп соғады.</a:t>
            </a:r>
            <a:endParaRPr lang="ru-RU" dirty="0" smtClean="0">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kk-KZ"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500034" y="1000108"/>
            <a:ext cx="8143932" cy="53553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kk-KZ" b="1" dirty="0" smtClean="0">
                <a:latin typeface="Times New Roman" pitchFamily="18" charset="0"/>
                <a:cs typeface="Times New Roman" pitchFamily="18" charset="0"/>
              </a:rPr>
              <a:t>	3</a:t>
            </a:r>
            <a:r>
              <a:rPr lang="kk-KZ" b="1" dirty="0" smtClean="0">
                <a:latin typeface="Times New Roman" pitchFamily="18" charset="0"/>
                <a:cs typeface="Times New Roman" pitchFamily="18" charset="0"/>
              </a:rPr>
              <a:t>. Жеңіл атлетиаклық жүгірудің физиологиялық сипаттамасы</a:t>
            </a:r>
            <a:endParaRPr lang="ru-RU" dirty="0" smtClean="0">
              <a:latin typeface="Times New Roman" pitchFamily="18" charset="0"/>
              <a:cs typeface="Times New Roman" pitchFamily="18" charset="0"/>
            </a:endParaRPr>
          </a:p>
          <a:p>
            <a:pPr algn="just"/>
            <a:r>
              <a:rPr lang="kk-KZ" dirty="0" smtClean="0">
                <a:latin typeface="Times New Roman" pitchFamily="18" charset="0"/>
                <a:cs typeface="Times New Roman" pitchFamily="18" charset="0"/>
              </a:rPr>
              <a:t>	Жеңіл </a:t>
            </a:r>
            <a:r>
              <a:rPr lang="kk-KZ" dirty="0" smtClean="0">
                <a:latin typeface="Times New Roman" pitchFamily="18" charset="0"/>
                <a:cs typeface="Times New Roman" pitchFamily="18" charset="0"/>
              </a:rPr>
              <a:t>атлетикалық жүгірудің спорттық жүруден айырмашылығы – спорттық жүрудегі қимылдар циклі бір тіректі екі сатыдан және екі тіректі күйден тұратын қосарлы қадамнан тұрады. Ал жеңіл атлетикалық  жүгіруде бір тіректі саты ұшу сатысымен кезектеседі.</a:t>
            </a:r>
            <a:endParaRPr lang="ru-RU" dirty="0" smtClean="0">
              <a:latin typeface="Times New Roman" pitchFamily="18" charset="0"/>
              <a:cs typeface="Times New Roman" pitchFamily="18" charset="0"/>
            </a:endParaRPr>
          </a:p>
          <a:p>
            <a:pPr algn="just"/>
            <a:r>
              <a:rPr lang="kk-KZ" dirty="0" smtClean="0">
                <a:latin typeface="Times New Roman" pitchFamily="18" charset="0"/>
                <a:cs typeface="Times New Roman" pitchFamily="18" charset="0"/>
              </a:rPr>
              <a:t>	Жүгіру </a:t>
            </a:r>
            <a:r>
              <a:rPr lang="kk-KZ" dirty="0" smtClean="0">
                <a:latin typeface="Times New Roman" pitchFamily="18" charset="0"/>
                <a:cs typeface="Times New Roman" pitchFamily="18" charset="0"/>
              </a:rPr>
              <a:t>кезінде жекелей тірек сатысы ұшу сатысымен кезектеседі. Жеңіл атлетикадағы орындалу техникасы бойынша ең күрделісі – қысқа қашықтыққа жүгіру, өйткені сөрелік және сөрелік екпін күйін үйрену қиынға соғады. Машықтану кезіндегі ағзада жүретін физиологиялық ығысулар жүгіріп өтетеін жолдың ара қашықтығына байланысты.  Қаншалықты жүгіретін ара қашықтық ұзақ болса, соншалықты жұмыстың қуаты аз болады. Сондықтан жүгіру тепсіну күшіне, адымдардың ұзындығына және жиілігіне байланысты бола отырып, әртүрлі қуатты жұмыс күйінде орындалады. Жеңіл атлетикадағы жұмыстың қуатын анықтайтын негізгі көрсеткіш – жүгіру шапшаңдығы. Ол адымдар ұзыныдығының сол адымдар жиілігіне көбейтіндісімен анықталады. Жүгіру орындалатын уақыт жұмыстың қуатына байланысты. Қаншалықты жұмыс қуаты жоғары болса, соншалықты оның орындалу ұзақтығы   шаршаудың тез туындауы есебінен аз болады. </a:t>
            </a:r>
            <a:endParaRPr lang="ru-RU" dirty="0" smtClean="0">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kk-KZ"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357158" y="1000108"/>
            <a:ext cx="8143932"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kk-KZ" dirty="0" smtClean="0">
                <a:latin typeface="Times New Roman" pitchFamily="18" charset="0"/>
                <a:cs typeface="Times New Roman" pitchFamily="18" charset="0"/>
              </a:rPr>
              <a:t>	</a:t>
            </a:r>
            <a:r>
              <a:rPr lang="kk-KZ" sz="2000" i="1" dirty="0" smtClean="0">
                <a:latin typeface="Times New Roman" pitchFamily="18" charset="0"/>
                <a:cs typeface="Times New Roman" pitchFamily="18" charset="0"/>
              </a:rPr>
              <a:t> Қан жүйесінің ерекшеліктері</a:t>
            </a:r>
            <a:endParaRPr lang="ru-RU" sz="2000" dirty="0" smtClean="0">
              <a:latin typeface="Times New Roman" pitchFamily="18" charset="0"/>
              <a:cs typeface="Times New Roman" pitchFamily="18" charset="0"/>
            </a:endParaRPr>
          </a:p>
          <a:p>
            <a:pPr algn="just"/>
            <a:r>
              <a:rPr lang="kk-KZ" sz="2000" i="1" dirty="0" smtClean="0">
                <a:latin typeface="Times New Roman" pitchFamily="18" charset="0"/>
                <a:cs typeface="Times New Roman" pitchFamily="18" charset="0"/>
              </a:rPr>
              <a:t>	</a:t>
            </a:r>
            <a:r>
              <a:rPr lang="kk-KZ" sz="2000" dirty="0" smtClean="0">
                <a:latin typeface="Times New Roman" pitchFamily="18" charset="0"/>
                <a:cs typeface="Times New Roman" pitchFamily="18" charset="0"/>
              </a:rPr>
              <a:t>Жүгіргеннен кейін қандағы эритроциттердің, гемоглобиннің, лейкоциттердің мөлшері артады. Орта және ұзақ қашықтыққа жүгірген кезде  қандағы сүт қышқылының мөлшері артып (200-250 мг/%), қанның рН реакциясы қышқылды жаққа ығысады, глюкоза мөлшері төмендейді, нәтижесінде шаршау туындайды. Қысқа және шамадан тыс ұзақ қашықтықтарға жүгіргенде қандағы сүт қышқылының мөлшері өзгермейді. Ұзақ қашықтыққа жүгіргендегі спорттық жетістік ағзаның оттегіні тасымалдау жүйесіне байланысты болады, ал оның негізгі көрсеткіші болып  гемоглобиннің мөлшері есептелінеді. Айналымдағы қанның мөлшері стайерлерде басқа спорт түрімен шұғылданатындағыларға қарағанда жоғары болады.  Өкпе арқылы өтетін қанның артуы есебінен гемоглобинмен байланысқан оттегінің мөлшері артады. Бұл стайерлерде қанның оттектік сыйымдылығының жоғары деңгейде болуымен түсіндіріледі.</a:t>
            </a:r>
            <a:endParaRPr lang="ru-RU" sz="2000" dirty="0" smtClean="0">
              <a:latin typeface="Times New Roman" pitchFamily="18" charset="0"/>
              <a:cs typeface="Times New Roman" pitchFamily="18" charset="0"/>
            </a:endParaRPr>
          </a:p>
          <a:p>
            <a:pPr algn="just"/>
            <a:endParaRPr kumimoji="0" lang="kk-KZ"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357158" y="1071546"/>
            <a:ext cx="8429684" cy="55707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kk-KZ" sz="1600" b="1" dirty="0" smtClean="0">
                <a:latin typeface="Times New Roman" pitchFamily="18" charset="0"/>
                <a:cs typeface="Times New Roman" pitchFamily="18" charset="0"/>
              </a:rPr>
              <a:t>	</a:t>
            </a:r>
            <a:r>
              <a:rPr lang="kk-KZ" sz="1600" b="1" i="1" dirty="0" smtClean="0">
                <a:latin typeface="Times New Roman" pitchFamily="18" charset="0"/>
                <a:cs typeface="Times New Roman" pitchFamily="18" charset="0"/>
              </a:rPr>
              <a:t> Қан айналым жүйесі</a:t>
            </a:r>
            <a:endParaRPr lang="ru-RU" sz="1600" b="1" dirty="0" smtClean="0">
              <a:latin typeface="Times New Roman" pitchFamily="18" charset="0"/>
              <a:cs typeface="Times New Roman" pitchFamily="18" charset="0"/>
            </a:endParaRPr>
          </a:p>
          <a:p>
            <a:pPr algn="just"/>
            <a:r>
              <a:rPr lang="kk-KZ" sz="1600" dirty="0" smtClean="0">
                <a:latin typeface="Times New Roman" pitchFamily="18" charset="0"/>
                <a:cs typeface="Times New Roman" pitchFamily="18" charset="0"/>
              </a:rPr>
              <a:t>	Төзімділікпен </a:t>
            </a:r>
            <a:r>
              <a:rPr lang="kk-KZ" sz="1600" dirty="0" smtClean="0">
                <a:latin typeface="Times New Roman" pitchFamily="18" charset="0"/>
                <a:cs typeface="Times New Roman" pitchFamily="18" charset="0"/>
              </a:rPr>
              <a:t>орындалатын жұмыс кезінде жүрек-тамыр жүйесінің қызметіне көп ауыртпалық түседі. Үзбей машықтану кезінде жүрек қарыншаларының қуыстары кеңейеді, оның салдарынан қарыншаның бұлшық еті  немесе қабырға қабаты гипертрофияға ұшырайды. Спортшылардың жүректерінің көлемінің ұлғаюын қан айналым жүйесінің қарқынды ұзақ уақытқа созылған бұлшық ет жұмысына бейімделу процесі ретінде қарастыруға болады. Көлемі ұлғайған жүрек сүт қышқылын тиімдірек сіңіреді де жұмысқа қабілеттіліктің артуына себепші болады.  Ұзақ  және марафондық қашықтыққа жүгіретіндерде жүректің көлемі 900-1000 см</a:t>
            </a:r>
            <a:r>
              <a:rPr lang="kk-KZ" sz="1600" baseline="30000" dirty="0" smtClean="0">
                <a:latin typeface="Times New Roman" pitchFamily="18" charset="0"/>
                <a:cs typeface="Times New Roman" pitchFamily="18" charset="0"/>
              </a:rPr>
              <a:t>3-</a:t>
            </a:r>
            <a:r>
              <a:rPr lang="kk-KZ" sz="1600" dirty="0" smtClean="0">
                <a:latin typeface="Times New Roman" pitchFamily="18" charset="0"/>
                <a:cs typeface="Times New Roman" pitchFamily="18" charset="0"/>
              </a:rPr>
              <a:t>ке дейін ұлғаяды.</a:t>
            </a:r>
            <a:r>
              <a:rPr lang="kk-KZ" sz="1600" baseline="30000" dirty="0" smtClean="0">
                <a:latin typeface="Times New Roman" pitchFamily="18" charset="0"/>
                <a:cs typeface="Times New Roman" pitchFamily="18" charset="0"/>
              </a:rPr>
              <a:t>  </a:t>
            </a:r>
            <a:r>
              <a:rPr lang="kk-KZ" sz="1600" dirty="0" smtClean="0">
                <a:latin typeface="Times New Roman" pitchFamily="18" charset="0"/>
                <a:cs typeface="Times New Roman" pitchFamily="18" charset="0"/>
              </a:rPr>
              <a:t> Тыныштық күйде  спортшылардың жүрегінің қызметінде айқын брадикардия  байқалады. Атап айтқанда, сатйерлерде ЖСЖ-і тыныштық күйде орта есеппен 45-48 соғу/мин болса, орта қышықтыққа жүгіретіндерде 56 соғу/мин, спринтерлерде 60 соғу/мин. Брадикардия жүректің тыныштық күйдегі үнемді жұмысын қамтамасыз етеді. Мысалы, дені сау  ересек адамдарда систолалық қан көлемі 60-100 мл болса, сайерлерде 100-120 мл. Стайерлерде қанның минуттық көлемі 3,5 л/мин, мұның өзі  "спорттық жүректің" қызметтік қорының жоғарылығын көрсетеді. Жүгірген кезде ЖСЖ-і орта есеппен минутына 170-190 соғу/мин-қа жетеді, тек мәреге жеткенде минутына 200-220 соғу/мин-қа жетеді. Жұмыстан кейінгі жүрек қызметінің қалпына келу уақыты  жүгіретін жолдың ұзақтығына, жүгіру қарқынына, сондай-ақ, спортшының жаттыққыандық деңгейіне байланысты болады. Қысқа қашықтыққа жүгіргеннен кейін</a:t>
            </a:r>
            <a:endParaRPr lang="ru-RU" sz="1600" dirty="0" smtClean="0">
              <a:latin typeface="Times New Roman" pitchFamily="18" charset="0"/>
              <a:cs typeface="Times New Roman" pitchFamily="18" charset="0"/>
            </a:endParaRPr>
          </a:p>
          <a:p>
            <a:pPr algn="just"/>
            <a:r>
              <a:rPr lang="kk-KZ" sz="1600" dirty="0" smtClean="0">
                <a:latin typeface="Times New Roman" pitchFamily="18" charset="0"/>
                <a:cs typeface="Times New Roman" pitchFamily="18" charset="0"/>
              </a:rPr>
              <a:t>ЖСЖ-ң қалпына келу уақыты 20-30 минут болса, орта және ұзақ қашықтыққа жүгіргенде бірнеше сағаттарға, тіпті кейде тәуліктерге созылады.</a:t>
            </a:r>
            <a:endParaRPr lang="ru-RU" sz="1600" dirty="0" smtClean="0">
              <a:latin typeface="Times New Roman" pitchFamily="18" charset="0"/>
              <a:cs typeface="Times New Roman" pitchFamily="18" charset="0"/>
            </a:endParaRPr>
          </a:p>
          <a:p>
            <a:pPr algn="just" fontAlgn="base">
              <a:spcBef>
                <a:spcPct val="0"/>
              </a:spcBef>
              <a:spcAft>
                <a:spcPct val="0"/>
              </a:spcAft>
            </a:pPr>
            <a:endParaRPr kumimoji="0" lang="kk-KZ"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500034" y="857232"/>
            <a:ext cx="8286808"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kk-KZ" b="1" dirty="0" smtClean="0">
                <a:latin typeface="Times New Roman" pitchFamily="18" charset="0"/>
                <a:cs typeface="Times New Roman" pitchFamily="18" charset="0"/>
              </a:rPr>
              <a:t>3. Коньки тебу </a:t>
            </a:r>
            <a:r>
              <a:rPr lang="kk-KZ" b="1" dirty="0" smtClean="0">
                <a:latin typeface="Times New Roman" pitchFamily="18" charset="0"/>
                <a:cs typeface="Times New Roman" pitchFamily="18" charset="0"/>
              </a:rPr>
              <a:t>спортының</a:t>
            </a:r>
            <a:r>
              <a:rPr lang="ru-RU" b="1" dirty="0" smtClean="0">
                <a:latin typeface="Times New Roman" pitchFamily="18" charset="0"/>
                <a:cs typeface="Times New Roman" pitchFamily="18" charset="0"/>
              </a:rPr>
              <a:t> </a:t>
            </a:r>
            <a:r>
              <a:rPr lang="kk-KZ" b="1" dirty="0" smtClean="0">
                <a:latin typeface="Times New Roman" pitchFamily="18" charset="0"/>
                <a:cs typeface="Times New Roman" pitchFamily="18" charset="0"/>
              </a:rPr>
              <a:t>физиологиялық </a:t>
            </a:r>
            <a:r>
              <a:rPr lang="kk-KZ" b="1" dirty="0" smtClean="0">
                <a:latin typeface="Times New Roman" pitchFamily="18" charset="0"/>
                <a:cs typeface="Times New Roman" pitchFamily="18" charset="0"/>
              </a:rPr>
              <a:t>ерекшеліктері</a:t>
            </a:r>
            <a:endParaRPr lang="ru-RU" dirty="0" smtClean="0">
              <a:latin typeface="Times New Roman" pitchFamily="18" charset="0"/>
              <a:cs typeface="Times New Roman" pitchFamily="18" charset="0"/>
            </a:endParaRPr>
          </a:p>
          <a:p>
            <a:pPr algn="just"/>
            <a:r>
              <a:rPr lang="kk-KZ" dirty="0" smtClean="0">
                <a:latin typeface="Times New Roman" pitchFamily="18" charset="0"/>
                <a:cs typeface="Times New Roman" pitchFamily="18" charset="0"/>
              </a:rPr>
              <a:t>	Коньки тебу бағдары күрделі, сырғи жоғары шапшаңдықпен орындалатын жаттығу. Тағы бір ерекшелігі -  бұл жаттығу қоршаған ортаның төменгі температурасы жағдайында орындалады. Коньки тебушінің тұлғасы ауаның кедергісін азайту үшін және  жамбас-сан буынының иіліун ұлғайту үшін еңкіш күйде болуы керек. Коньки тебу циклді жұмысқа жатады, бірақ өзінің бірқатар ерекшеліктері бар, атап айтқанда, жермен тірек алаңы аз болғандықтан тепе-теңдікті сақтау қиынға соғады және спортшының тұлғасы еңкіш күйде, аяқ, жамбас бөлімдері бүгілген күйде болатындықтан аяқ пен тұлға бұлшық еттеріне статикалық төзімділік қажет болады. Тіректен тепсіну сырғу кезінде жүзеге асады. Изометрлік күш динамикалық күштен әлдеқайда басым болады. Сонымен қатар, жүгірумен салыстырғанда жерден тепсіну күші жоғары болады. Коньки тебу күрделі қимыл дағдысы ретінде қарастырылады.</a:t>
            </a:r>
            <a:endParaRPr lang="ru-RU" dirty="0" smtClean="0">
              <a:latin typeface="Times New Roman" pitchFamily="18" charset="0"/>
              <a:cs typeface="Times New Roman" pitchFamily="18" charset="0"/>
            </a:endParaRPr>
          </a:p>
          <a:p>
            <a:pPr algn="just"/>
            <a:r>
              <a:rPr lang="kk-KZ" dirty="0" smtClean="0">
                <a:latin typeface="Times New Roman" pitchFamily="18" charset="0"/>
                <a:cs typeface="Times New Roman" pitchFamily="18" charset="0"/>
              </a:rPr>
              <a:t>	Коньки тебу спорты бойынша жарыстар 500, 1000, 1500, 3000, 5000, 10000 м қашықтықтарды орындалады. 500-10000 м дейінгі қашықтықта орындалатын жаттығулар 36 сек-тен 14 мин-қа дейін созылады. Олай болса, коньки тебу спорты циклді спорт бола тұра жұмыстың орындалу уақыты бойынша субмаксимальды (500-3000м) және үлкен (5000-10000м) қуат аймақтарында орындалады.</a:t>
            </a:r>
            <a:endParaRPr lang="ru-RU" dirty="0" smtClean="0">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500034" y="785794"/>
            <a:ext cx="7929618"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kk-KZ" sz="1600" i="1" dirty="0" smtClean="0">
                <a:latin typeface="Times New Roman" pitchFamily="18" charset="0"/>
                <a:cs typeface="Times New Roman" pitchFamily="18" charset="0"/>
              </a:rPr>
              <a:t>Тірек-қимыл аппараты</a:t>
            </a:r>
            <a:r>
              <a:rPr lang="kk-KZ" sz="1600" dirty="0" smtClean="0">
                <a:latin typeface="Times New Roman" pitchFamily="18" charset="0"/>
                <a:cs typeface="Times New Roman" pitchFamily="18" charset="0"/>
              </a:rPr>
              <a:t>	</a:t>
            </a:r>
            <a:endParaRPr lang="ru-RU" sz="1600" dirty="0" smtClean="0">
              <a:latin typeface="Times New Roman" pitchFamily="18" charset="0"/>
              <a:cs typeface="Times New Roman" pitchFamily="18" charset="0"/>
            </a:endParaRPr>
          </a:p>
          <a:p>
            <a:r>
              <a:rPr lang="kk-KZ" sz="1600" dirty="0" smtClean="0">
                <a:latin typeface="Times New Roman" pitchFamily="18" charset="0"/>
                <a:cs typeface="Times New Roman" pitchFamily="18" charset="0"/>
              </a:rPr>
              <a:t>	Коньки тебушілерде жалпы ауыртпалық орталығы төмен орналасады. Йық бөлімдері кішілеу болады, тұлғаларында аздап еңкіштік байқалады, аяқтары ұзын келеді, жамбас бөлімі кең келеді. Бірқатар оқымыстылардың зерттеулері бойынша қаншалықты спортшылардың аяқтар ұзын болса, соншалықты сырғанау сатысы жоғары болады. Бірақ, бұл спорттық жетістіктегі шешуші көрсеткіш емес, бұл жерде орындалу техникасының маңызы үлкен. Коньки тебу спортындағы іріктеу кезінде төлқұжаттық жас пен биологиялық жастың сәйкестігі және жас спртшының жетілу ерекшелігі есепке алынады. </a:t>
            </a:r>
            <a:endParaRPr lang="ru-RU" sz="1600" dirty="0" smtClean="0">
              <a:latin typeface="Times New Roman" pitchFamily="18" charset="0"/>
              <a:cs typeface="Times New Roman" pitchFamily="18" charset="0"/>
            </a:endParaRPr>
          </a:p>
          <a:p>
            <a:r>
              <a:rPr lang="kk-KZ" sz="1600" dirty="0" smtClean="0">
                <a:latin typeface="Times New Roman" pitchFamily="18" charset="0"/>
                <a:cs typeface="Times New Roman" pitchFamily="18" charset="0"/>
              </a:rPr>
              <a:t>	Коньки тебу кезінде ағзаның қуатпен қамтамасыз етілуі  үш түрлі жүйемен жүзеге асады: 1) фосфогенді (АҮФ, КрФ); 2) гликолитті (анаэробты гликолиз есебінен жүреді, бұл кезде сүт қышқылы түзіледі); 3) оттектік (тотығу реакциясы). Мысалы, 500 м қашықтыққа коньки тебуде қуаттың түзілуі оттексіз жолмен жүрсе, 5000-10000 м қашықтыққа коньки тебуде оттектің және қоректік заттардың жұмыс істеп тұрған бұлшық еттерге жеткізілуін жүзеге асыру анаэробты және аэробты жұмысқа қабілеттілікті қажет етеді. Коньки тебушілердің бұлшық еттері аэробты және анаэробты жағдайларға бейімделген болып келеді. Ара қашықтық қаншалықты ұзақ болса, соншалықты аэробты процестердің маңызы артып, анаэробты процестер төмендейді. </a:t>
            </a:r>
            <a:endParaRPr lang="ru-RU" sz="1600" dirty="0" smtClean="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28</TotalTime>
  <Words>440</Words>
  <PresentationFormat>Экран (4:3)</PresentationFormat>
  <Paragraphs>59</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Поток</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crown-1</dc:creator>
  <cp:lastModifiedBy>crown-1</cp:lastModifiedBy>
  <cp:revision>10</cp:revision>
  <dcterms:created xsi:type="dcterms:W3CDTF">2016-03-30T05:13:19Z</dcterms:created>
  <dcterms:modified xsi:type="dcterms:W3CDTF">2020-03-20T03:30:07Z</dcterms:modified>
</cp:coreProperties>
</file>