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725C68B6-61C2-468F-89AB-4B9F7531AA68}"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B106E36-FD25-4E2D-B0AA-010F637433A0}" type="datetimeFigureOut">
              <a:rPr lang="ru-RU" smtClean="0"/>
              <a:pPr/>
              <a:t>20.03.2020</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ьная выноска 1"/>
          <p:cNvSpPr/>
          <p:nvPr/>
        </p:nvSpPr>
        <p:spPr>
          <a:xfrm>
            <a:off x="285720" y="571480"/>
            <a:ext cx="7929618" cy="5286412"/>
          </a:xfrm>
          <a:prstGeom prst="wedgeEllipse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600" b="1" i="1" dirty="0" smtClean="0">
                <a:solidFill>
                  <a:schemeClr val="tx1"/>
                </a:solidFill>
                <a:latin typeface="Times New Roman" pitchFamily="18" charset="0"/>
                <a:cs typeface="Times New Roman" pitchFamily="18" charset="0"/>
              </a:rPr>
              <a:t>Дәріс тақырыбы: </a:t>
            </a:r>
            <a:r>
              <a:rPr lang="ru-RU" sz="3600" b="1" i="1" dirty="0" smtClean="0">
                <a:solidFill>
                  <a:schemeClr val="tx1"/>
                </a:solidFill>
                <a:latin typeface="Times New Roman" pitchFamily="18" charset="0"/>
                <a:cs typeface="Times New Roman" pitchFamily="18" charset="0"/>
              </a:rPr>
              <a:t>«</a:t>
            </a:r>
            <a:r>
              <a:rPr lang="kk-KZ" sz="3600" b="1" i="1" dirty="0" smtClean="0">
                <a:solidFill>
                  <a:schemeClr val="tx1"/>
                </a:solidFill>
                <a:latin typeface="Times New Roman" pitchFamily="18" charset="0"/>
                <a:cs typeface="Times New Roman" pitchFamily="18" charset="0"/>
              </a:rPr>
              <a:t>Сауықтыру </a:t>
            </a:r>
            <a:r>
              <a:rPr lang="kk-KZ" sz="3600" b="1" i="1" dirty="0" smtClean="0">
                <a:solidFill>
                  <a:schemeClr val="tx1"/>
                </a:solidFill>
                <a:latin typeface="Times New Roman" pitchFamily="18" charset="0"/>
                <a:cs typeface="Times New Roman" pitchFamily="18" charset="0"/>
              </a:rPr>
              <a:t>дене жаттығуларының физиологиялық </a:t>
            </a:r>
            <a:r>
              <a:rPr lang="kk-KZ" sz="3600" b="1" i="1" dirty="0" smtClean="0">
                <a:solidFill>
                  <a:schemeClr val="tx1"/>
                </a:solidFill>
                <a:latin typeface="Times New Roman" pitchFamily="18" charset="0"/>
                <a:cs typeface="Times New Roman" pitchFamily="18" charset="0"/>
              </a:rPr>
              <a:t>негіздері</a:t>
            </a:r>
            <a:r>
              <a:rPr lang="ru-RU" sz="3600" b="1" i="1" dirty="0" smtClean="0">
                <a:solidFill>
                  <a:schemeClr val="tx1"/>
                </a:solidFill>
                <a:latin typeface="Times New Roman" pitchFamily="18" charset="0"/>
                <a:cs typeface="Times New Roman" pitchFamily="18" charset="0"/>
              </a:rPr>
              <a:t>»</a:t>
            </a:r>
            <a:endParaRPr lang="ru-RU" sz="3600" b="1" i="1" dirty="0" smtClean="0">
              <a:solidFill>
                <a:schemeClr val="tx1"/>
              </a:solidFill>
              <a:latin typeface="Times New Roman" pitchFamily="18" charset="0"/>
              <a:cs typeface="Times New Roman" pitchFamily="18" charset="0"/>
            </a:endParaRPr>
          </a:p>
          <a:p>
            <a:pPr algn="ctr"/>
            <a:r>
              <a:rPr lang="ru-RU" sz="2000" dirty="0" smtClean="0">
                <a:solidFill>
                  <a:schemeClr val="tx1"/>
                </a:solidFill>
              </a:rPr>
              <a:t> </a:t>
            </a:r>
          </a:p>
          <a:p>
            <a:pPr algn="ctr"/>
            <a:endParaRPr lang="ru-RU" sz="2000" dirty="0" smtClean="0">
              <a:solidFill>
                <a:schemeClr val="tx1"/>
              </a:solidFill>
            </a:endParaRPr>
          </a:p>
          <a:p>
            <a:pPr algn="r"/>
            <a:r>
              <a:rPr lang="ru-RU" sz="2000" dirty="0" smtClean="0">
                <a:solidFill>
                  <a:schemeClr val="tx1"/>
                </a:solidFill>
              </a:rPr>
              <a:t> </a:t>
            </a:r>
            <a:r>
              <a:rPr lang="ru-RU" sz="2000" dirty="0" err="1" smtClean="0">
                <a:solidFill>
                  <a:srgbClr val="7030A0"/>
                </a:solidFill>
                <a:latin typeface="Comic Sans MS" pitchFamily="66" charset="0"/>
              </a:rPr>
              <a:t>Құрастырушы: Р.Б.Лесбекова</a:t>
            </a:r>
            <a:endParaRPr lang="ru-RU" sz="2000" dirty="0" smtClean="0">
              <a:solidFill>
                <a:srgbClr val="7030A0"/>
              </a:solidFill>
            </a:endParaRPr>
          </a:p>
          <a:p>
            <a:pPr algn="ctr"/>
            <a:endParaRPr lang="ru-RU" sz="3600"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14290"/>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1600" b="1" dirty="0" smtClean="0">
                <a:latin typeface="Times New Roman" pitchFamily="18" charset="0"/>
                <a:cs typeface="Times New Roman" pitchFamily="18" charset="0"/>
              </a:rPr>
              <a:t>Дәрістің мақсаты: </a:t>
            </a:r>
            <a:r>
              <a:rPr lang="kk-KZ" sz="1600" dirty="0" smtClean="0">
                <a:latin typeface="Times New Roman" pitchFamily="18" charset="0"/>
                <a:cs typeface="Times New Roman" pitchFamily="18" charset="0"/>
              </a:rPr>
              <a:t>Сауықтыру дене жаттығуларының адамның функционалді күйіне әсерін зерттеу.</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	</a:t>
            </a:r>
            <a:r>
              <a:rPr lang="kk-KZ" sz="1600" b="1" dirty="0" smtClean="0">
                <a:latin typeface="Times New Roman" pitchFamily="18" charset="0"/>
                <a:cs typeface="Times New Roman" pitchFamily="18" charset="0"/>
              </a:rPr>
              <a:t>Дәріс жоспары:</a:t>
            </a:r>
            <a:endParaRPr lang="ru-RU" sz="1600" b="1"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1. Адамның қимыл аппаратына жеткіліксіз жүктеме түскендегі ағзадағы өзгерістер.</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2. Сауықтыру дене жаттығуларының ағзаға әсері.</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3. Сауықтыру дене жаттығуларының негізгі түрлері.</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4. Тиімді қимыл тәртіптері.</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4.1. Дене жүктемесінің тиімді көлемі.</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4.2. Дене жүктемесінің тиімді қарқыны.</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	1. Адамның  тіршілік салтының өркендеуі дене жүктемесінің  және қаңқа бұлшық еттерінің ширығуының азаюына әкеп соқты. Қимылдардың жеткіліксіздігі ағзаның барлық жүйелерінің қалыпты қызметін бұзады және гипокинезия мен гиподинамияның ерекше күйлерінің пайда болуына әкеп соғады. Гипокинезия – қимыл белсенділігінің төмендеуі. Гиподинамия – бұлшық ет ширығуының төмендеуі.</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	Қимыл белсенділігінің жеткіліксіздігі бірқатар келеңсіз жағдайларға, атап айтқанда:</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1. қимыл орталықтарының, әсіресе қимыл орталығының бағдарының бұзылуына;</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2. бұлшық еттердің күшінің, шапшаңдығының және төзімділігінің азаюына;</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3. қаңқа бұлшық еттерінің және миокардтің атрофиясына және дегенерациясына;</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4. жүрек мөлшерінің кішіреюіне, қанның минуттық көлемінің азаюына, ЖСЖ-ң және қан айналым уақытының артуына;</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5. Ішкі сөл бөлетін бездер қызметінің төмендеуіне;</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6. негізгі алмасудың 5-20%-ға төмендеуіне әкеп соғады;</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7. ОЖЖ-не келіп түсетін импульстердің афференттік ағымының азайып, нәтижесінде психикалық белсенділік, төмендейді, әлсіздік, ұйқы басуы, селқостық қалыптасады.</a:t>
            </a:r>
            <a:endParaRPr lang="ru-RU" sz="1600" dirty="0" smtClean="0">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228600" algn="l"/>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14282" y="214290"/>
            <a:ext cx="8715436"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000" b="1" dirty="0" smtClean="0">
                <a:latin typeface="Times New Roman" pitchFamily="18" charset="0"/>
                <a:cs typeface="Times New Roman" pitchFamily="18" charset="0"/>
              </a:rPr>
              <a:t>	2.Сауықтыру </a:t>
            </a:r>
            <a:r>
              <a:rPr lang="kk-KZ" sz="2000" b="1" dirty="0" smtClean="0">
                <a:latin typeface="Times New Roman" pitchFamily="18" charset="0"/>
                <a:cs typeface="Times New Roman" pitchFamily="18" charset="0"/>
              </a:rPr>
              <a:t>дене жаттығуларының ағзаға әсері.</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Дене </a:t>
            </a:r>
            <a:r>
              <a:rPr lang="kk-KZ" sz="2000" dirty="0" smtClean="0">
                <a:latin typeface="Times New Roman" pitchFamily="18" charset="0"/>
                <a:cs typeface="Times New Roman" pitchFamily="18" charset="0"/>
              </a:rPr>
              <a:t>жаттығуларының жалпы, жергілікті немесе арнайы және айқас тиімділіктері бар. </a:t>
            </a:r>
            <a:r>
              <a:rPr lang="kk-KZ" sz="2000" b="1" i="1" dirty="0" smtClean="0">
                <a:latin typeface="Times New Roman" pitchFamily="18" charset="0"/>
                <a:cs typeface="Times New Roman" pitchFamily="18" charset="0"/>
              </a:rPr>
              <a:t>Жалпы тиімділіктер</a:t>
            </a:r>
            <a:r>
              <a:rPr lang="kk-KZ" sz="2000" dirty="0" smtClean="0">
                <a:latin typeface="Times New Roman" pitchFamily="18" charset="0"/>
                <a:cs typeface="Times New Roman" pitchFamily="18" charset="0"/>
              </a:rPr>
              <a:t> ағзаның барлық жүйелерінің қызметінің жетілуінде: 1. Негізгі алмасу 5-20%-ға артады; 2. Тірек-қимыл аппаратынан келіп түсетін жүйке импульстерінің афферентті ағымы ОЖЖ белсендіреді, жүйке орталықтарының бағдарын жақсартады, адамның тітіркендіргіштерге реакциясының адекватты және нақты болуын қамтамсыз етеді; 3. аэробты жаттығулар денелік және психикалық денсаулықтың үйлесімділігіне әсер етеді. Адамның өзіне деген сенімділігі артады; 4. Сауықтыру дене жаттығулары стресстен қорғану факторы болып табылады, өйткені олар қандағы катехоламиндердің қалыпт мөлшерін қамтамасыз етеді; 5. Сауықтыру дене жаттығулары қалыпты салмақты сақтауға ықпалын тигізеді; 6. Сауықтыру дене жаттығуларымен үзбей шұғылдану  қартаюдың алдын алудың күшті құралы болып табылдаы. Сауықтыру дене жаттығуларымен шұғылданатын адамдар жас көрінеді және 10-15 жас ұзақ өмір сүреді.</a:t>
            </a:r>
            <a:endParaRPr lang="ru-RU" sz="2000" dirty="0" smtClean="0">
              <a:latin typeface="Times New Roman" pitchFamily="18"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14282" y="285728"/>
            <a:ext cx="871543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sz="2000" b="1" i="1" dirty="0" smtClean="0">
                <a:latin typeface="Times New Roman" pitchFamily="18" charset="0"/>
                <a:cs typeface="Times New Roman" pitchFamily="18" charset="0"/>
              </a:rPr>
              <a:t>	Жергілікті </a:t>
            </a:r>
            <a:r>
              <a:rPr lang="kk-KZ" sz="2000" b="1" i="1" dirty="0" smtClean="0">
                <a:latin typeface="Times New Roman" pitchFamily="18" charset="0"/>
                <a:cs typeface="Times New Roman" pitchFamily="18" charset="0"/>
              </a:rPr>
              <a:t>тиімділіктер</a:t>
            </a:r>
            <a:r>
              <a:rPr lang="kk-KZ" sz="2000" dirty="0" smtClean="0">
                <a:latin typeface="Times New Roman" pitchFamily="18" charset="0"/>
                <a:cs typeface="Times New Roman" pitchFamily="18" charset="0"/>
              </a:rPr>
              <a:t>. Тірек-қимыл аппараты жетіледі. Сүйек ұлпасы қатайып, остеопороздың (сүйектің әлсіздігі) дамуының алдын алуға мүмкіндік береді. Аэробты сипатты шынықтыру жүктемелері І типті бұлшық ет талшықтарының мөлшерін арттырады. Динамикалық жүктемелер (жүгіру, жүзу) кезінде бұл талшықтар  қатты ІІ типті талшықтарға қарағанда  қатты жуандайды. Қан жүйесінде – қанның оттектік сыйымдылығы артады. Жүректе қуытардың бірыңғай кеңеюі (дилятациясы) жағдайында  миокардтің  бірыңғай гипертрофиясы дамиды, артерия қан тамырларының қуыстары кеңейеді.  Ересектердің өкпесінде  сауықтыру дене жаттығуларының әсерінен толықтырулы-бейімделулі процестер жеңілдеп, соның есебінен тыныс алу көлемі артып, тыныс алу жиілігі төмендеп, ағзаның аэробты мүмкіндіктері артады. Қаншалықты ағзаның аэробты мүмкіндіктері жоғары болса, соншалықты адам өлімінің көрсеткіштері төмен болады.</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a:t>
            </a:r>
            <a:r>
              <a:rPr lang="kk-KZ" sz="2000" b="1" i="1" dirty="0" smtClean="0">
                <a:latin typeface="Times New Roman" pitchFamily="18" charset="0"/>
                <a:cs typeface="Times New Roman" pitchFamily="18" charset="0"/>
              </a:rPr>
              <a:t>Айқас тиімділіктер  </a:t>
            </a:r>
            <a:r>
              <a:rPr lang="kk-KZ" sz="2000" dirty="0" smtClean="0">
                <a:latin typeface="Times New Roman" pitchFamily="18" charset="0"/>
                <a:cs typeface="Times New Roman" pitchFamily="18" charset="0"/>
              </a:rPr>
              <a:t>ағзаның тек қана дене жүктемелеріне  ғана емес, қоршаған ортаның басқа жағымсыз факторларының әсеріне             бейімделуінің артуымен айқындалады. Ағзаның қатты қызып кетуге, қатты салқындауға, өткір радиация әсерлеріне тұрақтылығы артады.</a:t>
            </a:r>
            <a:endParaRPr lang="ru-RU" sz="20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85720" y="285728"/>
            <a:ext cx="8501122" cy="6247864"/>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r>
              <a:rPr lang="kk-KZ" sz="2000" b="1" dirty="0" smtClean="0">
                <a:latin typeface="Times New Roman" pitchFamily="18" charset="0"/>
                <a:cs typeface="Times New Roman" pitchFamily="18" charset="0"/>
              </a:rPr>
              <a:t>3. Сауықтыру дене жаттығуларының негізгі түрлері</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Сауықтыру дене жаттығуларына – гимнастика, сауықтырулы жүру, сауықтырулы жүгіру, шаңғы тебу, жүзу, ойындар, туризм жатады.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a:t>
            </a:r>
            <a:r>
              <a:rPr lang="kk-KZ" sz="2000" b="1" i="1" dirty="0" smtClean="0">
                <a:latin typeface="Times New Roman" pitchFamily="18" charset="0"/>
                <a:cs typeface="Times New Roman" pitchFamily="18" charset="0"/>
              </a:rPr>
              <a:t>Таңертеңгі гимнастика</a:t>
            </a:r>
            <a:r>
              <a:rPr lang="kk-KZ" sz="2000" b="1" dirty="0" smtClean="0">
                <a:latin typeface="Times New Roman" pitchFamily="18" charset="0"/>
                <a:cs typeface="Times New Roman" pitchFamily="18" charset="0"/>
              </a:rPr>
              <a:t> </a:t>
            </a:r>
            <a:r>
              <a:rPr lang="kk-KZ" sz="2000" dirty="0" smtClean="0">
                <a:latin typeface="Times New Roman" pitchFamily="18" charset="0"/>
                <a:cs typeface="Times New Roman" pitchFamily="18" charset="0"/>
              </a:rPr>
              <a:t>адамның жұмысқа қабілеттілігін ұйқыдан кейін тезірек арттыруға; денсаулықты нағайтуға; ағзаның шынығуына, бұлшық ет аппаратының, жүрек-тамыр және тыныс алу жүйелерінің жетілуіне; сондай-ақ,  лимфа айналымын күшейте отырып, ұлпалардың ісінуін болдырмауға ықпал етеді.</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a:t>
            </a:r>
            <a:r>
              <a:rPr lang="kk-KZ" sz="2000" b="1" i="1" dirty="0" smtClean="0">
                <a:latin typeface="Times New Roman" pitchFamily="18" charset="0"/>
                <a:cs typeface="Times New Roman" pitchFamily="18" charset="0"/>
              </a:rPr>
              <a:t>Өндірістік гимнастика </a:t>
            </a:r>
            <a:r>
              <a:rPr lang="kk-KZ" sz="2000" dirty="0" smtClean="0">
                <a:latin typeface="Times New Roman" pitchFamily="18" charset="0"/>
                <a:cs typeface="Times New Roman" pitchFamily="18" charset="0"/>
              </a:rPr>
              <a:t> ақыл-ой және дене еңбегінің өнімділігін арттырады, кәсіби ауруларды төмендетеді. Кіріспе гимнастика жұмыс жасайтын қимыл орталықтарының белсендірілуіне және   жұмыс орындаған бұлшық ет топтарындағы қан айналымның күшеюіне ықпал етеді. Дене шынықтыру үзілістері белсенді тынығудың жақсы құралы болып табылады.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a:t>
            </a:r>
            <a:r>
              <a:rPr lang="kk-KZ" sz="2000" b="1" i="1" dirty="0" smtClean="0">
                <a:latin typeface="Times New Roman" pitchFamily="18" charset="0"/>
                <a:cs typeface="Times New Roman" pitchFamily="18" charset="0"/>
              </a:rPr>
              <a:t>Сауықтыратын жүру</a:t>
            </a:r>
            <a:r>
              <a:rPr lang="kk-KZ" sz="2000" b="1" dirty="0" smtClean="0">
                <a:latin typeface="Times New Roman" pitchFamily="18" charset="0"/>
                <a:cs typeface="Times New Roman" pitchFamily="18" charset="0"/>
              </a:rPr>
              <a:t> –</a:t>
            </a:r>
            <a:r>
              <a:rPr lang="kk-KZ" sz="2000" dirty="0" smtClean="0">
                <a:latin typeface="Times New Roman" pitchFamily="18" charset="0"/>
                <a:cs typeface="Times New Roman" pitchFamily="18" charset="0"/>
              </a:rPr>
              <a:t> кеңінен қолданалатын ағзаны сауықтыратын, 6,5 км/сағ шапшаңдықпен орындалатын шапшаң жүру. Жүрудің мұндай шапшадығы кезінде ЖСЖ 120-130 соғу/мин-қа дейін жетеді. Сауықтырулы жүруге (аптьасына 1 сағаттан 5 рет) шынықтырудың 12 аптасынан кейін зерттелушілерде оттегінің минуттық қолданылуы бастапқы күймен салыстырғанда 14%-ға артуы байқалады.</a:t>
            </a:r>
            <a:endParaRPr lang="ru-RU" sz="20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428596" y="357166"/>
            <a:ext cx="8429684" cy="67403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r>
              <a:rPr lang="kk-KZ" b="1" i="1" dirty="0" smtClean="0">
                <a:latin typeface="Times New Roman" pitchFamily="18" charset="0"/>
                <a:cs typeface="Times New Roman" pitchFamily="18" charset="0"/>
              </a:rPr>
              <a:t>Сауықтыратын жүгіру</a:t>
            </a:r>
            <a:r>
              <a:rPr lang="kk-KZ" dirty="0" smtClean="0">
                <a:latin typeface="Times New Roman" pitchFamily="18" charset="0"/>
                <a:cs typeface="Times New Roman" pitchFamily="18" charset="0"/>
              </a:rPr>
              <a:t> – жаппай дене жаттығуына жатады. Жүгіруді сауықтыратын құрал ретінде  дүние жүзінің 100 млн-нан астам орта және егде жастағы адамдар қолданады. Сауықтыратын жүгірудің ағзаға төмендегідей оң тиімді әсерлері бар: 1) иммунитетті арттыра отырып, ЖСЖ төмендетеді; 2) PWC170 тесті бойынша ағзаның аэробты мүмкіндіктерін арттырады; 3) ОМҚ тесті бойынша ағзаның аэробтя мүмкіндіктерін арттырады; 4) қандағы өолестериннің деңгейін төмендетіп, атеросклероздың дамуына кедергі келтіреді; 5) жоғары артериялық қан қысымының қалыпқа келуіне ықпал етеді; 6) май алмасуын белсендіре отырып, жүгіру дене саламғының қалыпқа келтірудің тиімді құралы болып табылады.</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a:t>
            </a:r>
            <a:r>
              <a:rPr lang="kk-KZ" b="1" dirty="0" smtClean="0">
                <a:latin typeface="Times New Roman" pitchFamily="18" charset="0"/>
                <a:cs typeface="Times New Roman" pitchFamily="18" charset="0"/>
              </a:rPr>
              <a:t>Ойындар </a:t>
            </a:r>
            <a:r>
              <a:rPr lang="kk-KZ" dirty="0" smtClean="0">
                <a:latin typeface="Times New Roman" pitchFamily="18" charset="0"/>
                <a:cs typeface="Times New Roman" pitchFamily="18" charset="0"/>
              </a:rPr>
              <a:t>(теннис, бадминтон, асық ату,тоғыз құмалақ, көкпар, қыз қуу, бес тас, арқан тарту) адамның дене белсенділігін арттыра отырып, тұрғындардың жалпы сауығуын қамтамасыз етеді, адамның назар салуын, экстрапляцияны, мидың творчечтволық мүмкіндіктерін арттырады. Ересек адамдардың арасында ойындар белсенді тынығу және психикалық-эмоциялы күйді жақсарту құралы ретінде кеңінен таралған.</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a:t>
            </a:r>
            <a:r>
              <a:rPr lang="kk-KZ" b="1" i="1" dirty="0" smtClean="0">
                <a:latin typeface="Times New Roman" pitchFamily="18" charset="0"/>
                <a:cs typeface="Times New Roman" pitchFamily="18" charset="0"/>
              </a:rPr>
              <a:t>Туризм. </a:t>
            </a:r>
            <a:r>
              <a:rPr lang="kk-KZ" dirty="0" smtClean="0">
                <a:latin typeface="Times New Roman" pitchFamily="18" charset="0"/>
                <a:cs typeface="Times New Roman" pitchFamily="18" charset="0"/>
              </a:rPr>
              <a:t>Туризмнің сауықтырулы тиімділігі үш маңызды факторлардың әсерімен байланысты. Оларға – қоршаған орта, ауа-райы жағдайлары (көктемде, жазда, қыста, күзде) және адамның қимыл-әрекетнің түрі  (жаяу жүру, шаңғы теьу, суда жүзу) жатады. Туризмнің  адамдардың денсаулығына әсері күшті, жүйкенің қызметін жетілдірудегі және тәрбиелік-білім берудегі маңызы үлкен. Туризм жаңа қимыл дағдыларын  қалыптастыруда, ақыл-ой қабілетін дамытуда, қоршаған орта туралы дүние танымын арттыруда үлкен маңызға ие.</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14282" y="285728"/>
            <a:ext cx="8715436"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b="1" dirty="0" smtClean="0">
                <a:latin typeface="Times New Roman" pitchFamily="18" charset="0"/>
                <a:cs typeface="Times New Roman" pitchFamily="18" charset="0"/>
              </a:rPr>
              <a:t>	Қолайлы </a:t>
            </a:r>
            <a:r>
              <a:rPr lang="kk-KZ" b="1" dirty="0" smtClean="0">
                <a:latin typeface="Times New Roman" pitchFamily="18" charset="0"/>
                <a:cs typeface="Times New Roman" pitchFamily="18" charset="0"/>
              </a:rPr>
              <a:t>(оптималді) қимыл тәртібі.</a:t>
            </a:r>
            <a:endParaRPr lang="ru-RU" dirty="0" smtClean="0">
              <a:latin typeface="Times New Roman" pitchFamily="18" charset="0"/>
              <a:cs typeface="Times New Roman" pitchFamily="18" charset="0"/>
            </a:endParaRPr>
          </a:p>
          <a:p>
            <a:pPr algn="just"/>
            <a:r>
              <a:rPr lang="kk-KZ" smtClean="0">
                <a:latin typeface="Times New Roman" pitchFamily="18" charset="0"/>
                <a:cs typeface="Times New Roman" pitchFamily="18" charset="0"/>
              </a:rPr>
              <a:t>	Жоғары </a:t>
            </a:r>
            <a:r>
              <a:rPr lang="kk-KZ" dirty="0" smtClean="0">
                <a:latin typeface="Times New Roman" pitchFamily="18" charset="0"/>
                <a:cs typeface="Times New Roman" pitchFamily="18" charset="0"/>
              </a:rPr>
              <a:t>сауқтыру тиімділігін алу үшін және жұмысқа қабілеттілікті арттыру үшін әртүрлі жастаға адамдарға арналған қолайлы қимыл тәртібін сақтау қажет.</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4.1.Бір апта ішіндегі сағат саны бойынша дене  жүктемесінің  ересек адамдарға арналған </a:t>
            </a:r>
            <a:r>
              <a:rPr lang="kk-KZ" b="1" i="1" dirty="0" smtClean="0">
                <a:latin typeface="Times New Roman" pitchFamily="18" charset="0"/>
                <a:cs typeface="Times New Roman" pitchFamily="18" charset="0"/>
              </a:rPr>
              <a:t>қолайлы көлемі</a:t>
            </a:r>
            <a:r>
              <a:rPr lang="kk-KZ" dirty="0" smtClean="0">
                <a:latin typeface="Times New Roman" pitchFamily="18" charset="0"/>
                <a:cs typeface="Times New Roman" pitchFamily="18" charset="0"/>
              </a:rPr>
              <a:t> 6-8 жастағыларға – 13-14 сағат, 9-12 жастағыларға – 12-13 сағат, 13-15 жастағыларға – 11-12 сағат, 16-20 жастағыларға – 8-9 сағат, 24-30 жастағыларға- 7-8 сағат, 30-60 жастағыларға – 5-6 сағат, егде жастағыларға – 8-10 сағат (Солодков А.С.,Сологуб Е.Б.,2005).  Шынықтыру сабақтарының жиілігі-  аптасына 3-5 сағат.</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4.2. Ағзаның функционалді күйін арттыратын дене жүктемелерінің </a:t>
            </a:r>
            <a:r>
              <a:rPr lang="kk-KZ" b="1" i="1" dirty="0" smtClean="0">
                <a:latin typeface="Times New Roman" pitchFamily="18" charset="0"/>
                <a:cs typeface="Times New Roman" pitchFamily="18" charset="0"/>
              </a:rPr>
              <a:t>қолайлы қарқыны.  </a:t>
            </a:r>
            <a:r>
              <a:rPr lang="kk-KZ" dirty="0" smtClean="0">
                <a:latin typeface="Times New Roman" pitchFamily="18" charset="0"/>
                <a:cs typeface="Times New Roman" pitchFamily="18" charset="0"/>
              </a:rPr>
              <a:t>Бұл қарқынды макисмальды 220 соғу/мин-қа тең  ЖСЖ-нен адамның жасын алып тастау арқылы анықтауға болады. Қолайлы дене жүктемесі ЖСЖ-і макисмальды ЖСЖ-ң 65-85%-ын немесе ОМҚ-нан 50-85%-ын  құраған кезде орындалады.</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Ересек адамның қолайлы қимыл белсенділігін анықтау үшін адамның бір тәулікте жасаған қадамдар санын алуға болады: тәулігіне 10 000 қадам жасау қуат жұмсалуының орташа деңгейін құрайды – ол 2200-2400 ккал/тәулігіне (1700 ккал – негізгі алмасу және 500-700 ккал – бұлшық ет жұмысына жұмсалады).	</a:t>
            </a:r>
            <a:endParaRPr lang="ru-RU"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TotalTime>
  <Words>136</Words>
  <PresentationFormat>Экран (4:3)</PresentationFormat>
  <Paragraphs>40</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Справедливость</vt:lpstr>
      <vt:lpstr>Слайд 1</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crown-1</dc:creator>
  <cp:lastModifiedBy>crown-1</cp:lastModifiedBy>
  <cp:revision>6</cp:revision>
  <dcterms:created xsi:type="dcterms:W3CDTF">2016-03-30T05:02:04Z</dcterms:created>
  <dcterms:modified xsi:type="dcterms:W3CDTF">2020-03-20T03:05:56Z</dcterms:modified>
</cp:coreProperties>
</file>