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0" d="100"/>
          <a:sy n="50" d="100"/>
        </p:scale>
        <p:origin x="-1267" y="-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27.10.2017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Блок-схема: несколько документов 1"/>
          <p:cNvSpPr/>
          <p:nvPr/>
        </p:nvSpPr>
        <p:spPr>
          <a:xfrm>
            <a:off x="387598" y="714332"/>
            <a:ext cx="8572560" cy="6143668"/>
          </a:xfrm>
          <a:prstGeom prst="flowChartMultidocumen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4000" b="1" dirty="0" smtClean="0">
                <a:solidFill>
                  <a:schemeClr val="tx1"/>
                </a:solidFill>
              </a:rPr>
              <a:t>Тема лекции: «Физиологические основы спортивного отбора»</a:t>
            </a:r>
          </a:p>
          <a:p>
            <a:pPr algn="ctr"/>
            <a:r>
              <a:rPr lang="ru-RU" sz="3200" dirty="0" smtClean="0">
                <a:solidFill>
                  <a:schemeClr val="tx1"/>
                </a:solidFill>
              </a:rPr>
              <a:t> </a:t>
            </a:r>
          </a:p>
          <a:p>
            <a:pPr algn="ctr"/>
            <a:r>
              <a:rPr lang="ru-RU" dirty="0" smtClean="0">
                <a:solidFill>
                  <a:srgbClr val="FF0000"/>
                </a:solidFill>
                <a:latin typeface="Comic Sans MS" pitchFamily="66" charset="0"/>
              </a:rPr>
              <a:t>Составитель: Невский Я.И</a:t>
            </a:r>
            <a:endParaRPr lang="ru-RU" dirty="0" smtClean="0"/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вальная выноска 2"/>
          <p:cNvSpPr/>
          <p:nvPr/>
        </p:nvSpPr>
        <p:spPr>
          <a:xfrm>
            <a:off x="428596" y="0"/>
            <a:ext cx="8715404" cy="6072206"/>
          </a:xfrm>
          <a:prstGeom prst="wedgeEllipse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just" fontAlgn="base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Цель лекции: </a:t>
            </a: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Изучить особенности спортивного отбора и спортивной ориентации.</a:t>
            </a: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b="1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План лекции</a:t>
            </a: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Общие положения о спортивном отборе.</a:t>
            </a: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Методы исследования наследственности (генотипа) человека, применительно к спортивному отбору.</a:t>
            </a: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Наследственные влияние на морфофункциональные особенности и физиологические качества спортсмена.</a:t>
            </a: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4.Прогнозирование спортивных способностей.</a:t>
            </a: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5. Моделирование эталона идеального спортсмена.</a:t>
            </a: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6. Выбор наиболее стабильных в онтогенезе признаков предрасположенности к мышечной деятельности.</a:t>
            </a:r>
            <a:endParaRPr lang="ru-RU" sz="16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lvl="0" algn="just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dirty="0" smtClean="0">
                <a:solidFill>
                  <a:schemeClr val="tx1"/>
                </a:solidFill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7. Учет темпов биологического созревания.</a:t>
            </a:r>
            <a:endParaRPr lang="ru-RU" sz="2800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Rectangle 1"/>
          <p:cNvSpPr>
            <a:spLocks noChangeArrowheads="1"/>
          </p:cNvSpPr>
          <p:nvPr/>
        </p:nvSpPr>
        <p:spPr bwMode="auto">
          <a:xfrm>
            <a:off x="428596" y="1142984"/>
            <a:ext cx="8143932" cy="501675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1. Общие положения о спортивном отборе.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Спортивный отбор система организационно методических мероприятий, включающих педагогические, психологические, социологические и медико-биологические методы исследования, на основании которых выявляются способности детей заниматься спортом.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Спортивная ориентация 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/>
                <a:ea typeface="Times New Roman" pitchFamily="18" charset="0"/>
                <a:cs typeface="Times New Roman" pitchFamily="18" charset="0"/>
              </a:rPr>
              <a:t>–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система организационно методических мероприятий позволяющих наметить узкую специализацию юного спортсмена в определенном виде спорта.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Спортивная селекция- система мероприятий, предусматривающих периодически отбор лучших спортсменов на различных этапах спортивного совершенствования.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Основным фактором на первом этапе спортивного отбора является состояние здоровья ребенка. Только абсолютно здоровые дети могут заниматься спортом.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При использовании несовершенной методики спортивного отбора в группы спортивной подготовки часто попадают дети, не обладающие соответствующих задатками. Материальные средства и труд, затрачиваемые на воспитание из них спортсменов высокого класса оказываются напрасными (С.Н. Кучкин, В.И.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Ченегин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2001).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Виды и организация спортивного отбора представлены на схеме1.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В последние годы большое значение наследственным влиянием на многие показатели строения и функций организма человека, а также на степень развития разных его физиологических качеств.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Rectangle 1"/>
          <p:cNvSpPr>
            <a:spLocks noChangeArrowheads="1"/>
          </p:cNvSpPr>
          <p:nvPr/>
        </p:nvSpPr>
        <p:spPr bwMode="auto">
          <a:xfrm>
            <a:off x="500034" y="642918"/>
            <a:ext cx="7929618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2. Методы исследования наследственности (генетики) человека, применительно к спортивному отбору.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К основным методам исследования генетики человека относятся следующие: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а) Генеалогический (метод родословных),  в котором составляются и анализируются  родословные для изучаемого человека; 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б) Цитологический (изучение особенностей хромосом, ДНК);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в) Популяционный (анализ наследственности в изолированных группах населения).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г) Близнецовый основанный на сравнений различных признаков у близнецов.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Самым распространенным показатели наследственности являются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коээффицент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Хольцингера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(Н),   который определяет генетическую долю в общем развитии организма. При Н=1,0 изучаемый показатель полностью  зависит от генотипа, при Н&gt;0,7 доля генетических влияний очень высока (70% и более)  и лишь небольшая часть приходится на средовые  воздействия. Чем меньше этот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коээффицент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, тем больше средовые влияния на признаки.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ChangeArrowheads="1"/>
          </p:cNvSpPr>
          <p:nvPr/>
        </p:nvSpPr>
        <p:spPr bwMode="auto">
          <a:xfrm>
            <a:off x="357158" y="500042"/>
            <a:ext cx="8286808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3. Наследственные влияния на морфофункциональные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особенности и физические качества.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Наибольшая наследственная обусловленность выявлена для морфологических показателей (продольные размеры тела и объемные размеры тела), меньшая для физиологических параметров (аэробные и анаэробные возможности, объем и размеры сердца, систолический и минутный объем крови, ЧСС, МОД, ЖЕЛ, ЧД, процент быстрых и медленных волокон в мышцах и др. показатели). Психологические показатели также находятся под генетическим контролем (показатели ЭЭГ, скорость переработки информации, </a:t>
            </a:r>
            <a:r>
              <a:rPr kumimoji="0" lang="ru-RU" sz="20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коээффицент</a:t>
            </a: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интеллектуальности и др.). По мере обогащения человека жизненным опытом и знаниями относительная роль генотипа в его жизнедеятельности снижается.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    Наследственные влияния на различные физические качества представлены в таблице № 1.</a:t>
            </a:r>
            <a:endParaRPr kumimoji="0" lang="ru-RU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928662" y="1643053"/>
          <a:ext cx="7786742" cy="3357588"/>
        </p:xfrm>
        <a:graphic>
          <a:graphicData uri="http://schemas.openxmlformats.org/drawingml/2006/table">
            <a:tbl>
              <a:tblPr/>
              <a:tblGrid>
                <a:gridCol w="588913"/>
                <a:gridCol w="4744023"/>
                <a:gridCol w="2453806"/>
              </a:tblGrid>
              <a:tr h="55959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latin typeface="Times New Roman"/>
                          <a:ea typeface="Times New Roman"/>
                          <a:cs typeface="Times New Roman"/>
                        </a:rPr>
                        <a:t>Показатели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latin typeface="Times New Roman"/>
                          <a:ea typeface="Times New Roman"/>
                          <a:cs typeface="Times New Roman"/>
                        </a:rPr>
                        <a:t>Коээффицент наследуемости (Н)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Скорость двигательной реакции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0,80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Теппинг – тест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0,85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Скорость элементарных движений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0,64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Скорость спринтерского бега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0,70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Максимальная статическая сила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0,55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Взрывная сила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0,68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Координация движения рук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045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Суставная подвижность (гибкость)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0,75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Локальная мышечная выносливость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0,50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7979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10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latin typeface="Times New Roman"/>
                          <a:ea typeface="Times New Roman"/>
                          <a:cs typeface="Times New Roman"/>
                        </a:rPr>
                        <a:t>Общая выносливость</a:t>
                      </a:r>
                      <a:endParaRPr lang="ru-RU" sz="110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latin typeface="Times New Roman"/>
                          <a:ea typeface="Times New Roman"/>
                          <a:cs typeface="Times New Roman"/>
                        </a:rPr>
                        <a:t>0,65</a:t>
                      </a:r>
                      <a:endParaRPr lang="ru-RU" sz="1100" dirty="0"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745" name="Rectangle 1"/>
          <p:cNvSpPr>
            <a:spLocks noChangeArrowheads="1"/>
          </p:cNvSpPr>
          <p:nvPr/>
        </p:nvSpPr>
        <p:spPr bwMode="auto">
          <a:xfrm>
            <a:off x="571472" y="571480"/>
            <a:ext cx="7858180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Показатели влияния наследственности (Н) на физические качества человека. Автор исследования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Москатова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А.К. (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Цит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. По А.С. </a:t>
            </a:r>
            <a:r>
              <a:rPr kumimoji="0" lang="ru-RU" sz="16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Солодков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и Е.Б. Сологуб, 2005):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1746" name="Rectangle 2"/>
          <p:cNvSpPr>
            <a:spLocks noChangeArrowheads="1"/>
          </p:cNvSpPr>
          <p:nvPr/>
        </p:nvSpPr>
        <p:spPr bwMode="auto">
          <a:xfrm>
            <a:off x="1071538" y="5429264"/>
            <a:ext cx="7715304" cy="677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Таким образом, исходя из данных </a:t>
            </a:r>
            <a:r>
              <a:rPr kumimoji="0" lang="ru-RU" sz="1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размещенных</a:t>
            </a: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 в таблице, можно сделать вывод, что наибольшая зависимость от  врожденных свойств является быстрота и гибкость (Н=0,70-0,85), а наименьшая ловкость и локальная мышечная выносливость (Н= 0,45-0,50).</a:t>
            </a: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ChangeArrowheads="1"/>
          </p:cNvSpPr>
          <p:nvPr/>
        </p:nvSpPr>
        <p:spPr bwMode="auto">
          <a:xfrm>
            <a:off x="428596" y="571480"/>
            <a:ext cx="8143932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Raavi" pitchFamily="34" charset="0"/>
              </a:rPr>
              <a:t>4. Прогнозирование спортивных способностей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Raav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Raavi" pitchFamily="34" charset="0"/>
              </a:rPr>
              <a:t>Ответ на вопрос о способности ребенка достичь мастерства в том или ином виде спорта решается при учете двух компонентов: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Raav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Raavi" pitchFamily="34" charset="0"/>
              </a:rPr>
              <a:t>1. От исходного уровня физического состояния на момент отбора, который зависит от  полученных по наследству структурных и функциональных задатков.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Raav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Raavi" pitchFamily="34" charset="0"/>
              </a:rPr>
              <a:t>2. От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Raavi" pitchFamily="34" charset="0"/>
              </a:rPr>
              <a:t>тренируемости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Raavi" pitchFamily="34" charset="0"/>
              </a:rPr>
              <a:t> темпов развития физических качеств, о которых достоверно можно   судить только при наблюдении за ребенком в течение 1,5-2 лет.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Raav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Raavi" pitchFamily="34" charset="0"/>
              </a:rPr>
              <a:t>     Следующим этапом прогнозирования, является определение потенциальных возможностей по схеме предлагаемой С.Н. Кучкиным и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Raavi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Raavi" pitchFamily="34" charset="0"/>
              </a:rPr>
              <a:t>В.М.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Raavi" pitchFamily="34" charset="0"/>
              </a:rPr>
              <a:t>Ченегиным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ea typeface="Times New Roman" pitchFamily="18" charset="0"/>
                <a:cs typeface="Raavi" pitchFamily="34" charset="0"/>
              </a:rPr>
              <a:t>.                                                                                              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cs typeface="Raavi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714348" y="928667"/>
          <a:ext cx="7929618" cy="3229058"/>
        </p:xfrm>
        <a:graphic>
          <a:graphicData uri="http://schemas.openxmlformats.org/drawingml/2006/table">
            <a:tbl>
              <a:tblPr/>
              <a:tblGrid>
                <a:gridCol w="471854"/>
                <a:gridCol w="4434295"/>
                <a:gridCol w="3023469"/>
              </a:tblGrid>
              <a:tr h="28862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№</a:t>
                      </a:r>
                      <a:endParaRPr lang="ru-RU" sz="11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Соотношение исследуемых показателей</a:t>
                      </a:r>
                      <a:endParaRPr lang="ru-RU" sz="11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Характеристика способностей.</a:t>
                      </a:r>
                      <a:endParaRPr lang="ru-RU" sz="110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281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1</a:t>
                      </a:r>
                      <a:endParaRPr lang="ru-RU" sz="110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Высокий исходной уровень </a:t>
                      </a:r>
                      <a:endParaRPr lang="ru-RU" sz="11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+ высокие темпы прироста</a:t>
                      </a:r>
                      <a:endParaRPr lang="ru-RU" sz="11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Очень большие способности</a:t>
                      </a:r>
                      <a:endParaRPr lang="ru-RU" sz="110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2</a:t>
                      </a:r>
                      <a:endParaRPr lang="ru-RU" sz="110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Высокий исходной уровень + средние темпы прироста</a:t>
                      </a:r>
                      <a:endParaRPr lang="ru-RU" sz="11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Большие способности</a:t>
                      </a:r>
                      <a:endParaRPr lang="ru-RU" sz="110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3</a:t>
                      </a:r>
                      <a:endParaRPr lang="ru-RU" sz="110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Средний исходный уровень + высокие темпы прироста</a:t>
                      </a:r>
                      <a:endParaRPr lang="ru-RU" sz="11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Большие способности</a:t>
                      </a:r>
                      <a:endParaRPr lang="ru-RU" sz="110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51273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4</a:t>
                      </a:r>
                      <a:endParaRPr lang="ru-RU" sz="110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Высокий уровень + низкие темпы прироста</a:t>
                      </a:r>
                      <a:endParaRPr lang="ru-RU" sz="11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Средние способности</a:t>
                      </a:r>
                      <a:endParaRPr lang="ru-RU" sz="11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5</a:t>
                      </a:r>
                      <a:endParaRPr lang="ru-RU" sz="110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Средний исходной уровень + высокие темпы прироста</a:t>
                      </a:r>
                      <a:endParaRPr lang="ru-RU" sz="11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Средние способности</a:t>
                      </a:r>
                      <a:endParaRPr lang="ru-RU" sz="110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6</a:t>
                      </a:r>
                      <a:endParaRPr lang="ru-RU" sz="110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Низкий исходной уровень + высокие темпы прироста</a:t>
                      </a:r>
                      <a:endParaRPr lang="ru-RU" sz="11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Средние способности</a:t>
                      </a:r>
                      <a:endParaRPr lang="ru-RU" sz="110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7</a:t>
                      </a:r>
                      <a:endParaRPr lang="ru-RU" sz="110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Средний исходной уровень + низкие темпы прироста</a:t>
                      </a:r>
                      <a:endParaRPr lang="ru-RU" sz="110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Малые способности</a:t>
                      </a:r>
                      <a:endParaRPr lang="ru-RU" sz="11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8</a:t>
                      </a:r>
                      <a:endParaRPr lang="ru-RU" sz="110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Низкий исходной уровень + средние темпы прироста</a:t>
                      </a:r>
                      <a:endParaRPr lang="ru-RU" sz="110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Малые способности</a:t>
                      </a:r>
                      <a:endParaRPr lang="ru-RU" sz="11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8862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9</a:t>
                      </a:r>
                      <a:endParaRPr lang="ru-RU" sz="110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Низкий исходной уровень + низкие темпы прироста</a:t>
                      </a:r>
                      <a:endParaRPr lang="ru-RU" sz="11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dirty="0">
                          <a:solidFill>
                            <a:srgbClr val="00B050"/>
                          </a:solidFill>
                          <a:latin typeface="Times New Roman"/>
                          <a:ea typeface="Times New Roman"/>
                          <a:cs typeface="Times New Roman"/>
                        </a:rPr>
                        <a:t>Очень малые способности.</a:t>
                      </a:r>
                      <a:endParaRPr lang="ru-RU" sz="1100" dirty="0">
                        <a:solidFill>
                          <a:srgbClr val="00B050"/>
                        </a:solidFill>
                        <a:latin typeface="Calibri"/>
                        <a:ea typeface="Times New Roman"/>
                        <a:cs typeface="Times New Roman"/>
                      </a:endParaRPr>
                    </a:p>
                  </a:txBody>
                  <a:tcPr marL="66261" marR="6626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3793" name="Rectangle 1"/>
          <p:cNvSpPr>
            <a:spLocks noChangeArrowheads="1"/>
          </p:cNvSpPr>
          <p:nvPr/>
        </p:nvSpPr>
        <p:spPr bwMode="auto">
          <a:xfrm>
            <a:off x="571472" y="357166"/>
            <a:ext cx="792961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87900" algn="l"/>
              </a:tabLst>
            </a:pPr>
            <a:r>
              <a:rPr kumimoji="0" lang="ru-RU" sz="1200" b="0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Таблица 2.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87900" algn="l"/>
              </a:tabLst>
            </a:pPr>
            <a:r>
              <a:rPr kumimoji="0" lang="ru-RU" sz="1200" b="1" i="0" u="none" strike="noStrike" cap="none" normalizeH="0" baseline="0" dirty="0" smtClean="0">
                <a:ln>
                  <a:noFill/>
                </a:ln>
                <a:solidFill>
                  <a:srgbClr val="C00000"/>
                </a:solidFill>
                <a:effectLst/>
                <a:latin typeface="Times New Roman" pitchFamily="18" charset="0"/>
                <a:ea typeface="Times New Roman" pitchFamily="18" charset="0"/>
                <a:cs typeface="Times New Roman" pitchFamily="18" charset="0"/>
              </a:rPr>
              <a:t>Схема определения возможностей спортсмена.</a:t>
            </a:r>
            <a:endParaRPr kumimoji="0" lang="ru-RU" sz="11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4787900" algn="l"/>
              </a:tabLst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rgbClr val="C00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4172488"/>
            <a:ext cx="807249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 заключение следует отметить, что эффективность отбора  в дополнение к вышесказанному, определяется решением следующих задач: </a:t>
            </a:r>
          </a:p>
          <a:p>
            <a:pPr algn="just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1) моделирования эталона идеального спортсмена; 2) выбора в качестве критериев отбора наиболее стабильных в онтогенезе признаков из числа составляющих модель идеального спортсмена; 3) устранения влияния предварительной </a:t>
            </a:r>
            <a:r>
              <a:rPr lang="ru-RU" dirty="0" err="1" smtClean="0">
                <a:latin typeface="Times New Roman" pitchFamily="18" charset="0"/>
                <a:cs typeface="Times New Roman" pitchFamily="18" charset="0"/>
              </a:rPr>
              <a:t>обученности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; 4) учета темпов биологического созревания.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</TotalTime>
  <Words>908</Words>
  <Application>Microsoft Office PowerPoint</Application>
  <PresentationFormat>Экран (4:3)</PresentationFormat>
  <Paragraphs>107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Трек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crown-1</dc:creator>
  <cp:lastModifiedBy>Невский Слава</cp:lastModifiedBy>
  <cp:revision>7</cp:revision>
  <dcterms:created xsi:type="dcterms:W3CDTF">2016-03-30T04:17:27Z</dcterms:created>
  <dcterms:modified xsi:type="dcterms:W3CDTF">2017-10-27T16:22:15Z</dcterms:modified>
</cp:coreProperties>
</file>