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20.03.2020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несколько документов 1"/>
          <p:cNvSpPr/>
          <p:nvPr/>
        </p:nvSpPr>
        <p:spPr>
          <a:xfrm>
            <a:off x="387598" y="714332"/>
            <a:ext cx="8572560" cy="6143668"/>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4000" b="1" i="1" dirty="0" smtClean="0">
                <a:solidFill>
                  <a:schemeClr val="tx1"/>
                </a:solidFill>
              </a:rPr>
              <a:t>Дәріс тақырыбы: Спорттық </a:t>
            </a:r>
            <a:r>
              <a:rPr lang="kk-KZ" sz="4000" b="1" i="1" dirty="0" smtClean="0">
                <a:solidFill>
                  <a:schemeClr val="tx1"/>
                </a:solidFill>
              </a:rPr>
              <a:t>іріктеудің  </a:t>
            </a:r>
            <a:r>
              <a:rPr lang="kk-KZ" sz="4000" b="1" i="1" dirty="0" smtClean="0">
                <a:solidFill>
                  <a:schemeClr val="tx1"/>
                </a:solidFill>
              </a:rPr>
              <a:t>физиологиялық </a:t>
            </a:r>
            <a:r>
              <a:rPr lang="kk-KZ" sz="4000" b="1" i="1" dirty="0" smtClean="0">
                <a:solidFill>
                  <a:schemeClr val="tx1"/>
                </a:solidFill>
              </a:rPr>
              <a:t>негіздері</a:t>
            </a:r>
          </a:p>
          <a:p>
            <a:pPr algn="ctr"/>
            <a:r>
              <a:rPr lang="kk-KZ" sz="2400" b="1" i="1" dirty="0" smtClean="0">
                <a:solidFill>
                  <a:schemeClr val="tx1"/>
                </a:solidFill>
              </a:rPr>
              <a:t>Құрастырушы Р.Б.Лесбекова</a:t>
            </a:r>
          </a:p>
          <a:p>
            <a:pPr algn="ctr"/>
            <a:endParaRPr lang="ru-RU" b="1" i="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ьная выноска 2"/>
          <p:cNvSpPr/>
          <p:nvPr/>
        </p:nvSpPr>
        <p:spPr>
          <a:xfrm>
            <a:off x="428596" y="0"/>
            <a:ext cx="8715404" cy="607220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dirty="0" smtClean="0"/>
              <a:t>	</a:t>
            </a:r>
            <a:r>
              <a:rPr lang="kk-KZ" sz="2000" b="1" dirty="0" smtClean="0">
                <a:latin typeface="Times New Roman" pitchFamily="18" charset="0"/>
                <a:cs typeface="Times New Roman" pitchFamily="18" charset="0"/>
              </a:rPr>
              <a:t>Дәрістің </a:t>
            </a:r>
            <a:r>
              <a:rPr lang="kk-KZ" sz="2000" b="1" dirty="0" smtClean="0">
                <a:latin typeface="Times New Roman" pitchFamily="18" charset="0"/>
                <a:cs typeface="Times New Roman" pitchFamily="18" charset="0"/>
              </a:rPr>
              <a:t>мақсаты</a:t>
            </a:r>
            <a:r>
              <a:rPr lang="kk-KZ" sz="2000" dirty="0" smtClean="0">
                <a:latin typeface="Times New Roman" pitchFamily="18" charset="0"/>
                <a:cs typeface="Times New Roman" pitchFamily="18" charset="0"/>
              </a:rPr>
              <a:t>: Спорттық </a:t>
            </a:r>
            <a:r>
              <a:rPr lang="kk-KZ" sz="2000" dirty="0" smtClean="0">
                <a:latin typeface="Times New Roman" pitchFamily="18" charset="0"/>
                <a:cs typeface="Times New Roman" pitchFamily="18" charset="0"/>
              </a:rPr>
              <a:t>іріктеудің және </a:t>
            </a:r>
            <a:r>
              <a:rPr lang="kk-KZ" sz="2000" dirty="0" smtClean="0">
                <a:latin typeface="Times New Roman" pitchFamily="18" charset="0"/>
                <a:cs typeface="Times New Roman" pitchFamily="18" charset="0"/>
              </a:rPr>
              <a:t>спорттық бағдарланудың ерекшеліктерін зерттеу.</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Дәріс жоспары:</a:t>
            </a:r>
            <a:endParaRPr lang="ru-RU" sz="2000" b="1"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1. </a:t>
            </a:r>
            <a:r>
              <a:rPr lang="kk-KZ" sz="2000" dirty="0" smtClean="0">
                <a:latin typeface="Times New Roman" pitchFamily="18" charset="0"/>
                <a:cs typeface="Times New Roman" pitchFamily="18" charset="0"/>
              </a:rPr>
              <a:t>Спорттық</a:t>
            </a:r>
            <a:r>
              <a:rPr lang="kk-KZ" sz="2000" dirty="0" smtClean="0">
                <a:latin typeface="Times New Roman" pitchFamily="18" charset="0"/>
                <a:cs typeface="Times New Roman" pitchFamily="18" charset="0"/>
              </a:rPr>
              <a:t> іріктеудің</a:t>
            </a:r>
            <a:r>
              <a:rPr lang="kk-KZ" sz="2000" dirty="0" smtClean="0">
                <a:latin typeface="Times New Roman" pitchFamily="18" charset="0"/>
                <a:cs typeface="Times New Roman" pitchFamily="18" charset="0"/>
              </a:rPr>
              <a:t> жалпы </a:t>
            </a:r>
            <a:r>
              <a:rPr lang="kk-KZ" sz="2000" dirty="0" smtClean="0">
                <a:latin typeface="Times New Roman" pitchFamily="18" charset="0"/>
                <a:cs typeface="Times New Roman" pitchFamily="18" charset="0"/>
              </a:rPr>
              <a:t>ережелері.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2. Спорттық </a:t>
            </a:r>
            <a:r>
              <a:rPr lang="kk-KZ" sz="2000" dirty="0" smtClean="0">
                <a:latin typeface="Times New Roman" pitchFamily="18" charset="0"/>
                <a:cs typeface="Times New Roman" pitchFamily="18" charset="0"/>
              </a:rPr>
              <a:t>іріктеудегіқатысты </a:t>
            </a:r>
            <a:r>
              <a:rPr lang="kk-KZ" sz="2000" dirty="0" smtClean="0">
                <a:latin typeface="Times New Roman" pitchFamily="18" charset="0"/>
                <a:cs typeface="Times New Roman" pitchFamily="18" charset="0"/>
              </a:rPr>
              <a:t>адамның тұқымқуалаушылығын (генетикасын) зерттеу әдістері.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3. Спортшының морфологиялық ерекшеліктеріне және физиологиялық сапасына тұқымқуалаушықтың әсері.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4. Спорттық ерекшеліктерді болжау.</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5. Нағыз спортшының эталонын моделдеу.</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6. Онтогенздегі бұлшық ет қызметіне бейім  белгілерінің біршама тұрақтыларын іріктеу.</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7. Биологиялық жетілу қарқынын есепке алу.</a:t>
            </a:r>
            <a:endParaRPr lang="ru-RU" sz="2000" dirty="0" smtClean="0">
              <a:latin typeface="Times New Roman" pitchFamily="18" charset="0"/>
              <a:cs typeface="Times New Roman" pitchFamily="18" charset="0"/>
            </a:endParaRPr>
          </a:p>
          <a:p>
            <a:pPr algn="ct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1142984"/>
            <a:ext cx="8143932"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b="1" dirty="0" smtClean="0">
                <a:latin typeface="Times New Roman" pitchFamily="18" charset="0"/>
                <a:cs typeface="Times New Roman" pitchFamily="18" charset="0"/>
              </a:rPr>
              <a:t>1. Спорттық сұрыптаудың жалпы ережелері</a:t>
            </a:r>
            <a:r>
              <a:rPr lang="kk-KZ"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Спорттық сұрыптау (отбор) – балалардың спортпен шұғылдану қабілетін айқындайтын педагогикалық, психологиялық, әлеуметтік және медициналық-биологиялық әдістерден тұратын ұйымдастырылулы-әдістемелік іс-шараларының жүйесі.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Спорттық бағдарлану – жас спортшының нақты бір спорт түрінде ғана маманадануына мүмкіндік беретін ұйымдастырылулы-әдістемелеік жүйесі.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Спорттық іріктеу (селекция) – спорттық жетілудің әртүрлі кезеңдерінде жақсы спортшыларды кезеңімен сұрыптап отыруға мүмкіндік беретін іс-шаралар жүйесі.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Спорттық сыұрыптаудың бірінші кезеңіндегі негізгі фактор – баланың денсаулық күйі. Тек  дені сау балалар ғана спортпен шұғылдана алады.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Спорттық сұрыптаудың жетілмеген әдісін қолданған кезде дайындау топтарына қойылатын талаптарға сай келмейтін балалар еніп қалады. Олардан жоғары дәрежелі спортшыларды тәрбиелеп шығаруға жұмсайтын қаражат және еңбек босқа кетеді (С.Н.Кучкин, В.И.Ченегин,2001). Спорттық сұрыптаудың түрлері және ұйымдастырылуы 1 үлгіде келтірілген.  </a:t>
            </a:r>
            <a:endParaRPr lang="ru-RU" dirty="0" smtClean="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00034" y="642918"/>
            <a:ext cx="792961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2. Спорттық сұрыптауғы қатысты адамның тұқымқуалаушылығын (генетикасын) зерттеу әдістері: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а) Генеалогиялық (ата-текті) әдіс, бұл жерде зерттелетін адамның ата-тегі құралып, талданады;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ә) цитологиялық (хромосоманың, ДНК-ң ерекшеліктерін зерттеу);</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б) популяциялы (тұрғындардың нақты бір оқшауланған топтарындағы ғана тұқымқуалаушылықты талдау);</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в) Егіздік әдіс егіздердің әртүрлі белгілерін салстыруға негізделген. </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Тұқымқуалаушылықтың кеңінен тараған көрсеткіші – Хольцингер (Н) коэффициенті, ол ағзаның жалпы даумындағы генетикалық үлесті анықтайды. Н=1,0 болғанда, зерттелген көрсеткіш толығымен генотипке байланысты болады; Н&gt;0,7 болғанда генетикалық әсерлер үлесі артып кетеді  (70% және одан көп) де, аз ғана бөлімі  ортаға байланысты болып қалады. Қаншалықты Н коэффцициенті аз болса, соншалықты ағзаның белгілеріне ортаның әсері басым болады.</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57158" y="500042"/>
            <a:ext cx="828680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000" b="1" dirty="0" smtClean="0">
                <a:latin typeface="Times New Roman" pitchFamily="18" charset="0"/>
                <a:cs typeface="Times New Roman" pitchFamily="18" charset="0"/>
              </a:rPr>
              <a:t>	3</a:t>
            </a:r>
            <a:r>
              <a:rPr lang="kk-KZ" sz="2000" b="1" dirty="0" smtClean="0">
                <a:latin typeface="Times New Roman" pitchFamily="18" charset="0"/>
                <a:cs typeface="Times New Roman" pitchFamily="18" charset="0"/>
              </a:rPr>
              <a:t>. Спортшының морфологиялық ерекшеліктеріне және физиологиялық сапасына тұқымқуалаушықтың әсері</a:t>
            </a:r>
            <a:r>
              <a:rPr lang="kk-KZ" sz="2000"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	Тұқымқуалаушылық </a:t>
            </a:r>
            <a:r>
              <a:rPr lang="kk-KZ" sz="2000" dirty="0" smtClean="0">
                <a:latin typeface="Times New Roman" pitchFamily="18" charset="0"/>
                <a:cs typeface="Times New Roman" pitchFamily="18" charset="0"/>
              </a:rPr>
              <a:t>қасиеттері ағзаның морфологиялық көрсеткіштерінде (дененің  ұзынынан және көлемді өлшемдері) көбірек, ал физиологиялық өлшемдерінде (ағзаның аэробты және анаэробты мүмкіндіктері, жүректің көлемі және өлшемдері, қанның систолалық және минуттық көлемдері, ЖСЖ, ТМК, ӨТС, ТЖ, бұлшық еттердегі шапшаң және баяу бұлшық ет талшықтарының пайыздық  қатысы және т.б.) азырақ айқынадалады. Ағзаның психологиялық көрсеткіштері де генетикалық бақылауда (ЭЭГ, ақпаратты талдау шапшаңдығы, нтеллектуалды коэффициент және т.б.) болады.</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	Адамның </a:t>
            </a:r>
            <a:r>
              <a:rPr lang="kk-KZ" sz="2000" dirty="0" smtClean="0">
                <a:latin typeface="Times New Roman" pitchFamily="18" charset="0"/>
                <a:cs typeface="Times New Roman" pitchFamily="18" charset="0"/>
              </a:rPr>
              <a:t>өмірлік тәжірибесі және білімі артқан сайын генотиптің оның тірішілк әрекетіндегі маңызы төмендейді.</a:t>
            </a:r>
            <a:endParaRPr lang="ru-RU" sz="2000" dirty="0" smtClean="0">
              <a:latin typeface="Times New Roman" pitchFamily="18" charset="0"/>
              <a:cs typeface="Times New Roman" pitchFamily="18" charset="0"/>
            </a:endParaRPr>
          </a:p>
          <a:p>
            <a:r>
              <a:rPr lang="kk-KZ" sz="2000" dirty="0" smtClean="0">
                <a:latin typeface="Times New Roman" pitchFamily="18" charset="0"/>
                <a:cs typeface="Times New Roman" pitchFamily="18" charset="0"/>
              </a:rPr>
              <a:t>Әртүрлі дене сапаларына тұқымқуалаушылықтың әсер етуі 1-ші кестеде келтірілген.</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71472" y="571480"/>
            <a:ext cx="785818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kk-KZ" sz="1400" dirty="0" smtClean="0">
                <a:latin typeface="Arial" pitchFamily="34" charset="0"/>
                <a:ea typeface="Times New Roman" pitchFamily="18" charset="0"/>
                <a:cs typeface="Arial" pitchFamily="34" charset="0"/>
              </a:rPr>
              <a:t>Тұқымқуалашшылықтың  (Н) адамның дене сапаларына әсерінің көрсеткіштері (Н). Зерттеу авторы Москатова А.К. (А.С. Солодков және Е.Б. Сологуб бойынша цит.,2005</a:t>
            </a:r>
            <a:r>
              <a:rPr lang="kk-KZ" sz="1400" dirty="0" smtClean="0">
                <a:latin typeface="Arial" pitchFamily="34" charset="0"/>
                <a:ea typeface="Times New Roman" pitchFamily="18" charset="0"/>
                <a:cs typeface="Arial" pitchFamily="34" charset="0"/>
              </a:rPr>
              <a:t>).</a:t>
            </a:r>
            <a:endParaRPr lang="kk-KZ" sz="1400" dirty="0" smtClean="0">
              <a:latin typeface="Arial" pitchFamily="34" charset="0"/>
              <a:cs typeface="Arial" pitchFamily="34" charset="0"/>
            </a:endParaRPr>
          </a:p>
        </p:txBody>
      </p:sp>
      <p:sp>
        <p:nvSpPr>
          <p:cNvPr id="31746" name="Rectangle 2"/>
          <p:cNvSpPr>
            <a:spLocks noChangeArrowheads="1"/>
          </p:cNvSpPr>
          <p:nvPr/>
        </p:nvSpPr>
        <p:spPr bwMode="auto">
          <a:xfrm>
            <a:off x="1071538" y="5429264"/>
            <a:ext cx="771530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kk-KZ" sz="1600" dirty="0" smtClean="0">
                <a:latin typeface="Times New Roman" pitchFamily="18" charset="0"/>
                <a:cs typeface="Times New Roman" pitchFamily="18" charset="0"/>
              </a:rPr>
              <a:t>Сонымен, кестеде келтірілген мәліметтерге сүйене отырып, төмендегідей қорытынды жасауға болады: туа біткен қасиеттерге төзімділік пен иілгіштік  көбірек  (Н=0,70-0,85), ал төзімділік пен жергілікті бұлшық ет төзімділігі азырақ (Н=0,45-0,50) тәуелді.</a:t>
            </a:r>
            <a:endParaRPr lang="ru-RU" sz="16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1928794" y="1428736"/>
          <a:ext cx="6076950" cy="3413760"/>
        </p:xfrm>
        <a:graphic>
          <a:graphicData uri="http://schemas.openxmlformats.org/drawingml/2006/table">
            <a:tbl>
              <a:tblPr/>
              <a:tblGrid>
                <a:gridCol w="411480"/>
                <a:gridCol w="4343400"/>
                <a:gridCol w="1322070"/>
              </a:tblGrid>
              <a:tr h="0">
                <a:tc>
                  <a:txBody>
                    <a:bodyPr/>
                    <a:lstStyle/>
                    <a:p>
                      <a:pPr algn="just">
                        <a:spcAft>
                          <a:spcPts val="0"/>
                        </a:spcAft>
                      </a:pPr>
                      <a:r>
                        <a:rPr lang="kk-KZ" sz="1600" dirty="0">
                          <a:latin typeface="Times New Roman"/>
                          <a:ea typeface="Times New Roman"/>
                          <a:cs typeface="Times New Roman"/>
                        </a:rPr>
                        <a:t>№</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600" dirty="0">
                          <a:latin typeface="Times New Roman"/>
                          <a:ea typeface="Times New Roman"/>
                          <a:cs typeface="Times New Roman"/>
                        </a:rPr>
                        <a:t>Көрсеткіштер</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Тұқымқуалаушылық </a:t>
                      </a:r>
                      <a:r>
                        <a:rPr lang="kk-KZ" sz="1600" dirty="0" smtClean="0">
                          <a:latin typeface="Times New Roman"/>
                          <a:ea typeface="Times New Roman"/>
                          <a:cs typeface="Times New Roman"/>
                        </a:rPr>
                        <a:t>коэффициен</a:t>
                      </a:r>
                    </a:p>
                    <a:p>
                      <a:pPr algn="just">
                        <a:spcAft>
                          <a:spcPts val="0"/>
                        </a:spcAft>
                      </a:pPr>
                      <a:r>
                        <a:rPr lang="kk-KZ" sz="1600" dirty="0" smtClean="0">
                          <a:latin typeface="Times New Roman"/>
                          <a:ea typeface="Times New Roman"/>
                          <a:cs typeface="Times New Roman"/>
                        </a:rPr>
                        <a:t>ті</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1.</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Қимыл реакциясының шапшаңдығы</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0,80</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2. </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Теппинг-тест</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0,85</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3.</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Қарапайым қимылдар шапшаңдығы</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0,64</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4.</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Спринтерлік жүгірудің шапшаңдығы</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0,70</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5.</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Максимальды статикалық күш</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0,55</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6.</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Жарылыс күші</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0,68</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7.</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Қол қимылдарының бағдары</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0,45</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8.</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Буындардың қозғалмалылығы (иілгіштік)</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0,75</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9.</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Жергілікті(локалді) бұлшық ет төзімділігі</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0,50</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pPr>
                      <a:r>
                        <a:rPr lang="kk-KZ" sz="1600">
                          <a:latin typeface="Times New Roman"/>
                          <a:ea typeface="Times New Roman"/>
                          <a:cs typeface="Times New Roman"/>
                        </a:rPr>
                        <a:t>10.</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a:latin typeface="Times New Roman"/>
                          <a:ea typeface="Times New Roman"/>
                          <a:cs typeface="Times New Roman"/>
                        </a:rPr>
                        <a:t>Жалпы төзімділік</a:t>
                      </a:r>
                      <a:endParaRPr lang="ru-RU"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600" dirty="0">
                          <a:latin typeface="Times New Roman"/>
                          <a:ea typeface="Times New Roman"/>
                          <a:cs typeface="Times New Roman"/>
                        </a:rPr>
                        <a:t>0,65</a:t>
                      </a:r>
                      <a:endParaRPr lang="ru-RU"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3" name="Rectangle 1"/>
          <p:cNvSpPr>
            <a:spLocks noChangeArrowheads="1"/>
          </p:cNvSpPr>
          <p:nvPr/>
        </p:nvSpPr>
        <p:spPr bwMode="auto">
          <a:xfrm>
            <a:off x="0" y="0"/>
            <a:ext cx="148021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kk-KZ"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1-ші кесте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28596" y="571480"/>
            <a:ext cx="814393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sz="2400" b="1" dirty="0" smtClean="0">
                <a:latin typeface="Times New Roman" pitchFamily="18" charset="0"/>
                <a:cs typeface="Times New Roman" pitchFamily="18" charset="0"/>
              </a:rPr>
              <a:t>	4</a:t>
            </a:r>
            <a:r>
              <a:rPr lang="kk-KZ" sz="2400" b="1" dirty="0" smtClean="0">
                <a:latin typeface="Times New Roman" pitchFamily="18" charset="0"/>
                <a:cs typeface="Times New Roman" pitchFamily="18" charset="0"/>
              </a:rPr>
              <a:t>. Спорттық қабілеттерді болжау. </a:t>
            </a:r>
            <a:r>
              <a:rPr lang="kk-KZ" sz="2400" dirty="0" smtClean="0">
                <a:latin typeface="Times New Roman" pitchFamily="18" charset="0"/>
                <a:cs typeface="Times New Roman" pitchFamily="18" charset="0"/>
              </a:rPr>
              <a:t>Баланың қандай да бір спорт түрінде шеберлікке жету қабілетін екі түрлі құрылымды көрсеткіштері: </a:t>
            </a:r>
            <a:endParaRPr lang="kk-KZ"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1</a:t>
            </a:r>
            <a:r>
              <a:rPr lang="kk-KZ" sz="2400" dirty="0" smtClean="0">
                <a:latin typeface="Times New Roman" pitchFamily="18" charset="0"/>
                <a:cs typeface="Times New Roman" pitchFamily="18" charset="0"/>
              </a:rPr>
              <a:t>) сұрыптау кезіндегі тұқым қуалай берілген құрылымды және функционалді қасиеттерге тәуелді дене күйінің бастапқы деңгейін; </a:t>
            </a:r>
            <a:endParaRPr lang="kk-KZ" sz="2400"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2</a:t>
            </a:r>
            <a:r>
              <a:rPr lang="kk-KZ" sz="2400" dirty="0" smtClean="0">
                <a:latin typeface="Times New Roman" pitchFamily="18" charset="0"/>
                <a:cs typeface="Times New Roman" pitchFamily="18" charset="0"/>
              </a:rPr>
              <a:t>) баланы 1,5-2 жыл бойы бақылау кезіндеғана бағланатын дене сапаларының даму қарқынының шынықытрылуын ескере отырып анықтауға болады.</a:t>
            </a:r>
            <a:endParaRPr lang="ru-RU" sz="2400" dirty="0" smtClean="0">
              <a:latin typeface="Times New Roman" pitchFamily="18" charset="0"/>
              <a:cs typeface="Times New Roman" pitchFamily="18" charset="0"/>
            </a:endParaRPr>
          </a:p>
          <a:p>
            <a:r>
              <a:rPr lang="kk-KZ" sz="2400" b="1"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Болжаудың келесі кезеңі – С.Н.Кучкин және В.М.Ченегин ұсынған үлгі бойынша ағзаның  барынша мүмкіндігін анықтау болып табылады.</a:t>
            </a:r>
            <a:endParaRPr lang="ru-RU" sz="2400" dirty="0" smtClean="0">
              <a:latin typeface="Times New Roman" pitchFamily="18" charset="0"/>
              <a:cs typeface="Times New Roman" pitchFamily="18" charset="0"/>
            </a:endParaRPr>
          </a:p>
          <a:p>
            <a:r>
              <a:rPr lang="kk-KZ" sz="2400" dirty="0" smtClean="0"/>
              <a:t> </a:t>
            </a:r>
            <a:endParaRPr lang="ru-RU"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785786" y="0"/>
            <a:ext cx="792961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kk-KZ" dirty="0" smtClean="0"/>
              <a:t>2 кесте</a:t>
            </a:r>
            <a:endParaRPr lang="ru-RU" dirty="0" smtClean="0"/>
          </a:p>
          <a:p>
            <a:r>
              <a:rPr lang="kk-KZ" b="1" dirty="0" smtClean="0"/>
              <a:t>Спортшының мүмкіндігін анықтау үлгісі</a:t>
            </a:r>
            <a:endParaRPr lang="ru-RU" dirty="0" smtClean="0"/>
          </a:p>
          <a:p>
            <a:pPr marL="0" marR="0" lvl="0" indent="0" algn="l" defTabSz="914400" rtl="0" eaLnBrk="0" fontAlgn="base" latinLnBrk="0" hangingPunct="0">
              <a:lnSpc>
                <a:spcPct val="100000"/>
              </a:lnSpc>
              <a:spcBef>
                <a:spcPct val="0"/>
              </a:spcBef>
              <a:spcAft>
                <a:spcPct val="0"/>
              </a:spcAft>
              <a:buClrTx/>
              <a:buSzTx/>
              <a:buFontTx/>
              <a:buNone/>
              <a:tabLst>
                <a:tab pos="4787900" algn="l"/>
              </a:tabLst>
            </a:pPr>
            <a:endParaRPr kumimoji="0" lang="ru-RU" sz="1800" b="0" i="0" u="none" strike="noStrike" cap="none" normalizeH="0" baseline="0" dirty="0" smtClean="0">
              <a:ln>
                <a:noFill/>
              </a:ln>
              <a:solidFill>
                <a:srgbClr val="C00000"/>
              </a:solidFill>
              <a:effectLst/>
              <a:latin typeface="Arial" pitchFamily="34" charset="0"/>
              <a:cs typeface="Arial" pitchFamily="34" charset="0"/>
            </a:endParaRPr>
          </a:p>
        </p:txBody>
      </p:sp>
      <p:sp>
        <p:nvSpPr>
          <p:cNvPr id="4" name="TextBox 3"/>
          <p:cNvSpPr txBox="1"/>
          <p:nvPr/>
        </p:nvSpPr>
        <p:spPr>
          <a:xfrm>
            <a:off x="642910" y="4172488"/>
            <a:ext cx="8072494" cy="1477328"/>
          </a:xfrm>
          <a:prstGeom prst="rect">
            <a:avLst/>
          </a:prstGeom>
          <a:noFill/>
        </p:spPr>
        <p:txBody>
          <a:bodyPr wrap="square" rtlCol="0">
            <a:spAutoFit/>
          </a:bodyPr>
          <a:lstStyle/>
          <a:p>
            <a:pPr algn="just"/>
            <a:r>
              <a:rPr lang="ru-RU"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Қорыта айта кететін жағдай – сұрыптаудың тиімділігі жоғарыда аталғанға қосымша төмендегідей міндеттерді шешумен анықталады: 1) нағыз спортшының эталонын моделдеу; 2) нағыз спортшынының моделін құрайтын  онтогенезіндегі тұрақты белгілерді сұрыптаудың сапасын таңдау; 3) алдын ала үйренген әсерлерді жою; 4) биологиялық жетілудің қарқынын </a:t>
            </a:r>
            <a:r>
              <a:rPr lang="kk-KZ" dirty="0" smtClean="0">
                <a:latin typeface="Times New Roman" pitchFamily="18" charset="0"/>
                <a:cs typeface="Times New Roman" pitchFamily="18" charset="0"/>
              </a:rPr>
              <a:t>анықтау.</a:t>
            </a:r>
            <a:endParaRPr lang="ru-RU" dirty="0">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1500166" y="714356"/>
          <a:ext cx="6076950" cy="3104214"/>
        </p:xfrm>
        <a:graphic>
          <a:graphicData uri="http://schemas.openxmlformats.org/drawingml/2006/table">
            <a:tbl>
              <a:tblPr/>
              <a:tblGrid>
                <a:gridCol w="411480"/>
                <a:gridCol w="3874800"/>
                <a:gridCol w="1790670"/>
              </a:tblGrid>
              <a:tr h="757254">
                <a:tc>
                  <a:txBody>
                    <a:bodyPr/>
                    <a:lstStyle/>
                    <a:p>
                      <a:pPr algn="ctr">
                        <a:spcAft>
                          <a:spcPts val="0"/>
                        </a:spcAft>
                      </a:pPr>
                      <a:r>
                        <a:rPr lang="kk-KZ" sz="1400" dirty="0">
                          <a:latin typeface="Times New Roman"/>
                          <a:ea typeface="Times New Roman"/>
                          <a:cs typeface="Times New Roman"/>
                        </a:rPr>
                        <a:t>№</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dirty="0">
                          <a:latin typeface="Times New Roman"/>
                          <a:ea typeface="Times New Roman"/>
                          <a:cs typeface="Times New Roman"/>
                        </a:rPr>
                        <a:t>Зерттелетін көрстекіштердің ара қатысы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a:latin typeface="Times New Roman"/>
                          <a:ea typeface="Times New Roman"/>
                          <a:cs typeface="Times New Roman"/>
                        </a:rPr>
                        <a:t>Қабілеттердің сипаттамасы</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1.</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dirty="0">
                          <a:latin typeface="Times New Roman"/>
                          <a:ea typeface="Times New Roman"/>
                          <a:cs typeface="Times New Roman"/>
                        </a:rPr>
                        <a:t>Жоғары бастапқы деңгей  +  жоғары өсім 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a:latin typeface="Times New Roman"/>
                          <a:ea typeface="Times New Roman"/>
                          <a:cs typeface="Times New Roman"/>
                        </a:rPr>
                        <a:t>Өте жоғары қабілетттер</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2.</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dirty="0">
                          <a:latin typeface="Times New Roman"/>
                          <a:ea typeface="Times New Roman"/>
                          <a:cs typeface="Times New Roman"/>
                        </a:rPr>
                        <a:t>Жоғары бастапқы деңгей  +  орта өсім 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a:latin typeface="Times New Roman"/>
                          <a:ea typeface="Times New Roman"/>
                          <a:cs typeface="Times New Roman"/>
                        </a:rPr>
                        <a:t>Үлкен қабілеттер</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3.</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dirty="0">
                          <a:latin typeface="Times New Roman"/>
                          <a:ea typeface="Times New Roman"/>
                          <a:cs typeface="Times New Roman"/>
                        </a:rPr>
                        <a:t>Орта бастапқы деңгей  + жоғары өсім 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a:latin typeface="Times New Roman"/>
                          <a:ea typeface="Times New Roman"/>
                          <a:cs typeface="Times New Roman"/>
                        </a:rPr>
                        <a:t>Үлкен қабілеттер</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4.</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dirty="0">
                          <a:latin typeface="Times New Roman"/>
                          <a:ea typeface="Times New Roman"/>
                          <a:cs typeface="Times New Roman"/>
                        </a:rPr>
                        <a:t>Жоғары деңгей +  төмен өсім 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a:latin typeface="Times New Roman"/>
                          <a:ea typeface="Times New Roman"/>
                          <a:cs typeface="Times New Roman"/>
                        </a:rPr>
                        <a:t>Орта қабілеттер</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5.</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dirty="0">
                          <a:latin typeface="Times New Roman"/>
                          <a:ea typeface="Times New Roman"/>
                          <a:cs typeface="Times New Roman"/>
                        </a:rPr>
                        <a:t>Орта бастапқы деңгей  + жоғары өсім 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a:latin typeface="Times New Roman"/>
                          <a:ea typeface="Times New Roman"/>
                          <a:cs typeface="Times New Roman"/>
                        </a:rPr>
                        <a:t>Орта қабілеттер</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6.</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dirty="0">
                          <a:latin typeface="Times New Roman"/>
                          <a:ea typeface="Times New Roman"/>
                          <a:cs typeface="Times New Roman"/>
                        </a:rPr>
                        <a:t>Төмен бастапқы деңгей  + жоғары өсім 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dirty="0">
                          <a:latin typeface="Times New Roman"/>
                          <a:ea typeface="Times New Roman"/>
                          <a:cs typeface="Times New Roman"/>
                        </a:rPr>
                        <a:t>Орта қабілеттер</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7. </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dirty="0">
                          <a:latin typeface="Times New Roman"/>
                          <a:ea typeface="Times New Roman"/>
                          <a:cs typeface="Times New Roman"/>
                        </a:rPr>
                        <a:t>Орта бастапқы деңгей  +  төмен өсім 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dirty="0">
                          <a:latin typeface="Times New Roman"/>
                          <a:ea typeface="Times New Roman"/>
                          <a:cs typeface="Times New Roman"/>
                        </a:rPr>
                        <a:t>Төмен қабілеттер</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8.</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dirty="0">
                          <a:latin typeface="Times New Roman"/>
                          <a:ea typeface="Times New Roman"/>
                          <a:cs typeface="Times New Roman"/>
                        </a:rPr>
                        <a:t>Төмен бастапқы деңгей + орта өсім </a:t>
                      </a:r>
                      <a:endParaRPr lang="ru-RU" sz="1400" dirty="0">
                        <a:latin typeface="Times New Roman"/>
                        <a:ea typeface="Times New Roman"/>
                        <a:cs typeface="Times New Roman"/>
                      </a:endParaRPr>
                    </a:p>
                    <a:p>
                      <a:pPr algn="just">
                        <a:spcAft>
                          <a:spcPts val="0"/>
                        </a:spcAft>
                      </a:pPr>
                      <a:r>
                        <a:rPr lang="kk-KZ" sz="1400" dirty="0">
                          <a:latin typeface="Times New Roman"/>
                          <a:ea typeface="Times New Roman"/>
                          <a:cs typeface="Times New Roman"/>
                        </a:rPr>
                        <a:t>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dirty="0">
                          <a:latin typeface="Times New Roman"/>
                          <a:ea typeface="Times New Roman"/>
                          <a:cs typeface="Times New Roman"/>
                        </a:rPr>
                        <a:t>Төмен қабілеттер</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kk-KZ" sz="1400">
                          <a:latin typeface="Times New Roman"/>
                          <a:ea typeface="Times New Roman"/>
                          <a:cs typeface="Times New Roman"/>
                        </a:rPr>
                        <a:t>9.</a:t>
                      </a:r>
                      <a:endParaRPr lang="ru-RU"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kk-KZ" sz="1400" dirty="0">
                          <a:latin typeface="Times New Roman"/>
                          <a:ea typeface="Times New Roman"/>
                          <a:cs typeface="Times New Roman"/>
                        </a:rPr>
                        <a:t>Төмен бастапқы деңгей + төмен өсім қарқыны</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kk-KZ" sz="1400" dirty="0">
                          <a:latin typeface="Times New Roman"/>
                          <a:ea typeface="Times New Roman"/>
                          <a:cs typeface="Times New Roman"/>
                        </a:rPr>
                        <a:t>Өте төмен қабілеттер</a:t>
                      </a:r>
                      <a:endParaRPr lang="ru-RU"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TotalTime>
  <Words>376</Words>
  <Application>Microsoft Office PowerPoint</Application>
  <PresentationFormat>Экран (4:3)</PresentationFormat>
  <Paragraphs>102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11</cp:revision>
  <dcterms:created xsi:type="dcterms:W3CDTF">2016-03-30T04:17:27Z</dcterms:created>
  <dcterms:modified xsi:type="dcterms:W3CDTF">2020-03-20T02:57:00Z</dcterms:modified>
</cp:coreProperties>
</file>