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75" r:id="rId3"/>
    <p:sldId id="276" r:id="rId4"/>
    <p:sldId id="267" r:id="rId5"/>
    <p:sldId id="268" r:id="rId6"/>
    <p:sldId id="281" r:id="rId7"/>
    <p:sldId id="282" r:id="rId8"/>
    <p:sldId id="279" r:id="rId9"/>
    <p:sldId id="270" r:id="rId10"/>
    <p:sldId id="271" r:id="rId11"/>
    <p:sldId id="277" r:id="rId12"/>
    <p:sldId id="278" r:id="rId13"/>
    <p:sldId id="283" r:id="rId14"/>
    <p:sldId id="280" r:id="rId15"/>
    <p:sldId id="288" r:id="rId16"/>
    <p:sldId id="284" r:id="rId17"/>
    <p:sldId id="285" r:id="rId18"/>
    <p:sldId id="286" r:id="rId19"/>
    <p:sldId id="287" r:id="rId20"/>
    <p:sldId id="289" r:id="rId21"/>
    <p:sldId id="290" r:id="rId22"/>
    <p:sldId id="291" r:id="rId23"/>
    <p:sldId id="292" r:id="rId24"/>
    <p:sldId id="26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0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C085A8-E2C4-4A3D-8AA6-AB04CBD39EE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67150B-62E2-41F3-9ECA-A9853C74E54A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Индивид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24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биологиялық</a:t>
          </a:r>
          <a:r>
            <a: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тіршілік</a:t>
          </a:r>
          <a:r>
            <a: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иесі</a:t>
          </a:r>
          <a:r>
            <a: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барлық</a:t>
          </a:r>
          <a:r>
            <a: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адамдар</a:t>
          </a:r>
          <a:r>
            <a: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тумысынан</a:t>
          </a:r>
          <a:r>
            <a: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индивид </a:t>
          </a:r>
          <a:r>
            <a:rPr lang="ru-RU" sz="24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болып</a:t>
          </a:r>
          <a:r>
            <a: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табылады</a:t>
          </a:r>
          <a:endParaRPr lang="ru-RU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969BB69-04D1-46A3-9C66-6181F0922A91}" type="parTrans" cxnId="{A89D4D03-560B-46CB-B1AD-23B46896AAC6}">
      <dgm:prSet/>
      <dgm:spPr/>
      <dgm:t>
        <a:bodyPr/>
        <a:lstStyle/>
        <a:p>
          <a:endParaRPr lang="ru-RU" sz="24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2FDC672-422A-4AAE-AB77-065F994EBB97}" type="sibTrans" cxnId="{A89D4D03-560B-46CB-B1AD-23B46896AAC6}">
      <dgm:prSet/>
      <dgm:spPr/>
      <dgm:t>
        <a:bodyPr/>
        <a:lstStyle/>
        <a:p>
          <a:endParaRPr lang="ru-RU" sz="24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8BDD4E-4529-4E3F-833C-5E534B9BC5CC}">
      <dgm:prSet phldrT="[Текст]" custT="1"/>
      <dgm:spPr/>
      <dgm:t>
        <a:bodyPr/>
        <a:lstStyle/>
        <a:p>
          <a:r>
            <a:rPr lang="ru-RU" sz="24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Тұлға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24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өзіне</a:t>
          </a:r>
          <a:r>
            <a: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биологиялық</a:t>
          </a:r>
          <a:r>
            <a: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әлеуметтік</a:t>
          </a:r>
          <a:r>
            <a: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қасиеттер</a:t>
          </a:r>
          <a:r>
            <a: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4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сапаларды</a:t>
          </a:r>
          <a:r>
            <a: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меңгерген</a:t>
          </a:r>
          <a:r>
            <a: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адам</a:t>
          </a:r>
          <a:endParaRPr lang="ru-RU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DF0E86-6B07-47CD-A821-C0E9AF5AF9FE}" type="parTrans" cxnId="{FDBE2700-C47B-47F6-BB60-6F2D9021DE16}">
      <dgm:prSet/>
      <dgm:spPr/>
      <dgm:t>
        <a:bodyPr/>
        <a:lstStyle/>
        <a:p>
          <a:endParaRPr lang="ru-RU" sz="24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79C53E7-7E49-4597-BC15-FEC39E614FA6}" type="sibTrans" cxnId="{FDBE2700-C47B-47F6-BB60-6F2D9021DE16}">
      <dgm:prSet/>
      <dgm:spPr/>
      <dgm:t>
        <a:bodyPr/>
        <a:lstStyle/>
        <a:p>
          <a:endParaRPr lang="ru-RU" sz="24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475934E-6801-4AEB-9063-C2852527D204}">
      <dgm:prSet phldrT="[Текст]" custT="1"/>
      <dgm:spPr/>
      <dgm:t>
        <a:bodyPr/>
        <a:lstStyle/>
        <a:p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Даралық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бір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адамды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басқа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адамнан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ерекше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көрсетіп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тұратын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интеллектуалдық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еріктік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моральдық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әлеуметтік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тағы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басқа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қасиеттерінің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жиынтығы</a:t>
          </a:r>
          <a:endParaRPr lang="ru-RU" sz="2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AA16D5B-23B1-4830-878C-AFABFB476814}" type="parTrans" cxnId="{33BE5F9D-155C-41F9-8ABC-FC95C8DBE980}">
      <dgm:prSet/>
      <dgm:spPr/>
      <dgm:t>
        <a:bodyPr/>
        <a:lstStyle/>
        <a:p>
          <a:endParaRPr lang="ru-RU" sz="24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A1483B1-0372-43BB-91EA-43E68C93D54A}" type="sibTrans" cxnId="{33BE5F9D-155C-41F9-8ABC-FC95C8DBE980}">
      <dgm:prSet/>
      <dgm:spPr/>
      <dgm:t>
        <a:bodyPr/>
        <a:lstStyle/>
        <a:p>
          <a:endParaRPr lang="ru-RU" sz="24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854701-4D3D-480A-8841-BE529902AF14}" type="pres">
      <dgm:prSet presAssocID="{04C085A8-E2C4-4A3D-8AA6-AB04CBD39EEE}" presName="Name0" presStyleCnt="0">
        <dgm:presLayoutVars>
          <dgm:dir/>
          <dgm:resizeHandles val="exact"/>
        </dgm:presLayoutVars>
      </dgm:prSet>
      <dgm:spPr/>
    </dgm:pt>
    <dgm:pt modelId="{F65AEEC7-5D20-4234-A75A-DB0408082DC4}" type="pres">
      <dgm:prSet presAssocID="{EE67150B-62E2-41F3-9ECA-A9853C74E54A}" presName="Name5" presStyleLbl="vennNode1" presStyleIdx="0" presStyleCnt="3" custScaleY="1526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AE668-704B-4060-A6A7-306C93E092B9}" type="pres">
      <dgm:prSet presAssocID="{32FDC672-422A-4AAE-AB77-065F994EBB97}" presName="space" presStyleCnt="0"/>
      <dgm:spPr/>
    </dgm:pt>
    <dgm:pt modelId="{5737FB60-FE93-43AE-B4C8-7F4E7AEB2DE1}" type="pres">
      <dgm:prSet presAssocID="{238BDD4E-4529-4E3F-833C-5E534B9BC5CC}" presName="Name5" presStyleLbl="vennNode1" presStyleIdx="1" presStyleCnt="3" custScaleY="1526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362673-3794-472D-AAD4-0695425DF6EE}" type="pres">
      <dgm:prSet presAssocID="{079C53E7-7E49-4597-BC15-FEC39E614FA6}" presName="space" presStyleCnt="0"/>
      <dgm:spPr/>
    </dgm:pt>
    <dgm:pt modelId="{2043EEA5-8118-48E5-869E-C8126F11E399}" type="pres">
      <dgm:prSet presAssocID="{D475934E-6801-4AEB-9063-C2852527D204}" presName="Name5" presStyleLbl="vennNode1" presStyleIdx="2" presStyleCnt="3" custScaleY="1438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BE5F9D-155C-41F9-8ABC-FC95C8DBE980}" srcId="{04C085A8-E2C4-4A3D-8AA6-AB04CBD39EEE}" destId="{D475934E-6801-4AEB-9063-C2852527D204}" srcOrd="2" destOrd="0" parTransId="{8AA16D5B-23B1-4830-878C-AFABFB476814}" sibTransId="{BA1483B1-0372-43BB-91EA-43E68C93D54A}"/>
    <dgm:cxn modelId="{B1F0B61E-5D3D-4FBD-AC53-EA4EFC472F7A}" type="presOf" srcId="{238BDD4E-4529-4E3F-833C-5E534B9BC5CC}" destId="{5737FB60-FE93-43AE-B4C8-7F4E7AEB2DE1}" srcOrd="0" destOrd="0" presId="urn:microsoft.com/office/officeart/2005/8/layout/venn3"/>
    <dgm:cxn modelId="{B538B6B3-FC2F-418B-BDC1-BF7EF2A30379}" type="presOf" srcId="{EE67150B-62E2-41F3-9ECA-A9853C74E54A}" destId="{F65AEEC7-5D20-4234-A75A-DB0408082DC4}" srcOrd="0" destOrd="0" presId="urn:microsoft.com/office/officeart/2005/8/layout/venn3"/>
    <dgm:cxn modelId="{FDBE2700-C47B-47F6-BB60-6F2D9021DE16}" srcId="{04C085A8-E2C4-4A3D-8AA6-AB04CBD39EEE}" destId="{238BDD4E-4529-4E3F-833C-5E534B9BC5CC}" srcOrd="1" destOrd="0" parTransId="{50DF0E86-6B07-47CD-A821-C0E9AF5AF9FE}" sibTransId="{079C53E7-7E49-4597-BC15-FEC39E614FA6}"/>
    <dgm:cxn modelId="{26285DD8-773E-4C6B-891C-0835E549094B}" type="presOf" srcId="{04C085A8-E2C4-4A3D-8AA6-AB04CBD39EEE}" destId="{DB854701-4D3D-480A-8841-BE529902AF14}" srcOrd="0" destOrd="0" presId="urn:microsoft.com/office/officeart/2005/8/layout/venn3"/>
    <dgm:cxn modelId="{F62BBC51-326E-4230-97F5-BF1EDD2DA6A0}" type="presOf" srcId="{D475934E-6801-4AEB-9063-C2852527D204}" destId="{2043EEA5-8118-48E5-869E-C8126F11E399}" srcOrd="0" destOrd="0" presId="urn:microsoft.com/office/officeart/2005/8/layout/venn3"/>
    <dgm:cxn modelId="{A89D4D03-560B-46CB-B1AD-23B46896AAC6}" srcId="{04C085A8-E2C4-4A3D-8AA6-AB04CBD39EEE}" destId="{EE67150B-62E2-41F3-9ECA-A9853C74E54A}" srcOrd="0" destOrd="0" parTransId="{4969BB69-04D1-46A3-9C66-6181F0922A91}" sibTransId="{32FDC672-422A-4AAE-AB77-065F994EBB97}"/>
    <dgm:cxn modelId="{A2E99661-4738-4EE5-838D-2478872BE444}" type="presParOf" srcId="{DB854701-4D3D-480A-8841-BE529902AF14}" destId="{F65AEEC7-5D20-4234-A75A-DB0408082DC4}" srcOrd="0" destOrd="0" presId="urn:microsoft.com/office/officeart/2005/8/layout/venn3"/>
    <dgm:cxn modelId="{519A8A98-13D7-4D49-8805-0BF0362DBA71}" type="presParOf" srcId="{DB854701-4D3D-480A-8841-BE529902AF14}" destId="{7AAAE668-704B-4060-A6A7-306C93E092B9}" srcOrd="1" destOrd="0" presId="urn:microsoft.com/office/officeart/2005/8/layout/venn3"/>
    <dgm:cxn modelId="{5C5E7844-37CB-4F6C-AD5D-E302F1871ADB}" type="presParOf" srcId="{DB854701-4D3D-480A-8841-BE529902AF14}" destId="{5737FB60-FE93-43AE-B4C8-7F4E7AEB2DE1}" srcOrd="2" destOrd="0" presId="urn:microsoft.com/office/officeart/2005/8/layout/venn3"/>
    <dgm:cxn modelId="{193BF7B1-3043-47D4-8840-6273A6214ACC}" type="presParOf" srcId="{DB854701-4D3D-480A-8841-BE529902AF14}" destId="{6A362673-3794-472D-AAD4-0695425DF6EE}" srcOrd="3" destOrd="0" presId="urn:microsoft.com/office/officeart/2005/8/layout/venn3"/>
    <dgm:cxn modelId="{6B69F6C9-E1E4-48C3-88E6-DA0895F0465B}" type="presParOf" srcId="{DB854701-4D3D-480A-8841-BE529902AF14}" destId="{2043EEA5-8118-48E5-869E-C8126F11E399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EA4E5A-BA06-4270-981E-67255B1937CC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</dgm:pt>
    <dgm:pt modelId="{78D0614C-D4A1-48F1-8588-8ADC09F5C5CD}">
      <dgm:prSet phldrT="[Текст]" custT="1"/>
      <dgm:spPr/>
      <dgm:t>
        <a:bodyPr/>
        <a:lstStyle/>
        <a:p>
          <a:r>
            <a:rPr lang="ru-RU" sz="20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Тұлғаның</a:t>
          </a:r>
          <a:r>
            <a: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қалыптасуы</a:t>
          </a:r>
          <a:r>
            <a: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барлық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факторлардың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(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экологиялық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экономикалық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әлеуметтік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биологиялық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.)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әсерінен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индивидтің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тұлғаға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айналу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процесі</a:t>
          </a:r>
          <a:endParaRPr lang="ru-RU" sz="2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8B170B-35B7-4EBE-AD7A-5C38DF35F4C9}" type="parTrans" cxnId="{3751D05A-10A2-4E53-8935-1E6D101F3A38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AF971EB-04BE-4EC2-9F20-47FE23BA4B79}" type="sibTrans" cxnId="{3751D05A-10A2-4E53-8935-1E6D101F3A38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D4BFD4-7E13-4C97-8A54-04257441C39F}">
      <dgm:prSet phldrT="[Текст]" custT="1"/>
      <dgm:spPr/>
      <dgm:t>
        <a:bodyPr/>
        <a:lstStyle/>
        <a:p>
          <a:r>
            <a:rPr lang="ru-RU" sz="20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Тұлғаның</a:t>
          </a:r>
          <a:r>
            <a: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дамуы</a:t>
          </a:r>
          <a:r>
            <a: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smtClean="0">
              <a:solidFill>
                <a:srgbClr val="C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-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ағзасындағы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сандық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сапалық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өлшемдердің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өзгеру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процесі</a:t>
          </a:r>
          <a:endParaRPr lang="ru-RU" sz="2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12263F0-44C6-4EC3-8AC2-ED8BA6184FB2}" type="parTrans" cxnId="{67BF6EC0-750C-4F77-8A04-F36611425E9A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7D269BC-BA8B-4D79-8CCB-E5EB08BA0B4B}" type="sibTrans" cxnId="{67BF6EC0-750C-4F77-8A04-F36611425E9A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1AE5A4C-3DF1-4CD5-A086-3A55E48E390C}">
      <dgm:prSet phldrT="[Текст]" custT="1"/>
      <dgm:spPr/>
      <dgm:t>
        <a:bodyPr/>
        <a:lstStyle/>
        <a:p>
          <a:r>
            <a:rPr lang="ru-RU" sz="20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Тұлғаның</a:t>
          </a:r>
          <a:r>
            <a: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тәрбиеленуі</a:t>
          </a:r>
          <a:r>
            <a: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-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тұлғаның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аға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ұрпақтың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әлеуметтік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тәжірибелерін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 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меңгеру</a:t>
          </a:r>
          <a:r>
            <a: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процесі</a:t>
          </a:r>
          <a:endParaRPr lang="ru-RU" sz="2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8CC6E1-31C1-4B18-B4C2-D463F1886D90}" type="parTrans" cxnId="{A40D00D4-3F45-4940-A68A-4CBFBA35BF94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1A10465-568C-4A20-BBE8-A187EA1EDB05}" type="sibTrans" cxnId="{A40D00D4-3F45-4940-A68A-4CBFBA35BF94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F88ED3-93FC-459A-9047-653A193F06A6}" type="pres">
      <dgm:prSet presAssocID="{2EEA4E5A-BA06-4270-981E-67255B1937CC}" presName="compositeShape" presStyleCnt="0">
        <dgm:presLayoutVars>
          <dgm:dir/>
          <dgm:resizeHandles/>
        </dgm:presLayoutVars>
      </dgm:prSet>
      <dgm:spPr/>
    </dgm:pt>
    <dgm:pt modelId="{3F722B55-19B3-4BA0-94A1-4E95CA10C4AF}" type="pres">
      <dgm:prSet presAssocID="{2EEA4E5A-BA06-4270-981E-67255B1937CC}" presName="pyramid" presStyleLbl="node1" presStyleIdx="0" presStyleCnt="1"/>
      <dgm:spPr/>
    </dgm:pt>
    <dgm:pt modelId="{BF7CE268-65E8-422B-ADF1-849115D8A0A0}" type="pres">
      <dgm:prSet presAssocID="{2EEA4E5A-BA06-4270-981E-67255B1937CC}" presName="theList" presStyleCnt="0"/>
      <dgm:spPr/>
    </dgm:pt>
    <dgm:pt modelId="{97D5C32F-A164-4896-9731-A7F030D44AC3}" type="pres">
      <dgm:prSet presAssocID="{78D0614C-D4A1-48F1-8588-8ADC09F5C5CD}" presName="aNode" presStyleLbl="fgAcc1" presStyleIdx="0" presStyleCnt="3" custScaleX="170815" custScaleY="118676" custLinFactNeighborX="-15893" custLinFactNeighborY="18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F860C4-D9FB-4DE8-9BB8-02FE85B3B9C8}" type="pres">
      <dgm:prSet presAssocID="{78D0614C-D4A1-48F1-8588-8ADC09F5C5CD}" presName="aSpace" presStyleCnt="0"/>
      <dgm:spPr/>
    </dgm:pt>
    <dgm:pt modelId="{58483F9E-D6AD-44E7-8475-372E58002975}" type="pres">
      <dgm:prSet presAssocID="{60D4BFD4-7E13-4C97-8A54-04257441C39F}" presName="aNode" presStyleLbl="fgAcc1" presStyleIdx="1" presStyleCnt="3" custScaleX="173868" custLinFactNeighborX="-16757" custLinFactNeighborY="32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372266-5ABC-4BF5-93B5-003101FEA437}" type="pres">
      <dgm:prSet presAssocID="{60D4BFD4-7E13-4C97-8A54-04257441C39F}" presName="aSpace" presStyleCnt="0"/>
      <dgm:spPr/>
    </dgm:pt>
    <dgm:pt modelId="{1F3E8D54-AC6A-4529-AAC2-1EB061DFE988}" type="pres">
      <dgm:prSet presAssocID="{B1AE5A4C-3DF1-4CD5-A086-3A55E48E390C}" presName="aNode" presStyleLbl="fgAcc1" presStyleIdx="2" presStyleCnt="3" custScaleX="182975" custLinFactNeighborX="-15823" custLinFactNeighborY="72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40DA1E-2A63-4DF8-94DC-7F71D62F46F2}" type="pres">
      <dgm:prSet presAssocID="{B1AE5A4C-3DF1-4CD5-A086-3A55E48E390C}" presName="aSpace" presStyleCnt="0"/>
      <dgm:spPr/>
    </dgm:pt>
  </dgm:ptLst>
  <dgm:cxnLst>
    <dgm:cxn modelId="{3751D05A-10A2-4E53-8935-1E6D101F3A38}" srcId="{2EEA4E5A-BA06-4270-981E-67255B1937CC}" destId="{78D0614C-D4A1-48F1-8588-8ADC09F5C5CD}" srcOrd="0" destOrd="0" parTransId="{3F8B170B-35B7-4EBE-AD7A-5C38DF35F4C9}" sibTransId="{BAF971EB-04BE-4EC2-9F20-47FE23BA4B79}"/>
    <dgm:cxn modelId="{D8192D7C-9A29-401A-B1BE-F606F98C4AF0}" type="presOf" srcId="{78D0614C-D4A1-48F1-8588-8ADC09F5C5CD}" destId="{97D5C32F-A164-4896-9731-A7F030D44AC3}" srcOrd="0" destOrd="0" presId="urn:microsoft.com/office/officeart/2005/8/layout/pyramid2"/>
    <dgm:cxn modelId="{67BF6EC0-750C-4F77-8A04-F36611425E9A}" srcId="{2EEA4E5A-BA06-4270-981E-67255B1937CC}" destId="{60D4BFD4-7E13-4C97-8A54-04257441C39F}" srcOrd="1" destOrd="0" parTransId="{D12263F0-44C6-4EC3-8AC2-ED8BA6184FB2}" sibTransId="{47D269BC-BA8B-4D79-8CCB-E5EB08BA0B4B}"/>
    <dgm:cxn modelId="{07CA610A-DB3A-43A7-A8BA-C17C40641189}" type="presOf" srcId="{B1AE5A4C-3DF1-4CD5-A086-3A55E48E390C}" destId="{1F3E8D54-AC6A-4529-AAC2-1EB061DFE988}" srcOrd="0" destOrd="0" presId="urn:microsoft.com/office/officeart/2005/8/layout/pyramid2"/>
    <dgm:cxn modelId="{A40D00D4-3F45-4940-A68A-4CBFBA35BF94}" srcId="{2EEA4E5A-BA06-4270-981E-67255B1937CC}" destId="{B1AE5A4C-3DF1-4CD5-A086-3A55E48E390C}" srcOrd="2" destOrd="0" parTransId="{738CC6E1-31C1-4B18-B4C2-D463F1886D90}" sibTransId="{B1A10465-568C-4A20-BBE8-A187EA1EDB05}"/>
    <dgm:cxn modelId="{8E0B36A0-0EAB-4A3A-8BD6-089CE8D1F695}" type="presOf" srcId="{2EEA4E5A-BA06-4270-981E-67255B1937CC}" destId="{1DF88ED3-93FC-459A-9047-653A193F06A6}" srcOrd="0" destOrd="0" presId="urn:microsoft.com/office/officeart/2005/8/layout/pyramid2"/>
    <dgm:cxn modelId="{0ABDBFC8-9AFF-42BD-AD54-21A0BAC36192}" type="presOf" srcId="{60D4BFD4-7E13-4C97-8A54-04257441C39F}" destId="{58483F9E-D6AD-44E7-8475-372E58002975}" srcOrd="0" destOrd="0" presId="urn:microsoft.com/office/officeart/2005/8/layout/pyramid2"/>
    <dgm:cxn modelId="{9464ED2A-D2EA-4A20-A8AE-48A27108BCCD}" type="presParOf" srcId="{1DF88ED3-93FC-459A-9047-653A193F06A6}" destId="{3F722B55-19B3-4BA0-94A1-4E95CA10C4AF}" srcOrd="0" destOrd="0" presId="urn:microsoft.com/office/officeart/2005/8/layout/pyramid2"/>
    <dgm:cxn modelId="{1CC1B7B5-71F5-4D4B-B537-795C38E1A50B}" type="presParOf" srcId="{1DF88ED3-93FC-459A-9047-653A193F06A6}" destId="{BF7CE268-65E8-422B-ADF1-849115D8A0A0}" srcOrd="1" destOrd="0" presId="urn:microsoft.com/office/officeart/2005/8/layout/pyramid2"/>
    <dgm:cxn modelId="{B58B42D2-EB3E-4C93-8E4E-04FC5C8BD30D}" type="presParOf" srcId="{BF7CE268-65E8-422B-ADF1-849115D8A0A0}" destId="{97D5C32F-A164-4896-9731-A7F030D44AC3}" srcOrd="0" destOrd="0" presId="urn:microsoft.com/office/officeart/2005/8/layout/pyramid2"/>
    <dgm:cxn modelId="{3F160DA7-E5D1-4918-A8F1-4AB87C6B6339}" type="presParOf" srcId="{BF7CE268-65E8-422B-ADF1-849115D8A0A0}" destId="{40F860C4-D9FB-4DE8-9BB8-02FE85B3B9C8}" srcOrd="1" destOrd="0" presId="urn:microsoft.com/office/officeart/2005/8/layout/pyramid2"/>
    <dgm:cxn modelId="{98C73E57-E97F-4AEB-8A62-D4B81A12F7BD}" type="presParOf" srcId="{BF7CE268-65E8-422B-ADF1-849115D8A0A0}" destId="{58483F9E-D6AD-44E7-8475-372E58002975}" srcOrd="2" destOrd="0" presId="urn:microsoft.com/office/officeart/2005/8/layout/pyramid2"/>
    <dgm:cxn modelId="{F0ED9BEA-EB32-4BB4-A8DD-5A8AAE334EF9}" type="presParOf" srcId="{BF7CE268-65E8-422B-ADF1-849115D8A0A0}" destId="{1A372266-5ABC-4BF5-93B5-003101FEA437}" srcOrd="3" destOrd="0" presId="urn:microsoft.com/office/officeart/2005/8/layout/pyramid2"/>
    <dgm:cxn modelId="{E7FB8D79-3E72-4B6C-9741-DA30C91A6905}" type="presParOf" srcId="{BF7CE268-65E8-422B-ADF1-849115D8A0A0}" destId="{1F3E8D54-AC6A-4529-AAC2-1EB061DFE988}" srcOrd="4" destOrd="0" presId="urn:microsoft.com/office/officeart/2005/8/layout/pyramid2"/>
    <dgm:cxn modelId="{25D4E3CD-6352-4663-84CB-E0FC41848210}" type="presParOf" srcId="{BF7CE268-65E8-422B-ADF1-849115D8A0A0}" destId="{4640DA1E-2A63-4DF8-94DC-7F71D62F46F2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37029D-0370-4823-A13C-993DA42E8C07}" type="doc">
      <dgm:prSet loTypeId="urn:microsoft.com/office/officeart/2005/8/layout/funnel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BE8EC3-A38F-4C75-93BF-AA8F0B6ECBF5}">
      <dgm:prSet phldrT="[Текст]"/>
      <dgm:spPr/>
      <dgm:t>
        <a:bodyPr/>
        <a:lstStyle/>
        <a:p>
          <a:r>
            <a:rPr lang="kk-KZ" dirty="0" smtClean="0"/>
            <a:t>ойын</a:t>
          </a:r>
          <a:endParaRPr lang="ru-RU" dirty="0"/>
        </a:p>
      </dgm:t>
    </dgm:pt>
    <dgm:pt modelId="{30EC46B2-E2AE-4FC2-8E50-2A3615053685}" type="parTrans" cxnId="{D84F7368-2757-40DB-B9DB-F4305543F55D}">
      <dgm:prSet/>
      <dgm:spPr/>
      <dgm:t>
        <a:bodyPr/>
        <a:lstStyle/>
        <a:p>
          <a:endParaRPr lang="ru-RU"/>
        </a:p>
      </dgm:t>
    </dgm:pt>
    <dgm:pt modelId="{3BF3F899-A044-4B54-913A-DF0A88E7D8F6}" type="sibTrans" cxnId="{D84F7368-2757-40DB-B9DB-F4305543F55D}">
      <dgm:prSet/>
      <dgm:spPr/>
      <dgm:t>
        <a:bodyPr/>
        <a:lstStyle/>
        <a:p>
          <a:endParaRPr lang="ru-RU"/>
        </a:p>
      </dgm:t>
    </dgm:pt>
    <dgm:pt modelId="{409968CA-89ED-4A94-8458-DEBEA880DEB0}">
      <dgm:prSet phldrT="[Текст]"/>
      <dgm:spPr/>
      <dgm:t>
        <a:bodyPr/>
        <a:lstStyle/>
        <a:p>
          <a:r>
            <a:rPr lang="kk-KZ" dirty="0" smtClean="0"/>
            <a:t>оқу</a:t>
          </a:r>
          <a:endParaRPr lang="ru-RU" dirty="0"/>
        </a:p>
      </dgm:t>
    </dgm:pt>
    <dgm:pt modelId="{CC1224C5-9F67-4C68-9C9B-FFF3FCDB606C}" type="parTrans" cxnId="{A132F51D-7CD3-48C4-A8CA-206B95A12EB2}">
      <dgm:prSet/>
      <dgm:spPr/>
      <dgm:t>
        <a:bodyPr/>
        <a:lstStyle/>
        <a:p>
          <a:endParaRPr lang="ru-RU"/>
        </a:p>
      </dgm:t>
    </dgm:pt>
    <dgm:pt modelId="{D3E6C12A-9DF8-4A27-99F5-200470C57A84}" type="sibTrans" cxnId="{A132F51D-7CD3-48C4-A8CA-206B95A12EB2}">
      <dgm:prSet/>
      <dgm:spPr/>
      <dgm:t>
        <a:bodyPr/>
        <a:lstStyle/>
        <a:p>
          <a:endParaRPr lang="ru-RU"/>
        </a:p>
      </dgm:t>
    </dgm:pt>
    <dgm:pt modelId="{383955AF-FA5D-4F4E-9755-7A251F27E823}">
      <dgm:prSet phldrT="[Текст]"/>
      <dgm:spPr/>
      <dgm:t>
        <a:bodyPr/>
        <a:lstStyle/>
        <a:p>
          <a:r>
            <a:rPr lang="kk-KZ" dirty="0" smtClean="0"/>
            <a:t>еңбек</a:t>
          </a:r>
          <a:endParaRPr lang="ru-RU" dirty="0"/>
        </a:p>
      </dgm:t>
    </dgm:pt>
    <dgm:pt modelId="{2B78D596-6CF1-4799-A703-DAF252A74242}" type="parTrans" cxnId="{F8A493AC-B2A5-4675-A2C0-AA0DE310806F}">
      <dgm:prSet/>
      <dgm:spPr/>
      <dgm:t>
        <a:bodyPr/>
        <a:lstStyle/>
        <a:p>
          <a:endParaRPr lang="ru-RU"/>
        </a:p>
      </dgm:t>
    </dgm:pt>
    <dgm:pt modelId="{B48C3CE9-6C94-4059-9C31-DA1CC07F1B10}" type="sibTrans" cxnId="{F8A493AC-B2A5-4675-A2C0-AA0DE310806F}">
      <dgm:prSet/>
      <dgm:spPr/>
      <dgm:t>
        <a:bodyPr/>
        <a:lstStyle/>
        <a:p>
          <a:endParaRPr lang="ru-RU"/>
        </a:p>
      </dgm:t>
    </dgm:pt>
    <dgm:pt modelId="{C8C06CF5-D368-4FAE-A764-A211E217BEBD}">
      <dgm:prSet phldrT="[Текст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kk-KZ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Іс-әрекеттің түрлері</a:t>
          </a:r>
          <a:endParaRPr lang="ru-RU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14B0012-BF39-4FD7-94E5-8DA87608C546}" type="parTrans" cxnId="{67E9E679-B433-4C44-9EE1-26058C74B4C0}">
      <dgm:prSet/>
      <dgm:spPr/>
      <dgm:t>
        <a:bodyPr/>
        <a:lstStyle/>
        <a:p>
          <a:endParaRPr lang="ru-RU"/>
        </a:p>
      </dgm:t>
    </dgm:pt>
    <dgm:pt modelId="{5C196F7F-876F-4164-B86A-626C8E280639}" type="sibTrans" cxnId="{67E9E679-B433-4C44-9EE1-26058C74B4C0}">
      <dgm:prSet/>
      <dgm:spPr/>
      <dgm:t>
        <a:bodyPr/>
        <a:lstStyle/>
        <a:p>
          <a:endParaRPr lang="ru-RU"/>
        </a:p>
      </dgm:t>
    </dgm:pt>
    <dgm:pt modelId="{4A3E9467-16C2-4881-A54B-488556425154}" type="pres">
      <dgm:prSet presAssocID="{AB37029D-0370-4823-A13C-993DA42E8C07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EC5824-A402-441C-9424-7B569CF0E59A}" type="pres">
      <dgm:prSet presAssocID="{AB37029D-0370-4823-A13C-993DA42E8C07}" presName="ellipse" presStyleLbl="trBgShp" presStyleIdx="0" presStyleCnt="1"/>
      <dgm:spPr/>
    </dgm:pt>
    <dgm:pt modelId="{7AAE289F-55DA-4F3D-9C73-69AF00843C21}" type="pres">
      <dgm:prSet presAssocID="{AB37029D-0370-4823-A13C-993DA42E8C07}" presName="arrow1" presStyleLbl="fgShp" presStyleIdx="0" presStyleCnt="1"/>
      <dgm:spPr/>
    </dgm:pt>
    <dgm:pt modelId="{6A06301D-8E8F-4198-B98D-4B6737FF8A7A}" type="pres">
      <dgm:prSet presAssocID="{AB37029D-0370-4823-A13C-993DA42E8C07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AB941-2B6A-4F8A-AD83-5D1BAE0C2203}" type="pres">
      <dgm:prSet presAssocID="{409968CA-89ED-4A94-8458-DEBEA880DEB0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2C19CE-13E0-414E-A7B4-54ABBDE58E49}" type="pres">
      <dgm:prSet presAssocID="{383955AF-FA5D-4F4E-9755-7A251F27E823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4A5B4F-5612-4B13-A731-23D5B3D8F343}" type="pres">
      <dgm:prSet presAssocID="{C8C06CF5-D368-4FAE-A764-A211E217BEBD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414B95-D5DB-40AC-8E5A-4105BFAF48D7}" type="pres">
      <dgm:prSet presAssocID="{AB37029D-0370-4823-A13C-993DA42E8C07}" presName="funnel" presStyleLbl="trAlignAcc1" presStyleIdx="0" presStyleCnt="1" custLinFactNeighborX="-224" custLinFactNeighborY="223"/>
      <dgm:spPr/>
    </dgm:pt>
  </dgm:ptLst>
  <dgm:cxnLst>
    <dgm:cxn modelId="{F8A493AC-B2A5-4675-A2C0-AA0DE310806F}" srcId="{AB37029D-0370-4823-A13C-993DA42E8C07}" destId="{383955AF-FA5D-4F4E-9755-7A251F27E823}" srcOrd="2" destOrd="0" parTransId="{2B78D596-6CF1-4799-A703-DAF252A74242}" sibTransId="{B48C3CE9-6C94-4059-9C31-DA1CC07F1B10}"/>
    <dgm:cxn modelId="{585E7FD1-5BA2-478A-B25B-11290E78D29F}" type="presOf" srcId="{409968CA-89ED-4A94-8458-DEBEA880DEB0}" destId="{012C19CE-13E0-414E-A7B4-54ABBDE58E49}" srcOrd="0" destOrd="0" presId="urn:microsoft.com/office/officeart/2005/8/layout/funnel1"/>
    <dgm:cxn modelId="{0FFA00F0-6623-49B8-91AE-71B3E89E70A7}" type="presOf" srcId="{C8C06CF5-D368-4FAE-A764-A211E217BEBD}" destId="{6A06301D-8E8F-4198-B98D-4B6737FF8A7A}" srcOrd="0" destOrd="0" presId="urn:microsoft.com/office/officeart/2005/8/layout/funnel1"/>
    <dgm:cxn modelId="{94C9875E-0F51-44C9-A45A-44DCC34765BA}" type="presOf" srcId="{5DBE8EC3-A38F-4C75-93BF-AA8F0B6ECBF5}" destId="{7A4A5B4F-5612-4B13-A731-23D5B3D8F343}" srcOrd="0" destOrd="0" presId="urn:microsoft.com/office/officeart/2005/8/layout/funnel1"/>
    <dgm:cxn modelId="{67E9E679-B433-4C44-9EE1-26058C74B4C0}" srcId="{AB37029D-0370-4823-A13C-993DA42E8C07}" destId="{C8C06CF5-D368-4FAE-A764-A211E217BEBD}" srcOrd="3" destOrd="0" parTransId="{314B0012-BF39-4FD7-94E5-8DA87608C546}" sibTransId="{5C196F7F-876F-4164-B86A-626C8E280639}"/>
    <dgm:cxn modelId="{7FC1C485-EAF9-4E5A-836E-EDE584F837D4}" type="presOf" srcId="{383955AF-FA5D-4F4E-9755-7A251F27E823}" destId="{11DAB941-2B6A-4F8A-AD83-5D1BAE0C2203}" srcOrd="0" destOrd="0" presId="urn:microsoft.com/office/officeart/2005/8/layout/funnel1"/>
    <dgm:cxn modelId="{D84F7368-2757-40DB-B9DB-F4305543F55D}" srcId="{AB37029D-0370-4823-A13C-993DA42E8C07}" destId="{5DBE8EC3-A38F-4C75-93BF-AA8F0B6ECBF5}" srcOrd="0" destOrd="0" parTransId="{30EC46B2-E2AE-4FC2-8E50-2A3615053685}" sibTransId="{3BF3F899-A044-4B54-913A-DF0A88E7D8F6}"/>
    <dgm:cxn modelId="{A132F51D-7CD3-48C4-A8CA-206B95A12EB2}" srcId="{AB37029D-0370-4823-A13C-993DA42E8C07}" destId="{409968CA-89ED-4A94-8458-DEBEA880DEB0}" srcOrd="1" destOrd="0" parTransId="{CC1224C5-9F67-4C68-9C9B-FFF3FCDB606C}" sibTransId="{D3E6C12A-9DF8-4A27-99F5-200470C57A84}"/>
    <dgm:cxn modelId="{3D83DF46-0C56-4665-9A93-D2FFB5A1B289}" type="presOf" srcId="{AB37029D-0370-4823-A13C-993DA42E8C07}" destId="{4A3E9467-16C2-4881-A54B-488556425154}" srcOrd="0" destOrd="0" presId="urn:microsoft.com/office/officeart/2005/8/layout/funnel1"/>
    <dgm:cxn modelId="{55676D57-6B3E-40F0-BDD4-84039F9F94C9}" type="presParOf" srcId="{4A3E9467-16C2-4881-A54B-488556425154}" destId="{DDEC5824-A402-441C-9424-7B569CF0E59A}" srcOrd="0" destOrd="0" presId="urn:microsoft.com/office/officeart/2005/8/layout/funnel1"/>
    <dgm:cxn modelId="{49AD21DB-220D-4462-8021-525E2C6CAD11}" type="presParOf" srcId="{4A3E9467-16C2-4881-A54B-488556425154}" destId="{7AAE289F-55DA-4F3D-9C73-69AF00843C21}" srcOrd="1" destOrd="0" presId="urn:microsoft.com/office/officeart/2005/8/layout/funnel1"/>
    <dgm:cxn modelId="{6EF07139-BB3A-4ACB-BF8F-8258FB237264}" type="presParOf" srcId="{4A3E9467-16C2-4881-A54B-488556425154}" destId="{6A06301D-8E8F-4198-B98D-4B6737FF8A7A}" srcOrd="2" destOrd="0" presId="urn:microsoft.com/office/officeart/2005/8/layout/funnel1"/>
    <dgm:cxn modelId="{3920CAA0-3230-42AF-947A-5C659AA70F6C}" type="presParOf" srcId="{4A3E9467-16C2-4881-A54B-488556425154}" destId="{11DAB941-2B6A-4F8A-AD83-5D1BAE0C2203}" srcOrd="3" destOrd="0" presId="urn:microsoft.com/office/officeart/2005/8/layout/funnel1"/>
    <dgm:cxn modelId="{84D6A979-754D-4034-B30D-65DD6D454311}" type="presParOf" srcId="{4A3E9467-16C2-4881-A54B-488556425154}" destId="{012C19CE-13E0-414E-A7B4-54ABBDE58E49}" srcOrd="4" destOrd="0" presId="urn:microsoft.com/office/officeart/2005/8/layout/funnel1"/>
    <dgm:cxn modelId="{EC8A91BB-F48B-4E5E-9CFF-EE7D603A5C91}" type="presParOf" srcId="{4A3E9467-16C2-4881-A54B-488556425154}" destId="{7A4A5B4F-5612-4B13-A731-23D5B3D8F343}" srcOrd="5" destOrd="0" presId="urn:microsoft.com/office/officeart/2005/8/layout/funnel1"/>
    <dgm:cxn modelId="{EC0E3820-E7C8-48A2-8098-896145B85B08}" type="presParOf" srcId="{4A3E9467-16C2-4881-A54B-488556425154}" destId="{01414B95-D5DB-40AC-8E5A-4105BFAF48D7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904234-18DF-4244-ADDC-8A91D789F0B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75CD3F-9303-4CA4-BB98-D9E8DB3CB03E}">
      <dgm:prSet phldrT="[Текст]" custT="1"/>
      <dgm:spPr/>
      <dgm:t>
        <a:bodyPr/>
        <a:lstStyle/>
        <a:p>
          <a:r>
            <a:rPr lang="kk-KZ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Дене шынықтыру  сабағына қатысу  мотиві</a:t>
          </a:r>
          <a:endParaRPr lang="ru-RU" sz="3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9961FD-0718-4F24-B320-BFE44268276B}" type="parTrans" cxnId="{8829DB62-3990-48EE-BE71-4D5F5876D09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C5B9BF6-6307-428D-894F-7E7882CBAA43}" type="sibTrans" cxnId="{8829DB62-3990-48EE-BE71-4D5F5876D09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9AE0B4E-E045-414B-A1E9-E2A6BC282C9E}">
      <dgm:prSet phldrT="[Текст]"/>
      <dgm:spPr/>
      <dgm:t>
        <a:bodyPr/>
        <a:lstStyle/>
        <a:p>
          <a:r>
            <a:rPr lang="kk-K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Іс-әрекет нәтижеімен байланысты мотивтер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B27BB65-BAB6-4F61-A2CE-3DD45299B4C4}" type="parTrans" cxnId="{66BF0AE8-641C-490A-884A-9F45C50A82B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68CBA98-8B5D-40DC-946D-61466A7555CF}" type="sibTrans" cxnId="{66BF0AE8-641C-490A-884A-9F45C50A82B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4BC55B6-3812-4DB2-B845-D8BDF8365DDA}">
      <dgm:prSet phldrT="[Текст]"/>
      <dgm:spPr/>
      <dgm:t>
        <a:bodyPr/>
        <a:lstStyle/>
        <a:p>
          <a:r>
            <a:rPr lang="kk-K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Іс-әрекет процесімен байланысты мотивтер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A3C0438-2EFF-411D-8C3C-9615E4610C6C}" type="parTrans" cxnId="{FC9AE5D4-563D-4738-A41E-80FE71AF51D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FBAD31D-4604-4300-8918-E7BBFE0C7088}" type="sibTrans" cxnId="{FC9AE5D4-563D-4738-A41E-80FE71AF51D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4033340-7670-41A0-9DCF-6D6A08A9E0B5}" type="pres">
      <dgm:prSet presAssocID="{CF904234-18DF-4244-ADDC-8A91D789F0B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7FE04B-8BA6-43B0-AC97-A5163F4F598C}" type="pres">
      <dgm:prSet presAssocID="{0475CD3F-9303-4CA4-BB98-D9E8DB3CB03E}" presName="node" presStyleLbl="node1" presStyleIdx="0" presStyleCnt="3" custScaleX="2121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78C30D-FDD8-4035-B322-A43F80386AA1}" type="pres">
      <dgm:prSet presAssocID="{6C5B9BF6-6307-428D-894F-7E7882CBAA4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1E9AD17A-882A-4703-B741-E86C773E213E}" type="pres">
      <dgm:prSet presAssocID="{6C5B9BF6-6307-428D-894F-7E7882CBAA43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23B1290E-73BF-4362-A476-0813CDAEB942}" type="pres">
      <dgm:prSet presAssocID="{69AE0B4E-E045-414B-A1E9-E2A6BC282C9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BF031B-47B7-4CB1-9378-CC798F8360C9}" type="pres">
      <dgm:prSet presAssocID="{168CBA98-8B5D-40DC-946D-61466A7555CF}" presName="sibTrans" presStyleLbl="sibTrans2D1" presStyleIdx="1" presStyleCnt="3"/>
      <dgm:spPr/>
      <dgm:t>
        <a:bodyPr/>
        <a:lstStyle/>
        <a:p>
          <a:endParaRPr lang="ru-RU"/>
        </a:p>
      </dgm:t>
    </dgm:pt>
    <dgm:pt modelId="{3F0E75B9-8F91-435E-A064-546BC3489C08}" type="pres">
      <dgm:prSet presAssocID="{168CBA98-8B5D-40DC-946D-61466A7555CF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E678AF24-0F75-488C-BFA6-1F026FEBA3C1}" type="pres">
      <dgm:prSet presAssocID="{B4BC55B6-3812-4DB2-B845-D8BDF8365DD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2402E8-59A1-48BF-B381-4200CC50D621}" type="pres">
      <dgm:prSet presAssocID="{6FBAD31D-4604-4300-8918-E7BBFE0C7088}" presName="sibTrans" presStyleLbl="sibTrans2D1" presStyleIdx="2" presStyleCnt="3"/>
      <dgm:spPr/>
      <dgm:t>
        <a:bodyPr/>
        <a:lstStyle/>
        <a:p>
          <a:endParaRPr lang="ru-RU"/>
        </a:p>
      </dgm:t>
    </dgm:pt>
    <dgm:pt modelId="{2D53417D-AA61-47A5-83A0-D9146576046C}" type="pres">
      <dgm:prSet presAssocID="{6FBAD31D-4604-4300-8918-E7BBFE0C7088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5AEEE5D2-A0DC-40EE-92F8-25BC3E8469C1}" type="presOf" srcId="{168CBA98-8B5D-40DC-946D-61466A7555CF}" destId="{3F0E75B9-8F91-435E-A064-546BC3489C08}" srcOrd="1" destOrd="0" presId="urn:microsoft.com/office/officeart/2005/8/layout/cycle7"/>
    <dgm:cxn modelId="{265D3432-B857-4A1A-A865-86587831E636}" type="presOf" srcId="{B4BC55B6-3812-4DB2-B845-D8BDF8365DDA}" destId="{E678AF24-0F75-488C-BFA6-1F026FEBA3C1}" srcOrd="0" destOrd="0" presId="urn:microsoft.com/office/officeart/2005/8/layout/cycle7"/>
    <dgm:cxn modelId="{66BF0AE8-641C-490A-884A-9F45C50A82BA}" srcId="{CF904234-18DF-4244-ADDC-8A91D789F0B1}" destId="{69AE0B4E-E045-414B-A1E9-E2A6BC282C9E}" srcOrd="1" destOrd="0" parTransId="{3B27BB65-BAB6-4F61-A2CE-3DD45299B4C4}" sibTransId="{168CBA98-8B5D-40DC-946D-61466A7555CF}"/>
    <dgm:cxn modelId="{FC9AE5D4-563D-4738-A41E-80FE71AF51D4}" srcId="{CF904234-18DF-4244-ADDC-8A91D789F0B1}" destId="{B4BC55B6-3812-4DB2-B845-D8BDF8365DDA}" srcOrd="2" destOrd="0" parTransId="{CA3C0438-2EFF-411D-8C3C-9615E4610C6C}" sibTransId="{6FBAD31D-4604-4300-8918-E7BBFE0C7088}"/>
    <dgm:cxn modelId="{1CA0FDA7-6EFC-4B0E-85A3-41A6E5972382}" type="presOf" srcId="{6C5B9BF6-6307-428D-894F-7E7882CBAA43}" destId="{F478C30D-FDD8-4035-B322-A43F80386AA1}" srcOrd="0" destOrd="0" presId="urn:microsoft.com/office/officeart/2005/8/layout/cycle7"/>
    <dgm:cxn modelId="{6BC2B772-369D-4F35-9991-9FD185667098}" type="presOf" srcId="{6FBAD31D-4604-4300-8918-E7BBFE0C7088}" destId="{A02402E8-59A1-48BF-B381-4200CC50D621}" srcOrd="0" destOrd="0" presId="urn:microsoft.com/office/officeart/2005/8/layout/cycle7"/>
    <dgm:cxn modelId="{5AE1B513-2C28-4DA6-964C-14C42C30AA43}" type="presOf" srcId="{0475CD3F-9303-4CA4-BB98-D9E8DB3CB03E}" destId="{CD7FE04B-8BA6-43B0-AC97-A5163F4F598C}" srcOrd="0" destOrd="0" presId="urn:microsoft.com/office/officeart/2005/8/layout/cycle7"/>
    <dgm:cxn modelId="{6050059D-9AA8-45BD-85DF-A75E2C7227D8}" type="presOf" srcId="{6FBAD31D-4604-4300-8918-E7BBFE0C7088}" destId="{2D53417D-AA61-47A5-83A0-D9146576046C}" srcOrd="1" destOrd="0" presId="urn:microsoft.com/office/officeart/2005/8/layout/cycle7"/>
    <dgm:cxn modelId="{8829DB62-3990-48EE-BE71-4D5F5876D09F}" srcId="{CF904234-18DF-4244-ADDC-8A91D789F0B1}" destId="{0475CD3F-9303-4CA4-BB98-D9E8DB3CB03E}" srcOrd="0" destOrd="0" parTransId="{299961FD-0718-4F24-B320-BFE44268276B}" sibTransId="{6C5B9BF6-6307-428D-894F-7E7882CBAA43}"/>
    <dgm:cxn modelId="{D0672707-8C35-4D67-855F-B5A2311592A0}" type="presOf" srcId="{6C5B9BF6-6307-428D-894F-7E7882CBAA43}" destId="{1E9AD17A-882A-4703-B741-E86C773E213E}" srcOrd="1" destOrd="0" presId="urn:microsoft.com/office/officeart/2005/8/layout/cycle7"/>
    <dgm:cxn modelId="{77BFB029-389B-427E-99E8-68C343354BA0}" type="presOf" srcId="{CF904234-18DF-4244-ADDC-8A91D789F0B1}" destId="{B4033340-7670-41A0-9DCF-6D6A08A9E0B5}" srcOrd="0" destOrd="0" presId="urn:microsoft.com/office/officeart/2005/8/layout/cycle7"/>
    <dgm:cxn modelId="{28C6F9A1-070E-4098-94D4-A95CD6C7C7F1}" type="presOf" srcId="{69AE0B4E-E045-414B-A1E9-E2A6BC282C9E}" destId="{23B1290E-73BF-4362-A476-0813CDAEB942}" srcOrd="0" destOrd="0" presId="urn:microsoft.com/office/officeart/2005/8/layout/cycle7"/>
    <dgm:cxn modelId="{B1A5B15A-FE16-4350-A7DE-91C703E410B1}" type="presOf" srcId="{168CBA98-8B5D-40DC-946D-61466A7555CF}" destId="{73BF031B-47B7-4CB1-9378-CC798F8360C9}" srcOrd="0" destOrd="0" presId="urn:microsoft.com/office/officeart/2005/8/layout/cycle7"/>
    <dgm:cxn modelId="{323C9EF9-79AE-4A8D-B43A-C43056146CAD}" type="presParOf" srcId="{B4033340-7670-41A0-9DCF-6D6A08A9E0B5}" destId="{CD7FE04B-8BA6-43B0-AC97-A5163F4F598C}" srcOrd="0" destOrd="0" presId="urn:microsoft.com/office/officeart/2005/8/layout/cycle7"/>
    <dgm:cxn modelId="{18119AB4-05F3-4E0E-A599-CE40A8837B9A}" type="presParOf" srcId="{B4033340-7670-41A0-9DCF-6D6A08A9E0B5}" destId="{F478C30D-FDD8-4035-B322-A43F80386AA1}" srcOrd="1" destOrd="0" presId="urn:microsoft.com/office/officeart/2005/8/layout/cycle7"/>
    <dgm:cxn modelId="{19C0C869-1C4C-4431-A83E-8F51487A9CAA}" type="presParOf" srcId="{F478C30D-FDD8-4035-B322-A43F80386AA1}" destId="{1E9AD17A-882A-4703-B741-E86C773E213E}" srcOrd="0" destOrd="0" presId="urn:microsoft.com/office/officeart/2005/8/layout/cycle7"/>
    <dgm:cxn modelId="{1F2F32C1-B268-47AB-AEAC-811ADD7A8080}" type="presParOf" srcId="{B4033340-7670-41A0-9DCF-6D6A08A9E0B5}" destId="{23B1290E-73BF-4362-A476-0813CDAEB942}" srcOrd="2" destOrd="0" presId="urn:microsoft.com/office/officeart/2005/8/layout/cycle7"/>
    <dgm:cxn modelId="{495225FA-3A83-4B74-B333-4FEA30839380}" type="presParOf" srcId="{B4033340-7670-41A0-9DCF-6D6A08A9E0B5}" destId="{73BF031B-47B7-4CB1-9378-CC798F8360C9}" srcOrd="3" destOrd="0" presId="urn:microsoft.com/office/officeart/2005/8/layout/cycle7"/>
    <dgm:cxn modelId="{BB88A7CF-5D7E-456C-B98C-DFB70D6D8830}" type="presParOf" srcId="{73BF031B-47B7-4CB1-9378-CC798F8360C9}" destId="{3F0E75B9-8F91-435E-A064-546BC3489C08}" srcOrd="0" destOrd="0" presId="urn:microsoft.com/office/officeart/2005/8/layout/cycle7"/>
    <dgm:cxn modelId="{6F9D90B4-6AAD-4C97-915C-EBCC51FD9283}" type="presParOf" srcId="{B4033340-7670-41A0-9DCF-6D6A08A9E0B5}" destId="{E678AF24-0F75-488C-BFA6-1F026FEBA3C1}" srcOrd="4" destOrd="0" presId="urn:microsoft.com/office/officeart/2005/8/layout/cycle7"/>
    <dgm:cxn modelId="{3B7203EF-F247-4B98-9FD8-6EB41CDD6EA5}" type="presParOf" srcId="{B4033340-7670-41A0-9DCF-6D6A08A9E0B5}" destId="{A02402E8-59A1-48BF-B381-4200CC50D621}" srcOrd="5" destOrd="0" presId="urn:microsoft.com/office/officeart/2005/8/layout/cycle7"/>
    <dgm:cxn modelId="{71CAB738-2CE7-477A-AC23-082DC69F6CCF}" type="presParOf" srcId="{A02402E8-59A1-48BF-B381-4200CC50D621}" destId="{2D53417D-AA61-47A5-83A0-D9146576046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5AEEC7-5D20-4234-A75A-DB0408082DC4}">
      <dsp:nvSpPr>
        <dsp:cNvPr id="0" name=""/>
        <dsp:cNvSpPr/>
      </dsp:nvSpPr>
      <dsp:spPr>
        <a:xfrm>
          <a:off x="3734" y="576060"/>
          <a:ext cx="3265183" cy="498433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9694" tIns="30480" rIns="179694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Индивид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24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биологиялық</a:t>
          </a:r>
          <a:r>
            <a:rPr lang="ru-RU" sz="24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тіршілік</a:t>
          </a:r>
          <a:r>
            <a:rPr lang="ru-RU" sz="24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иесі</a:t>
          </a:r>
          <a:r>
            <a:rPr lang="ru-RU" sz="24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барлық</a:t>
          </a:r>
          <a:r>
            <a:rPr lang="ru-RU" sz="24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адамдар</a:t>
          </a:r>
          <a:r>
            <a:rPr lang="ru-RU" sz="24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тумысынан</a:t>
          </a:r>
          <a:r>
            <a:rPr lang="ru-RU" sz="24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индивид </a:t>
          </a:r>
          <a:r>
            <a:rPr lang="ru-RU" sz="24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болып</a:t>
          </a:r>
          <a:r>
            <a:rPr lang="ru-RU" sz="24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табылады</a:t>
          </a:r>
          <a:endParaRPr lang="ru-RU" sz="2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1909" y="1305999"/>
        <a:ext cx="2308833" cy="3524456"/>
      </dsp:txXfrm>
    </dsp:sp>
    <dsp:sp modelId="{5737FB60-FE93-43AE-B4C8-7F4E7AEB2DE1}">
      <dsp:nvSpPr>
        <dsp:cNvPr id="0" name=""/>
        <dsp:cNvSpPr/>
      </dsp:nvSpPr>
      <dsp:spPr>
        <a:xfrm>
          <a:off x="2615880" y="576060"/>
          <a:ext cx="3265183" cy="498433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9694" tIns="30480" rIns="179694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Тұлға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24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өзіне</a:t>
          </a:r>
          <a:r>
            <a:rPr lang="ru-RU" sz="24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биологиялық</a:t>
          </a:r>
          <a:r>
            <a:rPr lang="ru-RU" sz="24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24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әлеуметтік</a:t>
          </a:r>
          <a:r>
            <a:rPr lang="ru-RU" sz="24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қасиеттер</a:t>
          </a:r>
          <a:r>
            <a:rPr lang="ru-RU" sz="24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4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сапаларды</a:t>
          </a:r>
          <a:r>
            <a:rPr lang="ru-RU" sz="24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меңгерген</a:t>
          </a:r>
          <a:r>
            <a:rPr lang="ru-RU" sz="24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адам</a:t>
          </a:r>
          <a:endParaRPr lang="ru-RU" sz="2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94055" y="1305999"/>
        <a:ext cx="2308833" cy="3524456"/>
      </dsp:txXfrm>
    </dsp:sp>
    <dsp:sp modelId="{2043EEA5-8118-48E5-869E-C8126F11E399}">
      <dsp:nvSpPr>
        <dsp:cNvPr id="0" name=""/>
        <dsp:cNvSpPr/>
      </dsp:nvSpPr>
      <dsp:spPr>
        <a:xfrm>
          <a:off x="5228026" y="720087"/>
          <a:ext cx="3265183" cy="4696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9694" tIns="25400" rIns="179694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Даралық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бір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адамды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басқа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адамнан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ерекше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көрсетіп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тұратын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интеллектуалдық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еріктік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моральдық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әлеуметтік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тағы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басқа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қасиеттерінің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жиынтығы</a:t>
          </a:r>
          <a:endParaRPr lang="ru-RU" sz="2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06201" y="1407841"/>
        <a:ext cx="2308833" cy="33207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722B55-19B3-4BA0-94A1-4E95CA10C4AF}">
      <dsp:nvSpPr>
        <dsp:cNvPr id="0" name=""/>
        <dsp:cNvSpPr/>
      </dsp:nvSpPr>
      <dsp:spPr>
        <a:xfrm>
          <a:off x="-276217" y="0"/>
          <a:ext cx="6120680" cy="6120680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D5C32F-A164-4896-9731-A7F030D44AC3}">
      <dsp:nvSpPr>
        <dsp:cNvPr id="0" name=""/>
        <dsp:cNvSpPr/>
      </dsp:nvSpPr>
      <dsp:spPr>
        <a:xfrm>
          <a:off x="743162" y="647301"/>
          <a:ext cx="6795775" cy="162867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Тұлғаның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қалыптасуы</a:t>
          </a:r>
          <a:r>
            <a:rPr lang="ru-RU" sz="20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барлық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факторлардың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(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экологиялық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экономикалық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әлеуметтік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биологиялық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.)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әсерінен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индивидтің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тұлғаға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айналу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процесі</a:t>
          </a:r>
          <a:endParaRPr lang="ru-RU" sz="2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22667" y="726806"/>
        <a:ext cx="6636765" cy="1469665"/>
      </dsp:txXfrm>
    </dsp:sp>
    <dsp:sp modelId="{58483F9E-D6AD-44E7-8475-372E58002975}">
      <dsp:nvSpPr>
        <dsp:cNvPr id="0" name=""/>
        <dsp:cNvSpPr/>
      </dsp:nvSpPr>
      <dsp:spPr>
        <a:xfrm>
          <a:off x="648057" y="2472333"/>
          <a:ext cx="6917237" cy="137237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hueOff val="3359277"/>
              <a:satOff val="4740"/>
              <a:lumOff val="-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Тұлғаның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дамуы</a:t>
          </a:r>
          <a:r>
            <a:rPr lang="ru-RU" sz="20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-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ағзасындағы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сандық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сапалық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өлшемдердің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өзгеру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процесі</a:t>
          </a:r>
          <a:endParaRPr lang="ru-RU" sz="2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5051" y="2539327"/>
        <a:ext cx="6783249" cy="1238383"/>
      </dsp:txXfrm>
    </dsp:sp>
    <dsp:sp modelId="{1F3E8D54-AC6A-4529-AAC2-1EB061DFE988}">
      <dsp:nvSpPr>
        <dsp:cNvPr id="0" name=""/>
        <dsp:cNvSpPr/>
      </dsp:nvSpPr>
      <dsp:spPr>
        <a:xfrm>
          <a:off x="504057" y="3972857"/>
          <a:ext cx="7279554" cy="137237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hueOff val="6718553"/>
              <a:satOff val="9479"/>
              <a:lumOff val="-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Тұлғаның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тәрбиеленуі</a:t>
          </a:r>
          <a:r>
            <a:rPr lang="ru-RU" sz="20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-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тұлғаның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аға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ұрпақтың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әлеуметтік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тәжірибелерін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 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меңгеру</a:t>
          </a:r>
          <a:r>
            <a:rPr lang="ru-RU" sz="20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rPr>
            <a:t>процесі</a:t>
          </a:r>
          <a:endParaRPr lang="ru-RU" sz="2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1051" y="4039851"/>
        <a:ext cx="7145566" cy="12383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EC5824-A402-441C-9424-7B569CF0E59A}">
      <dsp:nvSpPr>
        <dsp:cNvPr id="0" name=""/>
        <dsp:cNvSpPr/>
      </dsp:nvSpPr>
      <dsp:spPr>
        <a:xfrm>
          <a:off x="806963" y="351778"/>
          <a:ext cx="2948960" cy="1024135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AE289F-55DA-4F3D-9C73-69AF00843C21}">
      <dsp:nvSpPr>
        <dsp:cNvPr id="0" name=""/>
        <dsp:cNvSpPr/>
      </dsp:nvSpPr>
      <dsp:spPr>
        <a:xfrm>
          <a:off x="2000264" y="2859537"/>
          <a:ext cx="571504" cy="365762"/>
        </a:xfrm>
        <a:prstGeom prst="down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6A06301D-8E8F-4198-B98D-4B6737FF8A7A}">
      <dsp:nvSpPr>
        <dsp:cNvPr id="0" name=""/>
        <dsp:cNvSpPr/>
      </dsp:nvSpPr>
      <dsp:spPr>
        <a:xfrm>
          <a:off x="914406" y="3152147"/>
          <a:ext cx="2743219" cy="685804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1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Іс-әрекеттің түрлері</a:t>
          </a:r>
          <a:endParaRPr lang="ru-RU" sz="21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14406" y="3152147"/>
        <a:ext cx="2743219" cy="685804"/>
      </dsp:txXfrm>
    </dsp:sp>
    <dsp:sp modelId="{11DAB941-2B6A-4F8A-AD83-5D1BAE0C2203}">
      <dsp:nvSpPr>
        <dsp:cNvPr id="0" name=""/>
        <dsp:cNvSpPr/>
      </dsp:nvSpPr>
      <dsp:spPr>
        <a:xfrm>
          <a:off x="1879105" y="1455009"/>
          <a:ext cx="1028707" cy="102870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/>
            <a:t>еңбек</a:t>
          </a:r>
          <a:endParaRPr lang="ru-RU" sz="1800" kern="1200" dirty="0"/>
        </a:p>
      </dsp:txBody>
      <dsp:txXfrm>
        <a:off x="2029756" y="1605660"/>
        <a:ext cx="727405" cy="727405"/>
      </dsp:txXfrm>
    </dsp:sp>
    <dsp:sp modelId="{012C19CE-13E0-414E-A7B4-54ABBDE58E49}">
      <dsp:nvSpPr>
        <dsp:cNvPr id="0" name=""/>
        <dsp:cNvSpPr/>
      </dsp:nvSpPr>
      <dsp:spPr>
        <a:xfrm>
          <a:off x="1143008" y="683250"/>
          <a:ext cx="1028707" cy="102870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/>
            <a:t>оқу</a:t>
          </a:r>
          <a:endParaRPr lang="ru-RU" sz="1800" kern="1200" dirty="0"/>
        </a:p>
      </dsp:txBody>
      <dsp:txXfrm>
        <a:off x="1293659" y="833901"/>
        <a:ext cx="727405" cy="727405"/>
      </dsp:txXfrm>
    </dsp:sp>
    <dsp:sp modelId="{7A4A5B4F-5612-4B13-A731-23D5B3D8F343}">
      <dsp:nvSpPr>
        <dsp:cNvPr id="0" name=""/>
        <dsp:cNvSpPr/>
      </dsp:nvSpPr>
      <dsp:spPr>
        <a:xfrm>
          <a:off x="2194575" y="434532"/>
          <a:ext cx="1028707" cy="102870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/>
            <a:t>ойын</a:t>
          </a:r>
          <a:endParaRPr lang="ru-RU" sz="1800" kern="1200" dirty="0"/>
        </a:p>
      </dsp:txBody>
      <dsp:txXfrm>
        <a:off x="2345226" y="585183"/>
        <a:ext cx="727405" cy="727405"/>
      </dsp:txXfrm>
    </dsp:sp>
    <dsp:sp modelId="{01414B95-D5DB-40AC-8E5A-4105BFAF48D7}">
      <dsp:nvSpPr>
        <dsp:cNvPr id="0" name=""/>
        <dsp:cNvSpPr/>
      </dsp:nvSpPr>
      <dsp:spPr>
        <a:xfrm>
          <a:off x="678635" y="231756"/>
          <a:ext cx="3200422" cy="2560337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7FE04B-8BA6-43B0-AC97-A5163F4F598C}">
      <dsp:nvSpPr>
        <dsp:cNvPr id="0" name=""/>
        <dsp:cNvSpPr/>
      </dsp:nvSpPr>
      <dsp:spPr>
        <a:xfrm>
          <a:off x="1051334" y="908"/>
          <a:ext cx="5242146" cy="1235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Дене шынықтыру  сабағына қатысу  мотиві</a:t>
          </a:r>
          <a:endParaRPr lang="ru-RU" sz="3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87520" y="37094"/>
        <a:ext cx="5169774" cy="1163120"/>
      </dsp:txXfrm>
    </dsp:sp>
    <dsp:sp modelId="{F478C30D-FDD8-4035-B322-A43F80386AA1}">
      <dsp:nvSpPr>
        <dsp:cNvPr id="0" name=""/>
        <dsp:cNvSpPr/>
      </dsp:nvSpPr>
      <dsp:spPr>
        <a:xfrm rot="3600000">
          <a:off x="4049216" y="2167940"/>
          <a:ext cx="1285003" cy="43242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>
            <a:latin typeface="Times New Roman" pitchFamily="18" charset="0"/>
            <a:cs typeface="Times New Roman" pitchFamily="18" charset="0"/>
          </a:endParaRPr>
        </a:p>
      </dsp:txBody>
      <dsp:txXfrm>
        <a:off x="4178943" y="2254424"/>
        <a:ext cx="1025549" cy="259454"/>
      </dsp:txXfrm>
    </dsp:sp>
    <dsp:sp modelId="{23B1290E-73BF-4362-A476-0813CDAEB942}">
      <dsp:nvSpPr>
        <dsp:cNvPr id="0" name=""/>
        <dsp:cNvSpPr/>
      </dsp:nvSpPr>
      <dsp:spPr>
        <a:xfrm>
          <a:off x="4475535" y="3531902"/>
          <a:ext cx="2470985" cy="1235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Іс-әрекет нәтижеімен байланысты мотивтер </a:t>
          </a:r>
          <a:endParaRPr lang="ru-RU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11721" y="3568088"/>
        <a:ext cx="2398613" cy="1163120"/>
      </dsp:txXfrm>
    </dsp:sp>
    <dsp:sp modelId="{73BF031B-47B7-4CB1-9378-CC798F8360C9}">
      <dsp:nvSpPr>
        <dsp:cNvPr id="0" name=""/>
        <dsp:cNvSpPr/>
      </dsp:nvSpPr>
      <dsp:spPr>
        <a:xfrm rot="10800000">
          <a:off x="3029906" y="3933437"/>
          <a:ext cx="1285003" cy="43242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3159633" y="4019921"/>
        <a:ext cx="1025549" cy="259454"/>
      </dsp:txXfrm>
    </dsp:sp>
    <dsp:sp modelId="{E678AF24-0F75-488C-BFA6-1F026FEBA3C1}">
      <dsp:nvSpPr>
        <dsp:cNvPr id="0" name=""/>
        <dsp:cNvSpPr/>
      </dsp:nvSpPr>
      <dsp:spPr>
        <a:xfrm>
          <a:off x="398295" y="3531902"/>
          <a:ext cx="2470985" cy="1235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Іс-әрекет процесімен байланысты мотивтер </a:t>
          </a:r>
          <a:endParaRPr lang="ru-RU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4481" y="3568088"/>
        <a:ext cx="2398613" cy="1163120"/>
      </dsp:txXfrm>
    </dsp:sp>
    <dsp:sp modelId="{A02402E8-59A1-48BF-B381-4200CC50D621}">
      <dsp:nvSpPr>
        <dsp:cNvPr id="0" name=""/>
        <dsp:cNvSpPr/>
      </dsp:nvSpPr>
      <dsp:spPr>
        <a:xfrm rot="18000000">
          <a:off x="2010596" y="2167940"/>
          <a:ext cx="1285003" cy="43242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>
            <a:latin typeface="Times New Roman" pitchFamily="18" charset="0"/>
            <a:cs typeface="Times New Roman" pitchFamily="18" charset="0"/>
          </a:endParaRPr>
        </a:p>
      </dsp:txBody>
      <dsp:txXfrm>
        <a:off x="2140323" y="2254424"/>
        <a:ext cx="1025549" cy="259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466A8-A8E0-44B5-9676-C4CF92523B00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DFD82-89D7-4921-9235-00DBACE3E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477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5A7922F-04FD-44B3-BD8B-079D753541FB}" type="slidenum">
              <a:rPr lang="ru-RU" smtClean="0">
                <a:latin typeface="Arial" pitchFamily="34" charset="0"/>
              </a:rPr>
              <a:pPr eaLnBrk="1" hangingPunct="1"/>
              <a:t>4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10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2E0698D-19A1-4438-986E-1245FE39BE45}" type="slidenum">
              <a:rPr lang="ru-RU" smtClean="0">
                <a:latin typeface="Arial" pitchFamily="34" charset="0"/>
              </a:rPr>
              <a:pPr eaLnBrk="1" hangingPunct="1"/>
              <a:t>5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11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1AEA1D3-FE88-468B-9DC4-B5FEAD9236EF}" type="slidenum">
              <a:rPr lang="ru-RU" smtClean="0">
                <a:latin typeface="Arial" pitchFamily="34" charset="0"/>
              </a:rPr>
              <a:pPr eaLnBrk="1" hangingPunct="1"/>
              <a:t>9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14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8586D25-FBCF-4352-88FE-260841C2154B}" type="slidenum">
              <a:rPr lang="ru-RU" smtClean="0">
                <a:latin typeface="Arial" pitchFamily="34" charset="0"/>
              </a:rPr>
              <a:pPr eaLnBrk="1" hangingPunct="1"/>
              <a:t>10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15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DF32E-FA9F-4FD2-B850-1EFBFF644A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6046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№10 </a:t>
            </a:r>
            <a:r>
              <a:rPr lang="kk-KZ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дәріс тақырыбы: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Жеке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тұлғаның дене шынықтырумен және спортпен шұғылдануы барысында дамуы  </a:t>
            </a:r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Жоспар: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Жеке тұлғаны дамыту, даму факторлары, жас ерекшеліктерінің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дамуы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Дене шынықтыру мен спорттың жас ерекшелігіне әсер етуі, ақыл-ойды дамыту, еріктілік ерекшеліктері, </a:t>
            </a:r>
            <a:r>
              <a:rPr lang="kk-KZ">
                <a:latin typeface="Times New Roman" pitchFamily="18" charset="0"/>
                <a:cs typeface="Times New Roman" pitchFamily="18" charset="0"/>
              </a:rPr>
              <a:t>эмоционалдық </a:t>
            </a:r>
            <a:r>
              <a:rPr lang="kk-KZ" smtClean="0">
                <a:latin typeface="Times New Roman" pitchFamily="18" charset="0"/>
                <a:cs typeface="Times New Roman" pitchFamily="18" charset="0"/>
              </a:rPr>
              <a:t>саласы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Дене шынықтыру және спорт арқылы студенттердің адамгершілік және еріктілік қасиеттерін қалыптастыру бойынша заманауи отандық және шетелдік педагогикалық ұғымдар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694426"/>
            <a:ext cx="6840760" cy="292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912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838714755"/>
              </p:ext>
            </p:extLst>
          </p:nvPr>
        </p:nvGraphicFramePr>
        <p:xfrm>
          <a:off x="-86641" y="-31196"/>
          <a:ext cx="9252520" cy="6981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CorelDRAW" r:id="rId4" imgW="10725840" imgH="7517160" progId="CorelDRAW.Graphic.9">
                  <p:embed/>
                </p:oleObj>
              </mc:Choice>
              <mc:Fallback>
                <p:oleObj name="CorelDRAW" r:id="rId4" imgW="10725840" imgH="7517160" progId="CorelDRAW.Graphic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86641" y="-31196"/>
                        <a:ext cx="9252520" cy="69811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98301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96940324"/>
              </p:ext>
            </p:extLst>
          </p:nvPr>
        </p:nvGraphicFramePr>
        <p:xfrm>
          <a:off x="-144048" y="476031"/>
          <a:ext cx="45720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>
            <a:spLocks noGrp="1" noChangeArrowheads="1"/>
          </p:cNvSpPr>
          <p:nvPr/>
        </p:nvSpPr>
        <p:spPr>
          <a:xfrm>
            <a:off x="539750" y="620713"/>
            <a:ext cx="3888234" cy="43924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64008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endParaRPr lang="ru-RU" smtClean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133253" y="757414"/>
            <a:ext cx="4532298" cy="5767930"/>
            <a:chOff x="1314" y="1983"/>
            <a:chExt cx="9360" cy="11085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4734" y="1983"/>
              <a:ext cx="2700" cy="1221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endParaRPr lang="kk-KZ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/>
              <a:r>
                <a:rPr lang="kk-KZ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ІС-ӘРЕКЕТ</a:t>
              </a:r>
              <a:endPara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4734" y="3783"/>
              <a:ext cx="2700" cy="2520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kk-KZ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/>
              <a:r>
                <a:rPr lang="kk-KZ" sz="12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ТӘСІЛ ЖӘНЕ ӘДІС</a:t>
              </a:r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1314" y="4323"/>
              <a:ext cx="1800" cy="1260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kk-KZ" sz="12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МОТИВТЕР</a:t>
              </a:r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8874" y="4323"/>
              <a:ext cx="1800" cy="1260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kk-KZ" sz="12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МАҚСАТ</a:t>
              </a:r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1314" y="6354"/>
              <a:ext cx="1260" cy="1296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kk-KZ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Жақын,</a:t>
              </a:r>
            </a:p>
            <a:p>
              <a:pPr algn="ctr" eaLnBrk="1" hangingPunct="1"/>
              <a:r>
                <a:rPr lang="kk-KZ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алыс</a:t>
              </a:r>
              <a:endPara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2934" y="6714"/>
              <a:ext cx="1620" cy="1080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kk-KZ" sz="12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Жеке, жалпы</a:t>
              </a:r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9414" y="6354"/>
              <a:ext cx="1260" cy="1296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kk-KZ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Жеке, жалпы</a:t>
              </a:r>
            </a:p>
            <a:p>
              <a:pPr eaLnBrk="1" hangingPunct="1"/>
              <a:endPara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7434" y="6714"/>
              <a:ext cx="1620" cy="1080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kk-KZ" sz="12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Жақын,</a:t>
              </a:r>
            </a:p>
            <a:p>
              <a:pPr algn="ctr" eaLnBrk="1" hangingPunct="1"/>
              <a:r>
                <a:rPr lang="kk-KZ" sz="12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алыс</a:t>
              </a:r>
            </a:p>
            <a:p>
              <a:pPr eaLnBrk="1" hangingPunct="1"/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4914" y="8334"/>
              <a:ext cx="2160" cy="954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kk-KZ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интериоризация</a:t>
              </a:r>
              <a:endPara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4914" y="10008"/>
              <a:ext cx="2340" cy="846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kk-KZ" sz="12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экстериоризация</a:t>
              </a:r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7794" y="8928"/>
              <a:ext cx="2880" cy="1080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kk-KZ" sz="12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Ішкі, ақылдық</a:t>
              </a:r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1494" y="8928"/>
              <a:ext cx="2880" cy="1080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kk-KZ" sz="1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Сыртқы</a:t>
              </a:r>
              <a:r>
                <a:rPr lang="kk-KZ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, заттық</a:t>
              </a:r>
              <a:endPara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H="1">
              <a:off x="2214" y="2214"/>
              <a:ext cx="252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2214" y="2214"/>
              <a:ext cx="0" cy="198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9774" y="2214"/>
              <a:ext cx="0" cy="198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H="1">
              <a:off x="7434" y="2214"/>
              <a:ext cx="234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2754" y="3294"/>
              <a:ext cx="0" cy="90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2754" y="3294"/>
              <a:ext cx="648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9234" y="3294"/>
              <a:ext cx="0" cy="90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AutoShape 24"/>
            <p:cNvSpPr>
              <a:spLocks noChangeArrowheads="1"/>
            </p:cNvSpPr>
            <p:nvPr/>
          </p:nvSpPr>
          <p:spPr bwMode="auto">
            <a:xfrm>
              <a:off x="3474" y="4683"/>
              <a:ext cx="1080" cy="540"/>
            </a:xfrm>
            <a:prstGeom prst="rightArrow">
              <a:avLst>
                <a:gd name="adj1" fmla="val 50000"/>
                <a:gd name="adj2" fmla="val 50000"/>
              </a:avLst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AutoShape 25"/>
            <p:cNvSpPr>
              <a:spLocks noChangeArrowheads="1"/>
            </p:cNvSpPr>
            <p:nvPr/>
          </p:nvSpPr>
          <p:spPr bwMode="auto">
            <a:xfrm>
              <a:off x="7614" y="4683"/>
              <a:ext cx="1080" cy="540"/>
            </a:xfrm>
            <a:prstGeom prst="leftArrow">
              <a:avLst>
                <a:gd name="adj1" fmla="val 50000"/>
                <a:gd name="adj2" fmla="val 50000"/>
              </a:avLst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>
              <a:off x="2034" y="5454"/>
              <a:ext cx="180" cy="90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2214" y="5454"/>
              <a:ext cx="1440" cy="126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 flipH="1">
              <a:off x="2931" y="6300"/>
              <a:ext cx="3060" cy="270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5994" y="6300"/>
              <a:ext cx="3060" cy="270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AutoShape 30"/>
            <p:cNvSpPr>
              <a:spLocks noChangeArrowheads="1"/>
            </p:cNvSpPr>
            <p:nvPr/>
          </p:nvSpPr>
          <p:spPr bwMode="auto">
            <a:xfrm>
              <a:off x="4374" y="9288"/>
              <a:ext cx="3420" cy="360"/>
            </a:xfrm>
            <a:prstGeom prst="leftRightArrow">
              <a:avLst>
                <a:gd name="adj1" fmla="val 50000"/>
                <a:gd name="adj2" fmla="val 190000"/>
              </a:avLst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9774" y="5454"/>
              <a:ext cx="0" cy="90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 flipH="1">
              <a:off x="8154" y="5454"/>
              <a:ext cx="1620" cy="126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2034" y="10008"/>
              <a:ext cx="0" cy="252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Oval 34"/>
            <p:cNvSpPr>
              <a:spLocks noChangeArrowheads="1"/>
            </p:cNvSpPr>
            <p:nvPr/>
          </p:nvSpPr>
          <p:spPr bwMode="auto">
            <a:xfrm>
              <a:off x="3114" y="11808"/>
              <a:ext cx="1440" cy="1260"/>
            </a:xfrm>
            <a:prstGeom prst="ellipse">
              <a:avLst/>
            </a:prstGeom>
            <a:grp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kk-KZ" sz="12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auto">
            <a:xfrm>
              <a:off x="5454" y="11808"/>
              <a:ext cx="1440" cy="1260"/>
            </a:xfrm>
            <a:prstGeom prst="ellipse">
              <a:avLst/>
            </a:prstGeom>
            <a:grp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kk-KZ" sz="12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auto">
            <a:xfrm>
              <a:off x="7614" y="11808"/>
              <a:ext cx="1440" cy="1260"/>
            </a:xfrm>
            <a:prstGeom prst="ellipse">
              <a:avLst/>
            </a:prstGeom>
            <a:grp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kk-KZ" sz="12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3,4,5...</a:t>
              </a:r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auto">
            <a:xfrm>
              <a:off x="2034" y="12528"/>
              <a:ext cx="108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10134" y="10008"/>
              <a:ext cx="0" cy="252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auto">
            <a:xfrm flipH="1">
              <a:off x="9054" y="12528"/>
              <a:ext cx="108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>
              <a:off x="4554" y="12528"/>
              <a:ext cx="90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>
              <a:off x="6894" y="12528"/>
              <a:ext cx="72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Line 42"/>
            <p:cNvSpPr>
              <a:spLocks noChangeShapeType="1"/>
            </p:cNvSpPr>
            <p:nvPr/>
          </p:nvSpPr>
          <p:spPr bwMode="auto">
            <a:xfrm flipH="1">
              <a:off x="3834" y="11448"/>
              <a:ext cx="2340" cy="36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6174" y="11448"/>
              <a:ext cx="2160" cy="36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71369" y="455847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Іс-әрекет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түзілген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мақсаттың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орындалуына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бағытталып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мәнді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құндылықтар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тәжірибені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игеруге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субъекттің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болмысқа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белсенді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қатынасының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формасы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216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04"/>
    </mc:Choice>
    <mc:Fallback xmlns="">
      <p:transition spd="slow" advTm="92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61543" y="548680"/>
            <a:ext cx="8229600" cy="1066800"/>
          </a:xfrm>
        </p:spPr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Қарым-қатынас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түрлері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5804" y="1481139"/>
            <a:ext cx="8229600" cy="4324350"/>
          </a:xfrm>
        </p:spPr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Іскерлік қарым-қатынас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Жеке тұлғалық қарым-қатынас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Инструменталды қарым-қатынас </a:t>
            </a:r>
          </a:p>
          <a:p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Мақсатты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қарым-қатынас </a:t>
            </a:r>
          </a:p>
        </p:txBody>
      </p:sp>
      <p:pic>
        <p:nvPicPr>
          <p:cNvPr id="15363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643314"/>
            <a:ext cx="292895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вал 1"/>
          <p:cNvSpPr/>
          <p:nvPr/>
        </p:nvSpPr>
        <p:spPr>
          <a:xfrm>
            <a:off x="323528" y="3665762"/>
            <a:ext cx="5030870" cy="26642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Қарым-қатынас  дегеніміз</a:t>
            </a:r>
            <a:r>
              <a:rPr lang="tr-T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 екі немесе</a:t>
            </a:r>
            <a:r>
              <a:rPr lang="tr-T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бірнеше  адамның  пікір  алмасуы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94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kk-KZ" dirty="0" smtClean="0"/>
          </a:p>
          <a:p>
            <a:endParaRPr lang="kk-KZ" dirty="0" smtClean="0"/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343745715"/>
              </p:ext>
            </p:extLst>
          </p:nvPr>
        </p:nvGraphicFramePr>
        <p:xfrm>
          <a:off x="899592" y="692696"/>
          <a:ext cx="7344816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548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3635375" y="1557338"/>
            <a:ext cx="0" cy="2376487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1619250" y="260350"/>
            <a:ext cx="6696075" cy="1296988"/>
          </a:xfrm>
          <a:prstGeom prst="bevel">
            <a:avLst>
              <a:gd name="adj" fmla="val 5796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endParaRPr lang="kk-KZ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Қимыл-қозғалысты  меңгеру барысында  </a:t>
            </a:r>
          </a:p>
          <a:p>
            <a:pPr algn="ctr" eaLnBrk="1" hangingPunct="1"/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қажетті  теориялық мәліметтер алу және </a:t>
            </a:r>
          </a:p>
          <a:p>
            <a:pPr algn="ctr" eaLnBrk="1" hangingPunct="1"/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нақты жаттығу үйренудің маңызы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4427538" y="1773238"/>
            <a:ext cx="4392612" cy="1800225"/>
          </a:xfrm>
          <a:prstGeom prst="bevel">
            <a:avLst>
              <a:gd name="adj" fmla="val 5796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kk-K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Теориялық мәліметтер әрбір</a:t>
            </a:r>
          </a:p>
          <a:p>
            <a:pPr algn="ctr" eaLnBrk="1" hangingPunct="1"/>
            <a:r>
              <a:rPr lang="kk-K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сабақтың  барысында беріледі.</a:t>
            </a:r>
          </a:p>
          <a:p>
            <a:pPr algn="ctr" eaLnBrk="1" hangingPunct="1"/>
            <a:r>
              <a:rPr lang="kk-K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Адамның үйлесімді өсіп-жетілуі үшін</a:t>
            </a:r>
          </a:p>
          <a:p>
            <a:pPr algn="ctr" eaLnBrk="1" hangingPunct="1"/>
            <a:r>
              <a:rPr lang="kk-K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дене тәрбиесінің үлкен маңызы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зор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kk-KZ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250825" y="2133600"/>
            <a:ext cx="3168650" cy="1511300"/>
          </a:xfrm>
          <a:prstGeom prst="bevel">
            <a:avLst>
              <a:gd name="adj" fmla="val 5796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kk-K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Дене құрылысы </a:t>
            </a:r>
          </a:p>
          <a:p>
            <a:pPr algn="ctr" eaLnBrk="1" hangingPunct="1"/>
            <a:r>
              <a:rPr lang="kk-K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жақсарып, ақыл-ойын, </a:t>
            </a:r>
          </a:p>
          <a:p>
            <a:pPr algn="ctr" eaLnBrk="1" hangingPunct="1"/>
            <a:r>
              <a:rPr lang="kk-K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 қабілетін </a:t>
            </a:r>
          </a:p>
          <a:p>
            <a:pPr algn="ctr" eaLnBrk="1" hangingPunct="1"/>
            <a:r>
              <a:rPr lang="kk-K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арттырады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kk-KZ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179388" y="3899499"/>
            <a:ext cx="3887787" cy="2087562"/>
          </a:xfrm>
          <a:prstGeom prst="bevel">
            <a:avLst>
              <a:gd name="adj" fmla="val 5796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endParaRPr lang="kk-KZ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Дене жаттығуларымен</a:t>
            </a:r>
          </a:p>
          <a:p>
            <a:pPr algn="ctr" eaLnBrk="1" hangingPunct="1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айналысу, </a:t>
            </a:r>
          </a:p>
          <a:p>
            <a:pPr algn="ctr" eaLnBrk="1" hangingPunct="1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қарапайым ғана қозғалыстарды</a:t>
            </a:r>
          </a:p>
          <a:p>
            <a:pPr algn="ctr" eaLnBrk="1" hangingPunct="1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орны елеусіз нәрсе сияқты</a:t>
            </a:r>
          </a:p>
          <a:p>
            <a:pPr algn="ctr" eaLnBrk="1" hangingPunct="1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болып көрінгенмен ол </a:t>
            </a:r>
          </a:p>
          <a:p>
            <a:pPr algn="ctr" eaLnBrk="1" hangingPunct="1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ақыл-ойдың  дамуына </a:t>
            </a:r>
          </a:p>
          <a:p>
            <a:pPr algn="ctr" eaLnBrk="1" hangingPunct="1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тікелей әсер </a:t>
            </a:r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етеді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kk-KZ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4237278" y="3899499"/>
            <a:ext cx="4681537" cy="2089150"/>
          </a:xfrm>
          <a:prstGeom prst="bevel">
            <a:avLst>
              <a:gd name="adj" fmla="val 5796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Сабақта және одан тыс</a:t>
            </a:r>
          </a:p>
          <a:p>
            <a:pPr algn="ctr" eaLnBrk="1" hangingPunct="1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кездері дене тәрбиесіне қызығушылық</a:t>
            </a:r>
          </a:p>
          <a:p>
            <a:pPr algn="ctr" eaLnBrk="1" hangingPunct="1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таныту ден жаттығуларымен</a:t>
            </a:r>
          </a:p>
          <a:p>
            <a:pPr algn="ctr" eaLnBrk="1" hangingPunct="1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үздіксіз айналысу біртіндеп </a:t>
            </a:r>
          </a:p>
          <a:p>
            <a:pPr algn="ctr" eaLnBrk="1" hangingPunct="1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саналы қажеттілікке түрақты дағдыға</a:t>
            </a:r>
          </a:p>
          <a:p>
            <a:pPr algn="ctr" eaLnBrk="1" hangingPunct="1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айналысатын </a:t>
            </a:r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endParaRPr lang="kk-KZ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2555875" y="1628775"/>
            <a:ext cx="0" cy="504825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4284663" y="1557338"/>
            <a:ext cx="0" cy="2376487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12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animBg="1"/>
      <p:bldP spid="16387" grpId="0" animBg="1"/>
      <p:bldP spid="16388" grpId="0" animBg="1"/>
      <p:bldP spid="16389" grpId="0" animBg="1"/>
      <p:bldP spid="16390" grpId="0" animBg="1"/>
      <p:bldP spid="16391" grpId="0" animBg="1"/>
      <p:bldP spid="16393" grpId="0" animBg="1"/>
      <p:bldP spid="1639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476672"/>
            <a:ext cx="475252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Жаттығу  процесі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556792"/>
            <a:ext cx="158417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Физика-лық 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51720" y="1556792"/>
            <a:ext cx="158417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Техни-калық 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79912" y="1556792"/>
            <a:ext cx="158417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Тактика-лық 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08104" y="1556792"/>
            <a:ext cx="158417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Психологиялық 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308304" y="1556792"/>
            <a:ext cx="136815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Тәрбие 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3284984"/>
            <a:ext cx="1440160" cy="31683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Физикалық қабілеттер мен сапалар 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23728" y="3356992"/>
            <a:ext cx="1440160" cy="31683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Әрекеттерді орындаудың оңтайлы техникасы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707904" y="3356992"/>
            <a:ext cx="1440160" cy="31683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Техниканы белгілі </a:t>
            </a:r>
            <a:r>
              <a:rPr lang="kk-KZ" sz="20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бір жағдаййларда  </a:t>
            </a:r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қолдану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436096" y="3356992"/>
            <a:ext cx="1440160" cy="31683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Техниканы белгілі бір шарттарда  қолдана алу қабілеті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308304" y="3356992"/>
            <a:ext cx="1440160" cy="31683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Техниканы жүзеге асыра  алу  қабілеті 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>
            <a:stCxn id="5" idx="2"/>
            <a:endCxn id="14" idx="0"/>
          </p:cNvCxnSpPr>
          <p:nvPr/>
        </p:nvCxnSpPr>
        <p:spPr>
          <a:xfrm>
            <a:off x="1187624" y="2420888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3" idx="2"/>
            <a:endCxn id="18" idx="0"/>
          </p:cNvCxnSpPr>
          <p:nvPr/>
        </p:nvCxnSpPr>
        <p:spPr>
          <a:xfrm>
            <a:off x="7992380" y="2420888"/>
            <a:ext cx="36004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1403648" y="1052736"/>
            <a:ext cx="2592288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3203848" y="1052736"/>
            <a:ext cx="72008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779912" y="1052736"/>
            <a:ext cx="93610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endCxn id="12" idx="0"/>
          </p:cNvCxnSpPr>
          <p:nvPr/>
        </p:nvCxnSpPr>
        <p:spPr>
          <a:xfrm>
            <a:off x="3851920" y="1052736"/>
            <a:ext cx="2448272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endCxn id="13" idx="0"/>
          </p:cNvCxnSpPr>
          <p:nvPr/>
        </p:nvCxnSpPr>
        <p:spPr>
          <a:xfrm>
            <a:off x="3923928" y="1052736"/>
            <a:ext cx="4068452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035556" y="2627330"/>
            <a:ext cx="33609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Дайындық түрлері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4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0" y="368300"/>
            <a:ext cx="9144000" cy="2413000"/>
          </a:xfrm>
          <a:prstGeom prst="ribbon2">
            <a:avLst>
              <a:gd name="adj1" fmla="val 12500"/>
              <a:gd name="adj2" fmla="val 70991"/>
            </a:avLst>
          </a:prstGeom>
          <a:gradFill rotWithShape="1">
            <a:gsLst>
              <a:gs pos="0">
                <a:srgbClr val="00FFFF"/>
              </a:gs>
              <a:gs pos="50000">
                <a:schemeClr val="bg1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kk-KZ" sz="2000" b="1" dirty="0">
              <a:solidFill>
                <a:srgbClr val="FF0000"/>
              </a:solidFill>
            </a:endParaRPr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 rot="5400000">
            <a:off x="6172198" y="2832101"/>
            <a:ext cx="2667003" cy="2844800"/>
          </a:xfrm>
          <a:prstGeom prst="cloudCallout">
            <a:avLst>
              <a:gd name="adj1" fmla="val -44290"/>
              <a:gd name="adj2" fmla="val 57331"/>
            </a:avLst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/>
          <a:lstStyle/>
          <a:p>
            <a:pPr algn="ctr"/>
            <a:endParaRPr lang="kk-KZ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Психикалық ерекшеліктер</a:t>
            </a:r>
            <a:endParaRPr lang="en-US" sz="2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 rot="10800000">
            <a:off x="0" y="3060700"/>
            <a:ext cx="3060700" cy="2857500"/>
          </a:xfrm>
          <a:prstGeom prst="cloudCallout">
            <a:avLst>
              <a:gd name="adj1" fmla="val -44380"/>
              <a:gd name="adj2" fmla="val 57190"/>
            </a:avLst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/>
          <a:lstStyle/>
          <a:p>
            <a:pPr indent="-457200" algn="ctr"/>
            <a:endParaRPr lang="kk-KZ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457200" algn="ctr"/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Психикалық процестер</a:t>
            </a:r>
            <a:endParaRPr lang="kk-KZ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 rot="5400000">
            <a:off x="3384549" y="3194051"/>
            <a:ext cx="2527302" cy="3505200"/>
          </a:xfrm>
          <a:prstGeom prst="cloudCallout">
            <a:avLst>
              <a:gd name="adj1" fmla="val -77111"/>
              <a:gd name="adj2" fmla="val -2956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/>
          <a:lstStyle/>
          <a:p>
            <a:pPr algn="ctr"/>
            <a:endParaRPr lang="kk-KZ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Психикалық</a:t>
            </a:r>
          </a:p>
          <a:p>
            <a:pPr algn="ctr"/>
            <a:r>
              <a:rPr lang="kk-KZ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күйлер</a:t>
            </a:r>
            <a:endParaRPr lang="kk-KZ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723900"/>
            <a:ext cx="8886395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Психика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бұл адамның қоршаған ортамен</a:t>
            </a:r>
            <a:r>
              <a:rPr lang="ru-RU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белсенді</a:t>
            </a:r>
            <a:r>
              <a:rPr lang="ru-RU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өзара қарым-қатынас әрекеттеріне негіз</a:t>
            </a:r>
            <a:r>
              <a:rPr lang="ru-RU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болушы</a:t>
            </a:r>
            <a:r>
              <a:rPr lang="ru-RU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болмыстық саналық </a:t>
            </a:r>
            <a:r>
              <a:rPr lang="ru-RU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идеалды</a:t>
            </a:r>
            <a:r>
              <a:rPr lang="ru-RU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өрнек жүйесіндегі субъектив</a:t>
            </a:r>
            <a:r>
              <a:rPr lang="ru-RU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ақпардың </a:t>
            </a:r>
            <a:r>
              <a:rPr lang="ru-RU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сигналдың</a:t>
            </a:r>
            <a:r>
              <a:rPr lang="ru-RU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әлеуметтікпен шарттасқан бейнесі</a:t>
            </a:r>
            <a:endParaRPr kumimoji="0" lang="kk-KZ" sz="2200" b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5060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animBg="1" autoUpdateAnimBg="0"/>
      <p:bldP spid="62468" grpId="0" animBg="1" autoUpdateAnimBg="0"/>
      <p:bldP spid="10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олна 5"/>
          <p:cNvSpPr/>
          <p:nvPr/>
        </p:nvSpPr>
        <p:spPr>
          <a:xfrm>
            <a:off x="1689100" y="165100"/>
            <a:ext cx="6108700" cy="1282700"/>
          </a:xfrm>
          <a:prstGeom prst="wave">
            <a:avLst/>
          </a:prstGeom>
          <a:solidFill>
            <a:srgbClr val="00B050">
              <a:alpha val="75000"/>
            </a:srgbClr>
          </a:solidFill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ПСИХИКАЛЫҚ ПРОЦЕСТЕР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939800" y="1504928"/>
            <a:ext cx="7124700" cy="5035572"/>
            <a:chOff x="391" y="1202"/>
            <a:chExt cx="2994" cy="4354"/>
          </a:xfrm>
        </p:grpSpPr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391" y="1428"/>
              <a:ext cx="0" cy="3947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" name="Group 17"/>
            <p:cNvGrpSpPr>
              <a:grpSpLocks/>
            </p:cNvGrpSpPr>
            <p:nvPr/>
          </p:nvGrpSpPr>
          <p:grpSpPr bwMode="auto">
            <a:xfrm>
              <a:off x="391" y="1202"/>
              <a:ext cx="2949" cy="3674"/>
              <a:chOff x="436" y="1474"/>
              <a:chExt cx="2949" cy="3674"/>
            </a:xfrm>
          </p:grpSpPr>
          <p:sp>
            <p:nvSpPr>
              <p:cNvPr id="13" name="AutoShape 3"/>
              <p:cNvSpPr>
                <a:spLocks noChangeArrowheads="1"/>
              </p:cNvSpPr>
              <p:nvPr/>
            </p:nvSpPr>
            <p:spPr bwMode="auto">
              <a:xfrm>
                <a:off x="890" y="1474"/>
                <a:ext cx="2495" cy="499"/>
              </a:xfrm>
              <a:prstGeom prst="foldedCorner">
                <a:avLst>
                  <a:gd name="adj" fmla="val 12500"/>
                </a:avLst>
              </a:prstGeom>
              <a:gradFill rotWithShape="1">
                <a:gsLst>
                  <a:gs pos="0">
                    <a:srgbClr val="00FFFF"/>
                  </a:gs>
                  <a:gs pos="50000">
                    <a:schemeClr val="bg1"/>
                  </a:gs>
                  <a:gs pos="100000">
                    <a:srgbClr val="00FF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81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kk-KZ" sz="2600" b="1" i="1" dirty="0" smtClean="0">
                    <a:solidFill>
                      <a:srgbClr val="0000FF"/>
                    </a:solidFill>
                  </a:rPr>
                  <a:t>ТҮЙСІК</a:t>
                </a:r>
                <a:endParaRPr lang="kk-KZ" sz="2600" b="1" i="1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4" name="AutoShape 4"/>
              <p:cNvSpPr>
                <a:spLocks noChangeArrowheads="1"/>
              </p:cNvSpPr>
              <p:nvPr/>
            </p:nvSpPr>
            <p:spPr bwMode="auto">
              <a:xfrm>
                <a:off x="890" y="2109"/>
                <a:ext cx="2495" cy="499"/>
              </a:xfrm>
              <a:prstGeom prst="foldedCorner">
                <a:avLst>
                  <a:gd name="adj" fmla="val 12500"/>
                </a:avLst>
              </a:prstGeom>
              <a:gradFill rotWithShape="1">
                <a:gsLst>
                  <a:gs pos="0">
                    <a:srgbClr val="00FFFF"/>
                  </a:gs>
                  <a:gs pos="50000">
                    <a:schemeClr val="bg1"/>
                  </a:gs>
                  <a:gs pos="100000">
                    <a:srgbClr val="00FF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81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kk-KZ" sz="2400" b="1" i="1" dirty="0" smtClean="0">
                    <a:solidFill>
                      <a:srgbClr val="0000FF"/>
                    </a:solidFill>
                  </a:rPr>
                  <a:t>ҚАБЫЛДАУ</a:t>
                </a:r>
                <a:endParaRPr lang="kk-KZ" dirty="0"/>
              </a:p>
            </p:txBody>
          </p:sp>
          <p:sp>
            <p:nvSpPr>
              <p:cNvPr id="15" name="AutoShape 5"/>
              <p:cNvSpPr>
                <a:spLocks noChangeArrowheads="1"/>
              </p:cNvSpPr>
              <p:nvPr/>
            </p:nvSpPr>
            <p:spPr bwMode="auto">
              <a:xfrm>
                <a:off x="890" y="2744"/>
                <a:ext cx="2495" cy="499"/>
              </a:xfrm>
              <a:prstGeom prst="foldedCorner">
                <a:avLst>
                  <a:gd name="adj" fmla="val 12500"/>
                </a:avLst>
              </a:prstGeom>
              <a:gradFill rotWithShape="1">
                <a:gsLst>
                  <a:gs pos="0">
                    <a:srgbClr val="00FFFF"/>
                  </a:gs>
                  <a:gs pos="50000">
                    <a:schemeClr val="bg1"/>
                  </a:gs>
                  <a:gs pos="100000">
                    <a:srgbClr val="00FF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81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kk-KZ" sz="2400" b="1" i="1" dirty="0" smtClean="0">
                    <a:solidFill>
                      <a:srgbClr val="0000FF"/>
                    </a:solidFill>
                  </a:rPr>
                  <a:t>ЕС</a:t>
                </a:r>
                <a:endParaRPr lang="kk-KZ" sz="2400" b="1" i="1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6" name="AutoShape 6"/>
              <p:cNvSpPr>
                <a:spLocks noChangeArrowheads="1"/>
              </p:cNvSpPr>
              <p:nvPr/>
            </p:nvSpPr>
            <p:spPr bwMode="auto">
              <a:xfrm>
                <a:off x="890" y="3379"/>
                <a:ext cx="2495" cy="499"/>
              </a:xfrm>
              <a:prstGeom prst="foldedCorner">
                <a:avLst>
                  <a:gd name="adj" fmla="val 12500"/>
                </a:avLst>
              </a:prstGeom>
              <a:gradFill rotWithShape="1">
                <a:gsLst>
                  <a:gs pos="0">
                    <a:srgbClr val="00FFFF"/>
                  </a:gs>
                  <a:gs pos="50000">
                    <a:schemeClr val="bg1"/>
                  </a:gs>
                  <a:gs pos="100000">
                    <a:srgbClr val="00FF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81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kk-KZ" sz="2400" b="1" i="1" dirty="0" smtClean="0">
                    <a:solidFill>
                      <a:srgbClr val="0000FF"/>
                    </a:solidFill>
                  </a:rPr>
                  <a:t>ОЙЛАУ</a:t>
                </a:r>
                <a:endParaRPr lang="kk-KZ" sz="2400" b="1" i="1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7" name="AutoShape 7"/>
              <p:cNvSpPr>
                <a:spLocks noChangeArrowheads="1"/>
              </p:cNvSpPr>
              <p:nvPr/>
            </p:nvSpPr>
            <p:spPr bwMode="auto">
              <a:xfrm>
                <a:off x="890" y="4014"/>
                <a:ext cx="2495" cy="499"/>
              </a:xfrm>
              <a:prstGeom prst="foldedCorner">
                <a:avLst>
                  <a:gd name="adj" fmla="val 12500"/>
                </a:avLst>
              </a:prstGeom>
              <a:gradFill rotWithShape="1">
                <a:gsLst>
                  <a:gs pos="0">
                    <a:srgbClr val="00FFFF"/>
                  </a:gs>
                  <a:gs pos="50000">
                    <a:schemeClr val="bg1"/>
                  </a:gs>
                  <a:gs pos="100000">
                    <a:srgbClr val="00FF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81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kk-KZ" sz="2400" b="1" i="1" dirty="0" smtClean="0">
                    <a:solidFill>
                      <a:srgbClr val="0000FF"/>
                    </a:solidFill>
                  </a:rPr>
                  <a:t>ҚИЯЛ</a:t>
                </a:r>
                <a:endParaRPr lang="kk-KZ" sz="2400" b="1" i="1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8" name="AutoShape 8"/>
              <p:cNvSpPr>
                <a:spLocks noChangeArrowheads="1"/>
              </p:cNvSpPr>
              <p:nvPr/>
            </p:nvSpPr>
            <p:spPr bwMode="auto">
              <a:xfrm>
                <a:off x="890" y="4649"/>
                <a:ext cx="2495" cy="499"/>
              </a:xfrm>
              <a:prstGeom prst="foldedCorner">
                <a:avLst>
                  <a:gd name="adj" fmla="val 12500"/>
                </a:avLst>
              </a:prstGeom>
              <a:gradFill rotWithShape="1">
                <a:gsLst>
                  <a:gs pos="0">
                    <a:srgbClr val="00FFFF"/>
                  </a:gs>
                  <a:gs pos="50000">
                    <a:schemeClr val="bg1"/>
                  </a:gs>
                  <a:gs pos="100000">
                    <a:srgbClr val="00FF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81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kk-KZ" sz="2400" b="1" i="1" dirty="0" smtClean="0">
                    <a:solidFill>
                      <a:srgbClr val="0000FF"/>
                    </a:solidFill>
                  </a:rPr>
                  <a:t>СӨЙЛЕУ</a:t>
                </a:r>
                <a:endParaRPr lang="kk-KZ" sz="2400" b="1" i="1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9" name="Line 10"/>
              <p:cNvSpPr>
                <a:spLocks noChangeShapeType="1"/>
              </p:cNvSpPr>
              <p:nvPr/>
            </p:nvSpPr>
            <p:spPr bwMode="auto">
              <a:xfrm>
                <a:off x="436" y="4921"/>
                <a:ext cx="409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Line 11"/>
              <p:cNvSpPr>
                <a:spLocks noChangeShapeType="1"/>
              </p:cNvSpPr>
              <p:nvPr/>
            </p:nvSpPr>
            <p:spPr bwMode="auto">
              <a:xfrm>
                <a:off x="436" y="4286"/>
                <a:ext cx="409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Line 12"/>
              <p:cNvSpPr>
                <a:spLocks noChangeShapeType="1"/>
              </p:cNvSpPr>
              <p:nvPr/>
            </p:nvSpPr>
            <p:spPr bwMode="auto">
              <a:xfrm>
                <a:off x="436" y="3651"/>
                <a:ext cx="409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Line 13"/>
              <p:cNvSpPr>
                <a:spLocks noChangeShapeType="1"/>
              </p:cNvSpPr>
              <p:nvPr/>
            </p:nvSpPr>
            <p:spPr bwMode="auto">
              <a:xfrm>
                <a:off x="436" y="2971"/>
                <a:ext cx="409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Line 14"/>
              <p:cNvSpPr>
                <a:spLocks noChangeShapeType="1"/>
              </p:cNvSpPr>
              <p:nvPr/>
            </p:nvSpPr>
            <p:spPr bwMode="auto">
              <a:xfrm>
                <a:off x="436" y="2336"/>
                <a:ext cx="409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15"/>
              <p:cNvSpPr>
                <a:spLocks noChangeShapeType="1"/>
              </p:cNvSpPr>
              <p:nvPr/>
            </p:nvSpPr>
            <p:spPr bwMode="auto">
              <a:xfrm>
                <a:off x="436" y="1746"/>
                <a:ext cx="409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" name="AutoShape 16"/>
            <p:cNvSpPr>
              <a:spLocks noChangeArrowheads="1"/>
            </p:cNvSpPr>
            <p:nvPr/>
          </p:nvSpPr>
          <p:spPr bwMode="auto">
            <a:xfrm>
              <a:off x="890" y="5057"/>
              <a:ext cx="2495" cy="499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00FFFF"/>
                </a:gs>
                <a:gs pos="50000">
                  <a:schemeClr val="bg1"/>
                </a:gs>
                <a:gs pos="100000">
                  <a:srgbClr val="00FFFF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buFont typeface="Symbol" pitchFamily="18" charset="2"/>
                <a:buNone/>
                <a:defRPr/>
              </a:pPr>
              <a:r>
                <a:rPr lang="kk-KZ" sz="2200" b="1" i="1" dirty="0" smtClean="0">
                  <a:solidFill>
                    <a:srgbClr val="0000FF"/>
                  </a:solidFill>
                </a:rPr>
                <a:t>ЕРІК</a:t>
              </a:r>
              <a:endParaRPr lang="kk-KZ" sz="2200" b="1" i="1" dirty="0">
                <a:solidFill>
                  <a:srgbClr val="0000FF"/>
                </a:solidFill>
              </a:endParaRPr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>
              <a:off x="391" y="5375"/>
              <a:ext cx="454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47371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574800" y="879475"/>
            <a:ext cx="5975350" cy="1330325"/>
          </a:xfrm>
          <a:prstGeom prst="ribbon2">
            <a:avLst>
              <a:gd name="adj1" fmla="val 12500"/>
              <a:gd name="adj2" fmla="val 70991"/>
            </a:avLst>
          </a:prstGeom>
          <a:gradFill rotWithShape="1">
            <a:gsLst>
              <a:gs pos="0">
                <a:srgbClr val="00FFFF"/>
              </a:gs>
              <a:gs pos="50000">
                <a:schemeClr val="bg1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ПСИХИКАЛЫҚ КҮЙЛЕР</a:t>
            </a:r>
            <a:endParaRPr lang="kk-KZ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1204912" y="2743200"/>
            <a:ext cx="6808788" cy="3517899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chemeClr val="bg1"/>
              </a:gs>
              <a:gs pos="50000">
                <a:srgbClr val="FFFF99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kk-KZ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Психикалық күй – адамның түрлі </a:t>
            </a:r>
          </a:p>
          <a:p>
            <a:pPr algn="ctr">
              <a:defRPr/>
            </a:pPr>
            <a:r>
              <a:rPr lang="kk-KZ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көңіл-күйінің тұрақты компоненттері.</a:t>
            </a:r>
          </a:p>
          <a:p>
            <a:pPr algn="ctr">
              <a:defRPr/>
            </a:pPr>
            <a:r>
              <a:rPr lang="kk-KZ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Қорқу, қуану, зерігу, күлімдеу, </a:t>
            </a:r>
          </a:p>
          <a:p>
            <a:pPr algn="ctr">
              <a:defRPr/>
            </a:pPr>
            <a:r>
              <a:rPr lang="kk-KZ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шаттану, т.б.</a:t>
            </a:r>
            <a:endParaRPr lang="kk-KZ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Двойная стрелка вверх/вниз 5"/>
          <p:cNvSpPr/>
          <p:nvPr/>
        </p:nvSpPr>
        <p:spPr>
          <a:xfrm>
            <a:off x="4495800" y="2057400"/>
            <a:ext cx="431800" cy="6096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15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631950" y="565150"/>
            <a:ext cx="5689600" cy="165735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00FFFF"/>
              </a:gs>
              <a:gs pos="50000">
                <a:schemeClr val="bg1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ПСИХИКАЛЫҚ  ЕРЕКШЕЛІКТЕР</a:t>
            </a:r>
            <a:endParaRPr lang="kk-KZ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825500" y="2509838"/>
            <a:ext cx="2705100" cy="1516062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99FF99"/>
              </a:gs>
              <a:gs pos="50000">
                <a:schemeClr val="bg1"/>
              </a:gs>
              <a:gs pos="100000">
                <a:srgbClr val="99FF99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prstShdw prst="shdw18" dist="17961" dir="13500000">
              <a:srgbClr val="99FF99">
                <a:gamma/>
                <a:shade val="60000"/>
                <a:invGamma/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</a:rPr>
              <a:t>ТЕМПЕРАМЕНТ</a:t>
            </a:r>
            <a:endParaRPr lang="kk-KZ" sz="24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5321300" y="2471738"/>
            <a:ext cx="2705100" cy="1516062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99FF99"/>
              </a:gs>
              <a:gs pos="50000">
                <a:schemeClr val="bg1"/>
              </a:gs>
              <a:gs pos="100000">
                <a:srgbClr val="99FF99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prstShdw prst="shdw18" dist="17961" dir="13500000">
              <a:srgbClr val="99FF99">
                <a:gamma/>
                <a:shade val="60000"/>
                <a:invGamma/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</a:rPr>
              <a:t>МІНЕЗ</a:t>
            </a:r>
            <a:endParaRPr lang="kk-KZ" sz="24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1397000" y="4287838"/>
            <a:ext cx="2705100" cy="1516062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99FF99"/>
              </a:gs>
              <a:gs pos="50000">
                <a:schemeClr val="bg1"/>
              </a:gs>
              <a:gs pos="100000">
                <a:srgbClr val="99FF99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prstShdw prst="shdw18" dist="17961" dir="13500000">
              <a:srgbClr val="99FF99">
                <a:gamma/>
                <a:shade val="60000"/>
                <a:invGamma/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</a:rPr>
              <a:t>ҚАБІЛЕТ</a:t>
            </a:r>
            <a:endParaRPr lang="kk-KZ" sz="24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4572000" y="4262438"/>
            <a:ext cx="2705100" cy="1516062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99FF99"/>
              </a:gs>
              <a:gs pos="50000">
                <a:schemeClr val="bg1"/>
              </a:gs>
              <a:gs pos="100000">
                <a:srgbClr val="99FF99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prstShdw prst="shdw18" dist="17961" dir="13500000">
              <a:srgbClr val="99FF99">
                <a:gamma/>
                <a:shade val="60000"/>
                <a:invGamma/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</a:rPr>
              <a:t>БАҒЫТТЫЛЫҚ</a:t>
            </a:r>
            <a:endParaRPr lang="kk-KZ" sz="24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959100" y="2222500"/>
            <a:ext cx="215900" cy="228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702300" y="2209800"/>
            <a:ext cx="215900" cy="228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3721100" y="2235200"/>
            <a:ext cx="152400" cy="19939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876800" y="2222500"/>
            <a:ext cx="152400" cy="19939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15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37505661"/>
              </p:ext>
            </p:extLst>
          </p:nvPr>
        </p:nvGraphicFramePr>
        <p:xfrm>
          <a:off x="395536" y="332656"/>
          <a:ext cx="8496944" cy="6136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93077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Машықтану  үрдісіндегі психологиялық қысымдылық және артық қысымдылық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(перенапряжение)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7467600" cy="4752528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Машықтану үрдісінің нәтижелігін қамтамасыз ететін маңызды факторлардың бірі  - 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психикалық қысымдылық деңгейі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Табысқа жету үшін спортшыға психикалық қысымдылықты 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реттеуге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көмектесетін психикалық 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механизмдер: вегетативтік механизмдер, доминанта принципі, эмоционалдық-ерік үрдісі</a:t>
            </a:r>
          </a:p>
          <a:p>
            <a:pPr marL="0" indent="0" algn="just">
              <a:buNone/>
            </a:pPr>
            <a:endParaRPr lang="kk-KZ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Жарыс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жағдайындағы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психикалық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қысымдылыққа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нәтижеге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жету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мақсатымен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қысымдылық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қосылады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Сондықтан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да, 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машықтанудағы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қысымдылық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процессуалды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жарыстағы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нәтижелік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қысымдылық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аталады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68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706090"/>
          </a:xfrm>
        </p:spPr>
        <p:txBody>
          <a:bodyPr>
            <a:normAutofit/>
          </a:bodyPr>
          <a:lstStyle/>
          <a:p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Жарыс алдындағы психикалық күйлер 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908720"/>
            <a:ext cx="8229600" cy="479457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Спортшының жарыс іс-әрекетіндегі 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психикалық күйлері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Wingdings" pitchFamily="2" charset="2"/>
              <a:buChar char="ü"/>
            </a:pP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Психикалық қысымдылық</a:t>
            </a:r>
          </a:p>
          <a:p>
            <a:pPr>
              <a:buFont typeface="Wingdings" pitchFamily="2" charset="2"/>
              <a:buChar char="ü"/>
            </a:pP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Эмоционалдық қозу</a:t>
            </a:r>
          </a:p>
          <a:p>
            <a:pPr>
              <a:buFont typeface="Wingdings" pitchFamily="2" charset="2"/>
              <a:buChar char="ü"/>
            </a:pP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Стресс</a:t>
            </a:r>
          </a:p>
          <a:p>
            <a:pPr>
              <a:buFont typeface="Wingdings" pitchFamily="2" charset="2"/>
              <a:buChar char="ü"/>
            </a:pP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Старт алдындағы толқу</a:t>
            </a:r>
          </a:p>
          <a:p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Психикалық қысымдылық негізі  </a:t>
            </a:r>
            <a:r>
              <a:rPr lang="kk-K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спортшы іс-әрекетіндегі екі  реттеуші процесстердің  өзараәрекеттесуі болып табылады. </a:t>
            </a:r>
          </a:p>
          <a:p>
            <a:r>
              <a:rPr lang="kk-K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Олар: </a:t>
            </a:r>
          </a:p>
          <a:p>
            <a:pPr>
              <a:buFont typeface="Wingdings" pitchFamily="2" charset="2"/>
              <a:buChar char="Ø"/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Эмоционалдық үрдіс </a:t>
            </a:r>
            <a:r>
              <a:rPr lang="kk-K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уайымдарды тудырады </a:t>
            </a:r>
          </a:p>
          <a:p>
            <a:pPr>
              <a:buFont typeface="Wingdings" pitchFamily="2" charset="2"/>
              <a:buChar char="Ø"/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Ерік үрдістері – </a:t>
            </a:r>
            <a:r>
              <a:rPr lang="kk-K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ерік жігерді тудырады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15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Жарыс </a:t>
            </a:r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алдындағы психикалық күйлер динамикасының себептері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51285832"/>
              </p:ext>
            </p:extLst>
          </p:nvPr>
        </p:nvGraphicFramePr>
        <p:xfrm>
          <a:off x="467544" y="1700808"/>
          <a:ext cx="8229600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/>
                <a:gridCol w="2664296"/>
                <a:gridCol w="5122912"/>
              </a:tblGrid>
              <a:tr h="370840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Психикалық күйлер себептері 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Себептердің сипаттамасы 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Жарыстың маңыздылығы 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Спортшының мақсаты мен дайындық деңгейінің ара қатынасы.</a:t>
                      </a:r>
                      <a:r>
                        <a:rPr lang="kk-KZ" sz="20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Нашар дайындық мақсатты төмендетеді, жоғары дейңгейдегі дайындық неғұрлым жоғары мақсат қойғызады 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Жарысқа қатысушылардың құрамы 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Мықты қарсыластардың</a:t>
                      </a:r>
                      <a:r>
                        <a:rPr lang="kk-KZ" sz="20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болуы. Артық қысымдылық болмау үшін қарсылас туралы ақпарат қажет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Жарыстың ұйымдастырылуы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Ашылу салтанаты, жарыс регламенті, старттың дер кезінде</a:t>
                      </a:r>
                      <a:r>
                        <a:rPr lang="kk-KZ" sz="20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болуы, соттардың обьективтілігі т.б. 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270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67690993"/>
              </p:ext>
            </p:extLst>
          </p:nvPr>
        </p:nvGraphicFramePr>
        <p:xfrm>
          <a:off x="323528" y="476672"/>
          <a:ext cx="8229600" cy="3674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/>
                <a:gridCol w="2808312"/>
                <a:gridCol w="4978896"/>
              </a:tblGrid>
              <a:tr h="1382232"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Спортшының айналасындағы адамдардың мінез-құлқы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Жаттықтырушының спортшымен қарым-қатынасының жан-жақтылығы. Толқудың</a:t>
                      </a:r>
                      <a:r>
                        <a:rPr lang="kk-KZ" sz="1800" b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болуы, елбезектік, жоспарланған нәтижені алдын-ала хабарлау т.б. – осының бәрі спортшы күйіне </a:t>
                      </a:r>
                      <a:r>
                        <a:rPr lang="kk-KZ" sz="18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теріс әсер етеді.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23063"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Жеке дара (индивидуальные) психологиялық ерекшеліктер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Спортшының тұлғалық сапалары және жүйке жүйесінің қасиеттері. Бұлар іс-әрекеттің жеке стилін қалыптастырады және де әрекеттер</a:t>
                      </a:r>
                      <a:r>
                        <a:rPr lang="kk-KZ" sz="1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мен уайымдарды реттейді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096"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Спорт түрінің және жарыс жаттығуларының ерекшеліктері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Берілген спортқа  тән</a:t>
                      </a:r>
                      <a:r>
                        <a:rPr lang="kk-KZ" sz="1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белгілі бір іс-әрекетті орындаудың шарттары, тәсілдері мен әдістері 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0061942"/>
              </p:ext>
            </p:extLst>
          </p:nvPr>
        </p:nvGraphicFramePr>
        <p:xfrm>
          <a:off x="323528" y="4149080"/>
          <a:ext cx="8229600" cy="2232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/>
                <a:gridCol w="2808312"/>
                <a:gridCol w="4978896"/>
              </a:tblGrid>
              <a:tr h="900070"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Өзін-өзі реттеу тәсілдерін меңгеру дәжересі</a:t>
                      </a:r>
                      <a:r>
                        <a:rPr lang="kk-KZ" sz="1800" b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Өзін-өзі реттеу тәсілдерін дер кезінде және епті қолдана алу қабілеті. </a:t>
                      </a:r>
                    </a:p>
                    <a:p>
                      <a:r>
                        <a:rPr lang="kk-KZ" sz="18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Старт алдындағы күйге жағымды және теріс әсер етуі ықтимал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4146"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Ұжымдағы</a:t>
                      </a:r>
                      <a:r>
                        <a:rPr lang="kk-KZ" sz="1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психологиялық климат 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Ұжымдағы өзара</a:t>
                      </a:r>
                      <a:r>
                        <a:rPr lang="kk-KZ" sz="1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қатынас сипаты және ерекшелігі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24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134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249375529"/>
              </p:ext>
            </p:extLst>
          </p:nvPr>
        </p:nvGraphicFramePr>
        <p:xfrm>
          <a:off x="467544" y="476672"/>
          <a:ext cx="813690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2966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0673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 - даму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субъектісі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ретінде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299" name="Oval 3"/>
          <p:cNvSpPr>
            <a:spLocks noChangeArrowheads="1"/>
          </p:cNvSpPr>
          <p:nvPr/>
        </p:nvSpPr>
        <p:spPr bwMode="auto">
          <a:xfrm>
            <a:off x="3200400" y="2895600"/>
            <a:ext cx="2951162" cy="1592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Адам</a:t>
            </a:r>
          </a:p>
        </p:txBody>
      </p:sp>
      <p:sp>
        <p:nvSpPr>
          <p:cNvPr id="55300" name="Oval 4"/>
          <p:cNvSpPr>
            <a:spLocks noChangeArrowheads="1"/>
          </p:cNvSpPr>
          <p:nvPr/>
        </p:nvSpPr>
        <p:spPr bwMode="auto">
          <a:xfrm>
            <a:off x="5364088" y="1284867"/>
            <a:ext cx="3048372" cy="1546569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Интелектуалдық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даму</a:t>
            </a:r>
          </a:p>
          <a:p>
            <a:pPr algn="ctr">
              <a:defRPr/>
            </a:pPr>
            <a:endParaRPr lang="ru-RU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6444208" y="3644900"/>
            <a:ext cx="2699792" cy="1800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Эстетикалық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даму</a:t>
            </a:r>
          </a:p>
          <a:p>
            <a:pPr algn="ctr">
              <a:defRPr/>
            </a:pPr>
            <a:endParaRPr lang="ru-RU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971600" y="1239011"/>
            <a:ext cx="3064768" cy="1563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Жалпы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дене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дамуы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55303" name="Oval 7"/>
          <p:cNvSpPr>
            <a:spLocks noChangeArrowheads="1"/>
          </p:cNvSpPr>
          <p:nvPr/>
        </p:nvSpPr>
        <p:spPr bwMode="auto">
          <a:xfrm>
            <a:off x="3352800" y="4868862"/>
            <a:ext cx="3352800" cy="167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Эмоционалдық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даму</a:t>
            </a:r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279999" y="3813968"/>
            <a:ext cx="2885256" cy="17287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Адамгершіліктік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даму</a:t>
            </a: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 flipV="1">
            <a:off x="5524500" y="2743200"/>
            <a:ext cx="3429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6810" name="Line 10"/>
          <p:cNvSpPr>
            <a:spLocks noChangeShapeType="1"/>
          </p:cNvSpPr>
          <p:nvPr/>
        </p:nvSpPr>
        <p:spPr bwMode="auto">
          <a:xfrm>
            <a:off x="6019800" y="4038600"/>
            <a:ext cx="42440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>
            <a:off x="4932040" y="4487862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6812" name="Line 12"/>
          <p:cNvSpPr>
            <a:spLocks noChangeShapeType="1"/>
          </p:cNvSpPr>
          <p:nvPr/>
        </p:nvSpPr>
        <p:spPr bwMode="auto">
          <a:xfrm flipH="1">
            <a:off x="3200400" y="41910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6813" name="Line 13"/>
          <p:cNvSpPr>
            <a:spLocks noChangeShapeType="1"/>
          </p:cNvSpPr>
          <p:nvPr/>
        </p:nvSpPr>
        <p:spPr bwMode="auto">
          <a:xfrm flipH="1" flipV="1">
            <a:off x="3200400" y="2671313"/>
            <a:ext cx="381000" cy="4485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547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280233573"/>
              </p:ext>
            </p:extLst>
          </p:nvPr>
        </p:nvGraphicFramePr>
        <p:xfrm>
          <a:off x="467544" y="476672"/>
          <a:ext cx="8229600" cy="583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orelDRAW" r:id="rId4" imgW="10739160" imgH="7609680" progId="CorelDRAW.Graphic.9">
                  <p:embed/>
                </p:oleObj>
              </mc:Choice>
              <mc:Fallback>
                <p:oleObj name="CorelDRAW" r:id="rId4" imgW="10739160" imgH="7609680" progId="CorelDRAW.Graphic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76672"/>
                        <a:ext cx="8229600" cy="583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517352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0243" name="AutoShape 7"/>
          <p:cNvSpPr>
            <a:spLocks noGrp="1" noChangeArrowheads="1"/>
          </p:cNvSpPr>
          <p:nvPr>
            <p:ph type="title"/>
          </p:nvPr>
        </p:nvSpPr>
        <p:spPr>
          <a:xfrm>
            <a:off x="539552" y="249213"/>
            <a:ext cx="8229600" cy="6237312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kk-KZ" sz="3200" b="1" dirty="0" smtClean="0">
                <a:solidFill>
                  <a:srgbClr val="C00000"/>
                </a:solidFill>
                <a:latin typeface="Times New Roman" pitchFamily="18" charset="0"/>
              </a:rPr>
              <a:t>Э. Эриксон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бойынша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1-ерте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сәбилік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шақ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туылғанынан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  1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жасқа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дейін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)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2-кеш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сәбилік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шақ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 (1-3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жас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)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3-ерте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балалық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шақ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 (3-5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жас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)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</a:rPr>
              <a:t>4-орта 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</a:rPr>
              <a:t>балалық шақ (5-11 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</a:rPr>
              <a:t>жас)</a:t>
            </a:r>
            <a:br>
              <a:rPr lang="kk-KZ" sz="2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</a:rPr>
              <a:t>5-жастық 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</a:rPr>
              <a:t>шақ (11-20 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</a:rPr>
              <a:t>жас)</a:t>
            </a:r>
            <a:br>
              <a:rPr lang="kk-KZ" sz="2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</a:rPr>
              <a:t>6-ерте 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</a:rPr>
              <a:t>ересектік шақ (20-40-45 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</a:rPr>
              <a:t>жас)</a:t>
            </a:r>
            <a:br>
              <a:rPr lang="kk-KZ" sz="2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</a:rPr>
              <a:t>7- 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</a:rPr>
              <a:t>орта ересектік шақ (40-45-60 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</a:rPr>
              <a:t>жас)</a:t>
            </a:r>
            <a:br>
              <a:rPr lang="kk-KZ" sz="2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</a:rPr>
              <a:t>8-кеш 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</a:rPr>
              <a:t>ересектік шақ (60-тан жоғары)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28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endParaRPr lang="ru-RU" sz="2800" b="1" i="1" dirty="0" smtClean="0">
              <a:solidFill>
                <a:srgbClr val="FF3300"/>
              </a:solidFill>
            </a:endParaRPr>
          </a:p>
        </p:txBody>
      </p:sp>
      <p:pic>
        <p:nvPicPr>
          <p:cNvPr id="10244" name="Picture 15" descr="000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34000"/>
            <a:ext cx="16462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15" descr="000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0"/>
            <a:ext cx="16462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5" descr="000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334000"/>
            <a:ext cx="16462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5" descr="000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257800"/>
            <a:ext cx="16462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5" descr="000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334000"/>
            <a:ext cx="16462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546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AutoShape 7"/>
          <p:cNvSpPr>
            <a:spLocks noGrp="1" noChangeArrowheads="1"/>
          </p:cNvSpPr>
          <p:nvPr>
            <p:ph idx="1"/>
          </p:nvPr>
        </p:nvSpPr>
        <p:spPr>
          <a:xfrm>
            <a:off x="251520" y="260648"/>
            <a:ext cx="8748464" cy="6453336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109728" indent="0" algn="ctr">
              <a:buNone/>
            </a:pPr>
            <a:r>
              <a:rPr lang="ru-RU" sz="22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kk-KZ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Мәскеу қаласында Халықаралық симпозиумда қабылданған жас кезеңдер ерекшеліктері (1965ж)</a:t>
            </a:r>
          </a:p>
          <a:p>
            <a: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Жаңа туылған шақ 1-10 күн,  10 күн-1 жас</a:t>
            </a:r>
          </a:p>
          <a:p>
            <a: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Ерте балалық шақ 1-2 жас</a:t>
            </a:r>
          </a:p>
          <a:p>
            <a: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Бірінші балаық кезең 3-7 жас</a:t>
            </a:r>
          </a:p>
          <a:p>
            <a: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Екінші балалық шақ  8-12 жас (ұл бала),  8-11 жас (қыз бала)</a:t>
            </a:r>
          </a:p>
          <a:p>
            <a: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Жасөспірімдік шақ 13-16 жас (ұл бала),   12-15 жас (қыз бала)</a:t>
            </a:r>
          </a:p>
          <a:p>
            <a: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Жастық шақ 17-21 жас (еркек),  16-20 жас (әйел)</a:t>
            </a:r>
          </a:p>
          <a:p>
            <a: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Орта ересектік шақ :</a:t>
            </a:r>
          </a:p>
          <a:p>
            <a: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Бірінші кезең  22-35 жас ерлер үшін,  21-35 жас әйелдер үшін</a:t>
            </a:r>
          </a:p>
          <a:p>
            <a: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Екінші кезең 36-60  жас ерлер,   36-55  жас әйел</a:t>
            </a:r>
          </a:p>
          <a:p>
            <a: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Қарттық шақ 61-74 ерлер,  56-74 әйел</a:t>
            </a:r>
          </a:p>
          <a:p>
            <a: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Кәрілік жас 75-90  жас</a:t>
            </a:r>
          </a:p>
          <a:p>
            <a: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Ұзақ өмір сүрушілер 90-нан жоғары</a:t>
            </a: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8" name="Picture 15" descr="000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334000"/>
            <a:ext cx="16462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731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404664"/>
            <a:ext cx="6512511" cy="1143000"/>
          </a:xfrm>
        </p:spPr>
        <p:txBody>
          <a:bodyPr>
            <a:normAutofit/>
          </a:bodyPr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 тұлғаның қалыптасуы мен дамуында 3 негізгі фактор: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AutoShape 5"/>
          <p:cNvSpPr>
            <a:spLocks noChangeArrowheads="1"/>
          </p:cNvSpPr>
          <p:nvPr/>
        </p:nvSpPr>
        <p:spPr bwMode="auto">
          <a:xfrm rot="10800000">
            <a:off x="827584" y="2420392"/>
            <a:ext cx="2087562" cy="3167062"/>
          </a:xfrm>
          <a:prstGeom prst="wedgeRectCallout">
            <a:avLst>
              <a:gd name="adj1" fmla="val -52435"/>
              <a:gd name="adj2" fmla="val 83032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endParaRPr lang="kk-KZ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Тұқымқуалаушылық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AutoShape 7"/>
          <p:cNvSpPr>
            <a:spLocks noChangeArrowheads="1"/>
          </p:cNvSpPr>
          <p:nvPr/>
        </p:nvSpPr>
        <p:spPr bwMode="auto">
          <a:xfrm rot="10800000">
            <a:off x="3419872" y="2420938"/>
            <a:ext cx="2087563" cy="3167062"/>
          </a:xfrm>
          <a:prstGeom prst="wedgeRectCallout">
            <a:avLst>
              <a:gd name="adj1" fmla="val -19662"/>
              <a:gd name="adj2" fmla="val 84185"/>
            </a:avLst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endParaRPr lang="kk-KZ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Орта</a:t>
            </a:r>
          </a:p>
          <a:p>
            <a:pPr algn="ctr"/>
            <a:endParaRPr lang="kk-KZ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5" name="AutoShape 8"/>
          <p:cNvSpPr>
            <a:spLocks noChangeArrowheads="1"/>
          </p:cNvSpPr>
          <p:nvPr/>
        </p:nvSpPr>
        <p:spPr bwMode="auto">
          <a:xfrm rot="10800000">
            <a:off x="6156325" y="2492375"/>
            <a:ext cx="2087563" cy="3167063"/>
          </a:xfrm>
          <a:prstGeom prst="wedgeRectCallout">
            <a:avLst>
              <a:gd name="adj1" fmla="val 66120"/>
              <a:gd name="adj2" fmla="val 86190"/>
            </a:avLst>
          </a:prstGeom>
          <a:solidFill>
            <a:srgbClr val="DEE4B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endParaRPr lang="kk-KZ" sz="2000" b="1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000" b="1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000" b="1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000" b="1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0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b="1">
                <a:latin typeface="Times New Roman" pitchFamily="18" charset="0"/>
                <a:cs typeface="Times New Roman" pitchFamily="18" charset="0"/>
              </a:rPr>
              <a:t>Тәрбие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913768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>
            <p:ph/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CorelDRAW" r:id="rId4" imgW="10686240" imgH="7556760" progId="CorelDRAW.Graphic.9">
                  <p:embed/>
                </p:oleObj>
              </mc:Choice>
              <mc:Fallback>
                <p:oleObj name="CorelDRAW" r:id="rId4" imgW="10686240" imgH="7556760" progId="CorelDRAW.Graphic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5638800" y="3200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H="1">
            <a:off x="3200400" y="3200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924118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5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427</TotalTime>
  <Words>867</Words>
  <Application>Microsoft Office PowerPoint</Application>
  <PresentationFormat>Экран (4:3)</PresentationFormat>
  <Paragraphs>206</Paragraphs>
  <Slides>24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Открытая</vt:lpstr>
      <vt:lpstr>CorelDRAW 9.0 Graphic</vt:lpstr>
      <vt:lpstr>Презентация PowerPoint</vt:lpstr>
      <vt:lpstr>Презентация PowerPoint</vt:lpstr>
      <vt:lpstr>Презентация PowerPoint</vt:lpstr>
      <vt:lpstr>Адам - даму субъектісі ретінде</vt:lpstr>
      <vt:lpstr>Презентация PowerPoint</vt:lpstr>
      <vt:lpstr>Э. Эриксон бойынша 1-ерте сәбилік шақ  (туылғанынан  1 жасқа дейін) 2-кеш сәбилік шақ (1-3 жас) 3-ерте балалық шақ (3-5 жас)  4-орта балалық шақ (5-11 жас) 5-жастық шақ (11-20 жас) 6-ерте ересектік шақ (20-40-45 жас) 7- орта ересектік шақ (40-45-60 жас) 8-кеш ересектік шақ (60-тан жоғары)  </vt:lpstr>
      <vt:lpstr>Презентация PowerPoint</vt:lpstr>
      <vt:lpstr>Жеке тұлғаның қалыптасуы мен дамуында 3 негізгі фактор:</vt:lpstr>
      <vt:lpstr>Презентация PowerPoint</vt:lpstr>
      <vt:lpstr>Презентация PowerPoint</vt:lpstr>
      <vt:lpstr>Презентация PowerPoint</vt:lpstr>
      <vt:lpstr>Қарым-қатынас түрлері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4. Машықтану  үрдісіндегі психологиялық қысымдылық және артық қысымдылық  (перенапряжение)</vt:lpstr>
      <vt:lpstr>5. Жарыс алдындағы психикалық күйлер </vt:lpstr>
      <vt:lpstr>Жарыс алдындағы психикалық күйлер динамикасының себептері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10</cp:revision>
  <dcterms:created xsi:type="dcterms:W3CDTF">2018-12-19T12:23:17Z</dcterms:created>
  <dcterms:modified xsi:type="dcterms:W3CDTF">2019-02-16T20:54:04Z</dcterms:modified>
</cp:coreProperties>
</file>