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374" autoAdjust="0"/>
  </p:normalViewPr>
  <p:slideViewPr>
    <p:cSldViewPr>
      <p:cViewPr varScale="1">
        <p:scale>
          <a:sx n="55" d="100"/>
          <a:sy n="55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BF8D20-9C62-4F74-9514-7A0525D2B106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F2CDC1-628A-4B3E-BF57-C40F20C335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643998" cy="3857652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tx2">
                    <a:lumMod val="50000"/>
                  </a:schemeClr>
                </a:solidFill>
              </a:rPr>
              <a:t>Тема лекции: </a:t>
            </a:r>
          </a:p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«Адаптация к мышечной деятельности. Функциональные резервы организма</a:t>
            </a:r>
            <a:r>
              <a:rPr lang="ru-RU" sz="4400" i="1" dirty="0" smtClean="0">
                <a:solidFill>
                  <a:schemeClr val="tx1"/>
                </a:solidFill>
              </a:rPr>
              <a:t>»</a:t>
            </a:r>
          </a:p>
          <a:p>
            <a:pPr algn="r"/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r"/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r"/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Составитель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: Невский Я.И.</a:t>
            </a:r>
          </a:p>
          <a:p>
            <a:pPr algn="ctr"/>
            <a:endParaRPr lang="ru-RU" sz="4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285728"/>
            <a:ext cx="828680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C00000"/>
                </a:solidFill>
              </a:rPr>
              <a:t>3</a:t>
            </a:r>
            <a:r>
              <a:rPr lang="ru-RU" sz="2000" b="1" dirty="0">
                <a:solidFill>
                  <a:srgbClr val="C00000"/>
                </a:solidFill>
              </a:rPr>
              <a:t>. Адаптация к физическим нагрузкам.</a:t>
            </a:r>
            <a:endParaRPr lang="ru-RU" sz="2000" dirty="0">
              <a:solidFill>
                <a:srgbClr val="C00000"/>
              </a:solidFill>
            </a:endParaRPr>
          </a:p>
          <a:p>
            <a:pPr algn="just"/>
            <a:r>
              <a:rPr lang="ru-RU" sz="2000" dirty="0"/>
              <a:t>Физиологическая адаптация – совокупность физиологических реакций, лежащая в основе приспособления организма к изменению окружающих условий и направленная на сохранение относительного  постоянства его внутренний среды – гомеостаза.</a:t>
            </a:r>
          </a:p>
          <a:p>
            <a:pPr algn="just"/>
            <a:r>
              <a:rPr lang="ru-RU" sz="2000" dirty="0"/>
              <a:t>     Адаптационные реакции делят на общие или неспецифические, происходящие под влиянием любого сильного  и длительного стимула и сопровождающиеся однотипными сдвигами функции организма, и частные, или специфические, проявляющиеся в зависимости от характера и свойств воздействующего фактора (физическая нагрузка, холод, гипоксия). </a:t>
            </a:r>
          </a:p>
          <a:p>
            <a:pPr algn="just"/>
            <a:r>
              <a:rPr lang="ru-RU" sz="2000" dirty="0"/>
              <a:t>     Общие реакции находят свое выражение в виде сильного возбуждения симпатического  отдела нервной системы и стресс –синдрома.</a:t>
            </a:r>
          </a:p>
          <a:p>
            <a:pPr algn="just"/>
            <a:r>
              <a:rPr lang="ru-RU" sz="2000" dirty="0"/>
              <a:t>     Специфические реакции проявляются в  </a:t>
            </a:r>
            <a:r>
              <a:rPr lang="ru-RU" sz="2000" dirty="0" err="1"/>
              <a:t>субэкстремальных</a:t>
            </a:r>
            <a:r>
              <a:rPr lang="ru-RU" sz="2000" dirty="0"/>
              <a:t> условиях они направлены на адаптацию организма к конкретным условиям внешней среды (полет в космическом корабле, водолазы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14393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</a:rPr>
              <a:t>Стадии адаптации. </a:t>
            </a:r>
            <a:r>
              <a:rPr lang="ru-RU" sz="2800" dirty="0"/>
              <a:t>В адаптации организма к мышечной деятельности выделяют 3 стадии.</a:t>
            </a:r>
          </a:p>
          <a:p>
            <a:pPr algn="just"/>
            <a:r>
              <a:rPr lang="en-US" sz="2800" dirty="0"/>
              <a:t>I</a:t>
            </a:r>
            <a:r>
              <a:rPr lang="ru-RU" sz="2800" dirty="0"/>
              <a:t>-стадия</a:t>
            </a:r>
            <a:r>
              <a:rPr lang="ru-RU" sz="2800" u="sng" dirty="0"/>
              <a:t> </a:t>
            </a:r>
            <a:r>
              <a:rPr lang="ru-RU" sz="2800" b="1" u="sng" dirty="0"/>
              <a:t>срочная</a:t>
            </a:r>
            <a:r>
              <a:rPr lang="ru-RU" sz="2800" b="1" dirty="0"/>
              <a:t> </a:t>
            </a:r>
            <a:r>
              <a:rPr lang="ru-RU" sz="2800" dirty="0"/>
              <a:t>возникает сразу с началом работы. Двигательный ответ недостаточен по силе, времени и неточен по координации, напоминает бег не тренированного человека. Отмечается несовершенство механизмов нейрогуморальной регуляции движений и исполнительных органов. Чрезмерно выражена стресс- реакция и реакция симпатического отдела автономной (вегетативной) нервной системы.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42968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Из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</a:rPr>
              <a:t>гипофиза</a:t>
            </a:r>
            <a:r>
              <a:rPr lang="ru-RU" sz="2000" b="1" dirty="0"/>
              <a:t> </a:t>
            </a:r>
            <a:r>
              <a:rPr lang="ru-RU" sz="2000" dirty="0"/>
              <a:t>в кровь выбрасывается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</a:rPr>
              <a:t>соматотропиный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</a:rPr>
              <a:t> гормон</a:t>
            </a:r>
            <a:r>
              <a:rPr lang="ru-RU" sz="2000" b="1" u="sng" dirty="0"/>
              <a:t>, </a:t>
            </a:r>
            <a:r>
              <a:rPr lang="ru-RU" sz="2000" dirty="0"/>
              <a:t>который способствует синтезу нуклеиновых кислот (ДНК, РНК), а также удержания в организме воды и солей. 2-ой  гормон, который продуцирует гипофиз в увеличенном количестве это АКТГ  (адренокортикотропный) он стимулирует выделение из коры надпочечников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</a:rPr>
              <a:t>глюкокортикойдов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2000" dirty="0"/>
              <a:t> которые усиливает все виды обмена веществ.  В результате в организме возникает фонд свободных аминокислот, используемых  в процессе гипертрофии мышечных волокон. Таким образом под влиянием гормонов гипофиза усиливается выработка </a:t>
            </a:r>
            <a:r>
              <a:rPr lang="ru-RU" sz="2000" dirty="0" err="1"/>
              <a:t>андрогенных</a:t>
            </a:r>
            <a:r>
              <a:rPr lang="ru-RU" sz="2000" dirty="0"/>
              <a:t> гормонов и гормонов коры надпочечников, способствующих синтезу нуклеиновых кислот и белков.</a:t>
            </a:r>
          </a:p>
          <a:p>
            <a:pPr algn="just"/>
            <a:r>
              <a:rPr lang="ru-RU" sz="2000" dirty="0"/>
              <a:t>     </a:t>
            </a:r>
            <a:r>
              <a:rPr lang="en-US" sz="2000" dirty="0"/>
              <a:t>II</a:t>
            </a:r>
            <a:r>
              <a:rPr lang="ru-RU" sz="2000" dirty="0"/>
              <a:t> Стадия адаптации</a:t>
            </a:r>
            <a:r>
              <a:rPr lang="ru-RU" sz="2000" u="sng" dirty="0"/>
              <a:t>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</a:rPr>
              <a:t>переходная</a:t>
            </a:r>
            <a:r>
              <a:rPr lang="ru-RU" sz="2000" b="1" dirty="0"/>
              <a:t> </a:t>
            </a:r>
            <a:r>
              <a:rPr lang="ru-RU" sz="2000" dirty="0"/>
              <a:t>от срочной к долговременной. В ЦНС формируются комплекс условных двигательных рефлексов, совершенствующих  координацию деятельности мышц между собой и  системами вегетативного обеспечения. Начинает развиваться </a:t>
            </a:r>
            <a:r>
              <a:rPr lang="ru-RU" sz="2000" dirty="0" err="1"/>
              <a:t>экономизация</a:t>
            </a:r>
            <a:r>
              <a:rPr lang="ru-RU" sz="2000" dirty="0"/>
              <a:t> функций.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4399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III</a:t>
            </a:r>
            <a:r>
              <a:rPr lang="ru-RU" sz="2400" dirty="0"/>
              <a:t> Стадия адаптации долговременная. Повышается чувствительность тканей к адаптивным гормонам, что дает возможность уменьшить количество их выделения. В скелетных мышцах развивается миофибриллярный или саркоплазматический тип гипертрофии мышц. При тренировки силы развиваются миофибриллярный тип, при тренировки выносливости саркоплазматический тип. Увеличивается мощность аппарата внешнего дыхания и кровообращения.</a:t>
            </a:r>
          </a:p>
          <a:p>
            <a:pPr algn="just"/>
            <a:r>
              <a:rPr lang="ru-RU" sz="2400" dirty="0"/>
              <a:t>       В эту стадию увеличиваются общая и специальная работоспособность, понижается чувствительность организма к действию неблагоприятных факторов. В этом заключается перекрестный путь адаптации, т.к., адаптируясь к одному фактору происходят одновременно адаптация к другим факторам внешней среды (гипоксия, холод, тепло), т.к., механизм адаптации, его структура одна.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9"/>
            <a:ext cx="742955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4.  Цена адаптации.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400" dirty="0"/>
              <a:t>     При несоответствии между физической нагрузкой и функциональным состоянием организма развивается стадия изнашивания, она проявляется в прямом  изнашивании функциональной системы, на  которую при адаптации падает главная нагрузка.  Наблюдаются прямые повреждения структур сердца, скелетных мышц, нарушение ферментативной активности и др.  изменения,  являющиеся как итогом самой нагрузки, так и возникающей при этом </a:t>
            </a:r>
            <a:r>
              <a:rPr lang="ru-RU" sz="2400" dirty="0" err="1"/>
              <a:t>стресс-реакции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      Стадия изнашивания устраняется правильно построенным тренировочным процессом,  отдыхом, рациональным питанием, гармоничным физическим и психическим развитием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1"/>
            <a:ext cx="85725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5. Физиологические резервы и их включение при физической активности.</a:t>
            </a:r>
            <a:endParaRPr lang="ru-RU" dirty="0"/>
          </a:p>
          <a:p>
            <a:r>
              <a:rPr lang="ru-RU" dirty="0"/>
              <a:t>     Физиологические резервы - способность органа, системы  органов и организма  в целом увеличивать функцию по сравнению с условиями относительного покоя.</a:t>
            </a:r>
          </a:p>
          <a:p>
            <a:r>
              <a:rPr lang="ru-RU" dirty="0"/>
              <a:t>      Некоторые показатели физиологических резервов системы дыхания и кровообращения  приведены в таблице1. Мобилизация физиологических резервов происходит в 3</a:t>
            </a:r>
            <a:r>
              <a:rPr lang="ru-RU" baseline="30000" dirty="0"/>
              <a:t>и</a:t>
            </a:r>
            <a:r>
              <a:rPr lang="ru-RU" dirty="0"/>
              <a:t> этапа. Первый этап  осуществляется при переходе из состояния покоя к  повседневной деятельности Предполагается, что человек в условиях повседневной жизни выполняется работу в пределах 35% от своих абсолютных возможностей. Механизм этого процесса- условные и безусловные рефлексы.</a:t>
            </a:r>
          </a:p>
          <a:p>
            <a:r>
              <a:rPr lang="ru-RU" dirty="0"/>
              <a:t>     Второй этап осуществляется при напряженной мышечной деятельности, при работе  от 35 до 50 % от  максимальных возможностей (тренировки, соревнования). Включение резервов происходит благодаря  нейрогуморальным влияниям, а также волевым усилиям и эмоциям.     Третий этап  наблюдается в борьбе за жизнь, даже после потери сознания. Включение резервов этого этапа обеспечиваются, по видимому, безусловно рефлекторным путем и обратной гуморальной связью.</a:t>
            </a:r>
          </a:p>
          <a:p>
            <a:r>
              <a:rPr lang="ru-RU" dirty="0"/>
              <a:t>     Диапазон физиологических резервов может быть увеличен за счет закаливания, физической тренировки, фармакологических средств </a:t>
            </a:r>
            <a:r>
              <a:rPr lang="ru-RU" dirty="0" err="1"/>
              <a:t>адаптогенов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1" y="1357296"/>
          <a:ext cx="8143934" cy="5214973"/>
        </p:xfrm>
        <a:graphic>
          <a:graphicData uri="http://schemas.openxmlformats.org/drawingml/2006/table">
            <a:tbl>
              <a:tblPr/>
              <a:tblGrid>
                <a:gridCol w="2035777"/>
                <a:gridCol w="2035777"/>
                <a:gridCol w="2035777"/>
                <a:gridCol w="2036603"/>
              </a:tblGrid>
              <a:tr h="1303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Покой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Работа максимальной мощности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Резерв, раз.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ЧСС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180-240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3-4 раза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АД, пульсов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40мм.рт.ст.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140-160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УОК, мл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240-320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3-4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МОК, л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20-35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4-7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ГД, л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5-6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10-12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2400" baseline="-25000">
                          <a:latin typeface="Times New Roman"/>
                          <a:ea typeface="Times New Roman"/>
                        </a:rPr>
                        <a:t>02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 л/мин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0,25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4-6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со</a:t>
                      </a:r>
                      <a:r>
                        <a:rPr lang="ru-RU" sz="2400" baseline="-25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 л/ мин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4-5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20-25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МОД л/мин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120-200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20-30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W </a:t>
                      </a:r>
                      <a:r>
                        <a:rPr lang="ru-RU" sz="2400" baseline="-25000">
                          <a:latin typeface="Times New Roman"/>
                          <a:ea typeface="Times New Roman"/>
                        </a:rPr>
                        <a:t>соч 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кгм/ мин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4-5</a:t>
                      </a: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85728"/>
            <a:ext cx="807249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№1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Показатели физиологических резервов системы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дыхания и кровообращения 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764386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/>
              <a:t>Цель лекции: </a:t>
            </a:r>
            <a:r>
              <a:rPr lang="ru-RU" sz="2800" dirty="0"/>
              <a:t>Раскрыть закономерности процессов адаптации организма к физическим нагрузкам и резервные возможности организма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/>
              <a:t>План лекции.</a:t>
            </a:r>
          </a:p>
          <a:p>
            <a:pPr lvl="0" algn="just"/>
            <a:r>
              <a:rPr lang="ru-RU" sz="3200" i="1" dirty="0" smtClean="0"/>
              <a:t>Спортивная физиология, ее цели и задачи</a:t>
            </a:r>
          </a:p>
          <a:p>
            <a:pPr lvl="0" algn="just"/>
            <a:r>
              <a:rPr lang="ru-RU" sz="3200" i="1" dirty="0" smtClean="0"/>
              <a:t>Значение спортивной физиологии для теории и практики физической культуры и спорта.</a:t>
            </a:r>
          </a:p>
          <a:p>
            <a:pPr lvl="0" algn="just"/>
            <a:r>
              <a:rPr lang="ru-RU" sz="3200" i="1" dirty="0" smtClean="0"/>
              <a:t>Адаптация к физическим нагрузкам. Стадии адаптации: срочная, переходная, долговременная.</a:t>
            </a:r>
          </a:p>
          <a:p>
            <a:pPr lvl="0" algn="just"/>
            <a:r>
              <a:rPr lang="ru-RU" sz="3200" i="1" dirty="0" smtClean="0"/>
              <a:t>Цена адаптации.</a:t>
            </a:r>
          </a:p>
          <a:p>
            <a:pPr lvl="0" algn="just"/>
            <a:r>
              <a:rPr lang="ru-RU" sz="3200" i="1" dirty="0" smtClean="0"/>
              <a:t>Физиологические резервы и их включение при физической активности.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010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1;2. Дисциплина физиологические основы физического воспитания и видов спорта- это специальный раздел физиологии человека, больше известный как спортивная физиология, изучающий изменения функции организма и их механизмы под влиянием мышечной (спортивной) деятельности и обосновывающий практические мероприятия по повышению ее эффективности.</a:t>
            </a:r>
          </a:p>
          <a:p>
            <a:pPr algn="just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    Спортивная физиология как учебная дисциплина, решает две основные цели.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3" y="214290"/>
            <a:ext cx="8501121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Первая цель</a:t>
            </a:r>
            <a:r>
              <a:rPr lang="ru-RU" sz="2800" dirty="0"/>
              <a:t> состоит в физиологическом обосновании закономерностей укрепления здоровья человека с помощью физических упражнений и повышения устойчивости его организма к действию различных неблагоприятных факторов внешней среды (температура, давление, радиация, загрязненность воздуха и воды, инфекции и т.д.), а также в сохранении и восстановлении работоспособности, препятствии развития раннего утомления и коррекции  </a:t>
            </a:r>
            <a:r>
              <a:rPr lang="ru-RU" sz="2800" dirty="0" err="1"/>
              <a:t>психоэмоциональных</a:t>
            </a:r>
            <a:r>
              <a:rPr lang="ru-RU" sz="2800" dirty="0"/>
              <a:t> перегрузок в процессе профессиональной деятельности человека. Эти  задачи спортивной физиологии решаются в рамках массовых форм физической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1439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/>
              <a:t>Вторая цель</a:t>
            </a:r>
            <a:r>
              <a:rPr lang="ru-RU" sz="2000" dirty="0"/>
              <a:t> спортивной физиологии заключается в физиологическом обосновании мероприятий направленных на достижение высоких спортивных результатов.  </a:t>
            </a:r>
          </a:p>
          <a:p>
            <a:pPr algn="just"/>
            <a:r>
              <a:rPr lang="ru-RU" sz="2000" dirty="0"/>
              <a:t>     Особенностью спортивной физиологии является то, что ее материалы могут быть получены только из экспериментов с человеком. Исследования проводятся до, во время и после двигательной активности. Разработаны специальные нагрузочные тесты, позволяющие дозировать физическую активность (</a:t>
            </a:r>
            <a:r>
              <a:rPr lang="ru-RU" sz="2000" dirty="0" err="1"/>
              <a:t>велоэргометрия</a:t>
            </a:r>
            <a:r>
              <a:rPr lang="ru-RU" sz="2000" dirty="0"/>
              <a:t>, бегущая дорожка, восхождение на ступеньку, ручная </a:t>
            </a:r>
            <a:r>
              <a:rPr lang="ru-RU" sz="2000" dirty="0" err="1"/>
              <a:t>эргометрия</a:t>
            </a:r>
            <a:r>
              <a:rPr lang="ru-RU" sz="2000" dirty="0"/>
              <a:t>) и регистрировать соответствующие изменения функции организма в различные периоды деятельности человека.</a:t>
            </a:r>
          </a:p>
          <a:p>
            <a:pPr algn="just"/>
            <a:r>
              <a:rPr lang="ru-RU" sz="2000" dirty="0"/>
              <a:t>     Для оценки функционального состояния используются различные физиологические показатели: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79296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u="sng" dirty="0"/>
              <a:t>Система крови</a:t>
            </a:r>
            <a:r>
              <a:rPr lang="ru-RU" sz="2800" b="1" dirty="0"/>
              <a:t>:</a:t>
            </a:r>
            <a:r>
              <a:rPr lang="ru-RU" sz="2800" dirty="0"/>
              <a:t> измеряются количество форменных элементов крови (эритроциты, лейкоциты, тромбоциты), показатели кислотно-щелочного состояния крови (</a:t>
            </a:r>
            <a:r>
              <a:rPr lang="ru-RU" sz="2800" dirty="0" err="1"/>
              <a:t>рН</a:t>
            </a:r>
            <a:r>
              <a:rPr lang="ru-RU" sz="2800" dirty="0"/>
              <a:t>, рСО</a:t>
            </a:r>
            <a:r>
              <a:rPr lang="ru-RU" sz="2800" baseline="-25000" dirty="0"/>
              <a:t>2, </a:t>
            </a:r>
            <a:r>
              <a:rPr lang="ru-RU" sz="2800" dirty="0"/>
              <a:t> ВЕ), концентрация сахара, молочной кислоты, мочевины и гемоглобина.</a:t>
            </a:r>
          </a:p>
          <a:p>
            <a:pPr algn="just"/>
            <a:r>
              <a:rPr lang="ru-RU" sz="2800" dirty="0"/>
              <a:t>     </a:t>
            </a:r>
            <a:r>
              <a:rPr lang="ru-RU" sz="2800" b="1" u="sng" dirty="0"/>
              <a:t>Система кровообращения</a:t>
            </a:r>
            <a:r>
              <a:rPr lang="ru-RU" sz="2800" b="1" dirty="0"/>
              <a:t>:</a:t>
            </a:r>
            <a:r>
              <a:rPr lang="ru-RU" sz="2800" dirty="0"/>
              <a:t> измеряются частота сердечных сокращений, максимальное и минимальное   артериальное давление, электрокардиограмма систолический и минутный объем крови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00105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/>
              <a:t>Система дыхания</a:t>
            </a:r>
            <a:r>
              <a:rPr lang="ru-RU" sz="3200" b="1" dirty="0"/>
              <a:t>:</a:t>
            </a:r>
            <a:r>
              <a:rPr lang="ru-RU" sz="3200" dirty="0"/>
              <a:t> измеряются частота дыхания, дыхательный объем, минутный объем дыхания, жизненная емкость легких, потребление кислорода и выделение углекислого газа. Большое значение  имеет определение максимального потребления кислорода (МПК) как общего показателя характеризующего деятельность трех систем: системы крови, кровообращения и дыхания.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7" y="357166"/>
            <a:ext cx="828680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/>
              <a:t>Нервно-мышечная</a:t>
            </a:r>
            <a:r>
              <a:rPr lang="ru-RU" sz="2000" dirty="0"/>
              <a:t> система: измеряются сила мышц, тонус мышц, электрическая активность мышц и др.</a:t>
            </a:r>
          </a:p>
          <a:p>
            <a:pPr algn="just"/>
            <a:r>
              <a:rPr lang="ru-RU" sz="2000" dirty="0"/>
              <a:t>     Результаты проводимых исследований дают возможность тренеру (преподавателю) составить научно обоснованный режим  тренировочных занятий, режим жизни, объем и интенсивность физических нагрузок. Исследуя и учитывая адаптацию и резервные возможности организма человека, спортивная физиология обосновывает пути и средства повышения  работоспособности, ускорения восстановительных процессов, предупреждения переутомления, перенапряжения и патологических сдвигов  функции организма, а также профилактику возникновения различных заболеваний. </a:t>
            </a:r>
          </a:p>
          <a:p>
            <a:pPr algn="just"/>
            <a:r>
              <a:rPr lang="ru-RU" sz="2000" dirty="0"/>
              <a:t>     При этом необходимо помнить, что физиологические особенности функций организма следует изучать и оценивать раздельно как в отношении массовой физической культуры и физической подготовки специальных контингентов (военнослужащие, пожарные, геологи, студенты, школьники и др.), так и отношении различных видов спорта, особенно спорта высших достижений.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1319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6</cp:revision>
  <dcterms:created xsi:type="dcterms:W3CDTF">2016-03-29T07:19:55Z</dcterms:created>
  <dcterms:modified xsi:type="dcterms:W3CDTF">2016-03-30T03:18:02Z</dcterms:modified>
</cp:coreProperties>
</file>