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374" autoAdjust="0"/>
  </p:normalViewPr>
  <p:slideViewPr>
    <p:cSldViewPr>
      <p:cViewPr varScale="1">
        <p:scale>
          <a:sx n="88" d="100"/>
          <a:sy n="88" d="100"/>
        </p:scale>
        <p:origin x="-654" y="3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ABF8D20-9C62-4F74-9514-7A0525D2B106}" type="datetimeFigureOut">
              <a:rPr lang="ru-RU" smtClean="0"/>
              <a:pPr/>
              <a:t>19.03.2020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DF2CDC1-628A-4B3E-BF57-C40F20C335A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BF8D20-9C62-4F74-9514-7A0525D2B106}"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F2CDC1-628A-4B3E-BF57-C40F20C335A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BF8D20-9C62-4F74-9514-7A0525D2B106}"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F2CDC1-628A-4B3E-BF57-C40F20C335A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ABF8D20-9C62-4F74-9514-7A0525D2B106}" type="datetimeFigureOut">
              <a:rPr lang="ru-RU" smtClean="0"/>
              <a:pPr/>
              <a:t>19.03.2020</a:t>
            </a:fld>
            <a:endParaRPr lang="ru-RU"/>
          </a:p>
        </p:txBody>
      </p:sp>
      <p:sp>
        <p:nvSpPr>
          <p:cNvPr id="9" name="Номер слайда 8"/>
          <p:cNvSpPr>
            <a:spLocks noGrp="1"/>
          </p:cNvSpPr>
          <p:nvPr>
            <p:ph type="sldNum" sz="quarter" idx="15"/>
          </p:nvPr>
        </p:nvSpPr>
        <p:spPr/>
        <p:txBody>
          <a:bodyPr rtlCol="0"/>
          <a:lstStyle/>
          <a:p>
            <a:fld id="{EDF2CDC1-628A-4B3E-BF57-C40F20C335AB}"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ABF8D20-9C62-4F74-9514-7A0525D2B106}" type="datetimeFigureOut">
              <a:rPr lang="ru-RU" smtClean="0"/>
              <a:pPr/>
              <a:t>19.03.2020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DF2CDC1-628A-4B3E-BF57-C40F20C335A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ABF8D20-9C62-4F74-9514-7A0525D2B106}"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F2CDC1-628A-4B3E-BF57-C40F20C335AB}"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ABF8D20-9C62-4F74-9514-7A0525D2B106}"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F2CDC1-628A-4B3E-BF57-C40F20C335AB}"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ABF8D20-9C62-4F74-9514-7A0525D2B106}" type="datetimeFigureOut">
              <a:rPr lang="ru-RU" smtClean="0"/>
              <a:pPr/>
              <a:t>19.03.2020</a:t>
            </a:fld>
            <a:endParaRPr lang="ru-RU"/>
          </a:p>
        </p:txBody>
      </p:sp>
      <p:sp>
        <p:nvSpPr>
          <p:cNvPr id="7" name="Номер слайда 6"/>
          <p:cNvSpPr>
            <a:spLocks noGrp="1"/>
          </p:cNvSpPr>
          <p:nvPr>
            <p:ph type="sldNum" sz="quarter" idx="11"/>
          </p:nvPr>
        </p:nvSpPr>
        <p:spPr/>
        <p:txBody>
          <a:bodyPr rtlCol="0"/>
          <a:lstStyle/>
          <a:p>
            <a:fld id="{EDF2CDC1-628A-4B3E-BF57-C40F20C335AB}"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BF8D20-9C62-4F74-9514-7A0525D2B106}"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F2CDC1-628A-4B3E-BF57-C40F20C335A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ABF8D20-9C62-4F74-9514-7A0525D2B106}" type="datetimeFigureOut">
              <a:rPr lang="ru-RU" smtClean="0"/>
              <a:pPr/>
              <a:t>19.03.2020</a:t>
            </a:fld>
            <a:endParaRPr lang="ru-RU"/>
          </a:p>
        </p:txBody>
      </p:sp>
      <p:sp>
        <p:nvSpPr>
          <p:cNvPr id="22" name="Номер слайда 21"/>
          <p:cNvSpPr>
            <a:spLocks noGrp="1"/>
          </p:cNvSpPr>
          <p:nvPr>
            <p:ph type="sldNum" sz="quarter" idx="15"/>
          </p:nvPr>
        </p:nvSpPr>
        <p:spPr/>
        <p:txBody>
          <a:bodyPr rtlCol="0"/>
          <a:lstStyle/>
          <a:p>
            <a:fld id="{EDF2CDC1-628A-4B3E-BF57-C40F20C335AB}"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ABF8D20-9C62-4F74-9514-7A0525D2B106}" type="datetimeFigureOut">
              <a:rPr lang="ru-RU" smtClean="0"/>
              <a:pPr/>
              <a:t>19.03.2020</a:t>
            </a:fld>
            <a:endParaRPr lang="ru-RU"/>
          </a:p>
        </p:txBody>
      </p:sp>
      <p:sp>
        <p:nvSpPr>
          <p:cNvPr id="18" name="Номер слайда 17"/>
          <p:cNvSpPr>
            <a:spLocks noGrp="1"/>
          </p:cNvSpPr>
          <p:nvPr>
            <p:ph type="sldNum" sz="quarter" idx="11"/>
          </p:nvPr>
        </p:nvSpPr>
        <p:spPr/>
        <p:txBody>
          <a:bodyPr rtlCol="0"/>
          <a:lstStyle/>
          <a:p>
            <a:fld id="{EDF2CDC1-628A-4B3E-BF57-C40F20C335AB}"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BF8D20-9C62-4F74-9514-7A0525D2B106}" type="datetimeFigureOut">
              <a:rPr lang="ru-RU" smtClean="0"/>
              <a:pPr/>
              <a:t>19.03.2020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F2CDC1-628A-4B3E-BF57-C40F20C335A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500042"/>
            <a:ext cx="8643998" cy="3857652"/>
          </a:xfrm>
        </p:spPr>
        <p:txBody>
          <a:bodyPr>
            <a:noAutofit/>
          </a:bodyPr>
          <a:lstStyle/>
          <a:p>
            <a:pPr algn="ctr"/>
            <a:r>
              <a:rPr lang="ru-RU" sz="4400" i="1" dirty="0" err="1" smtClean="0">
                <a:solidFill>
                  <a:schemeClr val="tx2">
                    <a:lumMod val="50000"/>
                  </a:schemeClr>
                </a:solidFill>
              </a:rPr>
              <a:t>Дәріс тақырыбы:</a:t>
            </a:r>
            <a:r>
              <a:rPr lang="ru-RU" sz="4400" i="1" dirty="0" smtClean="0">
                <a:solidFill>
                  <a:schemeClr val="tx2">
                    <a:lumMod val="50000"/>
                  </a:schemeClr>
                </a:solidFill>
              </a:rPr>
              <a:t> </a:t>
            </a:r>
            <a:endParaRPr lang="ru-RU" sz="4400" i="1" dirty="0" smtClean="0">
              <a:solidFill>
                <a:schemeClr val="tx2">
                  <a:lumMod val="50000"/>
                </a:schemeClr>
              </a:solidFill>
            </a:endParaRPr>
          </a:p>
          <a:p>
            <a:pPr algn="ctr"/>
            <a:r>
              <a:rPr lang="ru-RU" sz="4400" i="1" dirty="0" smtClean="0">
                <a:solidFill>
                  <a:schemeClr val="tx1"/>
                </a:solidFill>
              </a:rPr>
              <a:t>«</a:t>
            </a:r>
            <a:r>
              <a:rPr lang="kk-KZ" sz="4400" i="1" dirty="0" smtClean="0">
                <a:solidFill>
                  <a:schemeClr val="tx1"/>
                </a:solidFill>
                <a:latin typeface="Times New Roman" pitchFamily="18" charset="0"/>
                <a:cs typeface="Times New Roman" pitchFamily="18" charset="0"/>
              </a:rPr>
              <a:t>Бұлшық ет </a:t>
            </a:r>
            <a:r>
              <a:rPr lang="kk-KZ" sz="4400" i="1" dirty="0" smtClean="0">
                <a:solidFill>
                  <a:schemeClr val="tx1"/>
                </a:solidFill>
                <a:latin typeface="Times New Roman" pitchFamily="18" charset="0"/>
                <a:cs typeface="Times New Roman" pitchFamily="18" charset="0"/>
              </a:rPr>
              <a:t>қызметіне бейімделу. Ағзаның </a:t>
            </a:r>
            <a:r>
              <a:rPr lang="kk-KZ" sz="4400" i="1" dirty="0" smtClean="0">
                <a:solidFill>
                  <a:schemeClr val="tx1"/>
                </a:solidFill>
                <a:latin typeface="Times New Roman" pitchFamily="18" charset="0"/>
                <a:cs typeface="Times New Roman" pitchFamily="18" charset="0"/>
              </a:rPr>
              <a:t>функционалды </a:t>
            </a:r>
            <a:r>
              <a:rPr lang="kk-KZ" sz="4400" i="1" dirty="0" smtClean="0">
                <a:solidFill>
                  <a:schemeClr val="tx1"/>
                </a:solidFill>
                <a:latin typeface="Times New Roman" pitchFamily="18" charset="0"/>
                <a:cs typeface="Times New Roman" pitchFamily="18" charset="0"/>
              </a:rPr>
              <a:t>қорлары</a:t>
            </a:r>
            <a:r>
              <a:rPr lang="ru-RU" sz="4400" i="1" dirty="0" smtClean="0">
                <a:solidFill>
                  <a:schemeClr val="tx1"/>
                </a:solidFill>
              </a:rPr>
              <a:t>»</a:t>
            </a:r>
            <a:endParaRPr lang="ru-RU" sz="4400" i="1" dirty="0" smtClean="0">
              <a:solidFill>
                <a:schemeClr val="tx1"/>
              </a:solidFill>
            </a:endParaRPr>
          </a:p>
          <a:p>
            <a:pPr algn="r"/>
            <a:endParaRPr lang="ru-RU" sz="2400" dirty="0" smtClean="0">
              <a:solidFill>
                <a:srgbClr val="FF0000"/>
              </a:solidFill>
              <a:latin typeface="Comic Sans MS" pitchFamily="66" charset="0"/>
            </a:endParaRPr>
          </a:p>
          <a:p>
            <a:pPr algn="r"/>
            <a:endParaRPr lang="ru-RU" sz="2400" dirty="0" smtClean="0">
              <a:solidFill>
                <a:srgbClr val="FF0000"/>
              </a:solidFill>
              <a:latin typeface="Comic Sans MS" pitchFamily="66" charset="0"/>
            </a:endParaRPr>
          </a:p>
          <a:p>
            <a:pPr algn="r"/>
            <a:r>
              <a:rPr lang="kk-KZ" sz="2400" dirty="0" smtClean="0">
                <a:solidFill>
                  <a:srgbClr val="7030A0"/>
                </a:solidFill>
                <a:latin typeface="Comic Sans MS" pitchFamily="66" charset="0"/>
              </a:rPr>
              <a:t>Құрастырушы Лесбекова Р.Б.</a:t>
            </a:r>
            <a:endParaRPr lang="ru-RU" sz="2400" dirty="0" smtClean="0">
              <a:solidFill>
                <a:srgbClr val="7030A0"/>
              </a:solidFill>
              <a:latin typeface="Comic Sans MS" pitchFamily="66" charset="0"/>
            </a:endParaRPr>
          </a:p>
          <a:p>
            <a:pPr algn="ctr"/>
            <a:endParaRPr lang="ru-RU" sz="44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9" y="285728"/>
            <a:ext cx="8286808" cy="4555093"/>
          </a:xfrm>
          <a:prstGeom prst="rect">
            <a:avLst/>
          </a:prstGeom>
          <a:noFill/>
        </p:spPr>
        <p:txBody>
          <a:bodyPr wrap="square" rtlCol="0">
            <a:spAutoFit/>
          </a:bodyPr>
          <a:lstStyle/>
          <a:p>
            <a:pPr algn="just"/>
            <a:r>
              <a:rPr lang="ru-RU" b="1" dirty="0">
                <a:solidFill>
                  <a:srgbClr val="C00000"/>
                </a:solidFill>
              </a:rPr>
              <a:t>3</a:t>
            </a:r>
            <a:r>
              <a:rPr lang="ru-RU" sz="2000" b="1" dirty="0">
                <a:solidFill>
                  <a:srgbClr val="C00000"/>
                </a:solidFill>
              </a:rPr>
              <a:t>. Адаптация к физическим нагрузкам.</a:t>
            </a:r>
            <a:endParaRPr lang="ru-RU" sz="2000" dirty="0">
              <a:solidFill>
                <a:srgbClr val="C00000"/>
              </a:solidFill>
            </a:endParaRPr>
          </a:p>
          <a:p>
            <a:r>
              <a:rPr lang="kk-KZ" b="1" dirty="0" smtClean="0"/>
              <a:t>3. Дене жүктемелеріне бейімделу. </a:t>
            </a:r>
            <a:r>
              <a:rPr lang="kk-KZ" dirty="0" smtClean="0"/>
              <a:t>Физиологиялық бейімделу – ағзаның қоршаған ортаның өзгерістеріне  қалыптасу негізінде жатады және оның ішкі ортасының салыстырмалы тұрақтылығын – гомеостазды сақтауға бағытталады.</a:t>
            </a:r>
            <a:endParaRPr lang="ru-RU" dirty="0" smtClean="0"/>
          </a:p>
          <a:p>
            <a:r>
              <a:rPr lang="kk-KZ" dirty="0" smtClean="0"/>
              <a:t>	Бейімделу реакциялары жалпы (арнайы емес) және жекелей (арнайы)  болып бөлінеді. Жалпы реакциялар кез келген күшті, ұзақ әсерден туындап, ағза қызметінің бірегей ығысуымен жүреді. Жекелей немесе арнайы  реакциялар әсер ететін фактордың (дене жүктемесінің, суықтың, гипоксияның) сипатына және қасиеттеріне байланысты болады. Жалпы реакциялар жүйке жүйесінің симпатикалық бөлімінің және стресс-синдромның күшті қозуынан туындайды. Арнайы реакциялар экстремалді жағдайларда айқындалады, олар қоршаған ортаның нақты бір жағдайларына  (космостық корабльде ұшу, суға сүңгу) бейімделуге бағытталған.</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8143932" cy="19328368"/>
          </a:xfrm>
          <a:prstGeom prst="rect">
            <a:avLst/>
          </a:prstGeom>
          <a:noFill/>
        </p:spPr>
        <p:txBody>
          <a:bodyPr wrap="square" rtlCol="0">
            <a:spAutoFit/>
          </a:bodyPr>
          <a:lstStyle/>
          <a:p>
            <a:r>
              <a:rPr lang="kk-KZ" sz="2800" b="1" dirty="0" smtClean="0"/>
              <a:t>Бейімделу кезеңдері. </a:t>
            </a:r>
            <a:r>
              <a:rPr lang="kk-KZ" sz="2800" dirty="0" smtClean="0"/>
              <a:t>Ағзаның бұлшық ет қызметіне </a:t>
            </a:r>
            <a:r>
              <a:rPr lang="kk-KZ" sz="2800" dirty="0" smtClean="0"/>
              <a:t>бейімделуінің </a:t>
            </a:r>
            <a:r>
              <a:rPr lang="kk-KZ" sz="2800" dirty="0" smtClean="0"/>
              <a:t>үш </a:t>
            </a:r>
            <a:r>
              <a:rPr lang="kk-KZ" sz="2800" dirty="0" smtClean="0"/>
              <a:t>кезеңі </a:t>
            </a:r>
            <a:r>
              <a:rPr lang="kk-KZ" sz="2800" dirty="0" smtClean="0"/>
              <a:t>бар.</a:t>
            </a:r>
            <a:endParaRPr lang="ru-RU" sz="2800" dirty="0" smtClean="0"/>
          </a:p>
          <a:p>
            <a:r>
              <a:rPr lang="kk-KZ" sz="2800" dirty="0" smtClean="0"/>
              <a:t>	Бірінші кезең – жедел бейімделу  жұмыс бастала салысымен қалыптасады. </a:t>
            </a:r>
            <a:r>
              <a:rPr lang="kk-KZ" sz="2800" dirty="0" smtClean="0"/>
              <a:t> Қимыл жауабы күші, уақыты бойынша жеткіліксіз болады, үйлесімділігі нақты болмайды. Жаттықпаған адамның жүгіруін мысал етуге болады. Қимылдардың жүйкелік-гуморалді реттелуі мен </a:t>
            </a:r>
            <a:r>
              <a:rPr lang="kk-KZ" sz="2800" dirty="0" smtClean="0"/>
              <a:t>қызмет етуші </a:t>
            </a:r>
            <a:r>
              <a:rPr lang="kk-KZ" sz="2800" dirty="0" smtClean="0"/>
              <a:t>мүшелердің механизмдері жетілмеген болады.Стресс реакция және вегетативті жүйке жүйесінің симпатикалық бөлімінің реакциясы басым айқындалады.</a:t>
            </a:r>
            <a:r>
              <a:rPr lang="ru-RU" sz="2800" dirty="0" smtClean="0"/>
              <a:t> </a:t>
            </a:r>
            <a:r>
              <a:rPr lang="ru-RU" sz="2800" dirty="0" smtClean="0"/>
              <a:t>Гипофиз </a:t>
            </a:r>
            <a:r>
              <a:rPr lang="ru-RU" sz="2800" dirty="0" err="1" smtClean="0"/>
              <a:t>гормондарының әсерінен </a:t>
            </a:r>
            <a:r>
              <a:rPr lang="ru-RU" sz="2800" dirty="0" smtClean="0"/>
              <a:t>нуклеин </a:t>
            </a:r>
            <a:r>
              <a:rPr lang="ru-RU" sz="2800" dirty="0" err="1" smtClean="0"/>
              <a:t>қышқылдары </a:t>
            </a:r>
            <a:r>
              <a:rPr lang="ru-RU" sz="2800" dirty="0" smtClean="0"/>
              <a:t>мен </a:t>
            </a:r>
            <a:r>
              <a:rPr lang="ru-RU" sz="2800" dirty="0" err="1" smtClean="0"/>
              <a:t>белоктар</a:t>
            </a:r>
            <a:r>
              <a:rPr lang="ru-RU" sz="2800" dirty="0" smtClean="0"/>
              <a:t> </a:t>
            </a:r>
            <a:r>
              <a:rPr lang="ru-RU" sz="2800" dirty="0" err="1" smtClean="0"/>
              <a:t>түзілуіне ықпал ететін</a:t>
            </a:r>
            <a:r>
              <a:rPr lang="ru-RU" sz="2800" dirty="0" smtClean="0"/>
              <a:t> </a:t>
            </a:r>
            <a:r>
              <a:rPr lang="ru-RU" sz="2800" dirty="0" err="1" smtClean="0"/>
              <a:t>андрогенді</a:t>
            </a:r>
            <a:r>
              <a:rPr lang="ru-RU" sz="2800" dirty="0" smtClean="0"/>
              <a:t> </a:t>
            </a:r>
            <a:r>
              <a:rPr lang="ru-RU" sz="2800" dirty="0" err="1" smtClean="0"/>
              <a:t>және бүйрекүсті безі</a:t>
            </a:r>
            <a:r>
              <a:rPr lang="ru-RU" sz="2800" dirty="0" smtClean="0"/>
              <a:t> </a:t>
            </a:r>
            <a:r>
              <a:rPr lang="ru-RU" sz="2800" dirty="0" err="1" smtClean="0"/>
              <a:t>гормондары</a:t>
            </a:r>
            <a:r>
              <a:rPr lang="ru-RU" sz="2800" dirty="0" smtClean="0"/>
              <a:t> </a:t>
            </a:r>
            <a:r>
              <a:rPr lang="ru-RU" sz="2800" dirty="0" err="1" smtClean="0"/>
              <a:t>көптеп бөлінеді</a:t>
            </a:r>
            <a:r>
              <a:rPr lang="ru-RU" sz="2800" dirty="0" smtClean="0"/>
              <a:t>. </a:t>
            </a:r>
            <a:endParaRPr lang="kk-KZ" sz="2800" dirty="0" smtClean="0"/>
          </a:p>
          <a:p>
            <a:r>
              <a:rPr lang="ru-RU" sz="2800" dirty="0" smtClean="0"/>
              <a:t>        </a:t>
            </a:r>
            <a:r>
              <a:rPr lang="kk-KZ" sz="2800" dirty="0" smtClean="0"/>
              <a:t>Екінші </a:t>
            </a:r>
            <a:r>
              <a:rPr lang="kk-KZ" sz="2800" dirty="0" smtClean="0"/>
              <a:t>– жеделден ұзақ бейімделуге өтуді қамтамасыз етеін өтпелі кезең. Бұл кезеңде ОЖЖ-де шартты қимыл реакцияларының жинағы қалыптасады, олар қызмет бағдарларын өзара және вегетативті қамтамасыз ету жүйелерімен 	байланысын жетілдіреді.</a:t>
            </a:r>
            <a:endParaRPr lang="ru-RU" sz="2800" dirty="0" smtClean="0"/>
          </a:p>
          <a:p>
            <a:r>
              <a:rPr lang="kk-KZ" sz="2800" dirty="0" smtClean="0"/>
              <a:t>  </a:t>
            </a:r>
            <a:r>
              <a:rPr lang="kk-KZ" sz="2800" dirty="0" smtClean="0"/>
              <a:t>    Үшінші </a:t>
            </a:r>
            <a:r>
              <a:rPr lang="kk-KZ" sz="2800" dirty="0" smtClean="0"/>
              <a:t>– ұзақ бейімделу кезеңі. Бұл кезеңде ұлпалардың бейімделу гормондарына сезімталдығы артады да, мұндай гормондардың бөлінуі азаяды.  Қаңқа бұлшық еттерінде </a:t>
            </a:r>
            <a:r>
              <a:rPr lang="kk-KZ" sz="2800" dirty="0" smtClean="0"/>
              <a:t>күшке </a:t>
            </a:r>
            <a:r>
              <a:rPr lang="kk-KZ" sz="2800" dirty="0" smtClean="0"/>
              <a:t>жаттығу кезінде </a:t>
            </a:r>
            <a:r>
              <a:rPr lang="kk-KZ" sz="2800" dirty="0" smtClean="0"/>
              <a:t>бұлшық </a:t>
            </a:r>
            <a:r>
              <a:rPr lang="kk-KZ" sz="2800" dirty="0" smtClean="0"/>
              <a:t>еттердің миофибриллярлы </a:t>
            </a:r>
            <a:r>
              <a:rPr lang="kk-KZ" sz="2800" dirty="0" smtClean="0"/>
              <a:t>және төзімділікке жаттығу кезінде саркоплазмалық </a:t>
            </a:r>
            <a:r>
              <a:rPr lang="kk-KZ" sz="2800" dirty="0" smtClean="0"/>
              <a:t>гипертрофиясы дамиды. </a:t>
            </a:r>
            <a:r>
              <a:rPr lang="kk-KZ" sz="2800" dirty="0" smtClean="0"/>
              <a:t>Сыртқы тыныс  алу мен қан айналым жүйелерінің қызметі артады. </a:t>
            </a:r>
          </a:p>
          <a:p>
            <a:r>
              <a:rPr lang="ru-RU" sz="2800" dirty="0" err="1" smtClean="0"/>
              <a:t>Бұл кезеңде жалпы</a:t>
            </a:r>
            <a:r>
              <a:rPr lang="ru-RU" sz="2800" dirty="0" smtClean="0"/>
              <a:t> </a:t>
            </a:r>
            <a:r>
              <a:rPr lang="ru-RU" sz="2800" dirty="0" err="1" smtClean="0"/>
              <a:t>және арнайы</a:t>
            </a:r>
            <a:r>
              <a:rPr lang="ru-RU" sz="2800" dirty="0" smtClean="0"/>
              <a:t> </a:t>
            </a:r>
            <a:r>
              <a:rPr lang="ru-RU" sz="2800" dirty="0" err="1" smtClean="0"/>
              <a:t>жұмысқабылеттілік артады</a:t>
            </a:r>
            <a:r>
              <a:rPr lang="ru-RU" sz="2800" dirty="0" smtClean="0"/>
              <a:t>, </a:t>
            </a:r>
            <a:r>
              <a:rPr lang="ru-RU" sz="2800" dirty="0" err="1" smtClean="0"/>
              <a:t>ағзаның қоршаған ортаның жағымсыз әсерлеріне сезімталдығы төмендейді, Осыған орай</a:t>
            </a:r>
            <a:r>
              <a:rPr lang="ru-RU" sz="2800" dirty="0" smtClean="0"/>
              <a:t>, </a:t>
            </a:r>
            <a:r>
              <a:rPr lang="ru-RU" sz="2800" dirty="0" err="1" smtClean="0"/>
              <a:t>бейімделудің тоғысу жолы</a:t>
            </a:r>
            <a:r>
              <a:rPr lang="ru-RU" sz="2800" dirty="0" smtClean="0"/>
              <a:t> </a:t>
            </a:r>
            <a:r>
              <a:rPr lang="ru-RU" sz="2800" dirty="0" err="1" smtClean="0"/>
              <a:t>айқындалады, оның мәні </a:t>
            </a:r>
            <a:r>
              <a:rPr lang="ru-RU" sz="2800" dirty="0" smtClean="0"/>
              <a:t>– </a:t>
            </a:r>
            <a:r>
              <a:rPr lang="ru-RU" sz="2800" dirty="0" err="1" smtClean="0"/>
              <a:t>бір</a:t>
            </a:r>
            <a:r>
              <a:rPr lang="ru-RU" sz="2800" dirty="0" smtClean="0"/>
              <a:t> </a:t>
            </a:r>
            <a:r>
              <a:rPr lang="ru-RU" sz="2800" dirty="0" err="1" smtClean="0"/>
              <a:t>факторға бейімлделу</a:t>
            </a:r>
            <a:r>
              <a:rPr lang="ru-RU" sz="2800" dirty="0" smtClean="0"/>
              <a:t> </a:t>
            </a:r>
            <a:r>
              <a:rPr lang="ru-RU" sz="2800" dirty="0" err="1" smtClean="0"/>
              <a:t>кезінде</a:t>
            </a:r>
            <a:r>
              <a:rPr lang="ru-RU" sz="2800" dirty="0" smtClean="0"/>
              <a:t> </a:t>
            </a:r>
            <a:r>
              <a:rPr lang="ru-RU" sz="2800" dirty="0" err="1" smtClean="0"/>
              <a:t>біруақытта қоршаған ортаның басқа факторларына</a:t>
            </a:r>
            <a:r>
              <a:rPr lang="ru-RU" sz="2800" dirty="0" smtClean="0"/>
              <a:t> да (гипоксия, </a:t>
            </a:r>
            <a:r>
              <a:rPr lang="ru-RU" sz="2800" dirty="0" err="1" smtClean="0"/>
              <a:t>суық, жылы</a:t>
            </a:r>
            <a:r>
              <a:rPr lang="ru-RU" sz="2800" dirty="0" smtClean="0"/>
              <a:t>) </a:t>
            </a:r>
            <a:r>
              <a:rPr lang="ru-RU" sz="2800" dirty="0" err="1" smtClean="0"/>
              <a:t>бейімделу</a:t>
            </a:r>
            <a:r>
              <a:rPr lang="ru-RU" sz="2800" dirty="0" smtClean="0"/>
              <a:t> </a:t>
            </a:r>
            <a:r>
              <a:rPr lang="ru-RU" sz="2800" dirty="0" err="1" smtClean="0"/>
              <a:t>жүреді, яғни бейімделу</a:t>
            </a:r>
            <a:r>
              <a:rPr lang="ru-RU" sz="2800" dirty="0" smtClean="0"/>
              <a:t> </a:t>
            </a:r>
            <a:r>
              <a:rPr lang="ru-RU" sz="2800" dirty="0" err="1" smtClean="0"/>
              <a:t>механизмі</a:t>
            </a:r>
            <a:r>
              <a:rPr lang="ru-RU" sz="2800" dirty="0" smtClean="0"/>
              <a:t> мен </a:t>
            </a:r>
            <a:r>
              <a:rPr lang="ru-RU" sz="2800" dirty="0" err="1" smtClean="0"/>
              <a:t>оның құрылымы бір</a:t>
            </a:r>
            <a:r>
              <a:rPr lang="ru-RU" sz="2800" dirty="0" smtClean="0"/>
              <a:t>. </a:t>
            </a:r>
            <a:endParaRPr lang="ru-RU" sz="2800" dirty="0" smtClean="0"/>
          </a:p>
          <a:p>
            <a:r>
              <a:rPr lang="kk-KZ" sz="2800" dirty="0" smtClean="0"/>
              <a:t>	</a:t>
            </a:r>
            <a:endParaRPr lang="ru-RU" sz="28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1"/>
            <a:ext cx="8572560" cy="6463308"/>
          </a:xfrm>
          <a:prstGeom prst="rect">
            <a:avLst/>
          </a:prstGeom>
          <a:noFill/>
        </p:spPr>
        <p:txBody>
          <a:bodyPr wrap="square" rtlCol="0">
            <a:spAutoFit/>
          </a:bodyPr>
          <a:lstStyle/>
          <a:p>
            <a:r>
              <a:rPr lang="kk-KZ" b="1" dirty="0" smtClean="0"/>
              <a:t>5. Ағзаның физиологиялық қорлары және олардың дене белсенділігі кезінде қосылуы</a:t>
            </a:r>
            <a:r>
              <a:rPr lang="kk-KZ" dirty="0" smtClean="0"/>
              <a:t>. </a:t>
            </a:r>
            <a:endParaRPr lang="ru-RU" dirty="0" smtClean="0"/>
          </a:p>
          <a:p>
            <a:r>
              <a:rPr lang="kk-KZ" dirty="0" smtClean="0"/>
              <a:t>  Ағзаның физиологиялық қорлары – мүшелердің, мүшелер жүйесінің және бүтін ағзаның салыстырмалы түрде тыныштық күйдегімен салыстырғанда өзінің жұмысқа қабілеттілігін арттыра алу қабілеті. </a:t>
            </a:r>
            <a:endParaRPr lang="ru-RU" dirty="0" smtClean="0"/>
          </a:p>
          <a:p>
            <a:r>
              <a:rPr lang="kk-KZ" dirty="0" smtClean="0"/>
              <a:t>	Тыныс алу және қан айналым жүйелерінің кейбір физиологиялық көрсеткіштері кестеде келтірілген.</a:t>
            </a:r>
            <a:endParaRPr lang="ru-RU" dirty="0" smtClean="0"/>
          </a:p>
          <a:p>
            <a:r>
              <a:rPr lang="kk-KZ" dirty="0" smtClean="0"/>
              <a:t> </a:t>
            </a:r>
            <a:endParaRPr lang="ru-RU" dirty="0" smtClean="0"/>
          </a:p>
          <a:p>
            <a:endParaRPr lang="ru-RU" dirty="0" smtClean="0"/>
          </a:p>
          <a:p>
            <a:r>
              <a:rPr lang="kk-KZ" dirty="0" smtClean="0"/>
              <a:t>	Физологиялық қорлардың қосылуы 3 сатыдан тұрады. </a:t>
            </a:r>
            <a:r>
              <a:rPr lang="kk-KZ" b="1" dirty="0" smtClean="0"/>
              <a:t>Бірінші саты</a:t>
            </a:r>
            <a:r>
              <a:rPr lang="kk-KZ" dirty="0" smtClean="0"/>
              <a:t> тыныштық күйден күнделікті тіршілікке көшкен кезде жүзеге асады, бұл кезде қимыл бірліктерінің (ағзаның абсолютті мүмкіндіктерінің) </a:t>
            </a:r>
            <a:r>
              <a:rPr lang="kk-KZ" dirty="0" smtClean="0"/>
              <a:t>35% </a:t>
            </a:r>
            <a:r>
              <a:rPr lang="kk-KZ" dirty="0" smtClean="0"/>
              <a:t>қосылады. Бұл процестің механизмін– шартты және шартсыз рефлекстер құрайды. </a:t>
            </a:r>
            <a:r>
              <a:rPr lang="kk-KZ" b="1" dirty="0" smtClean="0"/>
              <a:t>Екінші саты </a:t>
            </a:r>
            <a:r>
              <a:rPr lang="kk-KZ" dirty="0" smtClean="0"/>
              <a:t>қарқынды жұмыс кезінде (шынығу, жарыс кездерінде), бұл кезде қимыл бірліктерінің </a:t>
            </a:r>
            <a:r>
              <a:rPr lang="kk-KZ" dirty="0" smtClean="0"/>
              <a:t>35-50% </a:t>
            </a:r>
            <a:r>
              <a:rPr lang="kk-KZ" dirty="0" smtClean="0"/>
              <a:t>қатысады. Қорлардың қосылуы нейрогуморалді әсерлерге байланысты және ерікті күштенулермен, эмоциямен жүзеге асады. Үшінші саты тіршілік үшін күрес кезінде, тіпті естен танып қалғаннан кейін байқалады. Қорлардың  қосылуы шартсыз рефлекторлы жолмен және кері гуморалді байланыспен қамтамасыз етіледі.</a:t>
            </a:r>
            <a:endParaRPr lang="ru-RU" dirty="0" smtClean="0"/>
          </a:p>
          <a:p>
            <a:r>
              <a:rPr lang="kk-KZ" dirty="0" smtClean="0"/>
              <a:t>	Физиологиялық қорлардың шегін шынығумен, дәрі-дәрмектерді қолданумен арттыруға болады</a:t>
            </a:r>
            <a:r>
              <a:rPr lang="kk-KZ" dirty="0" smtClean="0"/>
              <a:t>. </a:t>
            </a:r>
            <a:r>
              <a:rPr lang="ru-RU" dirty="0"/>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1" y="1357296"/>
          <a:ext cx="8143934" cy="4780392"/>
        </p:xfrm>
        <a:graphic>
          <a:graphicData uri="http://schemas.openxmlformats.org/drawingml/2006/table">
            <a:tbl>
              <a:tblPr/>
              <a:tblGrid>
                <a:gridCol w="2035777"/>
                <a:gridCol w="2035777"/>
                <a:gridCol w="2035777"/>
                <a:gridCol w="2036603"/>
              </a:tblGrid>
              <a:tr h="1303744">
                <a:tc>
                  <a:txBody>
                    <a:bodyPr/>
                    <a:lstStyle/>
                    <a:p>
                      <a:pPr algn="ctr">
                        <a:spcAft>
                          <a:spcPts val="0"/>
                        </a:spcAft>
                      </a:pPr>
                      <a:r>
                        <a:rPr lang="kk-KZ" sz="2400" dirty="0" smtClean="0">
                          <a:latin typeface="Times New Roman"/>
                          <a:ea typeface="Times New Roman"/>
                        </a:rPr>
                        <a:t>Көрсеткіштер</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400" dirty="0" smtClean="0">
                          <a:latin typeface="Times New Roman"/>
                          <a:ea typeface="Times New Roman"/>
                        </a:rPr>
                        <a:t>Тыныштық</a:t>
                      </a:r>
                      <a:r>
                        <a:rPr lang="kk-KZ" sz="2400" baseline="0" dirty="0" smtClean="0">
                          <a:latin typeface="Times New Roman"/>
                          <a:ea typeface="Times New Roman"/>
                        </a:rPr>
                        <a:t> күйде</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2400" dirty="0" smtClean="0">
                          <a:latin typeface="Times New Roman"/>
                          <a:ea typeface="Times New Roman"/>
                        </a:rPr>
                        <a:t>Максималды</a:t>
                      </a:r>
                      <a:r>
                        <a:rPr lang="kk-KZ" sz="2400" baseline="0" dirty="0" smtClean="0">
                          <a:latin typeface="Times New Roman"/>
                          <a:ea typeface="Times New Roman"/>
                        </a:rPr>
                        <a:t> қуатты жұмыс кезінде</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err="1" smtClean="0">
                          <a:latin typeface="Times New Roman"/>
                          <a:ea typeface="Times New Roman"/>
                        </a:rPr>
                        <a:t>Қор, есе</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kk-KZ" sz="2400" dirty="0" smtClean="0">
                          <a:latin typeface="Times New Roman"/>
                          <a:ea typeface="Times New Roman"/>
                        </a:rPr>
                        <a:t>ЖСЖ</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60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180-240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3-4 </a:t>
                      </a:r>
                      <a:r>
                        <a:rPr lang="ru-RU" sz="2400" dirty="0" err="1" smtClean="0">
                          <a:latin typeface="Times New Roman"/>
                          <a:ea typeface="Times New Roman"/>
                        </a:rPr>
                        <a:t>есе</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ru-RU" sz="2400" dirty="0" smtClean="0">
                          <a:latin typeface="Times New Roman"/>
                          <a:ea typeface="Times New Roman"/>
                        </a:rPr>
                        <a:t>АҚ, </a:t>
                      </a:r>
                      <a:r>
                        <a:rPr lang="ru-RU" sz="2400" dirty="0" err="1" smtClean="0">
                          <a:latin typeface="Times New Roman"/>
                          <a:ea typeface="Times New Roman"/>
                        </a:rPr>
                        <a:t>пульстік</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smtClean="0">
                          <a:latin typeface="Times New Roman"/>
                          <a:ea typeface="Times New Roman"/>
                        </a:rPr>
                        <a:t>40мм.с.сб</a:t>
                      </a:r>
                      <a:endParaRPr lang="ru-RU" sz="2400" dirty="0">
                        <a:latin typeface="Times New Roman"/>
                        <a:ea typeface="Times New Roman"/>
                      </a:endParaRP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140-160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4</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ru-RU" sz="2400" dirty="0" smtClean="0">
                          <a:latin typeface="Times New Roman"/>
                          <a:ea typeface="Times New Roman"/>
                        </a:rPr>
                        <a:t>СҚК, </a:t>
                      </a:r>
                      <a:r>
                        <a:rPr lang="ru-RU" sz="2400" dirty="0">
                          <a:latin typeface="Times New Roman"/>
                          <a:ea typeface="Times New Roman"/>
                        </a:rPr>
                        <a:t>мл</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80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240-320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3-4</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ru-RU" sz="2400" dirty="0" smtClean="0">
                          <a:latin typeface="Times New Roman"/>
                          <a:ea typeface="Times New Roman"/>
                        </a:rPr>
                        <a:t>МҚК, </a:t>
                      </a:r>
                      <a:r>
                        <a:rPr lang="ru-RU" sz="2400" dirty="0">
                          <a:latin typeface="Times New Roman"/>
                          <a:ea typeface="Times New Roman"/>
                        </a:rPr>
                        <a:t>л</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20-35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4-7</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ru-RU" sz="2400" dirty="0" smtClean="0">
                          <a:latin typeface="Times New Roman"/>
                          <a:ea typeface="Times New Roman"/>
                        </a:rPr>
                        <a:t>ТК, </a:t>
                      </a:r>
                      <a:r>
                        <a:rPr lang="ru-RU" sz="2400" dirty="0">
                          <a:latin typeface="Times New Roman"/>
                          <a:ea typeface="Times New Roman"/>
                        </a:rPr>
                        <a:t>л</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0,5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5-6</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10-12</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en-US" sz="2400">
                          <a:latin typeface="Times New Roman"/>
                          <a:ea typeface="Times New Roman"/>
                        </a:rPr>
                        <a:t>V</a:t>
                      </a:r>
                      <a:r>
                        <a:rPr lang="ru-RU" sz="2400" baseline="-25000">
                          <a:latin typeface="Times New Roman"/>
                          <a:ea typeface="Times New Roman"/>
                        </a:rPr>
                        <a:t>02</a:t>
                      </a:r>
                      <a:r>
                        <a:rPr lang="ru-RU" sz="2400">
                          <a:latin typeface="Times New Roman"/>
                          <a:ea typeface="Times New Roman"/>
                        </a:rPr>
                        <a:t> л/мин</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0,25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4-6</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12</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en-US" sz="2400">
                          <a:latin typeface="Times New Roman"/>
                          <a:ea typeface="Times New Roman"/>
                        </a:rPr>
                        <a:t>V</a:t>
                      </a:r>
                      <a:r>
                        <a:rPr lang="ru-RU" sz="2400">
                          <a:latin typeface="Times New Roman"/>
                          <a:ea typeface="Times New Roman"/>
                        </a:rPr>
                        <a:t>со</a:t>
                      </a:r>
                      <a:r>
                        <a:rPr lang="ru-RU" sz="2400" baseline="-25000">
                          <a:latin typeface="Times New Roman"/>
                          <a:ea typeface="Times New Roman"/>
                        </a:rPr>
                        <a:t>2</a:t>
                      </a:r>
                      <a:r>
                        <a:rPr lang="ru-RU" sz="2400">
                          <a:latin typeface="Times New Roman"/>
                          <a:ea typeface="Times New Roman"/>
                        </a:rPr>
                        <a:t> л/ мин</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0,2</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4-5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20-25</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81">
                <a:tc>
                  <a:txBody>
                    <a:bodyPr/>
                    <a:lstStyle/>
                    <a:p>
                      <a:pPr algn="ctr">
                        <a:spcAft>
                          <a:spcPts val="0"/>
                        </a:spcAft>
                      </a:pPr>
                      <a:r>
                        <a:rPr lang="ru-RU" sz="2400" dirty="0" smtClean="0">
                          <a:latin typeface="Times New Roman"/>
                          <a:ea typeface="Times New Roman"/>
                        </a:rPr>
                        <a:t>ТМК </a:t>
                      </a:r>
                      <a:r>
                        <a:rPr lang="ru-RU" sz="2400" dirty="0">
                          <a:latin typeface="Times New Roman"/>
                          <a:ea typeface="Times New Roman"/>
                        </a:rPr>
                        <a:t>л/мин</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6</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latin typeface="Times New Roman"/>
                          <a:ea typeface="Times New Roman"/>
                        </a:rPr>
                        <a:t>120-200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latin typeface="Times New Roman"/>
                          <a:ea typeface="Times New Roman"/>
                        </a:rPr>
                        <a:t>20-30</a:t>
                      </a:r>
                    </a:p>
                  </a:txBody>
                  <a:tcPr marL="66819" marR="6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571472" y="285728"/>
            <a:ext cx="807249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Кесте</a:t>
            </a:r>
            <a:r>
              <a:rPr kumimoji="0" lang="ru-RU"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Адамның тыныс</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алу</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және қанайналым жүйелерінің физиологиялық қор көрсеткіштері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71480"/>
            <a:ext cx="7643866" cy="2523768"/>
          </a:xfrm>
          <a:prstGeom prst="rect">
            <a:avLst/>
          </a:prstGeom>
          <a:noFill/>
        </p:spPr>
        <p:txBody>
          <a:bodyPr wrap="square" rtlCol="0">
            <a:spAutoFit/>
          </a:bodyPr>
          <a:lstStyle/>
          <a:p>
            <a:pPr algn="just"/>
            <a:r>
              <a:rPr lang="ru-RU" sz="2800" b="1" dirty="0" err="1" smtClean="0">
                <a:latin typeface="Times New Roman" pitchFamily="18" charset="0"/>
                <a:cs typeface="Times New Roman" pitchFamily="18" charset="0"/>
              </a:rPr>
              <a:t>Дәрістің мақсаты:</a:t>
            </a:r>
            <a:r>
              <a:rPr lang="ru-RU" sz="2800" b="1"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Ағзаның дене жүктемелеріне бейімделу </a:t>
            </a:r>
            <a:r>
              <a:rPr lang="kk-KZ" sz="2800" dirty="0" smtClean="0">
                <a:latin typeface="Times New Roman" pitchFamily="18" charset="0"/>
                <a:cs typeface="Times New Roman" pitchFamily="18" charset="0"/>
              </a:rPr>
              <a:t>үрдісінің </a:t>
            </a:r>
            <a:r>
              <a:rPr lang="kk-KZ" sz="2800" dirty="0" smtClean="0">
                <a:latin typeface="Times New Roman" pitchFamily="18" charset="0"/>
                <a:cs typeface="Times New Roman" pitchFamily="18" charset="0"/>
              </a:rPr>
              <a:t>және ағзаның қорлы  мүмкіндіктерінің заңдылықтарын ашу</a:t>
            </a:r>
            <a:r>
              <a:rPr lang="kk-KZ"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endParaRPr lang="ru-RU" sz="2800"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6278642"/>
          </a:xfrm>
          <a:prstGeom prst="rect">
            <a:avLst/>
          </a:prstGeom>
          <a:noFill/>
        </p:spPr>
        <p:txBody>
          <a:bodyPr wrap="square" rtlCol="0">
            <a:spAutoFit/>
          </a:bodyPr>
          <a:lstStyle/>
          <a:p>
            <a:pPr algn="just"/>
            <a:r>
              <a:rPr lang="ru-RU" sz="3200" b="1" i="1" dirty="0" err="1" smtClean="0"/>
              <a:t>Дәріс жоспары</a:t>
            </a:r>
            <a:r>
              <a:rPr lang="ru-RU" sz="3200" b="1" i="1" dirty="0" smtClean="0"/>
              <a:t>.</a:t>
            </a:r>
            <a:endParaRPr lang="ru-RU" sz="3200" b="1" i="1" dirty="0" smtClean="0"/>
          </a:p>
          <a:p>
            <a:pPr lvl="0" algn="just"/>
            <a:r>
              <a:rPr lang="ru-RU" sz="3200" i="1" dirty="0" err="1" smtClean="0"/>
              <a:t>Спорттық </a:t>
            </a:r>
            <a:r>
              <a:rPr lang="ru-RU" sz="3200" i="1" dirty="0" smtClean="0"/>
              <a:t>физиология, </a:t>
            </a:r>
            <a:r>
              <a:rPr lang="ru-RU" sz="3200" i="1" dirty="0" err="1" smtClean="0"/>
              <a:t>оның мақсаты </a:t>
            </a:r>
            <a:r>
              <a:rPr lang="ru-RU" sz="3200" i="1" dirty="0" smtClean="0"/>
              <a:t>мен </a:t>
            </a:r>
            <a:r>
              <a:rPr lang="ru-RU" sz="3200" i="1" dirty="0" err="1" smtClean="0"/>
              <a:t>міндеттері</a:t>
            </a:r>
            <a:r>
              <a:rPr lang="ru-RU" sz="3200" i="1" dirty="0" smtClean="0"/>
              <a:t>.</a:t>
            </a:r>
            <a:endParaRPr lang="ru-RU" sz="3200" i="1" dirty="0" smtClean="0"/>
          </a:p>
          <a:p>
            <a:pPr lvl="0" algn="just"/>
            <a:r>
              <a:rPr lang="ru-RU" sz="3200" i="1" dirty="0" err="1" smtClean="0"/>
              <a:t>Спорттық физиологияның дене</a:t>
            </a:r>
            <a:r>
              <a:rPr lang="ru-RU" sz="3200" i="1" dirty="0" smtClean="0"/>
              <a:t> </a:t>
            </a:r>
            <a:r>
              <a:rPr lang="ru-RU" sz="3200" i="1" dirty="0" err="1" smtClean="0"/>
              <a:t>шынықтыру және </a:t>
            </a:r>
            <a:r>
              <a:rPr lang="ru-RU" sz="3200" i="1" dirty="0" smtClean="0"/>
              <a:t>спорт </a:t>
            </a:r>
            <a:r>
              <a:rPr lang="ru-RU" sz="3200" i="1" dirty="0" err="1" smtClean="0"/>
              <a:t>теориясы</a:t>
            </a:r>
            <a:r>
              <a:rPr lang="ru-RU" sz="3200" i="1" dirty="0" smtClean="0"/>
              <a:t> мен </a:t>
            </a:r>
            <a:r>
              <a:rPr lang="ru-RU" sz="3200" i="1" dirty="0" err="1" smtClean="0"/>
              <a:t>практикасы</a:t>
            </a:r>
            <a:r>
              <a:rPr lang="ru-RU" sz="3200" i="1" dirty="0" smtClean="0"/>
              <a:t> </a:t>
            </a:r>
            <a:r>
              <a:rPr lang="ru-RU" sz="3200" i="1" dirty="0" err="1" smtClean="0"/>
              <a:t>үшін маңызы</a:t>
            </a:r>
            <a:r>
              <a:rPr lang="ru-RU" sz="3200" i="1" dirty="0" smtClean="0"/>
              <a:t>.</a:t>
            </a:r>
            <a:endParaRPr lang="ru-RU" sz="3200" i="1" dirty="0" smtClean="0"/>
          </a:p>
          <a:p>
            <a:pPr lvl="0" algn="just"/>
            <a:r>
              <a:rPr lang="ru-RU" sz="3200" i="1" dirty="0" err="1" smtClean="0"/>
              <a:t>Дене</a:t>
            </a:r>
            <a:r>
              <a:rPr lang="ru-RU" sz="3200" i="1" dirty="0" smtClean="0"/>
              <a:t> </a:t>
            </a:r>
            <a:r>
              <a:rPr lang="ru-RU" sz="3200" i="1" dirty="0" err="1" smtClean="0"/>
              <a:t>жүктемелеріне бейімделу</a:t>
            </a:r>
            <a:r>
              <a:rPr lang="ru-RU" sz="3200" i="1" dirty="0" smtClean="0"/>
              <a:t>. </a:t>
            </a:r>
          </a:p>
          <a:p>
            <a:pPr lvl="0" algn="just"/>
            <a:r>
              <a:rPr lang="ru-RU" sz="3200" i="1" dirty="0" err="1" smtClean="0"/>
              <a:t>Бейімделу</a:t>
            </a:r>
            <a:r>
              <a:rPr lang="ru-RU" sz="3200" i="1" dirty="0" smtClean="0"/>
              <a:t> </a:t>
            </a:r>
            <a:r>
              <a:rPr lang="ru-RU" sz="3200" i="1" dirty="0" err="1" smtClean="0"/>
              <a:t>сатылары</a:t>
            </a:r>
            <a:r>
              <a:rPr lang="ru-RU" sz="3200" i="1" dirty="0" smtClean="0"/>
              <a:t>: </a:t>
            </a:r>
            <a:r>
              <a:rPr lang="ru-RU" sz="3200" i="1" dirty="0" err="1" smtClean="0"/>
              <a:t>жедел</a:t>
            </a:r>
            <a:r>
              <a:rPr lang="ru-RU" sz="3200" i="1" dirty="0" smtClean="0"/>
              <a:t>, </a:t>
            </a:r>
            <a:r>
              <a:rPr lang="ru-RU" sz="3200" i="1" dirty="0" err="1" smtClean="0"/>
              <a:t>өтпелі</a:t>
            </a:r>
            <a:r>
              <a:rPr lang="ru-RU" sz="3200" i="1" dirty="0" err="1" smtClean="0"/>
              <a:t>,ұзақ.</a:t>
            </a:r>
            <a:endParaRPr lang="ru-RU" sz="3200" i="1" dirty="0" smtClean="0"/>
          </a:p>
          <a:p>
            <a:pPr lvl="0" algn="just"/>
            <a:r>
              <a:rPr lang="ru-RU" sz="3200" i="1" dirty="0" err="1" smtClean="0"/>
              <a:t>Бейімделу</a:t>
            </a:r>
            <a:r>
              <a:rPr lang="ru-RU" sz="3200" i="1" dirty="0" smtClean="0"/>
              <a:t> </a:t>
            </a:r>
            <a:r>
              <a:rPr lang="ru-RU" sz="3200" i="1" dirty="0" err="1" smtClean="0"/>
              <a:t>құны..</a:t>
            </a:r>
            <a:endParaRPr lang="ru-RU" sz="3200" i="1" dirty="0" smtClean="0"/>
          </a:p>
          <a:p>
            <a:pPr lvl="0" algn="just"/>
            <a:r>
              <a:rPr lang="ru-RU" sz="3200" i="1" dirty="0" err="1" smtClean="0"/>
              <a:t>Ағзаның физиологиялық қорлары және олардың дене</a:t>
            </a:r>
            <a:r>
              <a:rPr lang="ru-RU" sz="3200" i="1" dirty="0" smtClean="0"/>
              <a:t> </a:t>
            </a:r>
            <a:r>
              <a:rPr lang="ru-RU" sz="3200" i="1" dirty="0" err="1" smtClean="0"/>
              <a:t>белсенділігі</a:t>
            </a:r>
            <a:r>
              <a:rPr lang="ru-RU" sz="3200" i="1" dirty="0" smtClean="0"/>
              <a:t> </a:t>
            </a:r>
            <a:r>
              <a:rPr lang="ru-RU" sz="3200" i="1" dirty="0" err="1" smtClean="0"/>
              <a:t>кезіндегі</a:t>
            </a:r>
            <a:r>
              <a:rPr lang="ru-RU" sz="3200" i="1" dirty="0" smtClean="0"/>
              <a:t> </a:t>
            </a:r>
            <a:r>
              <a:rPr lang="ru-RU" sz="3200" i="1" dirty="0" err="1" smtClean="0"/>
              <a:t>қосылуы.</a:t>
            </a:r>
            <a:endParaRPr lang="ru-RU" sz="3200" i="1"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428604"/>
            <a:ext cx="8001056" cy="4678204"/>
          </a:xfrm>
          <a:prstGeom prst="rect">
            <a:avLst/>
          </a:prstGeom>
          <a:noFill/>
        </p:spPr>
        <p:txBody>
          <a:bodyPr wrap="square" rtlCol="0">
            <a:spAutoFit/>
          </a:bodyPr>
          <a:lstStyle/>
          <a:p>
            <a:pPr algn="just"/>
            <a:r>
              <a:rPr lang="ru-RU" sz="2800" dirty="0">
                <a:solidFill>
                  <a:schemeClr val="accent6">
                    <a:lumMod val="50000"/>
                  </a:schemeClr>
                </a:solidFill>
              </a:rPr>
              <a:t>1;2. </a:t>
            </a:r>
            <a:r>
              <a:rPr lang="kk-KZ" sz="2800" b="1" dirty="0" smtClean="0"/>
              <a:t>Дене тәрбиесі және спорт түрлерінің физиологиялық негіздері пәні </a:t>
            </a:r>
            <a:r>
              <a:rPr lang="kk-KZ" sz="2800" dirty="0" smtClean="0"/>
              <a:t>спорттық физиология ретінде көбірек танымал жалпы физиологияның арнайы бөлімі. Ол  ағзадағы бұлшық ет (спорттық) қызметі әсерінен болатын өзгерістерді зерттейді және осы қызметтің тиімділігін арттыру бойынша іс жүзіндегі </a:t>
            </a:r>
            <a:r>
              <a:rPr lang="kk-KZ" sz="2800" dirty="0" smtClean="0"/>
              <a:t>тиімділігіне негіздеме береді.</a:t>
            </a:r>
            <a:r>
              <a:rPr lang="ru-RU" sz="2800" dirty="0" smtClean="0"/>
              <a:t> </a:t>
            </a:r>
            <a:endParaRPr lang="ru-RU" sz="2800" dirty="0"/>
          </a:p>
          <a:p>
            <a:pPr algn="just"/>
            <a:r>
              <a:rPr lang="ru-RU" sz="2800" dirty="0"/>
              <a:t>     </a:t>
            </a:r>
            <a:r>
              <a:rPr lang="ru-RU" sz="2800" dirty="0" err="1" smtClean="0"/>
              <a:t>Спорттық </a:t>
            </a:r>
            <a:r>
              <a:rPr lang="ru-RU" sz="2800" dirty="0" smtClean="0"/>
              <a:t>физиология – </a:t>
            </a:r>
            <a:r>
              <a:rPr lang="ru-RU" sz="2800" dirty="0" err="1" smtClean="0"/>
              <a:t>оқу пәні ретінде</a:t>
            </a:r>
            <a:r>
              <a:rPr lang="ru-RU" sz="2800" dirty="0" smtClean="0"/>
              <a:t> </a:t>
            </a:r>
            <a:r>
              <a:rPr lang="ru-RU" sz="2800" dirty="0" err="1" smtClean="0"/>
              <a:t>екі</a:t>
            </a:r>
            <a:r>
              <a:rPr lang="ru-RU" sz="2800" dirty="0" smtClean="0"/>
              <a:t> </a:t>
            </a:r>
            <a:r>
              <a:rPr lang="ru-RU" sz="2800" dirty="0" err="1" smtClean="0"/>
              <a:t>негізгі</a:t>
            </a:r>
            <a:r>
              <a:rPr lang="ru-RU" sz="2800" dirty="0" smtClean="0"/>
              <a:t> </a:t>
            </a:r>
            <a:r>
              <a:rPr lang="ru-RU" sz="2800" dirty="0" err="1" smtClean="0"/>
              <a:t>міндетке</a:t>
            </a:r>
            <a:r>
              <a:rPr lang="ru-RU" sz="2800" dirty="0" smtClean="0"/>
              <a:t> </a:t>
            </a:r>
            <a:r>
              <a:rPr lang="ru-RU" sz="2800" dirty="0" err="1" smtClean="0"/>
              <a:t>бағытталады</a:t>
            </a:r>
            <a:r>
              <a:rPr lang="ru-RU" sz="2800" dirty="0" smtClean="0"/>
              <a:t>.</a:t>
            </a:r>
            <a:endParaRPr lang="ru-RU" sz="2800"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3" y="214290"/>
            <a:ext cx="8501121" cy="5109091"/>
          </a:xfrm>
          <a:prstGeom prst="rect">
            <a:avLst/>
          </a:prstGeom>
          <a:noFill/>
        </p:spPr>
        <p:txBody>
          <a:bodyPr wrap="square" rtlCol="0">
            <a:spAutoFit/>
          </a:bodyPr>
          <a:lstStyle/>
          <a:p>
            <a:r>
              <a:rPr lang="ru-RU" sz="2800" b="1" u="sng" dirty="0" err="1" smtClean="0"/>
              <a:t>Бірінші</a:t>
            </a:r>
            <a:r>
              <a:rPr lang="ru-RU" sz="2800" b="1" u="sng" dirty="0" smtClean="0"/>
              <a:t> </a:t>
            </a:r>
            <a:r>
              <a:rPr lang="ru-RU" sz="2800" b="1" u="sng" dirty="0" err="1" smtClean="0"/>
              <a:t>мақсат</a:t>
            </a:r>
            <a:r>
              <a:rPr lang="ru-RU" sz="2800" dirty="0" err="1" smtClean="0"/>
              <a:t> адам</a:t>
            </a:r>
            <a:r>
              <a:rPr lang="ru-RU" sz="2800" dirty="0" smtClean="0"/>
              <a:t> </a:t>
            </a:r>
            <a:r>
              <a:rPr lang="ru-RU" sz="2800" dirty="0" err="1" smtClean="0"/>
              <a:t>денсаулығын дене</a:t>
            </a:r>
            <a:r>
              <a:rPr lang="ru-RU" sz="2800" dirty="0" smtClean="0"/>
              <a:t> </a:t>
            </a:r>
            <a:r>
              <a:rPr lang="ru-RU" sz="2800" dirty="0" err="1" smtClean="0"/>
              <a:t>жаттығулары көмегімен және қоршаған ортаның жағымсыз факторларына</a:t>
            </a:r>
            <a:r>
              <a:rPr lang="ru-RU" sz="2800" dirty="0" smtClean="0"/>
              <a:t> (</a:t>
            </a:r>
            <a:r>
              <a:rPr lang="ru-RU" sz="2800" dirty="0" smtClean="0"/>
              <a:t>температура, </a:t>
            </a:r>
            <a:r>
              <a:rPr lang="ru-RU" sz="2800" dirty="0" err="1" smtClean="0"/>
              <a:t>қысым, </a:t>
            </a:r>
            <a:r>
              <a:rPr lang="ru-RU" sz="2800" dirty="0" smtClean="0"/>
              <a:t>радиация, </a:t>
            </a:r>
            <a:r>
              <a:rPr lang="ru-RU" sz="2800" dirty="0" err="1" smtClean="0"/>
              <a:t>ауа</a:t>
            </a:r>
            <a:r>
              <a:rPr lang="ru-RU" sz="2800" dirty="0" smtClean="0"/>
              <a:t> мен </a:t>
            </a:r>
            <a:r>
              <a:rPr lang="ru-RU" sz="2800" dirty="0" err="1" smtClean="0"/>
              <a:t>судың ластануы</a:t>
            </a:r>
            <a:r>
              <a:rPr lang="ru-RU" sz="2800" dirty="0" smtClean="0"/>
              <a:t>, </a:t>
            </a:r>
            <a:r>
              <a:rPr lang="ru-RU" sz="2800" dirty="0" err="1" smtClean="0"/>
              <a:t>инфекциялар</a:t>
            </a:r>
            <a:r>
              <a:rPr lang="ru-RU" sz="2800" dirty="0" smtClean="0"/>
              <a:t> </a:t>
            </a:r>
            <a:r>
              <a:rPr lang="ru-RU" sz="2800" dirty="0" err="1" smtClean="0"/>
              <a:t>және </a:t>
            </a:r>
            <a:r>
              <a:rPr lang="ru-RU" sz="2800" dirty="0" smtClean="0"/>
              <a:t>т.б.), </a:t>
            </a:r>
            <a:r>
              <a:rPr lang="ru-RU" sz="2800" dirty="0" err="1" smtClean="0"/>
              <a:t>сондай-ақ,жұмысқабылеттілікті сақтау </a:t>
            </a:r>
            <a:r>
              <a:rPr lang="ru-RU" sz="2800" dirty="0" smtClean="0"/>
              <a:t>мен </a:t>
            </a:r>
            <a:r>
              <a:rPr lang="ru-RU" sz="2800" dirty="0" err="1" smtClean="0"/>
              <a:t>қалпына келтіруді</a:t>
            </a:r>
            <a:r>
              <a:rPr lang="ru-RU" sz="2800" dirty="0" smtClean="0"/>
              <a:t>, тез </a:t>
            </a:r>
            <a:r>
              <a:rPr lang="ru-RU" sz="2800" dirty="0" err="1" smtClean="0"/>
              <a:t>шаршамауға</a:t>
            </a:r>
            <a:r>
              <a:rPr lang="ru-RU" sz="2800" dirty="0" smtClean="0"/>
              <a:t>, </a:t>
            </a:r>
            <a:r>
              <a:rPr lang="ru-RU" sz="2800" dirty="0" err="1" smtClean="0"/>
              <a:t>адамның кәсіби қызметі кезіндегі</a:t>
            </a:r>
            <a:r>
              <a:rPr lang="ru-RU" sz="2800" dirty="0" smtClean="0"/>
              <a:t> </a:t>
            </a:r>
            <a:r>
              <a:rPr lang="ru-RU" sz="2800" dirty="0" err="1" smtClean="0"/>
              <a:t>психологиялық-эмоционалды жүктемелердің ауыртпалығын түзетуге </a:t>
            </a:r>
            <a:r>
              <a:rPr lang="ru-RU" sz="2800" dirty="0" err="1" smtClean="0"/>
              <a:t>тұрақтылығны арттыру</a:t>
            </a:r>
            <a:r>
              <a:rPr lang="ru-RU" sz="2800" dirty="0" smtClean="0"/>
              <a:t>. </a:t>
            </a:r>
            <a:r>
              <a:rPr lang="ru-RU" sz="2800" dirty="0" err="1" smtClean="0"/>
              <a:t>Бұл міндет</a:t>
            </a:r>
            <a:r>
              <a:rPr lang="ru-RU" sz="2800" dirty="0" smtClean="0"/>
              <a:t> </a:t>
            </a:r>
            <a:r>
              <a:rPr lang="ru-RU" sz="2800" dirty="0" err="1" smtClean="0"/>
              <a:t>бұқаралық дене</a:t>
            </a:r>
            <a:r>
              <a:rPr lang="ru-RU" sz="2800" dirty="0" smtClean="0"/>
              <a:t> </a:t>
            </a:r>
            <a:r>
              <a:rPr lang="ru-RU" sz="2800" dirty="0" err="1" smtClean="0"/>
              <a:t>шынықтыру шеңберінде шешіледі</a:t>
            </a:r>
            <a:r>
              <a:rPr lang="ru-RU" sz="2800" dirty="0" smtClean="0"/>
              <a:t>.</a:t>
            </a:r>
            <a:endParaRPr lang="ru-RU" sz="2800"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143932" cy="4370427"/>
          </a:xfrm>
          <a:prstGeom prst="rect">
            <a:avLst/>
          </a:prstGeom>
          <a:noFill/>
        </p:spPr>
        <p:txBody>
          <a:bodyPr wrap="square" rtlCol="0">
            <a:spAutoFit/>
          </a:bodyPr>
          <a:lstStyle/>
          <a:p>
            <a:pPr algn="just"/>
            <a:r>
              <a:rPr lang="ru-RU" sz="2000" b="1" u="sng" dirty="0" err="1" smtClean="0"/>
              <a:t>Спорттық физиологияның екінші</a:t>
            </a:r>
            <a:r>
              <a:rPr lang="ru-RU" sz="2000" b="1" u="sng" dirty="0" smtClean="0"/>
              <a:t> </a:t>
            </a:r>
            <a:r>
              <a:rPr lang="ru-RU" sz="2000" b="1" u="sng" dirty="0" err="1" smtClean="0"/>
              <a:t>міндеті</a:t>
            </a:r>
            <a:r>
              <a:rPr lang="ru-RU" sz="2000" b="1" u="sng" dirty="0" smtClean="0"/>
              <a:t> </a:t>
            </a:r>
            <a:r>
              <a:rPr lang="ru-RU" sz="2000" dirty="0" smtClean="0"/>
              <a:t> </a:t>
            </a:r>
            <a:r>
              <a:rPr lang="ru-RU" sz="2000" dirty="0" smtClean="0"/>
              <a:t>- </a:t>
            </a:r>
            <a:r>
              <a:rPr lang="ru-RU" sz="2000" dirty="0" err="1" smtClean="0"/>
              <a:t>жоғары спорттық нәтижелерге қол жеткізуге</a:t>
            </a:r>
            <a:r>
              <a:rPr lang="ru-RU" sz="2000" dirty="0" smtClean="0"/>
              <a:t> </a:t>
            </a:r>
            <a:r>
              <a:rPr lang="ru-RU" sz="2000" dirty="0" err="1" smtClean="0"/>
              <a:t>бағытталған іс-шараларға физиологиялық негіздеме</a:t>
            </a:r>
            <a:r>
              <a:rPr lang="ru-RU" sz="2000" dirty="0" smtClean="0"/>
              <a:t> беру. </a:t>
            </a:r>
            <a:endParaRPr lang="ru-RU" sz="2000" dirty="0"/>
          </a:p>
          <a:p>
            <a:pPr algn="just"/>
            <a:r>
              <a:rPr lang="ru-RU" sz="2000" dirty="0"/>
              <a:t>     </a:t>
            </a:r>
            <a:r>
              <a:rPr lang="ru-RU" sz="2000" dirty="0" err="1" smtClean="0"/>
              <a:t>Спорттық физиологияның ерекшелігі</a:t>
            </a:r>
            <a:r>
              <a:rPr lang="ru-RU" sz="2000" dirty="0" smtClean="0"/>
              <a:t> – </a:t>
            </a:r>
            <a:r>
              <a:rPr lang="ru-RU" sz="2000" dirty="0" err="1" smtClean="0"/>
              <a:t>оның материалдары</a:t>
            </a:r>
            <a:r>
              <a:rPr lang="ru-RU" sz="2000" dirty="0" smtClean="0"/>
              <a:t> тек </a:t>
            </a:r>
            <a:r>
              <a:rPr lang="ru-RU" sz="2000" dirty="0" err="1" smtClean="0"/>
              <a:t>адамға жүргізілген </a:t>
            </a:r>
            <a:r>
              <a:rPr lang="ru-RU" sz="2000" dirty="0" smtClean="0"/>
              <a:t>эксперимент </a:t>
            </a:r>
            <a:r>
              <a:rPr lang="ru-RU" sz="2000" dirty="0" err="1" smtClean="0"/>
              <a:t>нәтижесінде ғана алынуы</a:t>
            </a:r>
            <a:r>
              <a:rPr lang="ru-RU" sz="2000" dirty="0" smtClean="0"/>
              <a:t> </a:t>
            </a:r>
            <a:r>
              <a:rPr lang="ru-RU" sz="2000" dirty="0" err="1" smtClean="0"/>
              <a:t>мүмкін</a:t>
            </a:r>
            <a:r>
              <a:rPr lang="ru-RU" sz="2000" dirty="0" smtClean="0"/>
              <a:t>. </a:t>
            </a:r>
            <a:r>
              <a:rPr lang="ru-RU" sz="2000" dirty="0" err="1" smtClean="0"/>
              <a:t>Зерттеулер</a:t>
            </a:r>
            <a:r>
              <a:rPr lang="ru-RU" sz="2000" dirty="0" smtClean="0"/>
              <a:t> </a:t>
            </a:r>
            <a:r>
              <a:rPr lang="ru-RU" sz="2000" dirty="0" err="1" smtClean="0"/>
              <a:t>қимыл белсенділігіне</a:t>
            </a:r>
            <a:r>
              <a:rPr lang="ru-RU" sz="2000" dirty="0" smtClean="0"/>
              <a:t> </a:t>
            </a:r>
            <a:r>
              <a:rPr lang="ru-RU" sz="2000" dirty="0" err="1" smtClean="0"/>
              <a:t>дейін</a:t>
            </a:r>
            <a:r>
              <a:rPr lang="ru-RU" sz="2000" dirty="0" smtClean="0"/>
              <a:t>, </a:t>
            </a:r>
            <a:r>
              <a:rPr lang="ru-RU" sz="2000" dirty="0" err="1" smtClean="0"/>
              <a:t>кезінде</a:t>
            </a:r>
            <a:r>
              <a:rPr lang="ru-RU" sz="2000" dirty="0" smtClean="0"/>
              <a:t> </a:t>
            </a:r>
            <a:r>
              <a:rPr lang="ru-RU" sz="2000" dirty="0" err="1" smtClean="0"/>
              <a:t>және кейін</a:t>
            </a:r>
            <a:r>
              <a:rPr lang="ru-RU" sz="2000" dirty="0" smtClean="0"/>
              <a:t> </a:t>
            </a:r>
            <a:r>
              <a:rPr lang="ru-RU" sz="2000" dirty="0" err="1" smtClean="0"/>
              <a:t>жүргізіледі.</a:t>
            </a:r>
            <a:r>
              <a:rPr lang="ru-RU" sz="2000" dirty="0" smtClean="0"/>
              <a:t> </a:t>
            </a:r>
            <a:r>
              <a:rPr lang="ru-RU" sz="2000" dirty="0" err="1" smtClean="0"/>
              <a:t>Дене</a:t>
            </a:r>
            <a:r>
              <a:rPr lang="ru-RU" sz="2000" dirty="0" smtClean="0"/>
              <a:t> </a:t>
            </a:r>
            <a:r>
              <a:rPr lang="ru-RU" sz="2000" dirty="0" err="1" smtClean="0"/>
              <a:t>белсенділігін</a:t>
            </a:r>
            <a:r>
              <a:rPr lang="ru-RU" sz="2000" dirty="0" smtClean="0"/>
              <a:t> </a:t>
            </a:r>
            <a:r>
              <a:rPr lang="ru-RU" sz="2000" dirty="0" err="1" smtClean="0"/>
              <a:t>мөлшерлеуге және адамның тіршілік</a:t>
            </a:r>
            <a:r>
              <a:rPr lang="ru-RU" sz="2000" dirty="0" smtClean="0"/>
              <a:t> </a:t>
            </a:r>
            <a:r>
              <a:rPr lang="ru-RU" sz="2000" dirty="0" err="1" smtClean="0"/>
              <a:t>әректеінің түрлі кезеңдеріндегі қызметінің өзгерістерін тіркеуге</a:t>
            </a:r>
            <a:r>
              <a:rPr lang="ru-RU" sz="2000" dirty="0" smtClean="0"/>
              <a:t> </a:t>
            </a:r>
            <a:r>
              <a:rPr lang="ru-RU" sz="2000" dirty="0" err="1" smtClean="0"/>
              <a:t>мүмкіндік беретін</a:t>
            </a:r>
            <a:r>
              <a:rPr lang="ru-RU" sz="2000" dirty="0" smtClean="0"/>
              <a:t> </a:t>
            </a:r>
            <a:r>
              <a:rPr lang="ru-RU" sz="2000" dirty="0" err="1" smtClean="0"/>
              <a:t>а</a:t>
            </a:r>
            <a:r>
              <a:rPr lang="ru-RU" sz="2000" dirty="0" err="1" smtClean="0"/>
              <a:t>рнайы</a:t>
            </a:r>
            <a:r>
              <a:rPr lang="ru-RU" sz="2000" dirty="0" smtClean="0"/>
              <a:t>  </a:t>
            </a:r>
            <a:r>
              <a:rPr lang="ru-RU" sz="2000" dirty="0" err="1" smtClean="0"/>
              <a:t>жүктеме тестері</a:t>
            </a:r>
            <a:r>
              <a:rPr lang="ru-RU" sz="2000" dirty="0" smtClean="0"/>
              <a:t> (</a:t>
            </a:r>
            <a:r>
              <a:rPr lang="ru-RU" sz="2000" dirty="0" err="1" smtClean="0"/>
              <a:t>велоэргометрия</a:t>
            </a:r>
            <a:r>
              <a:rPr lang="ru-RU" sz="2000" dirty="0" smtClean="0"/>
              <a:t>, </a:t>
            </a:r>
            <a:r>
              <a:rPr lang="ru-RU" sz="2000" dirty="0" err="1" smtClean="0"/>
              <a:t>жүгірмелі жол</a:t>
            </a:r>
            <a:r>
              <a:rPr lang="ru-RU" sz="2000" dirty="0" smtClean="0"/>
              <a:t> (</a:t>
            </a:r>
            <a:r>
              <a:rPr lang="ru-RU" sz="2000" dirty="0" err="1" smtClean="0"/>
              <a:t>тредбан</a:t>
            </a:r>
            <a:r>
              <a:rPr lang="ru-RU" sz="2000" dirty="0" smtClean="0"/>
              <a:t>), </a:t>
            </a:r>
            <a:r>
              <a:rPr lang="ru-RU" sz="2000" dirty="0" err="1" smtClean="0"/>
              <a:t>баспалдаққа көтеріліп, түсу, қол эргометриясы</a:t>
            </a:r>
            <a:r>
              <a:rPr lang="ru-RU" sz="2000" dirty="0" smtClean="0"/>
              <a:t>) </a:t>
            </a:r>
            <a:r>
              <a:rPr lang="ru-RU" sz="2000" dirty="0" err="1" smtClean="0"/>
              <a:t>жасалған.</a:t>
            </a:r>
            <a:endParaRPr lang="ru-RU" sz="2000" dirty="0"/>
          </a:p>
          <a:p>
            <a:pPr algn="just"/>
            <a:r>
              <a:rPr lang="ru-RU" sz="2000" dirty="0"/>
              <a:t>     </a:t>
            </a:r>
            <a:r>
              <a:rPr lang="ru-RU" sz="2000" dirty="0" err="1" smtClean="0"/>
              <a:t>Ағзаның функционалдық күйін бағалау үшін түрлі физиологиялық көрсеткіштер қолданылады, атап</a:t>
            </a:r>
            <a:r>
              <a:rPr lang="ru-RU" sz="2000" dirty="0" smtClean="0"/>
              <a:t> </a:t>
            </a:r>
            <a:r>
              <a:rPr lang="ru-RU" sz="2000" dirty="0" err="1" smtClean="0"/>
              <a:t>айтқанда:</a:t>
            </a:r>
            <a:endParaRPr lang="ru-RU" sz="2000"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14356"/>
            <a:ext cx="7929618" cy="4678204"/>
          </a:xfrm>
          <a:prstGeom prst="rect">
            <a:avLst/>
          </a:prstGeom>
          <a:noFill/>
        </p:spPr>
        <p:txBody>
          <a:bodyPr wrap="square" rtlCol="0">
            <a:spAutoFit/>
          </a:bodyPr>
          <a:lstStyle/>
          <a:p>
            <a:r>
              <a:rPr lang="kk-KZ" sz="2800" b="1" dirty="0" smtClean="0"/>
              <a:t>Қан жүйесі бойынша:  </a:t>
            </a:r>
            <a:r>
              <a:rPr lang="kk-KZ" sz="2800" dirty="0" smtClean="0"/>
              <a:t>қанның құрамдас элементтері (эритроциттер, лейкоциттер, тромбоциттер), қанның қышқылды-сілтілі күйінің көрсеткіштері (рН, рСО</a:t>
            </a:r>
            <a:r>
              <a:rPr lang="kk-KZ" sz="2800" baseline="-25000" dirty="0" smtClean="0"/>
              <a:t>2</a:t>
            </a:r>
            <a:r>
              <a:rPr lang="kk-KZ" sz="2800" dirty="0" smtClean="0"/>
              <a:t>), қанттың, сүт қышқылының, мочевинаның, гемоглобиннің концентрациялары есепке алынады</a:t>
            </a:r>
            <a:endParaRPr lang="ru-RU" sz="2800" dirty="0" smtClean="0"/>
          </a:p>
          <a:p>
            <a:r>
              <a:rPr lang="kk-KZ" sz="2800" b="1" dirty="0" smtClean="0"/>
              <a:t>  Қан айналым жүйесінде: </a:t>
            </a:r>
            <a:r>
              <a:rPr lang="kk-KZ" sz="2800" dirty="0" smtClean="0"/>
              <a:t>ЖСЖ, АҚҚ, </a:t>
            </a:r>
            <a:r>
              <a:rPr lang="kk-KZ" sz="2800" dirty="0" smtClean="0"/>
              <a:t>ЭКГ; систолалық және минуттық қан көлемдері және т.б.өлшенеді</a:t>
            </a:r>
            <a:r>
              <a:rPr lang="kk-KZ" sz="2800" dirty="0" smtClean="0"/>
              <a:t>.</a:t>
            </a:r>
            <a:endParaRPr lang="ru-RU" sz="2800"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8001056" cy="5293757"/>
          </a:xfrm>
          <a:prstGeom prst="rect">
            <a:avLst/>
          </a:prstGeom>
          <a:noFill/>
        </p:spPr>
        <p:txBody>
          <a:bodyPr wrap="square" rtlCol="0">
            <a:spAutoFit/>
          </a:bodyPr>
          <a:lstStyle/>
          <a:p>
            <a:r>
              <a:rPr lang="kk-KZ" sz="3200" b="1" dirty="0" smtClean="0"/>
              <a:t>Тыныс алу жүйесінде: </a:t>
            </a:r>
            <a:r>
              <a:rPr lang="kk-KZ" sz="3200" dirty="0" smtClean="0"/>
              <a:t>ТЖ, тыныс алу көлемі, ТМК, ӨТС, оттегінің қолданылуы және көмір қышқылының бөлінуі тіркеледі.</a:t>
            </a:r>
            <a:endParaRPr lang="ru-RU" sz="3200" dirty="0" smtClean="0"/>
          </a:p>
          <a:p>
            <a:r>
              <a:rPr lang="kk-KZ" sz="3200" dirty="0" smtClean="0"/>
              <a:t>  Оттегінің максималды қолданылуының (ОМҚ) қан, қан айналым және тыныс алу сияқты үш жүйенің қызметін сипаттайтын жалпы көрсеткіш ретінде маңызы үлкен.</a:t>
            </a:r>
            <a:endParaRPr lang="ru-RU" sz="3200" dirty="0" smtClean="0"/>
          </a:p>
          <a:p>
            <a:pPr algn="just"/>
            <a:endParaRPr lang="ru-RU" sz="3200"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7" y="357166"/>
            <a:ext cx="8286808" cy="2554545"/>
          </a:xfrm>
          <a:prstGeom prst="rect">
            <a:avLst/>
          </a:prstGeom>
          <a:noFill/>
        </p:spPr>
        <p:txBody>
          <a:bodyPr wrap="square" rtlCol="0">
            <a:spAutoFit/>
          </a:bodyPr>
          <a:lstStyle/>
          <a:p>
            <a:r>
              <a:rPr lang="kk-KZ" sz="2000" b="1" dirty="0" smtClean="0"/>
              <a:t>Жүйке-бұлшық ет жүйесі</a:t>
            </a:r>
            <a:r>
              <a:rPr lang="kk-KZ" sz="2000" dirty="0" smtClean="0"/>
              <a:t> бойынша бұлшық еттің күші, электрлік белсенділігі және т.б. анықталады.</a:t>
            </a:r>
            <a:endParaRPr lang="ru-RU" sz="2000" dirty="0" smtClean="0"/>
          </a:p>
          <a:p>
            <a:r>
              <a:rPr lang="kk-KZ" sz="2000" dirty="0" smtClean="0"/>
              <a:t>  	Ағза қызметінің физиологиялық ерекшеліктерін жаппай дене шынықтыруға және арнайы контингенттерге (әскерилерге, өрт сөндірушілерге, геологтарға студенттерге, оқушыларға), сондай-ақ, жекелей спорт түрлеріне, әсіресе жоғары жетістікті спортқа қатысты ескеріп, бағалау  қажет екендігін есте сақтау қажет</a:t>
            </a:r>
            <a:r>
              <a:rPr lang="kk-KZ" sz="2000"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TotalTime>
  <Words>551</Words>
  <Application>Microsoft Office PowerPoint</Application>
  <PresentationFormat>Экран (4:3)</PresentationFormat>
  <Paragraphs>80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33</cp:revision>
  <dcterms:created xsi:type="dcterms:W3CDTF">2016-03-29T07:19:55Z</dcterms:created>
  <dcterms:modified xsi:type="dcterms:W3CDTF">2020-03-19T08:57:34Z</dcterms:modified>
</cp:coreProperties>
</file>