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70" r:id="rId2"/>
    <p:sldId id="275" r:id="rId3"/>
    <p:sldId id="256" r:id="rId4"/>
    <p:sldId id="258" r:id="rId5"/>
    <p:sldId id="267" r:id="rId6"/>
    <p:sldId id="261" r:id="rId7"/>
    <p:sldId id="262" r:id="rId8"/>
    <p:sldId id="269" r:id="rId9"/>
    <p:sldId id="274" r:id="rId10"/>
    <p:sldId id="263" r:id="rId11"/>
    <p:sldId id="264" r:id="rId12"/>
    <p:sldId id="265" r:id="rId13"/>
    <p:sldId id="259" r:id="rId14"/>
    <p:sldId id="266" r:id="rId15"/>
    <p:sldId id="257" r:id="rId16"/>
    <p:sldId id="271" r:id="rId17"/>
    <p:sldId id="273" r:id="rId18"/>
    <p:sldId id="276" r:id="rId19"/>
    <p:sldId id="277" r:id="rId20"/>
    <p:sldId id="272"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34564" autoAdjust="0"/>
    <p:restoredTop sz="86502" autoAdjust="0"/>
  </p:normalViewPr>
  <p:slideViewPr>
    <p:cSldViewPr>
      <p:cViewPr varScale="1">
        <p:scale>
          <a:sx n="63" d="100"/>
          <a:sy n="63" d="100"/>
        </p:scale>
        <p:origin x="-136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3D1BC813-D2DF-4433-A43A-198B8C57032E}" type="datetimeFigureOut">
              <a:rPr lang="ru-RU" smtClean="0"/>
              <a:pPr/>
              <a:t>22.04.2021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B5AFBC2-0133-4FD1-B663-908BC3EED349}"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D1BC813-D2DF-4433-A43A-198B8C57032E}" type="datetimeFigureOut">
              <a:rPr lang="ru-RU" smtClean="0"/>
              <a:pPr/>
              <a:t>22.04.2021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B5AFBC2-0133-4FD1-B663-908BC3EED349}"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D1BC813-D2DF-4433-A43A-198B8C57032E}" type="datetimeFigureOut">
              <a:rPr lang="ru-RU" smtClean="0"/>
              <a:pPr/>
              <a:t>22.04.2021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B5AFBC2-0133-4FD1-B663-908BC3EED349}"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D1BC813-D2DF-4433-A43A-198B8C57032E}" type="datetimeFigureOut">
              <a:rPr lang="ru-RU" smtClean="0"/>
              <a:pPr/>
              <a:t>22.04.2021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B5AFBC2-0133-4FD1-B663-908BC3EED349}"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D1BC813-D2DF-4433-A43A-198B8C57032E}" type="datetimeFigureOut">
              <a:rPr lang="ru-RU" smtClean="0"/>
              <a:pPr/>
              <a:t>22.04.2021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B5AFBC2-0133-4FD1-B663-908BC3EED349}"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3D1BC813-D2DF-4433-A43A-198B8C57032E}" type="datetimeFigureOut">
              <a:rPr lang="ru-RU" smtClean="0"/>
              <a:pPr/>
              <a:t>22.04.2021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B5AFBC2-0133-4FD1-B663-908BC3EED349}"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3D1BC813-D2DF-4433-A43A-198B8C57032E}" type="datetimeFigureOut">
              <a:rPr lang="ru-RU" smtClean="0"/>
              <a:pPr/>
              <a:t>22.04.2021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B5AFBC2-0133-4FD1-B663-908BC3EED349}"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3D1BC813-D2DF-4433-A43A-198B8C57032E}" type="datetimeFigureOut">
              <a:rPr lang="ru-RU" smtClean="0"/>
              <a:pPr/>
              <a:t>22.04.2021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B5AFBC2-0133-4FD1-B663-908BC3EED349}"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D1BC813-D2DF-4433-A43A-198B8C57032E}" type="datetimeFigureOut">
              <a:rPr lang="ru-RU" smtClean="0"/>
              <a:pPr/>
              <a:t>22.04.2021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B5AFBC2-0133-4FD1-B663-908BC3EED349}"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D1BC813-D2DF-4433-A43A-198B8C57032E}" type="datetimeFigureOut">
              <a:rPr lang="ru-RU" smtClean="0"/>
              <a:pPr/>
              <a:t>22.04.2021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B5AFBC2-0133-4FD1-B663-908BC3EED349}"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D1BC813-D2DF-4433-A43A-198B8C57032E}" type="datetimeFigureOut">
              <a:rPr lang="ru-RU" smtClean="0"/>
              <a:pPr/>
              <a:t>22.04.2021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B5AFBC2-0133-4FD1-B663-908BC3EED349}"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1BC813-D2DF-4433-A43A-198B8C57032E}" type="datetimeFigureOut">
              <a:rPr lang="ru-RU" smtClean="0"/>
              <a:pPr/>
              <a:t>22.04.2021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5AFBC2-0133-4FD1-B663-908BC3EED349}"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www.microlife.by/products/hypertension/automatic/bp-a200-afib/" TargetMode="External"/><Relationship Id="rId2" Type="http://schemas.openxmlformats.org/officeDocument/2006/relationships/hyperlink" Target="https://www.microlife.by/products/hypertension/automatic/"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effectLst>
                  <a:outerShdw blurRad="38100" dist="38100" dir="2700000" algn="tl">
                    <a:srgbClr val="000000">
                      <a:alpha val="43137"/>
                    </a:srgbClr>
                  </a:outerShdw>
                </a:effectLst>
              </a:rPr>
              <a:t>Структура и содержание научной публикации</a:t>
            </a:r>
            <a:endParaRPr lang="ru-RU"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457200" y="1600200"/>
            <a:ext cx="8229600" cy="4829196"/>
          </a:xfrm>
        </p:spPr>
        <p:txBody>
          <a:bodyPr/>
          <a:lstStyle/>
          <a:p>
            <a:pPr algn="ctr">
              <a:buNone/>
            </a:pPr>
            <a:r>
              <a:rPr lang="ru-RU" dirty="0" smtClean="0">
                <a:latin typeface="Times New Roman" pitchFamily="18" charset="0"/>
                <a:cs typeface="Times New Roman" pitchFamily="18" charset="0"/>
              </a:rPr>
              <a:t>Журнал «Теория и методика физической культуры»</a:t>
            </a:r>
          </a:p>
          <a:p>
            <a:pPr algn="ctr">
              <a:buNone/>
            </a:pPr>
            <a:endParaRPr lang="ru-RU" dirty="0" smtClean="0">
              <a:latin typeface="Times New Roman" pitchFamily="18" charset="0"/>
              <a:cs typeface="Times New Roman" pitchFamily="18" charset="0"/>
            </a:endParaRPr>
          </a:p>
          <a:p>
            <a:pPr>
              <a:buNone/>
            </a:pPr>
            <a:endParaRPr lang="ru-RU" sz="2400" dirty="0" smtClean="0">
              <a:latin typeface="Times New Roman" pitchFamily="18" charset="0"/>
              <a:cs typeface="Times New Roman" pitchFamily="18" charset="0"/>
            </a:endParaRPr>
          </a:p>
          <a:p>
            <a:pPr>
              <a:buNone/>
            </a:pPr>
            <a:endParaRPr lang="ru-RU" sz="2400" dirty="0" smtClean="0">
              <a:latin typeface="Times New Roman" pitchFamily="18" charset="0"/>
              <a:cs typeface="Times New Roman" pitchFamily="18" charset="0"/>
            </a:endParaRPr>
          </a:p>
          <a:p>
            <a:pPr algn="ctr">
              <a:buNone/>
            </a:pPr>
            <a:endParaRPr lang="ru-RU" sz="2400" dirty="0" smtClean="0">
              <a:latin typeface="Times New Roman" pitchFamily="18" charset="0"/>
              <a:cs typeface="Times New Roman" pitchFamily="18" charset="0"/>
            </a:endParaRPr>
          </a:p>
          <a:p>
            <a:pPr algn="ctr">
              <a:buNone/>
            </a:pPr>
            <a:endParaRPr lang="ru-RU" sz="2400" dirty="0" smtClean="0">
              <a:latin typeface="Times New Roman" pitchFamily="18" charset="0"/>
              <a:cs typeface="Times New Roman" pitchFamily="18" charset="0"/>
            </a:endParaRPr>
          </a:p>
          <a:p>
            <a:pPr algn="ctr">
              <a:buNone/>
            </a:pPr>
            <a:r>
              <a:rPr lang="ru-RU" sz="2000" dirty="0" smtClean="0">
                <a:latin typeface="Times New Roman" pitchFamily="18" charset="0"/>
                <a:cs typeface="Times New Roman" pitchFamily="18" charset="0"/>
              </a:rPr>
              <a:t>доктор </a:t>
            </a:r>
            <a:r>
              <a:rPr lang="en-US" sz="2000" dirty="0" smtClean="0">
                <a:latin typeface="Times New Roman" pitchFamily="18" charset="0"/>
                <a:cs typeface="Times New Roman" pitchFamily="18" charset="0"/>
              </a:rPr>
              <a:t>PhD</a:t>
            </a:r>
            <a:endParaRPr lang="ru-RU" sz="2000" dirty="0" smtClean="0">
              <a:latin typeface="Times New Roman" pitchFamily="18" charset="0"/>
              <a:cs typeface="Times New Roman" pitchFamily="18" charset="0"/>
            </a:endParaRPr>
          </a:p>
          <a:p>
            <a:pPr algn="ctr">
              <a:buNone/>
            </a:pP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Авсиевич</a:t>
            </a:r>
            <a:r>
              <a:rPr lang="ru-RU" sz="2000" dirty="0" smtClean="0">
                <a:latin typeface="Times New Roman" pitchFamily="18" charset="0"/>
                <a:cs typeface="Times New Roman" pitchFamily="18" charset="0"/>
              </a:rPr>
              <a:t> В.Н.</a:t>
            </a:r>
          </a:p>
          <a:p>
            <a:pPr algn="ctr">
              <a:buNone/>
            </a:pPr>
            <a:r>
              <a:rPr lang="ru-RU" sz="2000" dirty="0" smtClean="0">
                <a:latin typeface="Times New Roman" pitchFamily="18" charset="0"/>
                <a:cs typeface="Times New Roman" pitchFamily="18" charset="0"/>
              </a:rPr>
              <a:t>   </a:t>
            </a:r>
          </a:p>
          <a:p>
            <a:pPr>
              <a:buNone/>
            </a:pPr>
            <a:endParaRPr lang="ru-RU" sz="2400" dirty="0">
              <a:latin typeface="Times New Roman" pitchFamily="18" charset="0"/>
              <a:cs typeface="Times New Roman" pitchFamily="18" charset="0"/>
            </a:endParaRPr>
          </a:p>
        </p:txBody>
      </p:sp>
      <p:pic>
        <p:nvPicPr>
          <p:cNvPr id="29700" name="Picture 4"/>
          <p:cNvPicPr>
            <a:picLocks noChangeAspect="1" noChangeArrowheads="1"/>
          </p:cNvPicPr>
          <p:nvPr/>
        </p:nvPicPr>
        <p:blipFill>
          <a:blip r:embed="rId2"/>
          <a:srcRect/>
          <a:stretch>
            <a:fillRect/>
          </a:stretch>
        </p:blipFill>
        <p:spPr bwMode="auto">
          <a:xfrm>
            <a:off x="3714744" y="2786059"/>
            <a:ext cx="1928826" cy="200026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6643710"/>
          </a:xfrm>
        </p:spPr>
        <p:txBody>
          <a:bodyPr>
            <a:noAutofit/>
          </a:bodyPr>
          <a:lstStyle/>
          <a:p>
            <a:pPr algn="l"/>
            <a:r>
              <a:rPr lang="ru-RU" sz="2000" b="1" dirty="0" smtClean="0">
                <a:latin typeface="Times New Roman" pitchFamily="18" charset="0"/>
                <a:cs typeface="Times New Roman" pitchFamily="18" charset="0"/>
              </a:rPr>
              <a:t/>
            </a:r>
            <a:br>
              <a:rPr lang="ru-RU" sz="2000" b="1" dirty="0" smtClean="0">
                <a:latin typeface="Times New Roman" pitchFamily="18" charset="0"/>
                <a:cs typeface="Times New Roman" pitchFamily="18" charset="0"/>
              </a:rPr>
            </a:br>
            <a:r>
              <a:rPr lang="ru-RU" sz="2000" b="1" dirty="0" smtClean="0">
                <a:latin typeface="Times New Roman" pitchFamily="18" charset="0"/>
                <a:cs typeface="Times New Roman" pitchFamily="18" charset="0"/>
              </a:rPr>
              <a:t/>
            </a:r>
            <a:br>
              <a:rPr lang="ru-RU" sz="2000" b="1" dirty="0" smtClean="0">
                <a:latin typeface="Times New Roman" pitchFamily="18" charset="0"/>
                <a:cs typeface="Times New Roman" pitchFamily="18" charset="0"/>
              </a:rPr>
            </a:br>
            <a:r>
              <a:rPr lang="ru-RU" sz="2000" b="1" dirty="0" smtClean="0">
                <a:latin typeface="Times New Roman" pitchFamily="18" charset="0"/>
                <a:cs typeface="Times New Roman" pitchFamily="18" charset="0"/>
              </a:rPr>
              <a:t/>
            </a:r>
            <a:br>
              <a:rPr lang="ru-RU" sz="2000" b="1"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Раздел</a:t>
            </a:r>
            <a:r>
              <a:rPr lang="ru-RU" sz="2000" b="1" dirty="0" smtClean="0">
                <a:latin typeface="Times New Roman" pitchFamily="18" charset="0"/>
                <a:cs typeface="Times New Roman" pitchFamily="18" charset="0"/>
              </a:rPr>
              <a:t> «Результаты исследования и их обсуждение» </a:t>
            </a:r>
            <a:r>
              <a:rPr lang="ru-RU" sz="2000" dirty="0" smtClean="0">
                <a:latin typeface="Times New Roman" pitchFamily="18" charset="0"/>
                <a:cs typeface="Times New Roman" pitchFamily="18" charset="0"/>
              </a:rPr>
              <a:t>является самым большим по объему из всей публикации. Включает в себя данные полученных результатов, их интерпретацию с учетом существующих объяснений и собственного мнения по изученному вопросу. Предполагается формулирование направлений дальнейших исследований поставленной проблемы. </a:t>
            </a:r>
            <a:br>
              <a:rPr lang="ru-RU" sz="2000" dirty="0" smtClean="0">
                <a:latin typeface="Times New Roman" pitchFamily="18" charset="0"/>
                <a:cs typeface="Times New Roman" pitchFamily="18" charset="0"/>
              </a:rPr>
            </a:br>
            <a:r>
              <a:rPr lang="ru-RU" sz="2000" i="1" dirty="0" smtClean="0">
                <a:latin typeface="Times New Roman" pitchFamily="18" charset="0"/>
                <a:cs typeface="Times New Roman" pitchFamily="18" charset="0"/>
              </a:rPr>
              <a:t>Раздел должен содержать:</a:t>
            </a:r>
            <a:r>
              <a:rPr lang="ru-RU" sz="2000" b="1" dirty="0" smtClean="0">
                <a:latin typeface="Times New Roman" pitchFamily="18" charset="0"/>
                <a:cs typeface="Times New Roman" pitchFamily="18" charset="0"/>
              </a:rPr>
              <a:t/>
            </a:r>
            <a:br>
              <a:rPr lang="ru-RU" sz="2000" b="1" dirty="0" smtClean="0">
                <a:latin typeface="Times New Roman" pitchFamily="18" charset="0"/>
                <a:cs typeface="Times New Roman" pitchFamily="18" charset="0"/>
              </a:rPr>
            </a:br>
            <a:r>
              <a:rPr lang="ru-RU" sz="2000" b="1"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описание результатов (с таблицами, рисунками и/или графиками);</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анализ результатов.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Для читателей очень полезно графическое представление данных. Особенно представление фактических данных до статистической обработки. Главное в изучении табличных данных – установить, насколько полно подтверждены фактами выводы, приведенные в тексте статьи.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Все рисунки в статье должны быть пронумерованы и сопровождаться наименованием в формате - </a:t>
            </a:r>
            <a:r>
              <a:rPr lang="ru-RU" sz="1800" b="1" dirty="0" smtClean="0">
                <a:latin typeface="Times New Roman" pitchFamily="18" charset="0"/>
                <a:cs typeface="Times New Roman" pitchFamily="18" charset="0"/>
              </a:rPr>
              <a:t>Рисунок 1 - Схема очередности выполнения упражнений в одном тренировочном занятии</a:t>
            </a:r>
            <a:r>
              <a:rPr lang="ru-RU" sz="2400" b="1" dirty="0" smtClean="0">
                <a:latin typeface="Times New Roman" pitchFamily="18" charset="0"/>
                <a:cs typeface="Times New Roman" pitchFamily="18" charset="0"/>
              </a:rPr>
              <a:t/>
            </a:r>
            <a:br>
              <a:rPr lang="ru-RU" sz="2400" b="1" dirty="0" smtClean="0">
                <a:latin typeface="Times New Roman" pitchFamily="18" charset="0"/>
                <a:cs typeface="Times New Roman" pitchFamily="18" charset="0"/>
              </a:rPr>
            </a:br>
            <a:r>
              <a:rPr lang="ru-RU" sz="2400" dirty="0" smtClean="0"/>
              <a:t/>
            </a:r>
            <a:br>
              <a:rPr lang="ru-RU" sz="2400" dirty="0" smtClean="0"/>
            </a:b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940312"/>
          </a:xfrm>
        </p:spPr>
        <p:txBody>
          <a:bodyPr>
            <a:normAutofit/>
          </a:bodyPr>
          <a:lstStyle/>
          <a:p>
            <a:pPr algn="l"/>
            <a:r>
              <a:rPr lang="ru-RU" sz="3200" dirty="0" smtClean="0">
                <a:latin typeface="Times New Roman" pitchFamily="18" charset="0"/>
                <a:cs typeface="Times New Roman" pitchFamily="18" charset="0"/>
              </a:rPr>
              <a:t>Раздел</a:t>
            </a:r>
            <a:r>
              <a:rPr lang="ru-RU" sz="3200" b="1" dirty="0" smtClean="0">
                <a:latin typeface="Times New Roman" pitchFamily="18" charset="0"/>
                <a:cs typeface="Times New Roman" pitchFamily="18" charset="0"/>
              </a:rPr>
              <a:t> «Выводы» </a:t>
            </a:r>
            <a:r>
              <a:rPr lang="ru-RU" sz="3200" dirty="0" smtClean="0">
                <a:latin typeface="Times New Roman" pitchFamily="18" charset="0"/>
                <a:cs typeface="Times New Roman" pitchFamily="18" charset="0"/>
              </a:rPr>
              <a:t>должен содержать: </a:t>
            </a:r>
            <a:br>
              <a:rPr lang="ru-RU" sz="3200" dirty="0" smtClean="0">
                <a:latin typeface="Times New Roman" pitchFamily="18" charset="0"/>
                <a:cs typeface="Times New Roman" pitchFamily="18" charset="0"/>
              </a:rPr>
            </a:br>
            <a:r>
              <a:rPr lang="ru-RU" sz="3200" dirty="0" smtClean="0">
                <a:latin typeface="Times New Roman" pitchFamily="18" charset="0"/>
                <a:cs typeface="Times New Roman" pitchFamily="18" charset="0"/>
              </a:rPr>
              <a:t>- окончательное резюме;</a:t>
            </a:r>
            <a:br>
              <a:rPr lang="ru-RU" sz="3200" dirty="0" smtClean="0">
                <a:latin typeface="Times New Roman" pitchFamily="18" charset="0"/>
                <a:cs typeface="Times New Roman" pitchFamily="18" charset="0"/>
              </a:rPr>
            </a:br>
            <a:r>
              <a:rPr lang="ru-RU" sz="3200" dirty="0" smtClean="0">
                <a:latin typeface="Times New Roman" pitchFamily="18" charset="0"/>
                <a:cs typeface="Times New Roman" pitchFamily="18" charset="0"/>
              </a:rPr>
              <a:t>- интерпретацию полученных результатов;</a:t>
            </a:r>
            <a:br>
              <a:rPr lang="ru-RU" sz="3200" dirty="0" smtClean="0">
                <a:latin typeface="Times New Roman" pitchFamily="18" charset="0"/>
                <a:cs typeface="Times New Roman" pitchFamily="18" charset="0"/>
              </a:rPr>
            </a:br>
            <a:r>
              <a:rPr lang="ru-RU" sz="3200" dirty="0" smtClean="0">
                <a:latin typeface="Times New Roman" pitchFamily="18" charset="0"/>
                <a:cs typeface="Times New Roman" pitchFamily="18" charset="0"/>
              </a:rPr>
              <a:t>- значение для теории и практики.</a:t>
            </a:r>
            <a:br>
              <a:rPr lang="ru-RU" sz="3200" dirty="0" smtClean="0">
                <a:latin typeface="Times New Roman" pitchFamily="18" charset="0"/>
                <a:cs typeface="Times New Roman" pitchFamily="18" charset="0"/>
              </a:rPr>
            </a:br>
            <a:endParaRPr lang="ru-RU"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57224" y="357167"/>
            <a:ext cx="7429552" cy="6555641"/>
          </a:xfrm>
          <a:prstGeom prst="rect">
            <a:avLst/>
          </a:prstGeom>
        </p:spPr>
        <p:txBody>
          <a:bodyPr wrap="square">
            <a:spAutoFit/>
          </a:bodyPr>
          <a:lstStyle/>
          <a:p>
            <a:r>
              <a:rPr lang="ru-RU" sz="2400" b="1" dirty="0" smtClean="0">
                <a:latin typeface="Times New Roman" pitchFamily="18" charset="0"/>
                <a:cs typeface="Times New Roman" pitchFamily="18" charset="0"/>
              </a:rPr>
              <a:t>Теоретическая статья</a:t>
            </a:r>
            <a:r>
              <a:rPr lang="ru-RU" sz="2400" dirty="0" smtClean="0">
                <a:latin typeface="Times New Roman" pitchFamily="18" charset="0"/>
                <a:cs typeface="Times New Roman" pitchFamily="18" charset="0"/>
              </a:rPr>
              <a:t> –  это статья, в которой на основе существующей литературы разрабатываются имеющиеся / выдвигаются новые теоретические положения.</a:t>
            </a:r>
          </a:p>
          <a:p>
            <a:r>
              <a:rPr lang="ru-RU" sz="2400" dirty="0" smtClean="0">
                <a:latin typeface="Times New Roman" pitchFamily="18" charset="0"/>
                <a:cs typeface="Times New Roman" pitchFamily="18" charset="0"/>
              </a:rPr>
              <a:t>Теоретическая статья может быть посвящена:</a:t>
            </a:r>
          </a:p>
          <a:p>
            <a:r>
              <a:rPr lang="ru-RU" sz="2400" dirty="0" smtClean="0">
                <a:latin typeface="Times New Roman" pitchFamily="18" charset="0"/>
                <a:cs typeface="Times New Roman" pitchFamily="18" charset="0"/>
              </a:rPr>
              <a:t>анализу развития теории и уточнению теоретических данных;</a:t>
            </a:r>
          </a:p>
          <a:p>
            <a:r>
              <a:rPr lang="ru-RU" sz="2400" dirty="0" smtClean="0">
                <a:latin typeface="Times New Roman" pitchFamily="18" charset="0"/>
                <a:cs typeface="Times New Roman" pitchFamily="18" charset="0"/>
              </a:rPr>
              <a:t>представлению новой теории;</a:t>
            </a:r>
          </a:p>
          <a:p>
            <a:r>
              <a:rPr lang="ru-RU" sz="2400" dirty="0" smtClean="0">
                <a:latin typeface="Times New Roman" pitchFamily="18" charset="0"/>
                <a:cs typeface="Times New Roman" pitchFamily="18" charset="0"/>
              </a:rPr>
              <a:t>анализу уже существующей теории (например, рассмотрению ее недостатков);</a:t>
            </a:r>
          </a:p>
          <a:p>
            <a:r>
              <a:rPr lang="ru-RU" sz="2400" dirty="0" smtClean="0">
                <a:latin typeface="Times New Roman" pitchFamily="18" charset="0"/>
                <a:cs typeface="Times New Roman" pitchFamily="18" charset="0"/>
              </a:rPr>
              <a:t>сравнению нескольких теорий, демонстрации преимуществ одной теории в сравнении с другой.</a:t>
            </a:r>
          </a:p>
          <a:p>
            <a:r>
              <a:rPr lang="ru-RU" sz="2400" dirty="0" smtClean="0">
                <a:latin typeface="Times New Roman" pitchFamily="18" charset="0"/>
                <a:cs typeface="Times New Roman" pitchFamily="18" charset="0"/>
              </a:rPr>
              <a:t>Структура такой статьи зависит от ее содержания.</a:t>
            </a:r>
          </a:p>
          <a:p>
            <a:r>
              <a:rPr lang="ru-RU" sz="2400" dirty="0" smtClean="0">
                <a:latin typeface="Times New Roman" pitchFamily="18" charset="0"/>
                <a:cs typeface="Times New Roman" pitchFamily="18" charset="0"/>
              </a:rPr>
              <a:t>Эмпирические данные вводятся в случае, если они важны для решения теоретической проблемы, поставленной в статье.</a:t>
            </a:r>
          </a:p>
          <a:p>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l"/>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При подачи статьи для публикации в журнал </a:t>
            </a:r>
            <a:r>
              <a:rPr lang="ru-RU" sz="2800" b="1" dirty="0" smtClean="0">
                <a:latin typeface="Times New Roman" pitchFamily="18" charset="0"/>
                <a:cs typeface="Times New Roman" pitchFamily="18" charset="0"/>
              </a:rPr>
              <a:t>не допускается:</a:t>
            </a: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нумерация страниц;</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использование в тексте разрывов страниц;</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использование автоматических постраничных ссылок;</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использование автоматических переносов;</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использование разреженного или уплотненного </a:t>
            </a:r>
            <a:r>
              <a:rPr lang="ru-RU" sz="2800" dirty="0" err="1" smtClean="0">
                <a:latin typeface="Times New Roman" pitchFamily="18" charset="0"/>
                <a:cs typeface="Times New Roman" pitchFamily="18" charset="0"/>
              </a:rPr>
              <a:t>межбуквенного</a:t>
            </a:r>
            <a:r>
              <a:rPr lang="ru-RU" sz="2800" dirty="0" smtClean="0">
                <a:latin typeface="Times New Roman" pitchFamily="18" charset="0"/>
                <a:cs typeface="Times New Roman" pitchFamily="18" charset="0"/>
              </a:rPr>
              <a:t> интервала;</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выделение текста жирным шрифтом внутри разделов статьи.</a:t>
            </a:r>
            <a:br>
              <a:rPr lang="ru-RU" sz="2800" dirty="0" smtClean="0">
                <a:latin typeface="Times New Roman" pitchFamily="18" charset="0"/>
                <a:cs typeface="Times New Roman" pitchFamily="18" charset="0"/>
              </a:rPr>
            </a:br>
            <a:endParaRPr lang="ru-RU"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226196"/>
          </a:xfrm>
        </p:spPr>
        <p:txBody>
          <a:bodyPr>
            <a:normAutofit fontScale="90000"/>
          </a:bodyPr>
          <a:lstStyle/>
          <a:p>
            <a:pPr algn="l"/>
            <a:r>
              <a:rPr lang="ru-RU" sz="3200" b="1" dirty="0" smtClean="0">
                <a:latin typeface="Times New Roman" pitchFamily="18" charset="0"/>
                <a:cs typeface="Times New Roman" pitchFamily="18" charset="0"/>
              </a:rPr>
              <a:t>Сноски </a:t>
            </a:r>
            <a:r>
              <a:rPr lang="ru-RU" sz="3200" dirty="0" smtClean="0">
                <a:latin typeface="Times New Roman" pitchFamily="18" charset="0"/>
                <a:cs typeface="Times New Roman" pitchFamily="18" charset="0"/>
              </a:rPr>
              <a:t>используются для предоставления дополнительных сведений или указания на авторские права.</a:t>
            </a:r>
            <a:br>
              <a:rPr lang="ru-RU" sz="3200" dirty="0" smtClean="0">
                <a:latin typeface="Times New Roman" pitchFamily="18" charset="0"/>
                <a:cs typeface="Times New Roman" pitchFamily="18" charset="0"/>
              </a:rPr>
            </a:br>
            <a:r>
              <a:rPr lang="ru-RU" sz="3200" dirty="0" smtClean="0">
                <a:latin typeface="Times New Roman" pitchFamily="18" charset="0"/>
                <a:cs typeface="Times New Roman" pitchFamily="18" charset="0"/>
              </a:rPr>
              <a:t/>
            </a:r>
            <a:br>
              <a:rPr lang="ru-RU" sz="3200" dirty="0" smtClean="0">
                <a:latin typeface="Times New Roman" pitchFamily="18" charset="0"/>
                <a:cs typeface="Times New Roman" pitchFamily="18" charset="0"/>
              </a:rPr>
            </a:br>
            <a:r>
              <a:rPr lang="ru-RU" sz="3200" u="sng" dirty="0" smtClean="0">
                <a:latin typeface="Times New Roman" pitchFamily="18" charset="0"/>
                <a:cs typeface="Times New Roman" pitchFamily="18" charset="0"/>
              </a:rPr>
              <a:t>Правила оформления сносок:</a:t>
            </a:r>
            <a:r>
              <a:rPr lang="ru-RU" sz="3200" dirty="0" smtClean="0">
                <a:latin typeface="Times New Roman" pitchFamily="18" charset="0"/>
                <a:cs typeface="Times New Roman" pitchFamily="18" charset="0"/>
              </a:rPr>
              <a:t/>
            </a:r>
            <a:br>
              <a:rPr lang="ru-RU" sz="3200" dirty="0" smtClean="0">
                <a:latin typeface="Times New Roman" pitchFamily="18" charset="0"/>
                <a:cs typeface="Times New Roman" pitchFamily="18" charset="0"/>
              </a:rPr>
            </a:br>
            <a:r>
              <a:rPr lang="ru-RU" sz="3200" dirty="0" smtClean="0">
                <a:latin typeface="Times New Roman" pitchFamily="18" charset="0"/>
                <a:cs typeface="Times New Roman" pitchFamily="18" charset="0"/>
              </a:rPr>
              <a:t>На казахском языке - [1]; [1, б. 78]; [189, б. 42-43]. </a:t>
            </a:r>
            <a:br>
              <a:rPr lang="ru-RU" sz="3200" dirty="0" smtClean="0">
                <a:latin typeface="Times New Roman" pitchFamily="18" charset="0"/>
                <a:cs typeface="Times New Roman" pitchFamily="18" charset="0"/>
              </a:rPr>
            </a:br>
            <a:r>
              <a:rPr lang="ru-RU" sz="3200" dirty="0" smtClean="0">
                <a:latin typeface="Times New Roman" pitchFamily="18" charset="0"/>
                <a:cs typeface="Times New Roman" pitchFamily="18" charset="0"/>
              </a:rPr>
              <a:t/>
            </a:r>
            <a:br>
              <a:rPr lang="ru-RU" sz="3200" dirty="0" smtClean="0">
                <a:latin typeface="Times New Roman" pitchFamily="18" charset="0"/>
                <a:cs typeface="Times New Roman" pitchFamily="18" charset="0"/>
              </a:rPr>
            </a:br>
            <a:r>
              <a:rPr lang="ru-RU" sz="3200" dirty="0" smtClean="0">
                <a:latin typeface="Times New Roman" pitchFamily="18" charset="0"/>
                <a:cs typeface="Times New Roman" pitchFamily="18" charset="0"/>
              </a:rPr>
              <a:t>На русском языке - [1]; [1, с. 78]; [189, с. 42-43]. </a:t>
            </a:r>
            <a:br>
              <a:rPr lang="ru-RU" sz="3200" dirty="0" smtClean="0">
                <a:latin typeface="Times New Roman" pitchFamily="18" charset="0"/>
                <a:cs typeface="Times New Roman" pitchFamily="18" charset="0"/>
              </a:rPr>
            </a:br>
            <a:r>
              <a:rPr lang="ru-RU" sz="3200" dirty="0" smtClean="0">
                <a:latin typeface="Times New Roman" pitchFamily="18" charset="0"/>
                <a:cs typeface="Times New Roman" pitchFamily="18" charset="0"/>
              </a:rPr>
              <a:t/>
            </a:r>
            <a:br>
              <a:rPr lang="ru-RU" sz="3200" dirty="0" smtClean="0">
                <a:latin typeface="Times New Roman" pitchFamily="18" charset="0"/>
                <a:cs typeface="Times New Roman" pitchFamily="18" charset="0"/>
              </a:rPr>
            </a:br>
            <a:r>
              <a:rPr lang="ru-RU" sz="3200" dirty="0" smtClean="0">
                <a:latin typeface="Times New Roman" pitchFamily="18" charset="0"/>
                <a:cs typeface="Times New Roman" pitchFamily="18" charset="0"/>
              </a:rPr>
              <a:t>На английском языке - [1]; [1, р. 78]; [189, р. 42-43]. </a:t>
            </a:r>
            <a:br>
              <a:rPr lang="ru-RU" sz="3200" dirty="0" smtClean="0">
                <a:latin typeface="Times New Roman" pitchFamily="18" charset="0"/>
                <a:cs typeface="Times New Roman" pitchFamily="18" charset="0"/>
              </a:rPr>
            </a:br>
            <a:r>
              <a:rPr lang="ru-RU" sz="3200" dirty="0" smtClean="0">
                <a:latin typeface="Times New Roman" pitchFamily="18" charset="0"/>
                <a:cs typeface="Times New Roman" pitchFamily="18" charset="0"/>
              </a:rPr>
              <a:t/>
            </a:r>
            <a:br>
              <a:rPr lang="ru-RU" sz="3200" dirty="0" smtClean="0">
                <a:latin typeface="Times New Roman" pitchFamily="18" charset="0"/>
                <a:cs typeface="Times New Roman" pitchFamily="18" charset="0"/>
              </a:rPr>
            </a:br>
            <a:r>
              <a:rPr lang="ru-RU" sz="3200" dirty="0" smtClean="0">
                <a:solidFill>
                  <a:srgbClr val="FF0000"/>
                </a:solidFill>
                <a:latin typeface="Times New Roman" pitchFamily="18" charset="0"/>
                <a:cs typeface="Times New Roman" pitchFamily="18" charset="0"/>
              </a:rPr>
              <a:t>Не допускается в сносках указание Ф.И.О. авторов</a:t>
            </a:r>
            <a:r>
              <a:rPr lang="ru-RU" sz="3200" dirty="0" smtClean="0">
                <a:latin typeface="Times New Roman" pitchFamily="18" charset="0"/>
                <a:cs typeface="Times New Roman" pitchFamily="18" charset="0"/>
              </a:rPr>
              <a:t/>
            </a:r>
            <a:br>
              <a:rPr lang="ru-RU" sz="3200" dirty="0" smtClean="0">
                <a:latin typeface="Times New Roman" pitchFamily="18" charset="0"/>
                <a:cs typeface="Times New Roman" pitchFamily="18" charset="0"/>
              </a:rPr>
            </a:br>
            <a:endParaRPr lang="ru-RU"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25404"/>
          </a:xfrm>
        </p:spPr>
        <p:txBody>
          <a:bodyPr>
            <a:normAutofit fontScale="90000"/>
          </a:bodyPr>
          <a:lstStyle/>
          <a:p>
            <a:pPr algn="l"/>
            <a:r>
              <a:rPr lang="en-US" sz="2000" b="1" dirty="0" smtClean="0"/>
              <a:t/>
            </a:r>
            <a:br>
              <a:rPr lang="en-US" sz="2000" b="1" dirty="0" smtClean="0"/>
            </a:br>
            <a:r>
              <a:rPr lang="en-US" sz="2000" b="1" dirty="0" smtClean="0"/>
              <a:t/>
            </a:r>
            <a:br>
              <a:rPr lang="en-US" sz="2000" b="1" dirty="0" smtClean="0"/>
            </a:br>
            <a:r>
              <a:rPr lang="en-US" sz="2000" b="1" dirty="0" smtClean="0"/>
              <a:t/>
            </a:r>
            <a:br>
              <a:rPr lang="en-US" sz="2000" b="1" dirty="0" smtClean="0"/>
            </a:br>
            <a:r>
              <a:rPr lang="en-US" sz="2000" b="1" dirty="0" smtClean="0"/>
              <a:t/>
            </a:r>
            <a:br>
              <a:rPr lang="en-US" sz="2000" b="1" dirty="0" smtClean="0"/>
            </a:br>
            <a:r>
              <a:rPr lang="en-US" sz="2000" b="1" dirty="0" smtClean="0"/>
              <a:t/>
            </a:r>
            <a:br>
              <a:rPr lang="en-US" sz="2000" b="1" dirty="0" smtClean="0"/>
            </a:br>
            <a:r>
              <a:rPr lang="en-US" sz="2000" b="1" dirty="0" smtClean="0"/>
              <a:t/>
            </a:r>
            <a:br>
              <a:rPr lang="en-US" sz="2000" b="1" dirty="0" smtClean="0"/>
            </a:br>
            <a:r>
              <a:rPr lang="en-US" sz="2000" b="1" dirty="0" smtClean="0"/>
              <a:t/>
            </a:r>
            <a:br>
              <a:rPr lang="en-US" sz="2000" b="1" dirty="0" smtClean="0"/>
            </a:br>
            <a:r>
              <a:rPr lang="en-US" sz="2000" b="1" dirty="0" smtClean="0"/>
              <a:t/>
            </a:r>
            <a:br>
              <a:rPr lang="en-US" sz="2000" b="1" dirty="0" smtClean="0"/>
            </a:br>
            <a:r>
              <a:rPr lang="ru-RU" sz="2000" b="1" dirty="0" smtClean="0"/>
              <a:t/>
            </a:r>
            <a:br>
              <a:rPr lang="ru-RU" sz="2000" b="1" dirty="0" smtClean="0"/>
            </a:br>
            <a:r>
              <a:rPr lang="ru-RU" sz="2000" b="1" dirty="0" smtClean="0"/>
              <a:t/>
            </a:r>
            <a:br>
              <a:rPr lang="ru-RU" sz="2000" b="1" dirty="0" smtClean="0"/>
            </a:br>
            <a:r>
              <a:rPr lang="ru-RU" sz="2000" b="1" dirty="0" smtClean="0"/>
              <a:t/>
            </a:r>
            <a:br>
              <a:rPr lang="ru-RU" sz="2000" b="1" dirty="0" smtClean="0"/>
            </a:br>
            <a:r>
              <a:rPr lang="ru-RU" sz="2200" b="1" dirty="0" smtClean="0">
                <a:latin typeface="Times New Roman" pitchFamily="18" charset="0"/>
                <a:cs typeface="Times New Roman" pitchFamily="18" charset="0"/>
              </a:rPr>
              <a:t>Список литературы</a:t>
            </a:r>
            <a:r>
              <a:rPr lang="ru-RU" sz="2200" dirty="0" smtClean="0">
                <a:latin typeface="Times New Roman" pitchFamily="18" charset="0"/>
                <a:cs typeface="Times New Roman" pitchFamily="18" charset="0"/>
              </a:rPr>
              <a:t> обязателен и должен включать в себя все работы, использованные автором. Редакция журнала настоятельно рекомендует авторам использовать при написании статьи современные источниками информации (не позднее 5-летней давности), поскольку ссылка на устаревшие литературные источники вызывает замечание международных экспертов и сомнение относительно актуальности материала, изложенного в статье.</a:t>
            </a:r>
            <a:br>
              <a:rPr lang="ru-RU" sz="22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
            </a:r>
            <a:br>
              <a:rPr lang="ru-RU" sz="22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
            </a:r>
            <a:br>
              <a:rPr lang="ru-RU" sz="2200" dirty="0" smtClean="0">
                <a:latin typeface="Times New Roman" pitchFamily="18" charset="0"/>
                <a:cs typeface="Times New Roman" pitchFamily="18" charset="0"/>
              </a:rPr>
            </a:br>
            <a:endParaRPr lang="ru-RU" sz="2200" dirty="0">
              <a:latin typeface="Times New Roman" pitchFamily="18" charset="0"/>
              <a:cs typeface="Times New Roman" pitchFamily="18" charset="0"/>
            </a:endParaRPr>
          </a:p>
        </p:txBody>
      </p:sp>
      <p:sp>
        <p:nvSpPr>
          <p:cNvPr id="4" name="Прямоугольник 3"/>
          <p:cNvSpPr/>
          <p:nvPr/>
        </p:nvSpPr>
        <p:spPr>
          <a:xfrm>
            <a:off x="428596" y="2643182"/>
            <a:ext cx="8215370" cy="5109091"/>
          </a:xfrm>
          <a:prstGeom prst="rect">
            <a:avLst/>
          </a:prstGeom>
        </p:spPr>
        <p:txBody>
          <a:bodyPr wrap="square">
            <a:spAutoFit/>
          </a:bodyPr>
          <a:lstStyle/>
          <a:p>
            <a:r>
              <a:rPr lang="ru-RU" sz="2000" dirty="0" smtClean="0">
                <a:solidFill>
                  <a:srgbClr val="FF0000"/>
                </a:solidFill>
                <a:latin typeface="Times New Roman" pitchFamily="18" charset="0"/>
                <a:cs typeface="Times New Roman" pitchFamily="18" charset="0"/>
              </a:rPr>
              <a:t>Приветствуются ссылки на статьи из </a:t>
            </a:r>
            <a:r>
              <a:rPr lang="ru-RU" sz="2000" i="1" dirty="0" err="1" smtClean="0">
                <a:solidFill>
                  <a:srgbClr val="FF0000"/>
                </a:solidFill>
                <a:latin typeface="Times New Roman" pitchFamily="18" charset="0"/>
                <a:cs typeface="Times New Roman" pitchFamily="18" charset="0"/>
              </a:rPr>
              <a:t>высокоцитируемых</a:t>
            </a:r>
            <a:r>
              <a:rPr lang="ru-RU" sz="2000" dirty="0" smtClean="0">
                <a:solidFill>
                  <a:srgbClr val="FF0000"/>
                </a:solidFill>
                <a:latin typeface="Times New Roman" pitchFamily="18" charset="0"/>
                <a:cs typeface="Times New Roman" pitchFamily="18" charset="0"/>
              </a:rPr>
              <a:t> зарубежных и казахстанских  журналов входящих в базы: </a:t>
            </a:r>
            <a:r>
              <a:rPr lang="ru-RU" sz="2000" dirty="0" err="1" smtClean="0">
                <a:solidFill>
                  <a:srgbClr val="FF0000"/>
                </a:solidFill>
                <a:latin typeface="Times New Roman" pitchFamily="18" charset="0"/>
                <a:cs typeface="Times New Roman" pitchFamily="18" charset="0"/>
              </a:rPr>
              <a:t>WoS</a:t>
            </a:r>
            <a:r>
              <a:rPr lang="ru-RU" sz="2000" dirty="0" smtClean="0">
                <a:solidFill>
                  <a:srgbClr val="FF0000"/>
                </a:solidFill>
                <a:latin typeface="Times New Roman" pitchFamily="18" charset="0"/>
                <a:cs typeface="Times New Roman" pitchFamily="18" charset="0"/>
              </a:rPr>
              <a:t>, SCOPUS, РИНЦ. </a:t>
            </a:r>
          </a:p>
          <a:p>
            <a:r>
              <a:rPr lang="ru-RU" sz="2000" dirty="0" smtClean="0">
                <a:latin typeface="Times New Roman" pitchFamily="18" charset="0"/>
                <a:cs typeface="Times New Roman" pitchFamily="18" charset="0"/>
              </a:rPr>
              <a:t>В </a:t>
            </a:r>
            <a:r>
              <a:rPr lang="ru-RU" sz="2000" dirty="0" err="1" smtClean="0">
                <a:latin typeface="Times New Roman" pitchFamily="18" charset="0"/>
                <a:cs typeface="Times New Roman" pitchFamily="18" charset="0"/>
              </a:rPr>
              <a:t>оригинaльных</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стaтьях</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допускaется</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цитировaть</a:t>
            </a:r>
            <a:r>
              <a:rPr lang="ru-RU" sz="2000" dirty="0" smtClean="0">
                <a:latin typeface="Times New Roman" pitchFamily="18" charset="0"/>
                <a:cs typeface="Times New Roman" pitchFamily="18" charset="0"/>
              </a:rPr>
              <a:t> не более 20 источников, в обзорных – не более 30. Список </a:t>
            </a:r>
            <a:r>
              <a:rPr lang="ru-RU" sz="2000" dirty="0" err="1" smtClean="0">
                <a:latin typeface="Times New Roman" pitchFamily="18" charset="0"/>
                <a:cs typeface="Times New Roman" pitchFamily="18" charset="0"/>
              </a:rPr>
              <a:t>литерaтуры</a:t>
            </a:r>
            <a:r>
              <a:rPr lang="ru-RU" sz="2000" dirty="0" smtClean="0">
                <a:latin typeface="Times New Roman" pitchFamily="18" charset="0"/>
                <a:cs typeface="Times New Roman" pitchFamily="18" charset="0"/>
              </a:rPr>
              <a:t> следует </a:t>
            </a:r>
            <a:r>
              <a:rPr lang="ru-RU" sz="2000" dirty="0" err="1" smtClean="0">
                <a:latin typeface="Times New Roman" pitchFamily="18" charset="0"/>
                <a:cs typeface="Times New Roman" pitchFamily="18" charset="0"/>
              </a:rPr>
              <a:t>состaвлять</a:t>
            </a:r>
            <a:r>
              <a:rPr lang="ru-RU" sz="2000" dirty="0" smtClean="0">
                <a:latin typeface="Times New Roman" pitchFamily="18" charset="0"/>
                <a:cs typeface="Times New Roman" pitchFamily="18" charset="0"/>
              </a:rPr>
              <a:t> по мере </a:t>
            </a:r>
            <a:r>
              <a:rPr lang="ru-RU" sz="2000" dirty="0" err="1" smtClean="0">
                <a:latin typeface="Times New Roman" pitchFamily="18" charset="0"/>
                <a:cs typeface="Times New Roman" pitchFamily="18" charset="0"/>
              </a:rPr>
              <a:t>упоминaния</a:t>
            </a:r>
            <a:r>
              <a:rPr lang="ru-RU" sz="2000" dirty="0" smtClean="0">
                <a:latin typeface="Times New Roman" pitchFamily="18" charset="0"/>
                <a:cs typeface="Times New Roman" pitchFamily="18" charset="0"/>
              </a:rPr>
              <a:t> источников в тексте и оформлять </a:t>
            </a:r>
            <a:r>
              <a:rPr lang="ru-RU" sz="2000" dirty="0" err="1" smtClean="0">
                <a:latin typeface="Times New Roman" pitchFamily="18" charset="0"/>
                <a:cs typeface="Times New Roman" pitchFamily="18" charset="0"/>
              </a:rPr>
              <a:t>соглaсно</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требовaниям</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Комитетa</a:t>
            </a:r>
            <a:r>
              <a:rPr lang="ru-RU" sz="2000" dirty="0" smtClean="0">
                <a:latin typeface="Times New Roman" pitchFamily="18" charset="0"/>
                <a:cs typeface="Times New Roman" pitchFamily="18" charset="0"/>
              </a:rPr>
              <a:t> по контролю в сфере </a:t>
            </a:r>
            <a:r>
              <a:rPr lang="ru-RU" sz="2000" dirty="0" err="1" smtClean="0">
                <a:latin typeface="Times New Roman" pitchFamily="18" charset="0"/>
                <a:cs typeface="Times New Roman" pitchFamily="18" charset="0"/>
              </a:rPr>
              <a:t>обрaзовaния</a:t>
            </a:r>
            <a:r>
              <a:rPr lang="ru-RU" sz="2000" dirty="0" smtClean="0">
                <a:latin typeface="Times New Roman" pitchFamily="18" charset="0"/>
                <a:cs typeface="Times New Roman" pitchFamily="18" charset="0"/>
              </a:rPr>
              <a:t> и </a:t>
            </a:r>
            <a:r>
              <a:rPr lang="ru-RU" sz="2000" dirty="0" err="1" smtClean="0">
                <a:latin typeface="Times New Roman" pitchFamily="18" charset="0"/>
                <a:cs typeface="Times New Roman" pitchFamily="18" charset="0"/>
              </a:rPr>
              <a:t>нaуки</a:t>
            </a:r>
            <a:r>
              <a:rPr lang="ru-RU" sz="2000" dirty="0" smtClean="0">
                <a:latin typeface="Times New Roman" pitchFamily="18" charset="0"/>
                <a:cs typeface="Times New Roman" pitchFamily="18" charset="0"/>
              </a:rPr>
              <a:t> РК:</a:t>
            </a:r>
          </a:p>
          <a:p>
            <a:r>
              <a:rPr lang="ru-RU" sz="2000" b="1" i="1" dirty="0" smtClean="0">
                <a:latin typeface="Times New Roman" pitchFamily="18" charset="0"/>
                <a:cs typeface="Times New Roman" pitchFamily="18" charset="0"/>
              </a:rPr>
              <a:t> – для </a:t>
            </a:r>
            <a:r>
              <a:rPr lang="ru-RU" sz="2000" b="1" i="1" dirty="0" err="1" smtClean="0">
                <a:latin typeface="Times New Roman" pitchFamily="18" charset="0"/>
                <a:cs typeface="Times New Roman" pitchFamily="18" charset="0"/>
              </a:rPr>
              <a:t>стaтьи</a:t>
            </a:r>
            <a:r>
              <a:rPr lang="ru-RU" sz="2000" b="1" i="1" dirty="0" smtClean="0">
                <a:latin typeface="Times New Roman" pitchFamily="18" charset="0"/>
                <a:cs typeface="Times New Roman" pitchFamily="18" charset="0"/>
              </a:rPr>
              <a:t>, </a:t>
            </a:r>
            <a:r>
              <a:rPr lang="ru-RU" sz="2000" b="1" i="1" dirty="0" err="1" smtClean="0">
                <a:latin typeface="Times New Roman" pitchFamily="18" charset="0"/>
                <a:cs typeface="Times New Roman" pitchFamily="18" charset="0"/>
              </a:rPr>
              <a:t>опубликовaнной</a:t>
            </a:r>
            <a:r>
              <a:rPr lang="ru-RU" sz="2000" b="1" i="1" dirty="0" smtClean="0">
                <a:latin typeface="Times New Roman" pitchFamily="18" charset="0"/>
                <a:cs typeface="Times New Roman" pitchFamily="18" charset="0"/>
              </a:rPr>
              <a:t> в </a:t>
            </a:r>
            <a:r>
              <a:rPr lang="ru-RU" sz="2000" b="1" i="1" dirty="0" err="1" smtClean="0">
                <a:latin typeface="Times New Roman" pitchFamily="18" charset="0"/>
                <a:cs typeface="Times New Roman" pitchFamily="18" charset="0"/>
              </a:rPr>
              <a:t>журнaле</a:t>
            </a:r>
            <a:r>
              <a:rPr lang="ru-RU" sz="2000" b="1" i="1" dirty="0" smtClean="0">
                <a:latin typeface="Times New Roman" pitchFamily="18" charset="0"/>
                <a:cs typeface="Times New Roman" pitchFamily="18" charset="0"/>
              </a:rPr>
              <a:t>: Порядковый номер (без точки), </a:t>
            </a:r>
            <a:r>
              <a:rPr lang="ru-RU" sz="2000" b="1" i="1" dirty="0" err="1" smtClean="0">
                <a:latin typeface="Times New Roman" pitchFamily="18" charset="0"/>
                <a:cs typeface="Times New Roman" pitchFamily="18" charset="0"/>
              </a:rPr>
              <a:t>фaмилия</a:t>
            </a:r>
            <a:r>
              <a:rPr lang="ru-RU" sz="2000" b="1" i="1" dirty="0" smtClean="0">
                <a:latin typeface="Times New Roman" pitchFamily="18" charset="0"/>
                <a:cs typeface="Times New Roman" pitchFamily="18" charset="0"/>
              </a:rPr>
              <a:t> и </a:t>
            </a:r>
            <a:r>
              <a:rPr lang="ru-RU" sz="2000" b="1" i="1" dirty="0" err="1" smtClean="0">
                <a:latin typeface="Times New Roman" pitchFamily="18" charset="0"/>
                <a:cs typeface="Times New Roman" pitchFamily="18" charset="0"/>
              </a:rPr>
              <a:t>инициaлы</a:t>
            </a:r>
            <a:r>
              <a:rPr lang="ru-RU" sz="2000" b="1" i="1" dirty="0" smtClean="0">
                <a:latin typeface="Times New Roman" pitchFamily="18" charset="0"/>
                <a:cs typeface="Times New Roman" pitchFamily="18" charset="0"/>
              </a:rPr>
              <a:t> </a:t>
            </a:r>
            <a:r>
              <a:rPr lang="ru-RU" sz="2000" b="1" i="1" dirty="0" err="1" smtClean="0">
                <a:latin typeface="Times New Roman" pitchFamily="18" charset="0"/>
                <a:cs typeface="Times New Roman" pitchFamily="18" charset="0"/>
              </a:rPr>
              <a:t>aвторa</a:t>
            </a:r>
            <a:r>
              <a:rPr lang="ru-RU" sz="2000" b="1" i="1" dirty="0" smtClean="0">
                <a:latin typeface="Times New Roman" pitchFamily="18" charset="0"/>
                <a:cs typeface="Times New Roman" pitchFamily="18" charset="0"/>
              </a:rPr>
              <a:t>. </a:t>
            </a:r>
            <a:r>
              <a:rPr lang="ru-RU" sz="2000" b="1" i="1" dirty="0" err="1" smtClean="0">
                <a:latin typeface="Times New Roman" pitchFamily="18" charset="0"/>
                <a:cs typeface="Times New Roman" pitchFamily="18" charset="0"/>
              </a:rPr>
              <a:t>Нaзвaние</a:t>
            </a:r>
            <a:r>
              <a:rPr lang="ru-RU" sz="2000" b="1" i="1" dirty="0" smtClean="0">
                <a:latin typeface="Times New Roman" pitchFamily="18" charset="0"/>
                <a:cs typeface="Times New Roman" pitchFamily="18" charset="0"/>
              </a:rPr>
              <a:t> </a:t>
            </a:r>
            <a:r>
              <a:rPr lang="ru-RU" sz="2000" b="1" i="1" dirty="0" err="1" smtClean="0">
                <a:latin typeface="Times New Roman" pitchFamily="18" charset="0"/>
                <a:cs typeface="Times New Roman" pitchFamily="18" charset="0"/>
              </a:rPr>
              <a:t>стaтьи</a:t>
            </a:r>
            <a:r>
              <a:rPr lang="ru-RU" sz="2000" b="1" i="1" dirty="0" smtClean="0">
                <a:latin typeface="Times New Roman" pitchFamily="18" charset="0"/>
                <a:cs typeface="Times New Roman" pitchFamily="18" charset="0"/>
              </a:rPr>
              <a:t> // </a:t>
            </a:r>
            <a:r>
              <a:rPr lang="ru-RU" sz="2000" b="1" i="1" dirty="0" err="1" smtClean="0">
                <a:latin typeface="Times New Roman" pitchFamily="18" charset="0"/>
                <a:cs typeface="Times New Roman" pitchFamily="18" charset="0"/>
              </a:rPr>
              <a:t>Нaзвaние</a:t>
            </a:r>
            <a:r>
              <a:rPr lang="ru-RU" sz="2000" b="1" i="1" dirty="0" smtClean="0">
                <a:latin typeface="Times New Roman" pitchFamily="18" charset="0"/>
                <a:cs typeface="Times New Roman" pitchFamily="18" charset="0"/>
              </a:rPr>
              <a:t> </a:t>
            </a:r>
            <a:r>
              <a:rPr lang="ru-RU" sz="2000" b="1" i="1" dirty="0" err="1" smtClean="0">
                <a:latin typeface="Times New Roman" pitchFamily="18" charset="0"/>
                <a:cs typeface="Times New Roman" pitchFamily="18" charset="0"/>
              </a:rPr>
              <a:t>журнaлa</a:t>
            </a:r>
            <a:r>
              <a:rPr lang="ru-RU" sz="2000" b="1" i="1" dirty="0" smtClean="0">
                <a:latin typeface="Times New Roman" pitchFamily="18" charset="0"/>
                <a:cs typeface="Times New Roman" pitchFamily="18" charset="0"/>
              </a:rPr>
              <a:t>. – Год </a:t>
            </a:r>
            <a:r>
              <a:rPr lang="ru-RU" sz="2000" b="1" i="1" dirty="0" err="1" smtClean="0">
                <a:latin typeface="Times New Roman" pitchFamily="18" charset="0"/>
                <a:cs typeface="Times New Roman" pitchFamily="18" charset="0"/>
              </a:rPr>
              <a:t>издaния</a:t>
            </a:r>
            <a:r>
              <a:rPr lang="ru-RU" sz="2000" b="1" i="1" dirty="0" smtClean="0">
                <a:latin typeface="Times New Roman" pitchFamily="18" charset="0"/>
                <a:cs typeface="Times New Roman" pitchFamily="18" charset="0"/>
              </a:rPr>
              <a:t>. – №… . – С. ..-.. .</a:t>
            </a:r>
          </a:p>
          <a:p>
            <a:r>
              <a:rPr lang="ru-RU" sz="2000" b="1" i="1" dirty="0" smtClean="0">
                <a:latin typeface="Times New Roman" pitchFamily="18" charset="0"/>
                <a:cs typeface="Times New Roman" pitchFamily="18" charset="0"/>
              </a:rPr>
              <a:t> – для книг: Порядковый номер. </a:t>
            </a:r>
            <a:r>
              <a:rPr lang="ru-RU" sz="2000" b="1" i="1" dirty="0" err="1" smtClean="0">
                <a:latin typeface="Times New Roman" pitchFamily="18" charset="0"/>
                <a:cs typeface="Times New Roman" pitchFamily="18" charset="0"/>
              </a:rPr>
              <a:t>Фaмилия</a:t>
            </a:r>
            <a:r>
              <a:rPr lang="ru-RU" sz="2000" b="1" i="1" dirty="0" smtClean="0">
                <a:latin typeface="Times New Roman" pitchFamily="18" charset="0"/>
                <a:cs typeface="Times New Roman" pitchFamily="18" charset="0"/>
              </a:rPr>
              <a:t> и </a:t>
            </a:r>
            <a:r>
              <a:rPr lang="ru-RU" sz="2000" b="1" i="1" dirty="0" err="1" smtClean="0">
                <a:latin typeface="Times New Roman" pitchFamily="18" charset="0"/>
                <a:cs typeface="Times New Roman" pitchFamily="18" charset="0"/>
              </a:rPr>
              <a:t>инициaлы</a:t>
            </a:r>
            <a:r>
              <a:rPr lang="ru-RU" sz="2000" b="1" i="1" dirty="0" smtClean="0">
                <a:latin typeface="Times New Roman" pitchFamily="18" charset="0"/>
                <a:cs typeface="Times New Roman" pitchFamily="18" charset="0"/>
              </a:rPr>
              <a:t> </a:t>
            </a:r>
            <a:r>
              <a:rPr lang="ru-RU" sz="2000" b="1" i="1" dirty="0" err="1" smtClean="0">
                <a:latin typeface="Times New Roman" pitchFamily="18" charset="0"/>
                <a:cs typeface="Times New Roman" pitchFamily="18" charset="0"/>
              </a:rPr>
              <a:t>aвторa</a:t>
            </a:r>
            <a:r>
              <a:rPr lang="ru-RU" sz="2000" b="1" i="1" dirty="0" smtClean="0">
                <a:latin typeface="Times New Roman" pitchFamily="18" charset="0"/>
                <a:cs typeface="Times New Roman" pitchFamily="18" charset="0"/>
              </a:rPr>
              <a:t>. </a:t>
            </a:r>
            <a:r>
              <a:rPr lang="ru-RU" sz="2000" b="1" i="1" dirty="0" err="1" smtClean="0">
                <a:latin typeface="Times New Roman" pitchFamily="18" charset="0"/>
                <a:cs typeface="Times New Roman" pitchFamily="18" charset="0"/>
              </a:rPr>
              <a:t>Нaзвaние</a:t>
            </a:r>
            <a:r>
              <a:rPr lang="ru-RU" sz="2000" b="1" i="1" dirty="0" smtClean="0">
                <a:latin typeface="Times New Roman" pitchFamily="18" charset="0"/>
                <a:cs typeface="Times New Roman" pitchFamily="18" charset="0"/>
              </a:rPr>
              <a:t> книги. – Место </a:t>
            </a:r>
            <a:r>
              <a:rPr lang="ru-RU" sz="2000" b="1" i="1" dirty="0" err="1" smtClean="0">
                <a:latin typeface="Times New Roman" pitchFamily="18" charset="0"/>
                <a:cs typeface="Times New Roman" pitchFamily="18" charset="0"/>
              </a:rPr>
              <a:t>издaния</a:t>
            </a:r>
            <a:r>
              <a:rPr lang="ru-RU" sz="2000" b="1" i="1" dirty="0" smtClean="0">
                <a:latin typeface="Times New Roman" pitchFamily="18" charset="0"/>
                <a:cs typeface="Times New Roman" pitchFamily="18" charset="0"/>
              </a:rPr>
              <a:t>: </a:t>
            </a:r>
            <a:r>
              <a:rPr lang="ru-RU" sz="2000" b="1" i="1" dirty="0" err="1" smtClean="0">
                <a:latin typeface="Times New Roman" pitchFamily="18" charset="0"/>
                <a:cs typeface="Times New Roman" pitchFamily="18" charset="0"/>
              </a:rPr>
              <a:t>Издaтельство</a:t>
            </a:r>
            <a:r>
              <a:rPr lang="ru-RU" sz="2000" b="1" i="1" dirty="0" smtClean="0">
                <a:latin typeface="Times New Roman" pitchFamily="18" charset="0"/>
                <a:cs typeface="Times New Roman" pitchFamily="18" charset="0"/>
              </a:rPr>
              <a:t>, год </a:t>
            </a:r>
            <a:r>
              <a:rPr lang="ru-RU" sz="2000" b="1" i="1" dirty="0" err="1" smtClean="0">
                <a:latin typeface="Times New Roman" pitchFamily="18" charset="0"/>
                <a:cs typeface="Times New Roman" pitchFamily="18" charset="0"/>
              </a:rPr>
              <a:t>издaния</a:t>
            </a:r>
            <a:r>
              <a:rPr lang="ru-RU" sz="2000" b="1" i="1" dirty="0" smtClean="0">
                <a:latin typeface="Times New Roman" pitchFamily="18" charset="0"/>
                <a:cs typeface="Times New Roman" pitchFamily="18" charset="0"/>
              </a:rPr>
              <a:t>. – Количество </a:t>
            </a:r>
            <a:r>
              <a:rPr lang="ru-RU" sz="2000" b="1" i="1" dirty="0" err="1" smtClean="0">
                <a:latin typeface="Times New Roman" pitchFamily="18" charset="0"/>
                <a:cs typeface="Times New Roman" pitchFamily="18" charset="0"/>
              </a:rPr>
              <a:t>стрaниц</a:t>
            </a:r>
            <a:r>
              <a:rPr lang="ru-RU" sz="2000" b="1" i="1" dirty="0" smtClean="0">
                <a:latin typeface="Times New Roman" pitchFamily="18" charset="0"/>
                <a:cs typeface="Times New Roman" pitchFamily="18" charset="0"/>
              </a:rPr>
              <a:t>. Авторы несут ответственность </a:t>
            </a:r>
            <a:r>
              <a:rPr lang="ru-RU" sz="2000" b="1" i="1" dirty="0" err="1" smtClean="0">
                <a:latin typeface="Times New Roman" pitchFamily="18" charset="0"/>
                <a:cs typeface="Times New Roman" pitchFamily="18" charset="0"/>
              </a:rPr>
              <a:t>зa</a:t>
            </a:r>
            <a:r>
              <a:rPr lang="ru-RU" sz="2000" b="1" i="1" dirty="0" smtClean="0">
                <a:latin typeface="Times New Roman" pitchFamily="18" charset="0"/>
                <a:cs typeface="Times New Roman" pitchFamily="18" charset="0"/>
              </a:rPr>
              <a:t> верность </a:t>
            </a:r>
            <a:r>
              <a:rPr lang="ru-RU" sz="2000" b="1" i="1" dirty="0" err="1" smtClean="0">
                <a:latin typeface="Times New Roman" pitchFamily="18" charset="0"/>
                <a:cs typeface="Times New Roman" pitchFamily="18" charset="0"/>
              </a:rPr>
              <a:t>библиогрaфических</a:t>
            </a:r>
            <a:r>
              <a:rPr lang="ru-RU" sz="2000" b="1" i="1" dirty="0" smtClean="0">
                <a:latin typeface="Times New Roman" pitchFamily="18" charset="0"/>
                <a:cs typeface="Times New Roman" pitchFamily="18" charset="0"/>
              </a:rPr>
              <a:t> </a:t>
            </a:r>
            <a:r>
              <a:rPr lang="ru-RU" sz="2000" b="1" i="1" dirty="0" err="1" smtClean="0">
                <a:latin typeface="Times New Roman" pitchFamily="18" charset="0"/>
                <a:cs typeface="Times New Roman" pitchFamily="18" charset="0"/>
              </a:rPr>
              <a:t>дaнных</a:t>
            </a:r>
            <a:r>
              <a:rPr lang="ru-RU" sz="2000" b="1" i="1" dirty="0" smtClean="0">
                <a:latin typeface="Times New Roman" pitchFamily="18" charset="0"/>
                <a:cs typeface="Times New Roman" pitchFamily="18" charset="0"/>
              </a:rPr>
              <a:t>.</a:t>
            </a:r>
          </a:p>
          <a:p>
            <a:endParaRPr lang="ru-RU" sz="2000" dirty="0" smtClean="0">
              <a:latin typeface="Times New Roman" pitchFamily="18" charset="0"/>
              <a:cs typeface="Times New Roman" pitchFamily="18" charset="0"/>
            </a:endParaRPr>
          </a:p>
          <a:p>
            <a:r>
              <a:rPr lang="ru-RU" sz="2800" dirty="0" smtClean="0">
                <a:latin typeface="Times New Roman" pitchFamily="18" charset="0"/>
                <a:cs typeface="Times New Roman" pitchFamily="18" charset="0"/>
              </a:rPr>
              <a:t> </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285728"/>
            <a:ext cx="8229600" cy="5572164"/>
          </a:xfrm>
        </p:spPr>
        <p:txBody>
          <a:bodyPr>
            <a:normAutofit/>
          </a:bodyPr>
          <a:lstStyle/>
          <a:p>
            <a:r>
              <a:rPr lang="ru-RU" sz="3200" dirty="0" smtClean="0">
                <a:latin typeface="Times New Roman" pitchFamily="18" charset="0"/>
                <a:cs typeface="Times New Roman" pitchFamily="18" charset="0"/>
              </a:rPr>
              <a:t>Все статьи принимаемые в журнал </a:t>
            </a:r>
            <a:r>
              <a:rPr lang="ru-RU" sz="3200" dirty="0" smtClean="0">
                <a:solidFill>
                  <a:srgbClr val="00B0F0"/>
                </a:solidFill>
                <a:latin typeface="Times New Roman" pitchFamily="18" charset="0"/>
                <a:cs typeface="Times New Roman" pitchFamily="18" charset="0"/>
              </a:rPr>
              <a:t>«Теория и методика физической культуры»</a:t>
            </a:r>
            <a:r>
              <a:rPr lang="ru-RU" sz="3200" dirty="0" smtClean="0">
                <a:latin typeface="Times New Roman" pitchFamily="18" charset="0"/>
                <a:cs typeface="Times New Roman" pitchFamily="18" charset="0"/>
              </a:rPr>
              <a:t> проходят проверку на наличие заимствованного материала без ссылки на автора (плагиат) по системам: </a:t>
            </a:r>
            <a:r>
              <a:rPr lang="en-US" sz="3200" dirty="0" smtClean="0">
                <a:solidFill>
                  <a:srgbClr val="FF0000"/>
                </a:solidFill>
                <a:latin typeface="Times New Roman" pitchFamily="18" charset="0"/>
                <a:cs typeface="Times New Roman" pitchFamily="18" charset="0"/>
              </a:rPr>
              <a:t>text.ru/</a:t>
            </a:r>
            <a:r>
              <a:rPr lang="en-US" sz="3200" dirty="0" err="1" smtClean="0">
                <a:solidFill>
                  <a:srgbClr val="FF0000"/>
                </a:solidFill>
                <a:latin typeface="Times New Roman" pitchFamily="18" charset="0"/>
                <a:cs typeface="Times New Roman" pitchFamily="18" charset="0"/>
              </a:rPr>
              <a:t>antiplagiat</a:t>
            </a:r>
            <a:r>
              <a:rPr lang="ru-RU" sz="3200" dirty="0" smtClean="0">
                <a:solidFill>
                  <a:srgbClr val="FF0000"/>
                </a:solidFill>
                <a:latin typeface="Times New Roman" pitchFamily="18" charset="0"/>
                <a:cs typeface="Times New Roman" pitchFamily="18" charset="0"/>
              </a:rPr>
              <a:t>.</a:t>
            </a:r>
            <a:br>
              <a:rPr lang="ru-RU" sz="3200" dirty="0" smtClean="0">
                <a:solidFill>
                  <a:srgbClr val="FF0000"/>
                </a:solidFill>
                <a:latin typeface="Times New Roman" pitchFamily="18" charset="0"/>
                <a:cs typeface="Times New Roman" pitchFamily="18" charset="0"/>
              </a:rPr>
            </a:br>
            <a:r>
              <a:rPr lang="en-US" sz="3200" dirty="0" smtClean="0">
                <a:solidFill>
                  <a:srgbClr val="FF0000"/>
                </a:solidFill>
                <a:latin typeface="Times New Roman" pitchFamily="18" charset="0"/>
                <a:cs typeface="Times New Roman" pitchFamily="18" charset="0"/>
              </a:rPr>
              <a:t> antiplagiat.ru</a:t>
            </a:r>
            <a:r>
              <a:rPr lang="ru-RU" sz="3200" dirty="0" smtClean="0">
                <a:solidFill>
                  <a:srgbClr val="FF0000"/>
                </a:solidFill>
                <a:latin typeface="Times New Roman" pitchFamily="18" charset="0"/>
                <a:cs typeface="Times New Roman" pitchFamily="18" charset="0"/>
              </a:rPr>
              <a:t>.</a:t>
            </a:r>
            <a:r>
              <a:rPr lang="ru-RU" sz="3200" dirty="0" smtClean="0">
                <a:latin typeface="Times New Roman" pitchFamily="18" charset="0"/>
                <a:cs typeface="Times New Roman" pitchFamily="18" charset="0"/>
              </a:rPr>
              <a:t/>
            </a:r>
            <a:br>
              <a:rPr lang="ru-RU" sz="3200" dirty="0" smtClean="0">
                <a:latin typeface="Times New Roman" pitchFamily="18" charset="0"/>
                <a:cs typeface="Times New Roman" pitchFamily="18" charset="0"/>
              </a:rPr>
            </a:br>
            <a:r>
              <a:rPr lang="ru-RU" sz="3200" dirty="0" smtClean="0">
                <a:latin typeface="Times New Roman" pitchFamily="18" charset="0"/>
                <a:cs typeface="Times New Roman" pitchFamily="18" charset="0"/>
              </a:rPr>
              <a:t>В случаи обнаружения наличия плагиата статья к публикации не принимается.</a:t>
            </a: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r>
              <a:rPr lang="ru-RU" sz="3200" dirty="0" smtClean="0">
                <a:latin typeface="Times New Roman" pitchFamily="18" charset="0"/>
                <a:cs typeface="Times New Roman" pitchFamily="18" charset="0"/>
              </a:rPr>
              <a:t>Не принимаются к публикации также ранее опубликованные в других источниках материалы.</a:t>
            </a:r>
            <a:endParaRPr lang="ru-RU"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3214686"/>
            <a:ext cx="7772400" cy="2554289"/>
          </a:xfrm>
        </p:spPr>
        <p:txBody>
          <a:bodyPr>
            <a:noAutofit/>
          </a:bodyPr>
          <a:lstStyle/>
          <a:p>
            <a:pPr lvl="0"/>
            <a:r>
              <a:rPr lang="kk-KZ" sz="2000" b="0" cap="none" dirty="0" smtClean="0">
                <a:latin typeface="Times New Roman" pitchFamily="18" charset="0"/>
                <a:cs typeface="Times New Roman" pitchFamily="18" charset="0"/>
              </a:rPr>
              <a:t>Кефер Н.Е., Новикова А.О., Андреюшкин И.Л. Анализ физического состояния и физической подготовленности девочек 12-13 лет // Теория и методика физической культуры. </a:t>
            </a:r>
            <a:r>
              <a:rPr lang="kk-KZ" sz="2000" b="0" cap="none" dirty="0" smtClean="0">
                <a:solidFill>
                  <a:srgbClr val="FF0000"/>
                </a:solidFill>
                <a:latin typeface="Times New Roman" pitchFamily="18" charset="0"/>
                <a:cs typeface="Times New Roman" pitchFamily="18" charset="0"/>
              </a:rPr>
              <a:t>КазАСТ </a:t>
            </a:r>
            <a:r>
              <a:rPr lang="kk-KZ" sz="2000" b="0" cap="none" dirty="0" smtClean="0">
                <a:latin typeface="Times New Roman" pitchFamily="18" charset="0"/>
                <a:cs typeface="Times New Roman" pitchFamily="18" charset="0"/>
              </a:rPr>
              <a:t>– 2015. – №3. – С. 49.</a:t>
            </a:r>
            <a:br>
              <a:rPr lang="kk-KZ" sz="2000" b="0" cap="none" dirty="0" smtClean="0">
                <a:latin typeface="Times New Roman" pitchFamily="18" charset="0"/>
                <a:cs typeface="Times New Roman" pitchFamily="18" charset="0"/>
              </a:rPr>
            </a:br>
            <a:r>
              <a:rPr lang="kk-KZ" sz="2000" b="0" cap="none" dirty="0" smtClean="0">
                <a:latin typeface="Times New Roman" pitchFamily="18" charset="0"/>
                <a:cs typeface="Times New Roman" pitchFamily="18" charset="0"/>
              </a:rPr>
              <a:t/>
            </a:r>
            <a:br>
              <a:rPr lang="kk-KZ" sz="2000" b="0" cap="none" dirty="0" smtClean="0">
                <a:latin typeface="Times New Roman" pitchFamily="18" charset="0"/>
                <a:cs typeface="Times New Roman" pitchFamily="18" charset="0"/>
              </a:rPr>
            </a:br>
            <a:r>
              <a:rPr lang="kk-KZ" sz="2000" b="0" u="sng" cap="none" dirty="0" smtClean="0">
                <a:solidFill>
                  <a:schemeClr val="tx2"/>
                </a:solidFill>
                <a:latin typeface="Times New Roman" pitchFamily="18" charset="0"/>
                <a:cs typeface="Times New Roman" pitchFamily="18" charset="0"/>
              </a:rPr>
              <a:t>Верно</a:t>
            </a:r>
            <a:r>
              <a:rPr lang="kk-KZ" sz="2000" b="0" cap="none" dirty="0" smtClean="0">
                <a:solidFill>
                  <a:schemeClr val="tx2"/>
                </a:solidFill>
                <a:latin typeface="Times New Roman" pitchFamily="18" charset="0"/>
                <a:cs typeface="Times New Roman" pitchFamily="18" charset="0"/>
              </a:rPr>
              <a:t>:  </a:t>
            </a:r>
            <a:r>
              <a:rPr lang="ru-RU" sz="2000" b="0" cap="none" dirty="0" err="1" smtClean="0">
                <a:latin typeface="Times New Roman" pitchFamily="18" charset="0"/>
                <a:cs typeface="Times New Roman" pitchFamily="18" charset="0"/>
              </a:rPr>
              <a:t>Авсиевич</a:t>
            </a:r>
            <a:r>
              <a:rPr lang="ru-RU" sz="2000" b="0" cap="none" dirty="0" smtClean="0">
                <a:latin typeface="Times New Roman" pitchFamily="18" charset="0"/>
                <a:cs typeface="Times New Roman" pitchFamily="18" charset="0"/>
              </a:rPr>
              <a:t> В.Н. Влияние креатина моногидрата на уровень развития силы у юношей занимающихся силовым троеборьем // Теория и методика физической культуры. - 2010. - №1. – С. 69-73.</a:t>
            </a:r>
            <a:r>
              <a:rPr lang="ru-RU" sz="2000" b="0" cap="none" dirty="0" smtClean="0">
                <a:solidFill>
                  <a:schemeClr val="tx2"/>
                </a:solidFill>
                <a:latin typeface="Times New Roman" pitchFamily="18" charset="0"/>
                <a:cs typeface="Times New Roman" pitchFamily="18" charset="0"/>
              </a:rPr>
              <a:t/>
            </a:r>
            <a:br>
              <a:rPr lang="ru-RU" sz="2000" b="0" cap="none" dirty="0" smtClean="0">
                <a:solidFill>
                  <a:schemeClr val="tx2"/>
                </a:solidFill>
                <a:latin typeface="Times New Roman" pitchFamily="18" charset="0"/>
                <a:cs typeface="Times New Roman" pitchFamily="18" charset="0"/>
              </a:rPr>
            </a:br>
            <a:r>
              <a:rPr lang="ru-RU" sz="2000" b="0" cap="none" dirty="0" smtClean="0">
                <a:solidFill>
                  <a:schemeClr val="tx2"/>
                </a:solidFill>
                <a:latin typeface="Times New Roman" pitchFamily="18" charset="0"/>
                <a:cs typeface="Times New Roman" pitchFamily="18" charset="0"/>
              </a:rPr>
              <a:t> </a:t>
            </a:r>
            <a:endParaRPr lang="ru-RU" sz="2000" b="0" cap="none" dirty="0">
              <a:solidFill>
                <a:schemeClr val="tx2"/>
              </a:solidFill>
              <a:latin typeface="Times New Roman" pitchFamily="18" charset="0"/>
              <a:cs typeface="Times New Roman" pitchFamily="18" charset="0"/>
            </a:endParaRPr>
          </a:p>
        </p:txBody>
      </p:sp>
      <p:sp>
        <p:nvSpPr>
          <p:cNvPr id="3" name="Текст 2"/>
          <p:cNvSpPr>
            <a:spLocks noGrp="1"/>
          </p:cNvSpPr>
          <p:nvPr>
            <p:ph type="body" idx="1"/>
          </p:nvPr>
        </p:nvSpPr>
        <p:spPr>
          <a:xfrm>
            <a:off x="722313" y="714357"/>
            <a:ext cx="7772400" cy="2571767"/>
          </a:xfrm>
        </p:spPr>
        <p:txBody>
          <a:bodyPr>
            <a:normAutofit/>
          </a:bodyPr>
          <a:lstStyle/>
          <a:p>
            <a:pPr lvl="0" algn="ctr"/>
            <a:r>
              <a:rPr lang="ru-RU" b="1" dirty="0" smtClean="0">
                <a:solidFill>
                  <a:srgbClr val="FF0000"/>
                </a:solidFill>
                <a:latin typeface="Times New Roman" pitchFamily="18" charset="0"/>
                <a:cs typeface="Times New Roman" pitchFamily="18" charset="0"/>
              </a:rPr>
              <a:t>Нарушения в оформлении ссылок на журнал «Теория и методика физической культуры»</a:t>
            </a:r>
          </a:p>
          <a:p>
            <a:pPr lvl="0"/>
            <a:r>
              <a:rPr lang="ru-RU" u="sng" dirty="0" smtClean="0">
                <a:solidFill>
                  <a:srgbClr val="FF0000"/>
                </a:solidFill>
                <a:latin typeface="Times New Roman" pitchFamily="18" charset="0"/>
                <a:cs typeface="Times New Roman" pitchFamily="18" charset="0"/>
              </a:rPr>
              <a:t>НЕВЕРНО</a:t>
            </a:r>
            <a:r>
              <a:rPr lang="ru-RU" dirty="0" smtClean="0">
                <a:solidFill>
                  <a:srgbClr val="FF0000"/>
                </a:solidFill>
                <a:latin typeface="Times New Roman" pitchFamily="18" charset="0"/>
                <a:cs typeface="Times New Roman" pitchFamily="18" charset="0"/>
              </a:rPr>
              <a:t>: </a:t>
            </a:r>
          </a:p>
          <a:p>
            <a:pPr lvl="0"/>
            <a:r>
              <a:rPr lang="ru-RU" dirty="0" smtClean="0">
                <a:solidFill>
                  <a:srgbClr val="FF0000"/>
                </a:solidFill>
                <a:latin typeface="Times New Roman" pitchFamily="18" charset="0"/>
                <a:cs typeface="Times New Roman" pitchFamily="18" charset="0"/>
              </a:rPr>
              <a:t>В. Н. </a:t>
            </a:r>
            <a:r>
              <a:rPr lang="ru-RU" dirty="0" err="1" smtClean="0">
                <a:solidFill>
                  <a:schemeClr val="tx1"/>
                </a:solidFill>
                <a:latin typeface="Times New Roman" pitchFamily="18" charset="0"/>
                <a:cs typeface="Times New Roman" pitchFamily="18" charset="0"/>
              </a:rPr>
              <a:t>Авсиевич</a:t>
            </a:r>
            <a:r>
              <a:rPr lang="ru-RU" dirty="0" smtClean="0">
                <a:solidFill>
                  <a:schemeClr val="tx1"/>
                </a:solidFill>
                <a:latin typeface="Times New Roman" pitchFamily="18" charset="0"/>
                <a:cs typeface="Times New Roman" pitchFamily="18" charset="0"/>
              </a:rPr>
              <a:t>, </a:t>
            </a:r>
            <a:r>
              <a:rPr lang="ru-RU" dirty="0" smtClean="0">
                <a:solidFill>
                  <a:srgbClr val="FF0000"/>
                </a:solidFill>
                <a:latin typeface="Times New Roman" pitchFamily="18" charset="0"/>
                <a:cs typeface="Times New Roman" pitchFamily="18" charset="0"/>
              </a:rPr>
              <a:t>Г. А. </a:t>
            </a:r>
            <a:r>
              <a:rPr lang="ru-RU" dirty="0" err="1" smtClean="0">
                <a:solidFill>
                  <a:schemeClr val="tx1"/>
                </a:solidFill>
                <a:latin typeface="Times New Roman" pitchFamily="18" charset="0"/>
                <a:cs typeface="Times New Roman" pitchFamily="18" charset="0"/>
              </a:rPr>
              <a:t>Плахута</a:t>
            </a:r>
            <a:r>
              <a:rPr lang="ru-RU" dirty="0" smtClean="0">
                <a:solidFill>
                  <a:schemeClr val="tx1"/>
                </a:solidFill>
                <a:latin typeface="Times New Roman" pitchFamily="18" charset="0"/>
                <a:cs typeface="Times New Roman" pitchFamily="18" charset="0"/>
              </a:rPr>
              <a:t>, </a:t>
            </a:r>
            <a:r>
              <a:rPr lang="ru-RU" dirty="0" smtClean="0">
                <a:solidFill>
                  <a:srgbClr val="FF0000"/>
                </a:solidFill>
                <a:latin typeface="Times New Roman" pitchFamily="18" charset="0"/>
                <a:cs typeface="Times New Roman" pitchFamily="18" charset="0"/>
              </a:rPr>
              <a:t>И. В. </a:t>
            </a:r>
            <a:r>
              <a:rPr lang="ru-RU" dirty="0" err="1" smtClean="0">
                <a:solidFill>
                  <a:schemeClr val="tx1"/>
                </a:solidFill>
                <a:latin typeface="Times New Roman" pitchFamily="18" charset="0"/>
                <a:cs typeface="Times New Roman" pitchFamily="18" charset="0"/>
              </a:rPr>
              <a:t>Бабаков</a:t>
            </a:r>
            <a:r>
              <a:rPr lang="ru-RU" dirty="0" smtClean="0">
                <a:solidFill>
                  <a:schemeClr val="tx1"/>
                </a:solidFill>
                <a:latin typeface="Times New Roman" pitchFamily="18" charset="0"/>
                <a:cs typeface="Times New Roman" pitchFamily="18" charset="0"/>
              </a:rPr>
              <a:t>. Анализ развития массового спорта и физической культуры в Казахстане на современном этапе // Теория и методика физической культуры. – </a:t>
            </a:r>
            <a:r>
              <a:rPr lang="ru-RU" dirty="0" err="1" smtClean="0">
                <a:solidFill>
                  <a:srgbClr val="FF0000"/>
                </a:solidFill>
                <a:latin typeface="Times New Roman" pitchFamily="18" charset="0"/>
                <a:cs typeface="Times New Roman" pitchFamily="18" charset="0"/>
              </a:rPr>
              <a:t>Алматы</a:t>
            </a:r>
            <a:r>
              <a:rPr lang="ru-RU" dirty="0" smtClean="0">
                <a:solidFill>
                  <a:srgbClr val="FF0000"/>
                </a:solidFill>
                <a:latin typeface="Times New Roman" pitchFamily="18" charset="0"/>
                <a:cs typeface="Times New Roman" pitchFamily="18" charset="0"/>
              </a:rPr>
              <a:t>: </a:t>
            </a:r>
            <a:r>
              <a:rPr lang="ru-RU" dirty="0" err="1" smtClean="0">
                <a:solidFill>
                  <a:srgbClr val="FF0000"/>
                </a:solidFill>
                <a:latin typeface="Times New Roman" pitchFamily="18" charset="0"/>
                <a:cs typeface="Times New Roman" pitchFamily="18" charset="0"/>
              </a:rPr>
              <a:t>КазАСТ</a:t>
            </a:r>
            <a:r>
              <a:rPr lang="ru-RU" dirty="0" smtClean="0">
                <a:solidFill>
                  <a:srgbClr val="FF0000"/>
                </a:solidFill>
                <a:latin typeface="Times New Roman" pitchFamily="18" charset="0"/>
                <a:cs typeface="Times New Roman" pitchFamily="18" charset="0"/>
              </a:rPr>
              <a:t>,  </a:t>
            </a:r>
            <a:r>
              <a:rPr lang="ru-RU" dirty="0" smtClean="0">
                <a:solidFill>
                  <a:schemeClr val="tx1"/>
                </a:solidFill>
                <a:latin typeface="Times New Roman" pitchFamily="18" charset="0"/>
                <a:cs typeface="Times New Roman" pitchFamily="18" charset="0"/>
              </a:rPr>
              <a:t>2017. – № 2 (48). – С 46-50.</a:t>
            </a:r>
          </a:p>
          <a:p>
            <a:endParaRPr lang="ru-RU" dirty="0"/>
          </a:p>
        </p:txBody>
      </p:sp>
      <p:cxnSp>
        <p:nvCxnSpPr>
          <p:cNvPr id="5" name="Прямая со стрелкой 4"/>
          <p:cNvCxnSpPr/>
          <p:nvPr/>
        </p:nvCxnSpPr>
        <p:spPr>
          <a:xfrm>
            <a:off x="1357290" y="1643050"/>
            <a:ext cx="114300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Прямая со стрелкой 8"/>
          <p:cNvCxnSpPr/>
          <p:nvPr/>
        </p:nvCxnSpPr>
        <p:spPr>
          <a:xfrm>
            <a:off x="2857488" y="1643050"/>
            <a:ext cx="121444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Прямая со стрелкой 10"/>
          <p:cNvCxnSpPr/>
          <p:nvPr/>
        </p:nvCxnSpPr>
        <p:spPr>
          <a:xfrm>
            <a:off x="4429124" y="1643050"/>
            <a:ext cx="121444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p:cNvCxnSpPr/>
          <p:nvPr/>
        </p:nvCxnSpPr>
        <p:spPr>
          <a:xfrm flipV="1">
            <a:off x="285720" y="2928934"/>
            <a:ext cx="428628" cy="3571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Прямая со стрелкой 16"/>
          <p:cNvCxnSpPr/>
          <p:nvPr/>
        </p:nvCxnSpPr>
        <p:spPr>
          <a:xfrm flipV="1">
            <a:off x="1714480" y="2857496"/>
            <a:ext cx="428628" cy="3571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Прямая со стрелкой 19"/>
          <p:cNvCxnSpPr/>
          <p:nvPr/>
        </p:nvCxnSpPr>
        <p:spPr>
          <a:xfrm flipV="1">
            <a:off x="5286380" y="4214818"/>
            <a:ext cx="357190" cy="285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428604"/>
            <a:ext cx="8229600" cy="4440246"/>
          </a:xfrm>
        </p:spPr>
        <p:txBody>
          <a:bodyPr>
            <a:normAutofit/>
          </a:bodyPr>
          <a:lstStyle/>
          <a:p>
            <a:pPr algn="l"/>
            <a:r>
              <a:rPr lang="ru-RU" sz="2400" b="1" dirty="0" smtClean="0">
                <a:latin typeface="Times New Roman" pitchFamily="18" charset="0"/>
                <a:cs typeface="Times New Roman" pitchFamily="18" charset="0"/>
              </a:rPr>
              <a:t>Генератор ключевых слов </a:t>
            </a:r>
            <a:r>
              <a:rPr lang="en-US" sz="2400" dirty="0" smtClean="0">
                <a:solidFill>
                  <a:srgbClr val="0070C0"/>
                </a:solidFill>
                <a:latin typeface="Times New Roman" pitchFamily="18" charset="0"/>
                <a:cs typeface="Times New Roman" pitchFamily="18" charset="0"/>
              </a:rPr>
              <a:t>http://server.moluch.ru/keywords/?utm_campaign=kak-avtomaticheski-sformi&amp;utm_source=sendpulse&amp;utm_medium=email&amp;spush=cXdlcjc1dHl1QG1haWwucnU=</a:t>
            </a:r>
            <a:r>
              <a:rPr lang="ru-RU" sz="2400" dirty="0" smtClean="0">
                <a:solidFill>
                  <a:srgbClr val="0070C0"/>
                </a:solidFill>
                <a:latin typeface="Times New Roman" pitchFamily="18" charset="0"/>
                <a:cs typeface="Times New Roman" pitchFamily="18" charset="0"/>
              </a:rPr>
              <a:t/>
            </a:r>
            <a:br>
              <a:rPr lang="ru-RU" sz="2400" dirty="0" smtClean="0">
                <a:solidFill>
                  <a:srgbClr val="0070C0"/>
                </a:solidFill>
                <a:latin typeface="Times New Roman" pitchFamily="18" charset="0"/>
                <a:cs typeface="Times New Roman" pitchFamily="18" charset="0"/>
              </a:rPr>
            </a:b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b="1" dirty="0" smtClean="0">
                <a:latin typeface="Times New Roman" pitchFamily="18" charset="0"/>
                <a:cs typeface="Times New Roman" pitchFamily="18" charset="0"/>
              </a:rPr>
              <a:t>Автоматическое оформление  библиографических ссылок </a:t>
            </a:r>
            <a:r>
              <a:rPr lang="en-US" sz="2400" dirty="0" smtClean="0">
                <a:solidFill>
                  <a:srgbClr val="0070C0"/>
                </a:solidFill>
                <a:latin typeface="Times New Roman" pitchFamily="18" charset="0"/>
                <a:cs typeface="Times New Roman" pitchFamily="18" charset="0"/>
              </a:rPr>
              <a:t>http://old.moluch.ru/biblio/?utm_campaign=kak-avtomaticheski-sformi&amp;utm_source=sendpulse&amp;utm_medium=email&amp;spush=cXdlcjc1dHl1QG1haWwucnU=</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011882"/>
          </a:xfrm>
        </p:spPr>
        <p:txBody>
          <a:bodyPr>
            <a:normAutofit fontScale="90000"/>
          </a:bodyPr>
          <a:lstStyle/>
          <a:p>
            <a:pPr algn="l"/>
            <a:r>
              <a:rPr lang="ru-RU" sz="1800" b="1" dirty="0" smtClean="0">
                <a:latin typeface="Times New Roman" pitchFamily="18" charset="0"/>
                <a:cs typeface="Times New Roman" pitchFamily="18" charset="0"/>
              </a:rPr>
              <a:t>Требования к содержанию рецензии</a:t>
            </a:r>
            <a:r>
              <a:rPr lang="en-US" sz="1800" b="1" dirty="0" smtClean="0">
                <a:latin typeface="Times New Roman" pitchFamily="18" charset="0"/>
                <a:cs typeface="Times New Roman" pitchFamily="18" charset="0"/>
              </a:rPr>
              <a:t/>
            </a:r>
            <a:br>
              <a:rPr lang="en-US" sz="1800" b="1"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
            </a:r>
            <a:br>
              <a:rPr lang="ru-RU" sz="1800" b="1"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Рецензия должна содержать квалифицированный анализ материала статьи, объективную, аргументированную его оценку и четко обоснованные рекомендации.</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В рецензии особое внимание необходимо уделить освещению следующих вопросов:</a:t>
            </a:r>
            <a:br>
              <a:rPr lang="ru-RU"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Анализ актуальности темы и научного уровня статьи.</a:t>
            </a:r>
            <a:br>
              <a:rPr lang="ru-RU"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Соответствие содержания статьи ее названию.</a:t>
            </a:r>
            <a:br>
              <a:rPr lang="ru-RU"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Оценка подготовленности статьи к публикации в отношении языка и стиля, соответствия установленным требованиям по оформлению материалов статьи.</a:t>
            </a:r>
            <a:br>
              <a:rPr lang="ru-RU"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Научность изложения, соответствие использованных автором методов, методик, рекомендаций и результатов исследований современным достижениям науки.</a:t>
            </a:r>
            <a:br>
              <a:rPr lang="ru-RU"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Адекватность и рациональность объема статьи в целом и отдельных ее элементов (текста, иллюстративного материала, библиографических ссылок). </a:t>
            </a:r>
            <a:r>
              <a:rPr lang="en-US" sz="1800" dirty="0" smtClean="0">
                <a:latin typeface="Times New Roman" pitchFamily="18" charset="0"/>
                <a:cs typeface="Times New Roman" pitchFamily="18" charset="0"/>
              </a:rPr>
              <a:t/>
            </a:r>
            <a:br>
              <a:rPr lang="en-US"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Целесообразность помещения в статье иллюстративного материала и его соответствие излагаемой теме.</a:t>
            </a:r>
            <a:br>
              <a:rPr lang="ru-RU"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Место рецензируемой рукописи в историографии: не дублирует ли она работы других авторов или ранее напечатанные труды данного автора (как в целом, так и частично).</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Замечания и пожелания рецензента должны быть объективными и принципиальными, направленными на повышение научного уровня рукописи.</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В заключительной части рецензии должны содержаться обоснованные выводы о статье в целом и четкая, недвусмысленная рекомендация о целесообразности, либо нецелесообразности ее публикации или замечания, позволяющие автору сделать исправления.</a:t>
            </a: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0" y="0"/>
            <a:ext cx="12954000" cy="7315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940180"/>
          </a:xfrm>
        </p:spPr>
        <p:txBody>
          <a:bodyPr>
            <a:normAutofit/>
          </a:bodyPr>
          <a:lstStyle/>
          <a:p>
            <a:r>
              <a:rPr lang="ru-RU" sz="3200" dirty="0" smtClean="0">
                <a:latin typeface="Times New Roman" pitchFamily="18" charset="0"/>
                <a:cs typeface="Times New Roman" pitchFamily="18" charset="0"/>
              </a:rPr>
              <a:t>Спасибо за внимание!!!</a:t>
            </a:r>
            <a:endParaRPr lang="ru-RU"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0"/>
            <a:ext cx="7772400" cy="6858000"/>
          </a:xfrm>
        </p:spPr>
        <p:txBody>
          <a:bodyPr>
            <a:noAutofit/>
          </a:bodyPr>
          <a:lstStyle/>
          <a:p>
            <a:r>
              <a:rPr lang="ru-RU" sz="1600" b="1" u="sng" dirty="0" smtClean="0">
                <a:latin typeface="Times New Roman" pitchFamily="18" charset="0"/>
                <a:cs typeface="Times New Roman" pitchFamily="18" charset="0"/>
              </a:rPr>
              <a:t>Авторская аннотация </a:t>
            </a:r>
            <a:r>
              <a:rPr lang="ru-RU" sz="1600" b="1" dirty="0">
                <a:latin typeface="Times New Roman" pitchFamily="18" charset="0"/>
                <a:cs typeface="Times New Roman" pitchFamily="18" charset="0"/>
              </a:rPr>
              <a:t>к статье является основным источником информации в отечественных и зарубежных информационных системах и базах данных, индексирующих журнал. </a:t>
            </a:r>
            <a:r>
              <a:rPr lang="ru-RU" sz="1600" b="1" dirty="0" smtClean="0">
                <a:latin typeface="Times New Roman" pitchFamily="18" charset="0"/>
                <a:cs typeface="Times New Roman" pitchFamily="18" charset="0"/>
              </a:rPr>
              <a:t>Аннотация должна </a:t>
            </a:r>
            <a:r>
              <a:rPr lang="ru-RU" sz="1600" b="1" dirty="0">
                <a:latin typeface="Times New Roman" pitchFamily="18" charset="0"/>
                <a:cs typeface="Times New Roman" pitchFamily="18" charset="0"/>
              </a:rPr>
              <a:t>излагать только существенные факты работы. Для оригинальных статей обязательна структура </a:t>
            </a:r>
            <a:r>
              <a:rPr lang="ru-RU" sz="1600" b="1" dirty="0" smtClean="0">
                <a:latin typeface="Times New Roman" pitchFamily="18" charset="0"/>
                <a:cs typeface="Times New Roman" pitchFamily="18" charset="0"/>
              </a:rPr>
              <a:t>аннотации, включающая: цель исследования</a:t>
            </a:r>
            <a:r>
              <a:rPr lang="ru-RU" sz="1600" b="1" dirty="0">
                <a:latin typeface="Times New Roman" pitchFamily="18" charset="0"/>
                <a:cs typeface="Times New Roman" pitchFamily="18" charset="0"/>
              </a:rPr>
              <a:t>, </a:t>
            </a:r>
            <a:r>
              <a:rPr lang="ru-RU" sz="1600" b="1" dirty="0" smtClean="0">
                <a:latin typeface="Times New Roman" pitchFamily="18" charset="0"/>
                <a:cs typeface="Times New Roman" pitchFamily="18" charset="0"/>
              </a:rPr>
              <a:t>организацию </a:t>
            </a:r>
            <a:r>
              <a:rPr lang="ru-RU" sz="1600" b="1" dirty="0">
                <a:latin typeface="Times New Roman" pitchFamily="18" charset="0"/>
                <a:cs typeface="Times New Roman" pitchFamily="18" charset="0"/>
              </a:rPr>
              <a:t>и </a:t>
            </a:r>
            <a:r>
              <a:rPr lang="ru-RU" sz="1600" b="1" dirty="0" smtClean="0">
                <a:latin typeface="Times New Roman" pitchFamily="18" charset="0"/>
                <a:cs typeface="Times New Roman" pitchFamily="18" charset="0"/>
              </a:rPr>
              <a:t>методы, результаты, выводы. </a:t>
            </a:r>
            <a:r>
              <a:rPr lang="ru-RU" sz="1600" b="1" dirty="0">
                <a:latin typeface="Times New Roman" pitchFamily="18" charset="0"/>
                <a:cs typeface="Times New Roman" pitchFamily="18" charset="0"/>
              </a:rPr>
              <a:t>Цель работы указывается в том случае, если она не повторяет заглавие статьи; изложение методов должно быть кратким и давать представление о методических подходах и методологии исследования. Результаты работы описывают предельно точно и информативно. Приводятся основные теоретические и экспериментальные результаты, новые научные факты, обнаруженные взаимосвязи и закономерности. Сведения, содержащиеся в заглавии статьи, не должны повторяться в тексте </a:t>
            </a:r>
            <a:r>
              <a:rPr lang="ru-RU" sz="1600" b="1" dirty="0" smtClean="0">
                <a:latin typeface="Times New Roman" pitchFamily="18" charset="0"/>
                <a:cs typeface="Times New Roman" pitchFamily="18" charset="0"/>
              </a:rPr>
              <a:t>аннотации. </a:t>
            </a:r>
            <a:r>
              <a:rPr lang="ru-RU" sz="1600" b="1" dirty="0" smtClean="0">
                <a:solidFill>
                  <a:srgbClr val="FF0000"/>
                </a:solidFill>
                <a:latin typeface="Times New Roman" pitchFamily="18" charset="0"/>
                <a:cs typeface="Times New Roman" pitchFamily="18" charset="0"/>
              </a:rPr>
              <a:t>Рекомендуется избегать излишних, пространных фраз, подробных описаний, копирования фраз из статьи, введение аббревиатур, сокращений и ссылок на источники.</a:t>
            </a:r>
            <a:r>
              <a:rPr lang="ru-RU" sz="1600" b="1" dirty="0" smtClean="0">
                <a:latin typeface="Times New Roman" pitchFamily="18" charset="0"/>
                <a:cs typeface="Times New Roman" pitchFamily="18" charset="0"/>
              </a:rPr>
              <a:t/>
            </a:r>
            <a:br>
              <a:rPr lang="ru-RU" sz="1600" b="1"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Объем </a:t>
            </a:r>
            <a:r>
              <a:rPr lang="ru-RU" sz="1600" b="1" dirty="0">
                <a:latin typeface="Times New Roman" pitchFamily="18" charset="0"/>
                <a:cs typeface="Times New Roman" pitchFamily="18" charset="0"/>
              </a:rPr>
              <a:t>текста </a:t>
            </a:r>
            <a:r>
              <a:rPr lang="ru-RU" sz="1600" b="1" dirty="0" smtClean="0">
                <a:latin typeface="Times New Roman" pitchFamily="18" charset="0"/>
                <a:cs typeface="Times New Roman" pitchFamily="18" charset="0"/>
              </a:rPr>
              <a:t>аннотации должен </a:t>
            </a:r>
            <a:r>
              <a:rPr lang="ru-RU" sz="1600" b="1" dirty="0">
                <a:latin typeface="Times New Roman" pitchFamily="18" charset="0"/>
                <a:cs typeface="Times New Roman" pitchFamily="18" charset="0"/>
              </a:rPr>
              <a:t>быть строго от </a:t>
            </a:r>
            <a:r>
              <a:rPr lang="ru-RU" sz="1600" b="1" dirty="0" smtClean="0">
                <a:latin typeface="Times New Roman" pitchFamily="18" charset="0"/>
                <a:cs typeface="Times New Roman" pitchFamily="18" charset="0"/>
              </a:rPr>
              <a:t>100 </a:t>
            </a:r>
            <a:r>
              <a:rPr lang="ru-RU" sz="1600" b="1" dirty="0">
                <a:latin typeface="Times New Roman" pitchFamily="18" charset="0"/>
                <a:cs typeface="Times New Roman" pitchFamily="18" charset="0"/>
              </a:rPr>
              <a:t>до </a:t>
            </a:r>
            <a:r>
              <a:rPr lang="ru-RU" sz="1600" b="1" dirty="0" smtClean="0">
                <a:latin typeface="Times New Roman" pitchFamily="18" charset="0"/>
                <a:cs typeface="Times New Roman" pitchFamily="18" charset="0"/>
              </a:rPr>
              <a:t>150 </a:t>
            </a:r>
            <a:r>
              <a:rPr lang="ru-RU" sz="1600" b="1" dirty="0">
                <a:latin typeface="Times New Roman" pitchFamily="18" charset="0"/>
                <a:cs typeface="Times New Roman" pitchFamily="18" charset="0"/>
              </a:rPr>
              <a:t>слов</a:t>
            </a:r>
            <a:r>
              <a:rPr lang="ru-RU" sz="1600" b="1" dirty="0" smtClean="0">
                <a:latin typeface="Times New Roman" pitchFamily="18" charset="0"/>
                <a:cs typeface="Times New Roman" pitchFamily="18" charset="0"/>
              </a:rPr>
              <a:t>.</a:t>
            </a:r>
            <a:br>
              <a:rPr lang="ru-RU" sz="1600" b="1" dirty="0" smtClean="0">
                <a:latin typeface="Times New Roman" pitchFamily="18" charset="0"/>
                <a:cs typeface="Times New Roman" pitchFamily="18" charset="0"/>
              </a:rPr>
            </a:br>
            <a:r>
              <a:rPr lang="ru-RU" sz="1600" b="1" u="sng" dirty="0" smtClean="0">
                <a:latin typeface="Times New Roman" pitchFamily="18" charset="0"/>
                <a:cs typeface="Times New Roman" pitchFamily="18" charset="0"/>
              </a:rPr>
              <a:t>Ключевые </a:t>
            </a:r>
            <a:r>
              <a:rPr lang="ru-RU" sz="1600" b="1" u="sng" dirty="0">
                <a:latin typeface="Times New Roman" pitchFamily="18" charset="0"/>
                <a:cs typeface="Times New Roman" pitchFamily="18" charset="0"/>
              </a:rPr>
              <a:t>слова. </a:t>
            </a:r>
            <a:r>
              <a:rPr lang="ru-RU" sz="1600" b="1" dirty="0" smtClean="0">
                <a:latin typeface="Times New Roman" pitchFamily="18" charset="0"/>
                <a:cs typeface="Times New Roman" pitchFamily="18" charset="0"/>
              </a:rPr>
              <a:t>Аннотация должна </a:t>
            </a:r>
            <a:r>
              <a:rPr lang="ru-RU" sz="1600" b="1" dirty="0">
                <a:latin typeface="Times New Roman" pitchFamily="18" charset="0"/>
                <a:cs typeface="Times New Roman" pitchFamily="18" charset="0"/>
              </a:rPr>
              <a:t>сопровождаться несколькими ключевыми словами или словосочетаниями, отражающими основную тематику статьи и облегчающими классификацию работы в информационно-поисковых системах. Ключевые слова перечисляются через запятую. В конце перечисления ставится точка. </a:t>
            </a:r>
            <a:r>
              <a:rPr lang="ru-RU" sz="1600" b="1" dirty="0" smtClean="0">
                <a:latin typeface="Times New Roman" pitchFamily="18" charset="0"/>
                <a:cs typeface="Times New Roman" pitchFamily="18" charset="0"/>
              </a:rPr>
              <a:t>Аннотация </a:t>
            </a:r>
            <a:r>
              <a:rPr lang="ru-RU" sz="1600" b="1" dirty="0">
                <a:latin typeface="Times New Roman" pitchFamily="18" charset="0"/>
                <a:cs typeface="Times New Roman" pitchFamily="18" charset="0"/>
              </a:rPr>
              <a:t>и ключевые слова должны быть представлены </a:t>
            </a:r>
            <a:r>
              <a:rPr lang="ru-RU" sz="1600" b="1" dirty="0" smtClean="0">
                <a:latin typeface="Times New Roman" pitchFamily="18" charset="0"/>
                <a:cs typeface="Times New Roman" pitchFamily="18" charset="0"/>
              </a:rPr>
              <a:t>на трех языках </a:t>
            </a:r>
            <a:r>
              <a:rPr lang="ru-RU" sz="1600" b="1" dirty="0">
                <a:latin typeface="Times New Roman" pitchFamily="18" charset="0"/>
                <a:cs typeface="Times New Roman" pitchFamily="18" charset="0"/>
              </a:rPr>
              <a:t>(</a:t>
            </a:r>
            <a:r>
              <a:rPr lang="ru-RU" sz="1600" b="1" dirty="0" smtClean="0">
                <a:latin typeface="Times New Roman" pitchFamily="18" charset="0"/>
                <a:cs typeface="Times New Roman" pitchFamily="18" charset="0"/>
              </a:rPr>
              <a:t>казахском, русском </a:t>
            </a:r>
            <a:r>
              <a:rPr lang="ru-RU" sz="1600" b="1" dirty="0">
                <a:latin typeface="Times New Roman" pitchFamily="18" charset="0"/>
                <a:cs typeface="Times New Roman" pitchFamily="18" charset="0"/>
              </a:rPr>
              <a:t>и </a:t>
            </a:r>
            <a:r>
              <a:rPr lang="ru-RU" sz="1600" b="1" dirty="0" smtClean="0">
                <a:latin typeface="Times New Roman" pitchFamily="18" charset="0"/>
                <a:cs typeface="Times New Roman" pitchFamily="18" charset="0"/>
              </a:rPr>
              <a:t>английском).</a:t>
            </a:r>
            <a:br>
              <a:rPr lang="ru-RU" sz="1600" b="1" dirty="0" smtClean="0">
                <a:latin typeface="Times New Roman" pitchFamily="18" charset="0"/>
                <a:cs typeface="Times New Roman" pitchFamily="18" charset="0"/>
              </a:rPr>
            </a:br>
            <a:r>
              <a:rPr lang="ru-RU" sz="1600" b="1" dirty="0" smtClean="0">
                <a:latin typeface="Times New Roman" pitchFamily="18" charset="0"/>
                <a:cs typeface="Times New Roman" pitchFamily="18" charset="0"/>
              </a:rPr>
              <a:t>В качестве ключевых слов нельзя использовать профессиональный  жаргон и неологизмы, излишне длинные словосочетания, фразы с однородными членами.</a:t>
            </a:r>
            <a:r>
              <a:rPr lang="ru-RU" sz="1600" dirty="0" smtClean="0"/>
              <a:t/>
            </a:r>
            <a:br>
              <a:rPr lang="ru-RU" sz="1600" dirty="0" smtClean="0"/>
            </a:br>
            <a:endParaRPr lang="ru-RU" sz="1600" b="1"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1371600" y="6286520"/>
            <a:ext cx="6400800" cy="285752"/>
          </a:xfrm>
        </p:spPr>
        <p:txBody>
          <a:bodyPr>
            <a:normAutofit fontScale="47500" lnSpcReduction="20000"/>
          </a:bodyPr>
          <a:lstStyle/>
          <a:p>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a:xfrm>
            <a:off x="457200" y="500042"/>
            <a:ext cx="8229600" cy="5626121"/>
          </a:xfrm>
        </p:spPr>
        <p:txBody>
          <a:bodyPr/>
          <a:lstStyle/>
          <a:p>
            <a:pPr algn="just">
              <a:buNone/>
            </a:pPr>
            <a:r>
              <a:rPr lang="ru-RU" b="1" dirty="0" smtClean="0">
                <a:latin typeface="Times New Roman" pitchFamily="18" charset="0"/>
                <a:cs typeface="Times New Roman" pitchFamily="18" charset="0"/>
              </a:rPr>
              <a:t>Оригинальность статьи должна быть не менее 75%!!!</a:t>
            </a:r>
          </a:p>
          <a:p>
            <a:pPr algn="just">
              <a:buNone/>
            </a:pPr>
            <a:r>
              <a:rPr lang="ru-RU" dirty="0" smtClean="0">
                <a:latin typeface="Times New Roman" pitchFamily="18" charset="0"/>
                <a:cs typeface="Times New Roman" pitchFamily="18" charset="0"/>
              </a:rPr>
              <a:t>   Если за общий объем статьи берется 100 %, то 25% из них может быть заимствованно из других, ранее опубликованных источников, в том числе из ранее опубликованных автором статьи непосредственно, не более 20%.</a:t>
            </a:r>
          </a:p>
          <a:p>
            <a:pPr algn="just">
              <a:buNone/>
            </a:pPr>
            <a:r>
              <a:rPr lang="ru-RU" dirty="0" smtClean="0">
                <a:latin typeface="Times New Roman" pitchFamily="18" charset="0"/>
                <a:cs typeface="Times New Roman" pitchFamily="18" charset="0"/>
              </a:rPr>
              <a:t>Объем </a:t>
            </a:r>
            <a:r>
              <a:rPr lang="ru-RU" dirty="0" err="1" smtClean="0">
                <a:latin typeface="Times New Roman" pitchFamily="18" charset="0"/>
                <a:cs typeface="Times New Roman" pitchFamily="18" charset="0"/>
              </a:rPr>
              <a:t>стaтьи</a:t>
            </a:r>
            <a:r>
              <a:rPr lang="ru-RU" dirty="0" smtClean="0">
                <a:latin typeface="Times New Roman" pitchFamily="18" charset="0"/>
                <a:cs typeface="Times New Roman" pitchFamily="18" charset="0"/>
              </a:rPr>
              <a:t> – от 5-и до 10 полных </a:t>
            </a:r>
            <a:r>
              <a:rPr lang="ru-RU" dirty="0" err="1" smtClean="0">
                <a:latin typeface="Times New Roman" pitchFamily="18" charset="0"/>
                <a:cs typeface="Times New Roman" pitchFamily="18" charset="0"/>
              </a:rPr>
              <a:t>стрaниц</a:t>
            </a:r>
            <a:r>
              <a:rPr lang="ru-RU" dirty="0" smtClean="0">
                <a:latin typeface="Times New Roman" pitchFamily="18" charset="0"/>
                <a:cs typeface="Times New Roman" pitchFamily="18" charset="0"/>
              </a:rPr>
              <a:t> (без учета аннотации и ключевых слов).</a:t>
            </a:r>
          </a:p>
          <a:p>
            <a:pPr algn="just">
              <a:buNone/>
            </a:pP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7" name="Rectangle 9"/>
          <p:cNvSpPr>
            <a:spLocks noChangeArrowheads="1"/>
          </p:cNvSpPr>
          <p:nvPr/>
        </p:nvSpPr>
        <p:spPr bwMode="auto">
          <a:xfrm>
            <a:off x="0" y="457200"/>
            <a:ext cx="9144000" cy="566308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l" defTabSz="9144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dirty="0" smtClean="0">
                <a:ln>
                  <a:noFill/>
                </a:ln>
                <a:solidFill>
                  <a:schemeClr val="tx1"/>
                </a:solidFill>
                <a:effectLst/>
                <a:latin typeface="Arial" pitchFamily="34" charset="0"/>
                <a:cs typeface="Arial" pitchFamily="34" charset="0"/>
              </a:rPr>
              <a:t/>
            </a:r>
            <a:br>
              <a:rPr kumimoji="0" lang="ru-RU" sz="800" b="0" i="0" u="none" strike="noStrike" cap="none" normalizeH="0" baseline="0" dirty="0" smtClean="0">
                <a:ln>
                  <a:noFill/>
                </a:ln>
                <a:solidFill>
                  <a:schemeClr val="tx1"/>
                </a:solidFill>
                <a:effectLst/>
                <a:latin typeface="Arial" pitchFamily="34" charset="0"/>
                <a:cs typeface="Arial" pitchFamily="34" charset="0"/>
              </a:rPr>
            </a:b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ctr" defTabSz="914400" rtl="0" eaLnBrk="0" fontAlgn="base" latinLnBrk="0" hangingPunct="0">
              <a:lnSpc>
                <a:spcPct val="100000"/>
              </a:lnSpc>
              <a:spcBef>
                <a:spcPct val="0"/>
              </a:spcBef>
              <a:spcAft>
                <a:spcPct val="0"/>
              </a:spcAft>
              <a:buClrTx/>
              <a:buSzTx/>
              <a:buFontTx/>
              <a:buNone/>
              <a:tabLst/>
            </a:pPr>
            <a:r>
              <a:rPr kumimoji="0" lang="ru-RU"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Название статьи </a:t>
            </a:r>
          </a:p>
          <a:p>
            <a:pPr marL="0" marR="0" lvl="0" indent="342900" algn="l" defTabSz="914400" rtl="0" eaLnBrk="0" fontAlgn="base" latinLnBrk="0" hangingPunct="0">
              <a:lnSpc>
                <a:spcPct val="100000"/>
              </a:lnSpc>
              <a:spcBef>
                <a:spcPct val="0"/>
              </a:spcBef>
              <a:spcAft>
                <a:spcPct val="0"/>
              </a:spcAft>
              <a:buClrTx/>
              <a:buSzTx/>
              <a:buFontTx/>
              <a:buNone/>
              <a:tabLst/>
            </a:pPr>
            <a:r>
              <a:rPr kumimoji="0" lang="ru-RU" sz="28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Информативно ли название?</a:t>
            </a:r>
            <a:endParaRPr kumimoji="0" lang="ru-RU" sz="2800" b="0" i="0" u="sng"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34290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Отражает ли оно тему статьи (не больше и не меньше)?</a:t>
            </a: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34290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Является ли оно терминологически точным?</a:t>
            </a: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34290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Ясны ли отношения между компонентами названия?</a:t>
            </a: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342900" algn="l" defTabSz="914400" rtl="0" eaLnBrk="0" fontAlgn="base" latinLnBrk="0" hangingPunct="0">
              <a:lnSpc>
                <a:spcPct val="100000"/>
              </a:lnSpc>
              <a:spcBef>
                <a:spcPct val="0"/>
              </a:spcBef>
              <a:spcAft>
                <a:spcPct val="0"/>
              </a:spcAft>
              <a:buClrTx/>
              <a:buSzTx/>
              <a:buFontTx/>
              <a:buNone/>
              <a:tabLst/>
            </a:pPr>
            <a:r>
              <a:rPr kumimoji="0" lang="ru-RU" sz="28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Является ли название достаточно кратким?</a:t>
            </a:r>
            <a:endParaRPr kumimoji="0" lang="ru-RU" sz="2800" b="0" i="0" u="sng"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34290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Есть ли в названии «балласт» (слова, которые ничего не </a:t>
            </a:r>
            <a:r>
              <a:rPr lang="ru-RU" sz="2800" dirty="0" smtClean="0">
                <a:latin typeface="Times New Roman" pitchFamily="18" charset="0"/>
                <a:ea typeface="Times New Roman" pitchFamily="18" charset="0"/>
                <a:cs typeface="Times New Roman" pitchFamily="18" charset="0"/>
              </a:rPr>
              <a:t>значат</a:t>
            </a: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34290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Нет ли ненужного многословия?</a:t>
            </a: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342900" algn="l" defTabSz="914400" rtl="0" eaLnBrk="0" fontAlgn="base" latinLnBrk="0" hangingPunct="0">
              <a:lnSpc>
                <a:spcPct val="100000"/>
              </a:lnSpc>
              <a:spcBef>
                <a:spcPct val="0"/>
              </a:spcBef>
              <a:spcAft>
                <a:spcPct val="0"/>
              </a:spcAft>
              <a:buClrTx/>
              <a:buSzTx/>
              <a:buFontTx/>
              <a:buNone/>
              <a:tabLst/>
            </a:pPr>
            <a:r>
              <a:rPr kumimoji="0" lang="ru-RU" sz="28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Элегантно ли название?</a:t>
            </a:r>
            <a:endParaRPr kumimoji="0" lang="ru-RU" sz="2800" b="0" i="0" u="sng"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34290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Стоят ли определения рядом с определяемым словом?</a:t>
            </a: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34290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Нет ли в названии грамматических ошибок?</a:t>
            </a: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2910" y="285728"/>
            <a:ext cx="8229600" cy="5857916"/>
          </a:xfrm>
        </p:spPr>
        <p:txBody>
          <a:bodyPr>
            <a:normAutofit fontScale="90000"/>
          </a:bodyPr>
          <a:lstStyle/>
          <a:p>
            <a:pPr algn="l"/>
            <a:r>
              <a:rPr lang="ru-RU" sz="4000" dirty="0" smtClean="0">
                <a:latin typeface="Times New Roman" pitchFamily="18" charset="0"/>
                <a:cs typeface="Times New Roman" pitchFamily="18" charset="0"/>
              </a:rPr>
              <a:t>Раздел</a:t>
            </a:r>
            <a:r>
              <a:rPr lang="ru-RU" sz="4000" b="1" dirty="0" smtClean="0">
                <a:latin typeface="Times New Roman" pitchFamily="18" charset="0"/>
                <a:cs typeface="Times New Roman" pitchFamily="18" charset="0"/>
              </a:rPr>
              <a:t> «Введение» </a:t>
            </a:r>
            <a:r>
              <a:rPr lang="ru-RU" sz="4000" dirty="0" smtClean="0">
                <a:latin typeface="Times New Roman" pitchFamily="18" charset="0"/>
                <a:cs typeface="Times New Roman" pitchFamily="18" charset="0"/>
              </a:rPr>
              <a:t>должен отражать:</a:t>
            </a:r>
            <a:r>
              <a:rPr lang="ru-RU" sz="4000" b="1" dirty="0" smtClean="0">
                <a:latin typeface="Times New Roman" pitchFamily="18" charset="0"/>
                <a:cs typeface="Times New Roman" pitchFamily="18" charset="0"/>
              </a:rPr>
              <a:t/>
            </a:r>
            <a:br>
              <a:rPr lang="ru-RU" sz="4000" b="1" dirty="0" smtClean="0">
                <a:latin typeface="Times New Roman" pitchFamily="18" charset="0"/>
                <a:cs typeface="Times New Roman" pitchFamily="18" charset="0"/>
              </a:rPr>
            </a:br>
            <a:r>
              <a:rPr lang="ru-RU" sz="4000" dirty="0" smtClean="0">
                <a:latin typeface="Times New Roman" pitchFamily="18" charset="0"/>
                <a:cs typeface="Times New Roman" pitchFamily="18" charset="0"/>
              </a:rPr>
              <a:t>- постановку и развитие проблемы;</a:t>
            </a:r>
            <a:br>
              <a:rPr lang="ru-RU" sz="4000" dirty="0" smtClean="0">
                <a:latin typeface="Times New Roman" pitchFamily="18" charset="0"/>
                <a:cs typeface="Times New Roman" pitchFamily="18" charset="0"/>
              </a:rPr>
            </a:br>
            <a:r>
              <a:rPr lang="ru-RU" sz="4000" dirty="0" smtClean="0">
                <a:latin typeface="Times New Roman" pitchFamily="18" charset="0"/>
                <a:cs typeface="Times New Roman" pitchFamily="18" charset="0"/>
              </a:rPr>
              <a:t>- актуальность проблемы;</a:t>
            </a:r>
            <a:br>
              <a:rPr lang="ru-RU" sz="4000" dirty="0" smtClean="0">
                <a:latin typeface="Times New Roman" pitchFamily="18" charset="0"/>
                <a:cs typeface="Times New Roman" pitchFamily="18" charset="0"/>
              </a:rPr>
            </a:br>
            <a:r>
              <a:rPr lang="ru-RU" sz="4000" dirty="0" smtClean="0">
                <a:latin typeface="Times New Roman" pitchFamily="18" charset="0"/>
                <a:cs typeface="Times New Roman" pitchFamily="18" charset="0"/>
              </a:rPr>
              <a:t>- историю вопроса;</a:t>
            </a:r>
            <a:br>
              <a:rPr lang="ru-RU" sz="4000" dirty="0" smtClean="0">
                <a:latin typeface="Times New Roman" pitchFamily="18" charset="0"/>
                <a:cs typeface="Times New Roman" pitchFamily="18" charset="0"/>
              </a:rPr>
            </a:br>
            <a:r>
              <a:rPr lang="ru-RU" sz="4000" dirty="0" smtClean="0">
                <a:latin typeface="Times New Roman" pitchFamily="18" charset="0"/>
                <a:cs typeface="Times New Roman" pitchFamily="18" charset="0"/>
              </a:rPr>
              <a:t>- цель, задачи и гипотезу исследования.</a:t>
            </a:r>
            <a:r>
              <a:rPr lang="ru-RU" sz="3600" dirty="0" smtClean="0"/>
              <a:t> </a:t>
            </a:r>
            <a:r>
              <a:rPr lang="ru-RU" sz="3600" i="1" dirty="0" smtClean="0">
                <a:latin typeface="Times New Roman" pitchFamily="18" charset="0"/>
                <a:cs typeface="Times New Roman" pitchFamily="18" charset="0"/>
              </a:rPr>
              <a:t>Введение необходимо для того, чтобы ознакомить читателя с изучаемой проблемой, привести аргументы в пользу необходимости исследования. </a:t>
            </a: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4290"/>
            <a:ext cx="8229600" cy="6357982"/>
          </a:xfrm>
        </p:spPr>
        <p:txBody>
          <a:bodyPr>
            <a:normAutofit fontScale="90000"/>
          </a:bodyPr>
          <a:lstStyle/>
          <a:p>
            <a:pPr algn="l"/>
            <a:r>
              <a:rPr lang="ru-RU" sz="2800" b="1" dirty="0" smtClean="0">
                <a:latin typeface="Times New Roman" pitchFamily="18" charset="0"/>
                <a:cs typeface="Times New Roman" pitchFamily="18" charset="0"/>
              </a:rPr>
              <a:t/>
            </a:r>
            <a:br>
              <a:rPr lang="ru-RU" sz="2800" b="1" dirty="0" smtClean="0">
                <a:latin typeface="Times New Roman" pitchFamily="18" charset="0"/>
                <a:cs typeface="Times New Roman" pitchFamily="18" charset="0"/>
              </a:rPr>
            </a:br>
            <a:r>
              <a:rPr lang="ru-RU" sz="2800" b="1" dirty="0" smtClean="0">
                <a:latin typeface="Times New Roman" pitchFamily="18" charset="0"/>
                <a:cs typeface="Times New Roman" pitchFamily="18" charset="0"/>
              </a:rPr>
              <a:t/>
            </a:r>
            <a:br>
              <a:rPr lang="ru-RU" sz="2800" b="1" dirty="0" smtClean="0">
                <a:latin typeface="Times New Roman" pitchFamily="18" charset="0"/>
                <a:cs typeface="Times New Roman" pitchFamily="18" charset="0"/>
              </a:rPr>
            </a:br>
            <a:r>
              <a:rPr lang="ru-RU" sz="2800" b="1" dirty="0" smtClean="0">
                <a:latin typeface="Times New Roman" pitchFamily="18" charset="0"/>
                <a:cs typeface="Times New Roman" pitchFamily="18" charset="0"/>
              </a:rPr>
              <a:t/>
            </a:r>
            <a:br>
              <a:rPr lang="ru-RU" sz="2800" b="1" dirty="0" smtClean="0">
                <a:latin typeface="Times New Roman" pitchFamily="18" charset="0"/>
                <a:cs typeface="Times New Roman" pitchFamily="18" charset="0"/>
              </a:rPr>
            </a:br>
            <a:r>
              <a:rPr lang="ru-RU" sz="2800" b="1" dirty="0" smtClean="0">
                <a:latin typeface="Times New Roman" pitchFamily="18" charset="0"/>
                <a:cs typeface="Times New Roman" pitchFamily="18" charset="0"/>
              </a:rPr>
              <a:t/>
            </a:r>
            <a:br>
              <a:rPr lang="ru-RU" sz="2800" b="1" dirty="0" smtClean="0">
                <a:latin typeface="Times New Roman" pitchFamily="18" charset="0"/>
                <a:cs typeface="Times New Roman" pitchFamily="18" charset="0"/>
              </a:rPr>
            </a:br>
            <a:r>
              <a:rPr lang="ru-RU" sz="2700" b="1" dirty="0" smtClean="0">
                <a:latin typeface="Times New Roman" pitchFamily="18" charset="0"/>
                <a:cs typeface="Times New Roman" pitchFamily="18" charset="0"/>
              </a:rPr>
              <a:t>Раздел «Методы и организация исследования» должен содержать:</a:t>
            </a: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700" dirty="0" smtClean="0">
                <a:latin typeface="Times New Roman" pitchFamily="18" charset="0"/>
                <a:cs typeface="Times New Roman" pitchFamily="18" charset="0"/>
              </a:rPr>
              <a:t>- процедуру проведения исследования;</a:t>
            </a:r>
            <a:br>
              <a:rPr lang="ru-RU" sz="2700" dirty="0" smtClean="0">
                <a:latin typeface="Times New Roman" pitchFamily="18" charset="0"/>
                <a:cs typeface="Times New Roman" pitchFamily="18" charset="0"/>
              </a:rPr>
            </a:br>
            <a:r>
              <a:rPr lang="ru-RU" sz="2700" dirty="0" smtClean="0">
                <a:latin typeface="Times New Roman" pitchFamily="18" charset="0"/>
                <a:cs typeface="Times New Roman" pitchFamily="18" charset="0"/>
              </a:rPr>
              <a:t>- описание выборки: число участников эксперимента либо опроса , пол, возраст и другие характеристики;</a:t>
            </a:r>
            <a:br>
              <a:rPr lang="ru-RU" sz="2700" dirty="0" smtClean="0">
                <a:latin typeface="Times New Roman" pitchFamily="18" charset="0"/>
                <a:cs typeface="Times New Roman" pitchFamily="18" charset="0"/>
              </a:rPr>
            </a:br>
            <a:r>
              <a:rPr lang="ru-RU" sz="2700" dirty="0" smtClean="0">
                <a:latin typeface="Times New Roman" pitchFamily="18" charset="0"/>
                <a:cs typeface="Times New Roman" pitchFamily="18" charset="0"/>
              </a:rPr>
              <a:t>- примененные в ходе исследования методы и методики с их описанием; </a:t>
            </a:r>
            <a:br>
              <a:rPr lang="ru-RU" sz="2700" dirty="0" smtClean="0">
                <a:latin typeface="Times New Roman" pitchFamily="18" charset="0"/>
                <a:cs typeface="Times New Roman" pitchFamily="18" charset="0"/>
              </a:rPr>
            </a:br>
            <a:r>
              <a:rPr lang="ru-RU" sz="2700" dirty="0" smtClean="0">
                <a:latin typeface="Times New Roman" pitchFamily="18" charset="0"/>
                <a:cs typeface="Times New Roman" pitchFamily="18" charset="0"/>
              </a:rPr>
              <a:t>- методы анализа и статистической обработки.</a:t>
            </a:r>
            <a:br>
              <a:rPr lang="ru-RU" sz="2700" dirty="0" smtClean="0">
                <a:latin typeface="Times New Roman" pitchFamily="18" charset="0"/>
                <a:cs typeface="Times New Roman" pitchFamily="18" charset="0"/>
              </a:rPr>
            </a:b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700" dirty="0" smtClean="0">
                <a:solidFill>
                  <a:srgbClr val="FF0000"/>
                </a:solidFill>
                <a:latin typeface="Times New Roman" pitchFamily="18" charset="0"/>
                <a:cs typeface="Times New Roman" pitchFamily="18" charset="0"/>
              </a:rPr>
              <a:t>Данный раздел не должен разделяться на отдельные разделы: </a:t>
            </a:r>
            <a:r>
              <a:rPr lang="ru-RU" sz="2700" dirty="0" smtClean="0">
                <a:latin typeface="Times New Roman" pitchFamily="18" charset="0"/>
                <a:cs typeface="Times New Roman" pitchFamily="18" charset="0"/>
              </a:rPr>
              <a:t>«Методы исследования»  и «Организация исследования»</a:t>
            </a:r>
            <a:br>
              <a:rPr lang="ru-RU" sz="2700" dirty="0" smtClean="0">
                <a:latin typeface="Times New Roman" pitchFamily="18" charset="0"/>
                <a:cs typeface="Times New Roman" pitchFamily="18" charset="0"/>
              </a:rPr>
            </a:b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700" dirty="0" smtClean="0">
                <a:solidFill>
                  <a:srgbClr val="FF0000"/>
                </a:solidFill>
                <a:latin typeface="Times New Roman" pitchFamily="18" charset="0"/>
                <a:cs typeface="Times New Roman" pitchFamily="18" charset="0"/>
              </a:rPr>
              <a:t>Недопустимо изложение раздела в следующей интерпретации  </a:t>
            </a:r>
            <a:r>
              <a:rPr lang="ru-RU" sz="2700" dirty="0" smtClean="0">
                <a:latin typeface="Times New Roman" pitchFamily="18" charset="0"/>
                <a:cs typeface="Times New Roman" pitchFamily="18" charset="0"/>
              </a:rPr>
              <a:t>- </a:t>
            </a:r>
            <a:r>
              <a:rPr lang="ru-RU" sz="2700" b="1" dirty="0" smtClean="0">
                <a:latin typeface="Times New Roman" pitchFamily="18" charset="0"/>
                <a:cs typeface="Times New Roman" pitchFamily="18" charset="0"/>
              </a:rPr>
              <a:t>Методы исследования</a:t>
            </a:r>
            <a:r>
              <a:rPr lang="ru-RU" sz="2700" dirty="0" smtClean="0">
                <a:latin typeface="Times New Roman" pitchFamily="18" charset="0"/>
                <a:cs typeface="Times New Roman" pitchFamily="18" charset="0"/>
              </a:rPr>
              <a:t>: изучение и анализ видеозаписей лучших спортсменов мира,  научной и методической литературы и практической работы с юными спортсменами.</a:t>
            </a:r>
            <a:br>
              <a:rPr lang="ru-RU" sz="2700" dirty="0" smtClean="0">
                <a:latin typeface="Times New Roman" pitchFamily="18" charset="0"/>
                <a:cs typeface="Times New Roman" pitchFamily="18" charset="0"/>
              </a:rPr>
            </a:br>
            <a:r>
              <a:rPr lang="ru-RU" sz="2700" b="1" dirty="0" smtClean="0"/>
              <a:t/>
            </a:r>
            <a:br>
              <a:rPr lang="ru-RU" sz="2700" b="1" dirty="0" smtClean="0"/>
            </a:b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726130"/>
          </a:xfrm>
        </p:spPr>
        <p:txBody>
          <a:bodyPr>
            <a:normAutofit fontScale="90000"/>
          </a:bodyPr>
          <a:lstStyle/>
          <a:p>
            <a:pPr algn="just"/>
            <a:r>
              <a:rPr lang="ru-RU" sz="2700" dirty="0" smtClean="0">
                <a:latin typeface="Times New Roman" pitchFamily="18" charset="0"/>
                <a:cs typeface="Times New Roman" pitchFamily="18" charset="0"/>
              </a:rPr>
              <a:t>Раздел </a:t>
            </a:r>
            <a:r>
              <a:rPr lang="ru-RU" sz="2700" b="1" dirty="0" smtClean="0">
                <a:latin typeface="Times New Roman" pitchFamily="18" charset="0"/>
                <a:cs typeface="Times New Roman" pitchFamily="18" charset="0"/>
              </a:rPr>
              <a:t>«Методы и организация исследования» </a:t>
            </a:r>
            <a:r>
              <a:rPr lang="ru-RU" sz="2700" dirty="0" smtClean="0">
                <a:latin typeface="Times New Roman" pitchFamily="18" charset="0"/>
                <a:cs typeface="Times New Roman" pitchFamily="18" charset="0"/>
              </a:rPr>
              <a:t>любой статьи является очень важным. Именно в нем излагаются сведения, которые позволяют выявить сильные и слабые стороны исследования, возможности применения его результатов.  В то же время это самый трудный для чтения раздел. Правильное описание методов статистического анализа должно содержать указание на применяемые статистические критерии и их конкретные варианты; если применялся не общепринятый критерий или метод расчета, должно быть объяснение, почему использован именно он. Поскольку результаты применения многих критериев может зависеть от используемого алгоритма  вычислений, в статье должны быть указаны программа и пакет статистических программ, с помощью которых проводились вычисления. </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0"/>
            <a:ext cx="8643998" cy="6643710"/>
          </a:xfrm>
        </p:spPr>
        <p:txBody>
          <a:bodyPr>
            <a:noAutofit/>
          </a:bodyPr>
          <a:lstStyle/>
          <a:p>
            <a:pPr algn="l"/>
            <a:r>
              <a:rPr lang="ru-RU" sz="900" b="1" dirty="0" smtClean="0">
                <a:latin typeface="Times New Roman" pitchFamily="18" charset="0"/>
                <a:cs typeface="Times New Roman" pitchFamily="18" charset="0"/>
              </a:rPr>
              <a:t>Методы и организация исследования.</a:t>
            </a:r>
            <a:r>
              <a:rPr lang="ru-RU" sz="900" dirty="0" smtClean="0">
                <a:latin typeface="Times New Roman" pitchFamily="18" charset="0"/>
                <a:cs typeface="Times New Roman" pitchFamily="18" charset="0"/>
              </a:rPr>
              <a:t> Для определения влияния на развитие силовых показателей спортсменов в соревновательных упражнениях пауэрлифтинга разработанного метода повышения силы мышечного аппарата был проведен педагогический эксперимент. Продолжительность эксперимента составила 3 месяца. В эксперименте принимали участие </a:t>
            </a:r>
            <a:r>
              <a:rPr lang="ru-RU" sz="900" dirty="0" err="1" smtClean="0">
                <a:latin typeface="Times New Roman" pitchFamily="18" charset="0"/>
                <a:cs typeface="Times New Roman" pitchFamily="18" charset="0"/>
              </a:rPr>
              <a:t>пауэрлифтеры</a:t>
            </a:r>
            <a:r>
              <a:rPr lang="ru-RU" sz="900" dirty="0" smtClean="0">
                <a:latin typeface="Times New Roman" pitchFamily="18" charset="0"/>
                <a:cs typeface="Times New Roman" pitchFamily="18" charset="0"/>
              </a:rPr>
              <a:t> – среднего уровня с 5-6-летним стажем занятий и высококвалифицированные атлеты со спортивным стажем 8-10 лет (4 спортсмена – мастера спорта международного класса, 6 спортсменов – мастера спорта, 12 спортсменов – кандидаты в мастера спорта). Средний возраст спортсменов составлял 26,7 лет. Все испытуемые ранее осуществляли тренировки на основе общепринятой методики в пауэрлифтинге</a:t>
            </a:r>
            <a:r>
              <a:rPr lang="kk-KZ" sz="900" dirty="0" smtClean="0">
                <a:latin typeface="Times New Roman" pitchFamily="18" charset="0"/>
                <a:cs typeface="Times New Roman" pitchFamily="18" charset="0"/>
              </a:rPr>
              <a:t> [</a:t>
            </a:r>
            <a:r>
              <a:rPr lang="ru-RU" sz="900" dirty="0" smtClean="0">
                <a:latin typeface="Times New Roman" pitchFamily="18" charset="0"/>
                <a:cs typeface="Times New Roman" pitchFamily="18" charset="0"/>
              </a:rPr>
              <a:t>3, 4, 5, 6</a:t>
            </a:r>
            <a:r>
              <a:rPr lang="kk-KZ" sz="900" dirty="0" smtClean="0">
                <a:latin typeface="Times New Roman" pitchFamily="18" charset="0"/>
                <a:cs typeface="Times New Roman" pitchFamily="18" charset="0"/>
              </a:rPr>
              <a:t>].  </a:t>
            </a:r>
            <a:r>
              <a:rPr lang="ru-RU" sz="900" dirty="0" smtClean="0">
                <a:latin typeface="Times New Roman" pitchFamily="18" charset="0"/>
                <a:cs typeface="Times New Roman" pitchFamily="18" charset="0"/>
              </a:rPr>
              <a:t> На начало эксперимента спортсмены  не имели предыдущего опыта использования специальной экипировки для пауэрлифтинга. Во время эксперимента специальная экипировка также не применялась. </a:t>
            </a:r>
            <a:br>
              <a:rPr lang="ru-RU" sz="900" dirty="0" smtClean="0">
                <a:latin typeface="Times New Roman" pitchFamily="18" charset="0"/>
                <a:cs typeface="Times New Roman" pitchFamily="18" charset="0"/>
              </a:rPr>
            </a:br>
            <a:r>
              <a:rPr lang="ru-RU" sz="900" dirty="0" smtClean="0">
                <a:latin typeface="Times New Roman" pitchFamily="18" charset="0"/>
                <a:cs typeface="Times New Roman" pitchFamily="18" charset="0"/>
              </a:rPr>
              <a:t>Все испытуемые в количестве 22 человек были разделены на 2 равноценные группы (контрольную группу (КГ) и экспериментальную группу (ЭГ)) по 11 человек в каждой, в соответствии с возрастными, весовыми, квалификационными характеристиками и результатами в соревновательных упражнениях пауэрлифтинга.</a:t>
            </a:r>
            <a:r>
              <a:rPr lang="kk-KZ" sz="900" dirty="0" smtClean="0">
                <a:latin typeface="Times New Roman" pitchFamily="18" charset="0"/>
                <a:cs typeface="Times New Roman" pitchFamily="18" charset="0"/>
              </a:rPr>
              <a:t> Группы  были сформированы с полным соблюдением процедур рандомизации при обязательной стандартизации условий и статистических параметров измерений изучаемых показателей [</a:t>
            </a:r>
            <a:r>
              <a:rPr lang="ru-RU" sz="900" dirty="0" smtClean="0">
                <a:latin typeface="Times New Roman" pitchFamily="18" charset="0"/>
                <a:cs typeface="Times New Roman" pitchFamily="18" charset="0"/>
              </a:rPr>
              <a:t>7, 8</a:t>
            </a:r>
            <a:r>
              <a:rPr lang="kk-KZ" sz="900" dirty="0" smtClean="0">
                <a:latin typeface="Times New Roman" pitchFamily="18" charset="0"/>
                <a:cs typeface="Times New Roman" pitchFamily="18" charset="0"/>
              </a:rPr>
              <a:t>].  При этом состав групп не менялся в течени</a:t>
            </a:r>
            <a:r>
              <a:rPr lang="ru-RU" sz="900" dirty="0" smtClean="0">
                <a:latin typeface="Times New Roman" pitchFamily="18" charset="0"/>
                <a:cs typeface="Times New Roman" pitchFamily="18" charset="0"/>
              </a:rPr>
              <a:t>е</a:t>
            </a:r>
            <a:r>
              <a:rPr lang="kk-KZ" sz="900" dirty="0" smtClean="0">
                <a:latin typeface="Times New Roman" pitchFamily="18" charset="0"/>
                <a:cs typeface="Times New Roman" pitchFamily="18" charset="0"/>
              </a:rPr>
              <a:t> всего эксперимента. </a:t>
            </a:r>
            <a:r>
              <a:rPr lang="ru-RU" sz="900" dirty="0" smtClean="0">
                <a:latin typeface="Times New Roman" pitchFamily="18" charset="0"/>
                <a:cs typeface="Times New Roman" pitchFamily="18" charset="0"/>
              </a:rPr>
              <a:t/>
            </a:r>
            <a:br>
              <a:rPr lang="ru-RU" sz="900" dirty="0" smtClean="0">
                <a:latin typeface="Times New Roman" pitchFamily="18" charset="0"/>
                <a:cs typeface="Times New Roman" pitchFamily="18" charset="0"/>
              </a:rPr>
            </a:br>
            <a:r>
              <a:rPr lang="ru-RU" sz="900" dirty="0" smtClean="0">
                <a:latin typeface="Times New Roman" pitchFamily="18" charset="0"/>
                <a:cs typeface="Times New Roman" pitchFamily="18" charset="0"/>
              </a:rPr>
              <a:t>В начале эксперимента было проведено тестирование  для определения основных морфофункциональных показателей организма спортсменов КГ и ЭГ, а также определены результаты в соревновательных упражнениях пауэрлифтинга по сумме троеборья (приседание, жим лежа, становая тяга). Тренировочные занятия проводились 3 раза в неделю по 1,5 часа как в КГ, так и в ЭГ. Спортсмены КГ выполняли комплекс упражнений ранее применяемый ими в тренировочной методике без каких-либо изменений и включения дополнительных упражнений. Спортсмены ЭГ применяли предложенный нами метод.</a:t>
            </a:r>
            <a:br>
              <a:rPr lang="ru-RU" sz="900" dirty="0" smtClean="0">
                <a:latin typeface="Times New Roman" pitchFamily="18" charset="0"/>
                <a:cs typeface="Times New Roman" pitchFamily="18" charset="0"/>
              </a:rPr>
            </a:br>
            <a:r>
              <a:rPr lang="ru-RU" sz="900" dirty="0" smtClean="0">
                <a:latin typeface="Times New Roman" pitchFamily="18" charset="0"/>
                <a:cs typeface="Times New Roman" pitchFamily="18" charset="0"/>
              </a:rPr>
              <a:t>Для получения двигательного навыка и контроля движения со спортсменами ЭГ было проведено по 3 учебно-тренировочных занятия до начала эксперимента с целью обеспечения выполнения упражнения с определенно заданной технической моделью (субъективного ощущения технически правильного выполнения движения). Фиксация выполнения упражнений спортсменами проводилась с помощью секундомера </a:t>
            </a:r>
            <a:r>
              <a:rPr lang="en-US" sz="900" dirty="0" smtClean="0">
                <a:latin typeface="Times New Roman" pitchFamily="18" charset="0"/>
                <a:cs typeface="Times New Roman" pitchFamily="18" charset="0"/>
              </a:rPr>
              <a:t>PS</a:t>
            </a:r>
            <a:r>
              <a:rPr lang="ru-RU" sz="900" dirty="0" smtClean="0">
                <a:latin typeface="Times New Roman" pitchFamily="18" charset="0"/>
                <a:cs typeface="Times New Roman" pitchFamily="18" charset="0"/>
              </a:rPr>
              <a:t>-528 и цифровой видеокамеры </a:t>
            </a:r>
            <a:r>
              <a:rPr lang="kk-KZ" sz="900" dirty="0" smtClean="0">
                <a:latin typeface="Times New Roman" pitchFamily="18" charset="0"/>
                <a:cs typeface="Times New Roman" pitchFamily="18" charset="0"/>
              </a:rPr>
              <a:t>Sony FDR-X3000R</a:t>
            </a:r>
            <a:r>
              <a:rPr lang="ru-RU" sz="900" dirty="0" smtClean="0">
                <a:latin typeface="Times New Roman" pitchFamily="18" charset="0"/>
                <a:cs typeface="Times New Roman" pitchFamily="18" charset="0"/>
              </a:rPr>
              <a:t>.</a:t>
            </a:r>
            <a:br>
              <a:rPr lang="ru-RU" sz="900" dirty="0" smtClean="0">
                <a:latin typeface="Times New Roman" pitchFamily="18" charset="0"/>
                <a:cs typeface="Times New Roman" pitchFamily="18" charset="0"/>
              </a:rPr>
            </a:br>
            <a:r>
              <a:rPr lang="ru-RU" sz="900" dirty="0" smtClean="0">
                <a:latin typeface="Times New Roman" pitchFamily="18" charset="0"/>
                <a:cs typeface="Times New Roman" pitchFamily="18" charset="0"/>
              </a:rPr>
              <a:t>По окончании эксперимента было проведено повторное тестирование спортсменов КГ и ЭГ для определения основных морфофункциональных показателей организма спортсменов, соответственно также определены результаты в соревновательных упражнениях пауэрлифтинга по сумме троеборья, с целью выявления влияния предложенной методики на фиксируемые показатели.</a:t>
            </a:r>
            <a:br>
              <a:rPr lang="ru-RU" sz="900" dirty="0" smtClean="0">
                <a:latin typeface="Times New Roman" pitchFamily="18" charset="0"/>
                <a:cs typeface="Times New Roman" pitchFamily="18" charset="0"/>
              </a:rPr>
            </a:br>
            <a:r>
              <a:rPr lang="ru-RU" sz="900" dirty="0" smtClean="0">
                <a:latin typeface="Times New Roman" pitchFamily="18" charset="0"/>
                <a:cs typeface="Times New Roman" pitchFamily="18" charset="0"/>
              </a:rPr>
              <a:t>Для оценки функционального состояния организма испытуемых определялись важнейшие физиологические показатели: </a:t>
            </a:r>
            <a:br>
              <a:rPr lang="ru-RU" sz="900" dirty="0" smtClean="0">
                <a:latin typeface="Times New Roman" pitchFamily="18" charset="0"/>
                <a:cs typeface="Times New Roman" pitchFamily="18" charset="0"/>
              </a:rPr>
            </a:br>
            <a:r>
              <a:rPr lang="ru-RU" sz="900" dirty="0" smtClean="0">
                <a:latin typeface="Times New Roman" pitchFamily="18" charset="0"/>
                <a:cs typeface="Times New Roman" pitchFamily="18" charset="0"/>
              </a:rPr>
              <a:t>1. Рост и масса тела.  Для измерения роста и массы тела использовались стандартный ростомер и медицинские весы.</a:t>
            </a:r>
            <a:br>
              <a:rPr lang="ru-RU" sz="900" dirty="0" smtClean="0">
                <a:latin typeface="Times New Roman" pitchFamily="18" charset="0"/>
                <a:cs typeface="Times New Roman" pitchFamily="18" charset="0"/>
              </a:rPr>
            </a:br>
            <a:r>
              <a:rPr lang="ru-RU" sz="900" dirty="0" smtClean="0">
                <a:latin typeface="Times New Roman" pitchFamily="18" charset="0"/>
                <a:cs typeface="Times New Roman" pitchFamily="18" charset="0"/>
              </a:rPr>
              <a:t>2. Индекс массы тела определялся по формуле:</a:t>
            </a:r>
            <a:r>
              <a:rPr lang="en-US" sz="900" dirty="0" smtClean="0">
                <a:latin typeface="Times New Roman" pitchFamily="18" charset="0"/>
                <a:cs typeface="Times New Roman" pitchFamily="18" charset="0"/>
              </a:rPr>
              <a:t>////////////////////////////////////////////////</a:t>
            </a:r>
            <a:br>
              <a:rPr lang="en-US" sz="900" dirty="0" smtClean="0">
                <a:latin typeface="Times New Roman" pitchFamily="18" charset="0"/>
                <a:cs typeface="Times New Roman" pitchFamily="18" charset="0"/>
              </a:rPr>
            </a:br>
            <a:r>
              <a:rPr lang="ru-RU" sz="900" dirty="0" smtClean="0">
                <a:latin typeface="Times New Roman" pitchFamily="18" charset="0"/>
                <a:cs typeface="Times New Roman" pitchFamily="18" charset="0"/>
              </a:rPr>
              <a:t>где:</a:t>
            </a:r>
            <a:br>
              <a:rPr lang="ru-RU" sz="900" dirty="0" smtClean="0">
                <a:latin typeface="Times New Roman" pitchFamily="18" charset="0"/>
                <a:cs typeface="Times New Roman" pitchFamily="18" charset="0"/>
              </a:rPr>
            </a:br>
            <a:r>
              <a:rPr lang="en-US" sz="900" dirty="0" smtClean="0">
                <a:latin typeface="Times New Roman" pitchFamily="18" charset="0"/>
                <a:cs typeface="Times New Roman" pitchFamily="18" charset="0"/>
              </a:rPr>
              <a:t>m </a:t>
            </a:r>
            <a:r>
              <a:rPr lang="ru-RU" sz="900" dirty="0" smtClean="0">
                <a:latin typeface="Times New Roman" pitchFamily="18" charset="0"/>
                <a:cs typeface="Times New Roman" pitchFamily="18" charset="0"/>
              </a:rPr>
              <a:t>- масса тела в кг,</a:t>
            </a:r>
            <a:br>
              <a:rPr lang="ru-RU" sz="900" dirty="0" smtClean="0">
                <a:latin typeface="Times New Roman" pitchFamily="18" charset="0"/>
                <a:cs typeface="Times New Roman" pitchFamily="18" charset="0"/>
              </a:rPr>
            </a:br>
            <a:r>
              <a:rPr lang="en-US" sz="900" dirty="0" smtClean="0">
                <a:latin typeface="Times New Roman" pitchFamily="18" charset="0"/>
                <a:cs typeface="Times New Roman" pitchFamily="18" charset="0"/>
              </a:rPr>
              <a:t>h </a:t>
            </a:r>
            <a:r>
              <a:rPr lang="ru-RU" sz="900" dirty="0" smtClean="0">
                <a:latin typeface="Times New Roman" pitchFamily="18" charset="0"/>
                <a:cs typeface="Times New Roman" pitchFamily="18" charset="0"/>
              </a:rPr>
              <a:t>- рост в метрах.</a:t>
            </a:r>
            <a:br>
              <a:rPr lang="ru-RU" sz="900" dirty="0" smtClean="0">
                <a:latin typeface="Times New Roman" pitchFamily="18" charset="0"/>
                <a:cs typeface="Times New Roman" pitchFamily="18" charset="0"/>
              </a:rPr>
            </a:br>
            <a:r>
              <a:rPr lang="ru-RU" sz="900" dirty="0" smtClean="0">
                <a:latin typeface="Times New Roman" pitchFamily="18" charset="0"/>
                <a:cs typeface="Times New Roman" pitchFamily="18" charset="0"/>
              </a:rPr>
              <a:t>3. Частота сердечных сокращений (ЧСС) определялась</a:t>
            </a:r>
            <a:r>
              <a:rPr lang="ru-RU" sz="900" b="1" dirty="0" smtClean="0">
                <a:latin typeface="Times New Roman" pitchFamily="18" charset="0"/>
                <a:cs typeface="Times New Roman" pitchFamily="18" charset="0"/>
              </a:rPr>
              <a:t> </a:t>
            </a:r>
            <a:r>
              <a:rPr lang="ru-RU" sz="900" dirty="0" smtClean="0">
                <a:latin typeface="Times New Roman" pitchFamily="18" charset="0"/>
                <a:cs typeface="Times New Roman" pitchFamily="18" charset="0"/>
              </a:rPr>
              <a:t>по показателям</a:t>
            </a:r>
            <a:r>
              <a:rPr lang="ru-RU" sz="900" b="1" dirty="0" smtClean="0">
                <a:latin typeface="Times New Roman" pitchFamily="18" charset="0"/>
                <a:cs typeface="Times New Roman" pitchFamily="18" charset="0"/>
              </a:rPr>
              <a:t> </a:t>
            </a:r>
            <a:r>
              <a:rPr lang="ru-RU" sz="900" dirty="0" smtClean="0">
                <a:latin typeface="Times New Roman" pitchFamily="18" charset="0"/>
                <a:cs typeface="Times New Roman" pitchFamily="18" charset="0"/>
              </a:rPr>
              <a:t>пульсометра </a:t>
            </a:r>
            <a:r>
              <a:rPr lang="ru-RU" sz="900" dirty="0" err="1" smtClean="0">
                <a:latin typeface="Times New Roman" pitchFamily="18" charset="0"/>
                <a:cs typeface="Times New Roman" pitchFamily="18" charset="0"/>
              </a:rPr>
              <a:t>Polar</a:t>
            </a:r>
            <a:r>
              <a:rPr lang="ru-RU" sz="900" dirty="0" smtClean="0">
                <a:latin typeface="Times New Roman" pitchFamily="18" charset="0"/>
                <a:cs typeface="Times New Roman" pitchFamily="18" charset="0"/>
              </a:rPr>
              <a:t> FT4M в покое.</a:t>
            </a:r>
            <a:br>
              <a:rPr lang="ru-RU" sz="900" dirty="0" smtClean="0">
                <a:latin typeface="Times New Roman" pitchFamily="18" charset="0"/>
                <a:cs typeface="Times New Roman" pitchFamily="18" charset="0"/>
              </a:rPr>
            </a:br>
            <a:r>
              <a:rPr lang="ru-RU" sz="900" dirty="0" smtClean="0">
                <a:latin typeface="Times New Roman" pitchFamily="18" charset="0"/>
                <a:cs typeface="Times New Roman" pitchFamily="18" charset="0"/>
              </a:rPr>
              <a:t>4. Измерение артериального давления проводилось </a:t>
            </a:r>
            <a:r>
              <a:rPr lang="ru-RU" sz="900" dirty="0" smtClean="0">
                <a:latin typeface="Times New Roman" pitchFamily="18" charset="0"/>
                <a:cs typeface="Times New Roman" pitchFamily="18" charset="0"/>
                <a:hlinkClick r:id="rId2"/>
              </a:rPr>
              <a:t>автоматическим тонометром с манжетой для плеча</a:t>
            </a:r>
            <a:r>
              <a:rPr lang="kk-KZ" sz="900" dirty="0" smtClean="0">
                <a:latin typeface="Times New Roman" pitchFamily="18" charset="0"/>
                <a:cs typeface="Times New Roman" pitchFamily="18" charset="0"/>
              </a:rPr>
              <a:t> </a:t>
            </a:r>
            <a:r>
              <a:rPr lang="en-US" sz="900" dirty="0" smtClean="0">
                <a:latin typeface="Times New Roman" pitchFamily="18" charset="0"/>
                <a:cs typeface="Times New Roman" pitchFamily="18" charset="0"/>
              </a:rPr>
              <a:t>M</a:t>
            </a:r>
            <a:r>
              <a:rPr lang="ru-RU" sz="900" dirty="0" err="1" smtClean="0">
                <a:latin typeface="Times New Roman" pitchFamily="18" charset="0"/>
                <a:cs typeface="Times New Roman" pitchFamily="18" charset="0"/>
              </a:rPr>
              <a:t>icrolife</a:t>
            </a:r>
            <a:r>
              <a:rPr lang="kk-KZ" sz="900" dirty="0" smtClean="0">
                <a:latin typeface="Times New Roman" pitchFamily="18" charset="0"/>
                <a:cs typeface="Times New Roman" pitchFamily="18" charset="0"/>
                <a:hlinkClick r:id="rId3"/>
              </a:rPr>
              <a:t> BP A200</a:t>
            </a:r>
            <a:r>
              <a:rPr lang="ru-RU" sz="900" dirty="0" smtClean="0">
                <a:latin typeface="Times New Roman" pitchFamily="18" charset="0"/>
                <a:cs typeface="Times New Roman" pitchFamily="18" charset="0"/>
                <a:hlinkClick r:id="rId3"/>
              </a:rPr>
              <a:t> в покое. </a:t>
            </a:r>
            <a:r>
              <a:rPr lang="ru-RU" sz="900" dirty="0" smtClean="0">
                <a:latin typeface="Times New Roman" pitchFamily="18" charset="0"/>
                <a:cs typeface="Times New Roman" pitchFamily="18" charset="0"/>
              </a:rPr>
              <a:t/>
            </a:r>
            <a:br>
              <a:rPr lang="ru-RU" sz="900" dirty="0" smtClean="0">
                <a:latin typeface="Times New Roman" pitchFamily="18" charset="0"/>
                <a:cs typeface="Times New Roman" pitchFamily="18" charset="0"/>
              </a:rPr>
            </a:br>
            <a:r>
              <a:rPr lang="ru-RU" sz="900" dirty="0" smtClean="0">
                <a:latin typeface="Times New Roman" pitchFamily="18" charset="0"/>
                <a:cs typeface="Times New Roman" pitchFamily="18" charset="0"/>
              </a:rPr>
              <a:t>5. Для определения жизненной емкости легких (</a:t>
            </a:r>
            <a:r>
              <a:rPr lang="kk-KZ" sz="900" dirty="0" smtClean="0">
                <a:latin typeface="Times New Roman" pitchFamily="18" charset="0"/>
                <a:cs typeface="Times New Roman" pitchFamily="18" charset="0"/>
              </a:rPr>
              <a:t>ЖЕЛ</a:t>
            </a:r>
            <a:r>
              <a:rPr lang="ru-RU" sz="900" dirty="0" smtClean="0">
                <a:latin typeface="Times New Roman" pitchFamily="18" charset="0"/>
                <a:cs typeface="Times New Roman" pitchFamily="18" charset="0"/>
              </a:rPr>
              <a:t>) и максимальной вентиляции легких (МВЛ) </a:t>
            </a:r>
            <a:r>
              <a:rPr lang="kk-KZ" sz="900" dirty="0" smtClean="0">
                <a:latin typeface="Times New Roman" pitchFamily="18" charset="0"/>
                <a:cs typeface="Times New Roman" pitchFamily="18" charset="0"/>
              </a:rPr>
              <a:t>применялся медицинский диагностический компьютерный спироанализатор СП-3000. </a:t>
            </a:r>
            <a:r>
              <a:rPr lang="ru-RU" sz="900" dirty="0" smtClean="0">
                <a:latin typeface="Times New Roman" pitchFamily="18" charset="0"/>
                <a:cs typeface="Times New Roman" pitchFamily="18" charset="0"/>
              </a:rPr>
              <a:t/>
            </a:r>
            <a:br>
              <a:rPr lang="ru-RU" sz="900" dirty="0" smtClean="0">
                <a:latin typeface="Times New Roman" pitchFamily="18" charset="0"/>
                <a:cs typeface="Times New Roman" pitchFamily="18" charset="0"/>
              </a:rPr>
            </a:br>
            <a:r>
              <a:rPr lang="ru-RU" sz="900" dirty="0" smtClean="0">
                <a:latin typeface="Times New Roman" pitchFamily="18" charset="0"/>
                <a:cs typeface="Times New Roman" pitchFamily="18" charset="0"/>
              </a:rPr>
              <a:t>6. </a:t>
            </a:r>
            <a:r>
              <a:rPr lang="kk-KZ" sz="900" dirty="0" smtClean="0">
                <a:latin typeface="Times New Roman" pitchFamily="18" charset="0"/>
                <a:cs typeface="Times New Roman" pitchFamily="18" charset="0"/>
              </a:rPr>
              <a:t>Определение </a:t>
            </a:r>
            <a:r>
              <a:rPr lang="ru-RU" sz="900" dirty="0" smtClean="0">
                <a:latin typeface="Times New Roman" pitchFamily="18" charset="0"/>
                <a:cs typeface="Times New Roman" pitchFamily="18" charset="0"/>
              </a:rPr>
              <a:t>максимального потребления кислорода (</a:t>
            </a:r>
            <a:r>
              <a:rPr lang="kk-KZ" sz="900" dirty="0" smtClean="0">
                <a:latin typeface="Times New Roman" pitchFamily="18" charset="0"/>
                <a:cs typeface="Times New Roman" pitchFamily="18" charset="0"/>
              </a:rPr>
              <a:t>МПК</a:t>
            </a:r>
            <a:r>
              <a:rPr lang="ru-RU" sz="900" dirty="0" smtClean="0">
                <a:latin typeface="Times New Roman" pitchFamily="18" charset="0"/>
                <a:cs typeface="Times New Roman" pitchFamily="18" charset="0"/>
              </a:rPr>
              <a:t>)</a:t>
            </a:r>
            <a:r>
              <a:rPr lang="kk-KZ" sz="900" dirty="0" smtClean="0">
                <a:latin typeface="Times New Roman" pitchFamily="18" charset="0"/>
                <a:cs typeface="Times New Roman" pitchFamily="18" charset="0"/>
              </a:rPr>
              <a:t> производилось косвенным методом, по тесту PWC</a:t>
            </a:r>
            <a:r>
              <a:rPr lang="kk-KZ" sz="900" baseline="-25000" dirty="0" smtClean="0">
                <a:latin typeface="Times New Roman" pitchFamily="18" charset="0"/>
                <a:cs typeface="Times New Roman" pitchFamily="18" charset="0"/>
              </a:rPr>
              <a:t>170 </a:t>
            </a:r>
            <a:r>
              <a:rPr lang="kk-KZ" sz="900" dirty="0" smtClean="0">
                <a:latin typeface="Times New Roman" pitchFamily="18" charset="0"/>
                <a:cs typeface="Times New Roman" pitchFamily="18" charset="0"/>
              </a:rPr>
              <a:t> по формуле:</a:t>
            </a:r>
            <a:r>
              <a:rPr lang="en-US" sz="900" dirty="0" smtClean="0">
                <a:latin typeface="Times New Roman" pitchFamily="18" charset="0"/>
                <a:cs typeface="Times New Roman" pitchFamily="18" charset="0"/>
              </a:rPr>
              <a:t>////////////////////////////////////////////////////////</a:t>
            </a:r>
            <a:r>
              <a:rPr lang="ru-RU" sz="900" dirty="0" smtClean="0">
                <a:latin typeface="Times New Roman" pitchFamily="18" charset="0"/>
                <a:cs typeface="Times New Roman" pitchFamily="18" charset="0"/>
              </a:rPr>
              <a:t/>
            </a:r>
            <a:br>
              <a:rPr lang="ru-RU" sz="900" dirty="0" smtClean="0">
                <a:latin typeface="Times New Roman" pitchFamily="18" charset="0"/>
                <a:cs typeface="Times New Roman" pitchFamily="18" charset="0"/>
              </a:rPr>
            </a:br>
            <a:r>
              <a:rPr lang="ru-RU" sz="900" dirty="0" smtClean="0">
                <a:latin typeface="Times New Roman" pitchFamily="18" charset="0"/>
                <a:cs typeface="Times New Roman" pitchFamily="18" charset="0"/>
              </a:rPr>
              <a:t>7. </a:t>
            </a:r>
            <a:r>
              <a:rPr lang="kk-KZ" sz="900" dirty="0" smtClean="0">
                <a:latin typeface="Times New Roman" pitchFamily="18" charset="0"/>
                <a:cs typeface="Times New Roman" pitchFamily="18" charset="0"/>
              </a:rPr>
              <a:t>Определение систолического объема крови</a:t>
            </a:r>
            <a:r>
              <a:rPr lang="ru-RU" sz="900" dirty="0" smtClean="0">
                <a:latin typeface="Times New Roman" pitchFamily="18" charset="0"/>
                <a:cs typeface="Times New Roman" pitchFamily="18" charset="0"/>
              </a:rPr>
              <a:t> (СОК)</a:t>
            </a:r>
            <a:r>
              <a:rPr lang="kk-KZ" sz="900" dirty="0" smtClean="0">
                <a:latin typeface="Times New Roman" pitchFamily="18" charset="0"/>
                <a:cs typeface="Times New Roman" pitchFamily="18" charset="0"/>
              </a:rPr>
              <a:t> производилось по формуле</a:t>
            </a:r>
            <a:r>
              <a:rPr lang="en-US" sz="900" dirty="0" smtClean="0">
                <a:latin typeface="Times New Roman" pitchFamily="18" charset="0"/>
                <a:cs typeface="Times New Roman" pitchFamily="18" charset="0"/>
              </a:rPr>
              <a:t>//////////////////////////////////////////////////////////////////////////</a:t>
            </a:r>
            <a:br>
              <a:rPr lang="en-US" sz="900" dirty="0" smtClean="0">
                <a:latin typeface="Times New Roman" pitchFamily="18" charset="0"/>
                <a:cs typeface="Times New Roman" pitchFamily="18" charset="0"/>
              </a:rPr>
            </a:br>
            <a:r>
              <a:rPr lang="kk-KZ" sz="900" dirty="0" smtClean="0">
                <a:latin typeface="Times New Roman" pitchFamily="18" charset="0"/>
                <a:cs typeface="Times New Roman" pitchFamily="18" charset="0"/>
              </a:rPr>
              <a:t>где:</a:t>
            </a:r>
            <a:r>
              <a:rPr lang="ru-RU" sz="900" dirty="0" smtClean="0">
                <a:latin typeface="Times New Roman" pitchFamily="18" charset="0"/>
                <a:cs typeface="Times New Roman" pitchFamily="18" charset="0"/>
              </a:rPr>
              <a:t/>
            </a:r>
            <a:br>
              <a:rPr lang="ru-RU" sz="900" dirty="0" smtClean="0">
                <a:latin typeface="Times New Roman" pitchFamily="18" charset="0"/>
                <a:cs typeface="Times New Roman" pitchFamily="18" charset="0"/>
              </a:rPr>
            </a:br>
            <a:r>
              <a:rPr lang="kk-KZ" sz="900" dirty="0" smtClean="0">
                <a:latin typeface="Times New Roman" pitchFamily="18" charset="0"/>
                <a:cs typeface="Times New Roman" pitchFamily="18" charset="0"/>
              </a:rPr>
              <a:t>ПД - пульсовое давление, мм рт.ст.,</a:t>
            </a:r>
            <a:r>
              <a:rPr lang="ru-RU" sz="900" dirty="0" smtClean="0">
                <a:latin typeface="Times New Roman" pitchFamily="18" charset="0"/>
                <a:cs typeface="Times New Roman" pitchFamily="18" charset="0"/>
              </a:rPr>
              <a:t/>
            </a:r>
            <a:br>
              <a:rPr lang="ru-RU" sz="900" dirty="0" smtClean="0">
                <a:latin typeface="Times New Roman" pitchFamily="18" charset="0"/>
                <a:cs typeface="Times New Roman" pitchFamily="18" charset="0"/>
              </a:rPr>
            </a:br>
            <a:r>
              <a:rPr lang="kk-KZ" sz="900" dirty="0" smtClean="0">
                <a:latin typeface="Times New Roman" pitchFamily="18" charset="0"/>
                <a:cs typeface="Times New Roman" pitchFamily="18" charset="0"/>
              </a:rPr>
              <a:t>ДД - диастолическое давление, мм рт.ст.,</a:t>
            </a:r>
            <a:r>
              <a:rPr lang="ru-RU" sz="900" dirty="0" smtClean="0">
                <a:latin typeface="Times New Roman" pitchFamily="18" charset="0"/>
                <a:cs typeface="Times New Roman" pitchFamily="18" charset="0"/>
              </a:rPr>
              <a:t/>
            </a:r>
            <a:br>
              <a:rPr lang="ru-RU" sz="900" dirty="0" smtClean="0">
                <a:latin typeface="Times New Roman" pitchFamily="18" charset="0"/>
                <a:cs typeface="Times New Roman" pitchFamily="18" charset="0"/>
              </a:rPr>
            </a:br>
            <a:r>
              <a:rPr lang="kk-KZ" sz="900" dirty="0" smtClean="0">
                <a:latin typeface="Times New Roman" pitchFamily="18" charset="0"/>
                <a:cs typeface="Times New Roman" pitchFamily="18" charset="0"/>
              </a:rPr>
              <a:t>В </a:t>
            </a:r>
            <a:r>
              <a:rPr lang="ru-RU" sz="900" dirty="0" smtClean="0">
                <a:latin typeface="Times New Roman" pitchFamily="18" charset="0"/>
                <a:cs typeface="Times New Roman" pitchFamily="18" charset="0"/>
              </a:rPr>
              <a:t>-</a:t>
            </a:r>
            <a:r>
              <a:rPr lang="kk-KZ" sz="900" dirty="0" smtClean="0">
                <a:latin typeface="Times New Roman" pitchFamily="18" charset="0"/>
                <a:cs typeface="Times New Roman" pitchFamily="18" charset="0"/>
              </a:rPr>
              <a:t> возраст.</a:t>
            </a:r>
            <a:r>
              <a:rPr lang="ru-RU" sz="900" dirty="0" smtClean="0">
                <a:latin typeface="Times New Roman" pitchFamily="18" charset="0"/>
                <a:cs typeface="Times New Roman" pitchFamily="18" charset="0"/>
              </a:rPr>
              <a:t/>
            </a:r>
            <a:br>
              <a:rPr lang="ru-RU" sz="900" dirty="0" smtClean="0">
                <a:latin typeface="Times New Roman" pitchFamily="18" charset="0"/>
                <a:cs typeface="Times New Roman" pitchFamily="18" charset="0"/>
              </a:rPr>
            </a:br>
            <a:r>
              <a:rPr lang="ru-RU" sz="900" dirty="0" smtClean="0">
                <a:latin typeface="Times New Roman" pitchFamily="18" charset="0"/>
                <a:cs typeface="Times New Roman" pitchFamily="18" charset="0"/>
              </a:rPr>
              <a:t>8. </a:t>
            </a:r>
            <a:r>
              <a:rPr lang="kk-KZ" sz="900" dirty="0" smtClean="0">
                <a:latin typeface="Times New Roman" pitchFamily="18" charset="0"/>
                <a:cs typeface="Times New Roman" pitchFamily="18" charset="0"/>
              </a:rPr>
              <a:t>Определение</a:t>
            </a:r>
            <a:r>
              <a:rPr lang="ru-RU" sz="900" dirty="0" smtClean="0">
                <a:latin typeface="Times New Roman" pitchFamily="18" charset="0"/>
                <a:cs typeface="Times New Roman" pitchFamily="18" charset="0"/>
              </a:rPr>
              <a:t> минутного объема крови (</a:t>
            </a:r>
            <a:r>
              <a:rPr lang="kk-KZ" sz="900" dirty="0" smtClean="0">
                <a:latin typeface="Times New Roman" pitchFamily="18" charset="0"/>
                <a:cs typeface="Times New Roman" pitchFamily="18" charset="0"/>
              </a:rPr>
              <a:t>МОК</a:t>
            </a:r>
            <a:r>
              <a:rPr lang="ru-RU" sz="900" dirty="0" smtClean="0">
                <a:latin typeface="Times New Roman" pitchFamily="18" charset="0"/>
                <a:cs typeface="Times New Roman" pitchFamily="18" charset="0"/>
              </a:rPr>
              <a:t>)</a:t>
            </a:r>
            <a:r>
              <a:rPr lang="kk-KZ" sz="900" dirty="0" smtClean="0">
                <a:latin typeface="Times New Roman" pitchFamily="18" charset="0"/>
                <a:cs typeface="Times New Roman" pitchFamily="18" charset="0"/>
              </a:rPr>
              <a:t> производилось по формуле:</a:t>
            </a:r>
            <a:r>
              <a:rPr lang="en-US" sz="900" dirty="0" smtClean="0">
                <a:latin typeface="Times New Roman" pitchFamily="18" charset="0"/>
                <a:cs typeface="Times New Roman" pitchFamily="18" charset="0"/>
              </a:rPr>
              <a:t>/////////////////////////////////////////////////////////////////////////</a:t>
            </a:r>
            <a:r>
              <a:rPr lang="ru-RU" sz="900" dirty="0" smtClean="0">
                <a:latin typeface="Times New Roman" pitchFamily="18" charset="0"/>
                <a:cs typeface="Times New Roman" pitchFamily="18" charset="0"/>
              </a:rPr>
              <a:t/>
            </a:r>
            <a:br>
              <a:rPr lang="ru-RU" sz="900" dirty="0" smtClean="0">
                <a:latin typeface="Times New Roman" pitchFamily="18" charset="0"/>
                <a:cs typeface="Times New Roman" pitchFamily="18" charset="0"/>
              </a:rPr>
            </a:br>
            <a:r>
              <a:rPr lang="kk-KZ" sz="900" dirty="0" smtClean="0">
                <a:latin typeface="Times New Roman" pitchFamily="18" charset="0"/>
                <a:cs typeface="Times New Roman" pitchFamily="18" charset="0"/>
              </a:rPr>
              <a:t>где:</a:t>
            </a:r>
            <a:r>
              <a:rPr lang="ru-RU" sz="900" dirty="0" smtClean="0">
                <a:latin typeface="Times New Roman" pitchFamily="18" charset="0"/>
                <a:cs typeface="Times New Roman" pitchFamily="18" charset="0"/>
              </a:rPr>
              <a:t/>
            </a:r>
            <a:br>
              <a:rPr lang="ru-RU" sz="900" dirty="0" smtClean="0">
                <a:latin typeface="Times New Roman" pitchFamily="18" charset="0"/>
                <a:cs typeface="Times New Roman" pitchFamily="18" charset="0"/>
              </a:rPr>
            </a:br>
            <a:r>
              <a:rPr lang="kk-KZ" sz="900" dirty="0" smtClean="0">
                <a:latin typeface="Times New Roman" pitchFamily="18" charset="0"/>
                <a:cs typeface="Times New Roman" pitchFamily="18" charset="0"/>
              </a:rPr>
              <a:t>УО </a:t>
            </a:r>
            <a:r>
              <a:rPr lang="ru-RU" sz="900" dirty="0" smtClean="0">
                <a:latin typeface="Times New Roman" pitchFamily="18" charset="0"/>
                <a:cs typeface="Times New Roman" pitchFamily="18" charset="0"/>
              </a:rPr>
              <a:t>-</a:t>
            </a:r>
            <a:r>
              <a:rPr lang="kk-KZ" sz="900" dirty="0" smtClean="0">
                <a:latin typeface="Times New Roman" pitchFamily="18" charset="0"/>
                <a:cs typeface="Times New Roman" pitchFamily="18" charset="0"/>
              </a:rPr>
              <a:t> ударный объем,</a:t>
            </a:r>
            <a:r>
              <a:rPr lang="ru-RU" sz="900" dirty="0" smtClean="0">
                <a:latin typeface="Times New Roman" pitchFamily="18" charset="0"/>
                <a:cs typeface="Times New Roman" pitchFamily="18" charset="0"/>
              </a:rPr>
              <a:t/>
            </a:r>
            <a:br>
              <a:rPr lang="ru-RU" sz="900" dirty="0" smtClean="0">
                <a:latin typeface="Times New Roman" pitchFamily="18" charset="0"/>
                <a:cs typeface="Times New Roman" pitchFamily="18" charset="0"/>
              </a:rPr>
            </a:br>
            <a:r>
              <a:rPr lang="kk-KZ" sz="900" dirty="0" smtClean="0">
                <a:latin typeface="Times New Roman" pitchFamily="18" charset="0"/>
                <a:cs typeface="Times New Roman" pitchFamily="18" charset="0"/>
              </a:rPr>
              <a:t>ПД - пульсовое давление, мм рт.ст.,</a:t>
            </a:r>
            <a:r>
              <a:rPr lang="ru-RU" sz="900" dirty="0" smtClean="0">
                <a:latin typeface="Times New Roman" pitchFamily="18" charset="0"/>
                <a:cs typeface="Times New Roman" pitchFamily="18" charset="0"/>
              </a:rPr>
              <a:t/>
            </a:r>
            <a:br>
              <a:rPr lang="ru-RU" sz="900" dirty="0" smtClean="0">
                <a:latin typeface="Times New Roman" pitchFamily="18" charset="0"/>
                <a:cs typeface="Times New Roman" pitchFamily="18" charset="0"/>
              </a:rPr>
            </a:br>
            <a:r>
              <a:rPr lang="kk-KZ" sz="900" dirty="0" smtClean="0">
                <a:latin typeface="Times New Roman" pitchFamily="18" charset="0"/>
                <a:cs typeface="Times New Roman" pitchFamily="18" charset="0"/>
              </a:rPr>
              <a:t>ДД - диастолическое давление, мм рт.ст.,</a:t>
            </a:r>
            <a:r>
              <a:rPr lang="ru-RU" sz="900" dirty="0" smtClean="0">
                <a:latin typeface="Times New Roman" pitchFamily="18" charset="0"/>
                <a:cs typeface="Times New Roman" pitchFamily="18" charset="0"/>
              </a:rPr>
              <a:t/>
            </a:r>
            <a:br>
              <a:rPr lang="ru-RU" sz="900" dirty="0" smtClean="0">
                <a:latin typeface="Times New Roman" pitchFamily="18" charset="0"/>
                <a:cs typeface="Times New Roman" pitchFamily="18" charset="0"/>
              </a:rPr>
            </a:br>
            <a:r>
              <a:rPr lang="kk-KZ" sz="900" dirty="0" smtClean="0">
                <a:latin typeface="Times New Roman" pitchFamily="18" charset="0"/>
                <a:cs typeface="Times New Roman" pitchFamily="18" charset="0"/>
              </a:rPr>
              <a:t>В </a:t>
            </a:r>
            <a:r>
              <a:rPr lang="ru-RU" sz="900" dirty="0" smtClean="0">
                <a:latin typeface="Times New Roman" pitchFamily="18" charset="0"/>
                <a:cs typeface="Times New Roman" pitchFamily="18" charset="0"/>
              </a:rPr>
              <a:t>-</a:t>
            </a:r>
            <a:r>
              <a:rPr lang="kk-KZ" sz="900" dirty="0" smtClean="0">
                <a:latin typeface="Times New Roman" pitchFamily="18" charset="0"/>
                <a:cs typeface="Times New Roman" pitchFamily="18" charset="0"/>
              </a:rPr>
              <a:t> возраст.</a:t>
            </a:r>
            <a:r>
              <a:rPr lang="ru-RU" sz="900" dirty="0" smtClean="0">
                <a:latin typeface="Times New Roman" pitchFamily="18" charset="0"/>
                <a:cs typeface="Times New Roman" pitchFamily="18" charset="0"/>
              </a:rPr>
              <a:t/>
            </a:r>
            <a:br>
              <a:rPr lang="ru-RU" sz="900" dirty="0" smtClean="0">
                <a:latin typeface="Times New Roman" pitchFamily="18" charset="0"/>
                <a:cs typeface="Times New Roman" pitchFamily="18" charset="0"/>
              </a:rPr>
            </a:br>
            <a:endParaRPr lang="ru-RU" sz="9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301</TotalTime>
  <Words>645</Words>
  <Application>Microsoft Office PowerPoint</Application>
  <PresentationFormat>Экран (4:3)</PresentationFormat>
  <Paragraphs>58</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Тема Office</vt:lpstr>
      <vt:lpstr>Структура и содержание научной публикации</vt:lpstr>
      <vt:lpstr>Слайд 2</vt:lpstr>
      <vt:lpstr>Авторская аннотация к статье является основным источником информации в отечественных и зарубежных информационных системах и базах данных, индексирующих журнал. Аннотация должна излагать только существенные факты работы. Для оригинальных статей обязательна структура аннотации, включающая: цель исследования, организацию и методы, результаты, выводы. Цель работы указывается в том случае, если она не повторяет заглавие статьи; изложение методов должно быть кратким и давать представление о методических подходах и методологии исследования. Результаты работы описывают предельно точно и информативно. Приводятся основные теоретические и экспериментальные результаты, новые научные факты, обнаруженные взаимосвязи и закономерности. Сведения, содержащиеся в заглавии статьи, не должны повторяться в тексте аннотации. Рекомендуется избегать излишних, пространных фраз, подробных описаний, копирования фраз из статьи, введение аббревиатур, сокращений и ссылок на источники. Объем текста аннотации должен быть строго от 100 до 150 слов. Ключевые слова. Аннотация должна сопровождаться несколькими ключевыми словами или словосочетаниями, отражающими основную тематику статьи и облегчающими классификацию работы в информационно-поисковых системах. Ключевые слова перечисляются через запятую. В конце перечисления ставится точка. Аннотация и ключевые слова должны быть представлены на трех языках (казахском, русском и английском). В качестве ключевых слов нельзя использовать профессиональный  жаргон и неологизмы, излишне длинные словосочетания, фразы с однородными членами. </vt:lpstr>
      <vt:lpstr>Слайд 4</vt:lpstr>
      <vt:lpstr>Слайд 5</vt:lpstr>
      <vt:lpstr>Раздел «Введение» должен отражать: - постановку и развитие проблемы; - актуальность проблемы; - историю вопроса; - цель, задачи и гипотезу исследования. Введение необходимо для того, чтобы ознакомить читателя с изучаемой проблемой, привести аргументы в пользу необходимости исследования.  </vt:lpstr>
      <vt:lpstr>    Раздел «Методы и организация исследования» должен содержать: - процедуру проведения исследования; - описание выборки: число участников эксперимента либо опроса , пол, возраст и другие характеристики; - примененные в ходе исследования методы и методики с их описанием;  - методы анализа и статистической обработки.  Данный раздел не должен разделяться на отдельные разделы: «Методы исследования»  и «Организация исследования»  Недопустимо изложение раздела в следующей интерпретации  - Методы исследования: изучение и анализ видеозаписей лучших спортсменов мира,  научной и методической литературы и практической работы с юными спортсменами.   </vt:lpstr>
      <vt:lpstr>Раздел «Методы и организация исследования» любой статьи является очень важным. Именно в нем излагаются сведения, которые позволяют выявить сильные и слабые стороны исследования, возможности применения его результатов.  В то же время это самый трудный для чтения раздел. Правильное описание методов статистического анализа должно содержать указание на применяемые статистические критерии и их конкретные варианты; если применялся не общепринятый критерий или метод расчета, должно быть объяснение, почему использован именно он. Поскольку результаты применения многих критериев может зависеть от используемого алгоритма  вычислений, в статье должны быть указаны программа и пакет статистических программ, с помощью которых проводились вычисления.  </vt:lpstr>
      <vt:lpstr>Методы и организация исследования. Для определения влияния на развитие силовых показателей спортсменов в соревновательных упражнениях пауэрлифтинга разработанного метода повышения силы мышечного аппарата был проведен педагогический эксперимент. Продолжительность эксперимента составила 3 месяца. В эксперименте принимали участие пауэрлифтеры – среднего уровня с 5-6-летним стажем занятий и высококвалифицированные атлеты со спортивным стажем 8-10 лет (4 спортсмена – мастера спорта международного класса, 6 спортсменов – мастера спорта, 12 спортсменов – кандидаты в мастера спорта). Средний возраст спортсменов составлял 26,7 лет. Все испытуемые ранее осуществляли тренировки на основе общепринятой методики в пауэрлифтинге [3, 4, 5, 6].   На начало эксперимента спортсмены  не имели предыдущего опыта использования специальной экипировки для пауэрлифтинга. Во время эксперимента специальная экипировка также не применялась.  Все испытуемые в количестве 22 человек были разделены на 2 равноценные группы (контрольную группу (КГ) и экспериментальную группу (ЭГ)) по 11 человек в каждой, в соответствии с возрастными, весовыми, квалификационными характеристиками и результатами в соревновательных упражнениях пауэрлифтинга. Группы  были сформированы с полным соблюдением процедур рандомизации при обязательной стандартизации условий и статистических параметров измерений изучаемых показателей [7, 8].  При этом состав групп не менялся в течение всего эксперимента.  В начале эксперимента было проведено тестирование  для определения основных морфофункциональных показателей организма спортсменов КГ и ЭГ, а также определены результаты в соревновательных упражнениях пауэрлифтинга по сумме троеборья (приседание, жим лежа, становая тяга). Тренировочные занятия проводились 3 раза в неделю по 1,5 часа как в КГ, так и в ЭГ. Спортсмены КГ выполняли комплекс упражнений ранее применяемый ими в тренировочной методике без каких-либо изменений и включения дополнительных упражнений. Спортсмены ЭГ применяли предложенный нами метод. Для получения двигательного навыка и контроля движения со спортсменами ЭГ было проведено по 3 учебно-тренировочных занятия до начала эксперимента с целью обеспечения выполнения упражнения с определенно заданной технической моделью (субъективного ощущения технически правильного выполнения движения). Фиксация выполнения упражнений спортсменами проводилась с помощью секундомера PS-528 и цифровой видеокамеры Sony FDR-X3000R. По окончании эксперимента было проведено повторное тестирование спортсменов КГ и ЭГ для определения основных морфофункциональных показателей организма спортсменов, соответственно также определены результаты в соревновательных упражнениях пауэрлифтинга по сумме троеборья, с целью выявления влияния предложенной методики на фиксируемые показатели. Для оценки функционального состояния организма испытуемых определялись важнейшие физиологические показатели:  1. Рост и масса тела.  Для измерения роста и массы тела использовались стандартный ростомер и медицинские весы. 2. Индекс массы тела определялся по формуле://////////////////////////////////////////////// где: m - масса тела в кг, h - рост в метрах. 3. Частота сердечных сокращений (ЧСС) определялась по показателям пульсометра Polar FT4M в покое. 4. Измерение артериального давления проводилось автоматическим тонометром с манжетой для плеча Microlife BP A200 в покое.  5. Для определения жизненной емкости легких (ЖЕЛ) и максимальной вентиляции легких (МВЛ) применялся медицинский диагностический компьютерный спироанализатор СП-3000.  6. Определение максимального потребления кислорода (МПК) производилось косвенным методом, по тесту PWC170  по формуле://////////////////////////////////////////////////////// 7. Определение систолического объема крови (СОК) производилось по формуле////////////////////////////////////////////////////////////////////////// где: ПД - пульсовое давление, мм рт.ст., ДД - диастолическое давление, мм рт.ст., В - возраст. 8. Определение минутного объема крови (МОК) производилось по формуле:///////////////////////////////////////////////////////////////////////// где: УО - ударный объем, ПД - пульсовое давление, мм рт.ст., ДД - диастолическое давление, мм рт.ст., В - возраст. </vt:lpstr>
      <vt:lpstr>   Раздел «Результаты исследования и их обсуждение» является самым большим по объему из всей публикации. Включает в себя данные полученных результатов, их интерпретацию с учетом существующих объяснений и собственного мнения по изученному вопросу. Предполагается формулирование направлений дальнейших исследований поставленной проблемы.  Раздел должен содержать: - описание результатов (с таблицами, рисунками и/или графиками); - анализ результатов.  Для читателей очень полезно графическое представление данных. Особенно представление фактических данных до статистической обработки. Главное в изучении табличных данных – установить, насколько полно подтверждены фактами выводы, приведенные в тексте статьи.  Все рисунки в статье должны быть пронумерованы и сопровождаться наименованием в формате - Рисунок 1 - Схема очередности выполнения упражнений в одном тренировочном занятии   </vt:lpstr>
      <vt:lpstr>Раздел «Выводы» должен содержать:  - окончательное резюме; - интерпретацию полученных результатов; - значение для теории и практики. </vt:lpstr>
      <vt:lpstr>Слайд 12</vt:lpstr>
      <vt:lpstr>           При подачи статьи для публикации в журнал не допускается: - нумерация страниц; - использование в тексте разрывов страниц; - использование автоматических постраничных ссылок; - использование автоматических переносов; - использование разреженного или уплотненного межбуквенного интервала; - выделение текста жирным шрифтом внутри разделов статьи. </vt:lpstr>
      <vt:lpstr>Сноски используются для предоставления дополнительных сведений или указания на авторские права.  Правила оформления сносок: На казахском языке - [1]; [1, б. 78]; [189, б. 42-43].   На русском языке - [1]; [1, с. 78]; [189, с. 42-43].   На английском языке - [1]; [1, р. 78]; [189, р. 42-43].   Не допускается в сносках указание Ф.И.О. авторов </vt:lpstr>
      <vt:lpstr>           Список литературы обязателен и должен включать в себя все работы, использованные автором. Редакция журнала настоятельно рекомендует авторам использовать при написании статьи современные источниками информации (не позднее 5-летней давности), поскольку ссылка на устаревшие литературные источники вызывает замечание международных экспертов и сомнение относительно актуальности материала, изложенного в статье.   </vt:lpstr>
      <vt:lpstr>Все статьи принимаемые в журнал «Теория и методика физической культуры» проходят проверку на наличие заимствованного материала без ссылки на автора (плагиат) по системам: text.ru/antiplagiat.  antiplagiat.ru. В случаи обнаружения наличия плагиата статья к публикации не принимается. Не принимаются к публикации также ранее опубликованные в других источниках материалы.</vt:lpstr>
      <vt:lpstr>Кефер Н.Е., Новикова А.О., Андреюшкин И.Л. Анализ физического состояния и физической подготовленности девочек 12-13 лет // Теория и методика физической культуры. КазАСТ – 2015. – №3. – С. 49.  Верно:  Авсиевич В.Н. Влияние креатина моногидрата на уровень развития силы у юношей занимающихся силовым троеборьем // Теория и методика физической культуры. - 2010. - №1. – С. 69-73.  </vt:lpstr>
      <vt:lpstr>Генератор ключевых слов http://server.moluch.ru/keywords/?utm_campaign=kak-avtomaticheski-sformi&amp;utm_source=sendpulse&amp;utm_medium=email&amp;spush=cXdlcjc1dHl1QG1haWwucnU=  Автоматическое оформление  библиографических ссылок http://old.moluch.ru/biblio/?utm_campaign=kak-avtomaticheski-sformi&amp;utm_source=sendpulse&amp;utm_medium=email&amp;spush=cXdlcjc1dHl1QG1haWwucnU= </vt:lpstr>
      <vt:lpstr>Требования к содержанию рецензии  Рецензия должна содержать квалифицированный анализ материала статьи, объективную, аргументированную его оценку и четко обоснованные рекомендации. В рецензии особое внимание необходимо уделить освещению следующих вопросов: - Анализ актуальности темы и научного уровня статьи. - Соответствие содержания статьи ее названию. - Оценка подготовленности статьи к публикации в отношении языка и стиля, соответствия установленным требованиям по оформлению материалов статьи. - Научность изложения, соответствие использованных автором методов, методик, рекомендаций и результатов исследований современным достижениям науки. - Адекватность и рациональность объема статьи в целом и отдельных ее элементов (текста, иллюстративного материала, библиографических ссылок).  - Целесообразность помещения в статье иллюстративного материала и его соответствие излагаемой теме. - Место рецензируемой рукописи в историографии: не дублирует ли она работы других авторов или ранее напечатанные труды данного автора (как в целом, так и частично). Замечания и пожелания рецензента должны быть объективными и принципиальными, направленными на повышение научного уровня рукописи. В заключительной части рецензии должны содержаться обоснованные выводы о статье в целом и четкая, недвусмысленная рекомендация о целесообразности, либо нецелесообразности ее публикации или замечания, позволяющие автору сделать исправления. </vt:lpstr>
      <vt:lpstr>Спасибо за внимание!!!</vt:lpstr>
    </vt:vector>
  </TitlesOfParts>
  <Company>RePack by SPecialiST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Авторское резюме к статье является основным источником информации в отечественных и зарубежных информационных системах и базах данных, индексирующих журнал. Резюме должно излагать только существенные факты работы. Для оригинальных статей обязательна структура резюме, включающая: введение, цель исследования, организация и методы, результаты, заключение (выводы). Цель работы указывается в том случае, если она не повторяет заглавие статьи; изложение методов должно быть кратким и давать представление о методических подходах и методологии исследования. Результаты работы описывают предельно точно и информативно. Приводятся основные теоретические и экспериментальные результаты, новые научные факты, обнаруженные взаимосвязи и закономерности. Сведения, содержащиеся в заглавии статьи, не должны повторяться в тексте резюме. Следует избегать лишних вводных фраз (например, «в статье рассматривается...»). Перевод резюме на английский язык должен быть оригинальными (не быть калькой русскоязычной аннотации). Объем текста авторского резюме должен быть строго от 200 до 250 слов. Ключевые слова. Резюме должно сопровождаться несколькими ключевыми словами или словосочетаниями, отражающими основную тематику статьи и облегчающими классификацию работы в информационно-поисковых системах. Ключевые слова перечисляются через запятую. В конце перечисления ставится точка. Резюме и ключевые слова должны быть представлены как на русском, так и на английском языках.</dc:title>
  <dc:creator>prisma</dc:creator>
  <cp:lastModifiedBy>User</cp:lastModifiedBy>
  <cp:revision>127</cp:revision>
  <dcterms:created xsi:type="dcterms:W3CDTF">2018-03-12T10:50:39Z</dcterms:created>
  <dcterms:modified xsi:type="dcterms:W3CDTF">2021-04-22T09:07:13Z</dcterms:modified>
</cp:coreProperties>
</file>