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94" r:id="rId4"/>
    <p:sldId id="295" r:id="rId5"/>
    <p:sldId id="285" r:id="rId6"/>
    <p:sldId id="264" r:id="rId7"/>
    <p:sldId id="270" r:id="rId8"/>
    <p:sldId id="273" r:id="rId9"/>
    <p:sldId id="271" r:id="rId10"/>
    <p:sldId id="272" r:id="rId11"/>
    <p:sldId id="265" r:id="rId12"/>
    <p:sldId id="290" r:id="rId13"/>
    <p:sldId id="291" r:id="rId14"/>
    <p:sldId id="266" r:id="rId15"/>
    <p:sldId id="268" r:id="rId16"/>
    <p:sldId id="276" r:id="rId17"/>
    <p:sldId id="275" r:id="rId18"/>
    <p:sldId id="278" r:id="rId19"/>
    <p:sldId id="277" r:id="rId20"/>
    <p:sldId id="274" r:id="rId21"/>
    <p:sldId id="296" r:id="rId22"/>
    <p:sldId id="293" r:id="rId23"/>
    <p:sldId id="287" r:id="rId24"/>
    <p:sldId id="288" r:id="rId25"/>
    <p:sldId id="289" r:id="rId26"/>
    <p:sldId id="279" r:id="rId27"/>
    <p:sldId id="292" r:id="rId28"/>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59C2C-9AA5-4F87-AE48-B9DAE68E384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1187EA2-0EDF-4E26-AD6C-4ABD1375355E}">
      <dgm:prSet phldrT="[Текст]"/>
      <dgm:spPr/>
      <dgm:t>
        <a:bodyPr/>
        <a:lstStyle/>
        <a:p>
          <a:r>
            <a:rPr lang="ru-RU" dirty="0" smtClean="0"/>
            <a:t>Открытость</a:t>
          </a:r>
          <a:endParaRPr lang="ru-RU" dirty="0"/>
        </a:p>
      </dgm:t>
    </dgm:pt>
    <dgm:pt modelId="{92069CB3-7F8C-4232-A84F-8B9E803F218E}" type="parTrans" cxnId="{DFA7DCF9-7C68-4A4D-99FC-98633C5DD1EF}">
      <dgm:prSet/>
      <dgm:spPr/>
      <dgm:t>
        <a:bodyPr/>
        <a:lstStyle/>
        <a:p>
          <a:endParaRPr lang="ru-RU"/>
        </a:p>
      </dgm:t>
    </dgm:pt>
    <dgm:pt modelId="{053B3FD0-EAAF-4DCE-9783-742E67470FC9}" type="sibTrans" cxnId="{DFA7DCF9-7C68-4A4D-99FC-98633C5DD1EF}">
      <dgm:prSet/>
      <dgm:spPr/>
      <dgm:t>
        <a:bodyPr/>
        <a:lstStyle/>
        <a:p>
          <a:endParaRPr lang="ru-RU"/>
        </a:p>
      </dgm:t>
    </dgm:pt>
    <dgm:pt modelId="{9BD7027D-10EB-49BE-8D0B-52CCB30B91D8}">
      <dgm:prSet phldrT="[Текст]" custT="1"/>
      <dgm:spPr/>
      <dgm:t>
        <a:bodyPr/>
        <a:lstStyle/>
        <a:p>
          <a:r>
            <a:rPr lang="ru-RU" sz="2000" b="1" dirty="0" smtClean="0">
              <a:latin typeface="Arial" pitchFamily="34" charset="0"/>
              <a:cs typeface="Arial" pitchFamily="34" charset="0"/>
            </a:rPr>
            <a:t>Нарушения:</a:t>
          </a:r>
          <a:endParaRPr lang="ru-RU" sz="2000" b="1" dirty="0">
            <a:latin typeface="Arial" pitchFamily="34" charset="0"/>
            <a:cs typeface="Arial" pitchFamily="34" charset="0"/>
          </a:endParaRPr>
        </a:p>
      </dgm:t>
    </dgm:pt>
    <dgm:pt modelId="{6CF3CE82-F4C2-4C4B-A3CF-1CA913F84018}" type="parTrans" cxnId="{5A499D28-24C0-4907-948F-F5330A0E13A5}">
      <dgm:prSet/>
      <dgm:spPr/>
      <dgm:t>
        <a:bodyPr/>
        <a:lstStyle/>
        <a:p>
          <a:endParaRPr lang="ru-RU"/>
        </a:p>
      </dgm:t>
    </dgm:pt>
    <dgm:pt modelId="{A3E9E34F-6AFA-4A47-817F-CEE03BD8AC32}" type="sibTrans" cxnId="{5A499D28-24C0-4907-948F-F5330A0E13A5}">
      <dgm:prSet/>
      <dgm:spPr/>
      <dgm:t>
        <a:bodyPr/>
        <a:lstStyle/>
        <a:p>
          <a:endParaRPr lang="ru-RU"/>
        </a:p>
      </dgm:t>
    </dgm:pt>
    <dgm:pt modelId="{788278F5-2EB4-4B78-B1E9-3958450E0441}">
      <dgm:prSet phldrT="[Текст]" custT="1"/>
      <dgm:spPr/>
      <dgm:t>
        <a:bodyPr/>
        <a:lstStyle/>
        <a:p>
          <a:r>
            <a:rPr lang="ru-RU" sz="2000" dirty="0" smtClean="0"/>
            <a:t>Трудный доступ к странице</a:t>
          </a:r>
          <a:endParaRPr lang="ru-RU" sz="2000" dirty="0"/>
        </a:p>
      </dgm:t>
    </dgm:pt>
    <dgm:pt modelId="{9347ACA5-91EF-43ED-949B-9DF04829B00E}" type="parTrans" cxnId="{C86CD1F8-12B6-4E8C-A150-D54894BB9C69}">
      <dgm:prSet/>
      <dgm:spPr/>
      <dgm:t>
        <a:bodyPr/>
        <a:lstStyle/>
        <a:p>
          <a:endParaRPr lang="ru-RU"/>
        </a:p>
      </dgm:t>
    </dgm:pt>
    <dgm:pt modelId="{C3B93F37-E94A-4823-B01C-64755F3A7AE0}" type="sibTrans" cxnId="{C86CD1F8-12B6-4E8C-A150-D54894BB9C69}">
      <dgm:prSet/>
      <dgm:spPr/>
      <dgm:t>
        <a:bodyPr/>
        <a:lstStyle/>
        <a:p>
          <a:endParaRPr lang="ru-RU"/>
        </a:p>
      </dgm:t>
    </dgm:pt>
    <dgm:pt modelId="{85EF9DE8-FB72-49E5-990F-7F08993E3F65}">
      <dgm:prSet phldrT="[Текст]"/>
      <dgm:spPr/>
      <dgm:t>
        <a:bodyPr/>
        <a:lstStyle/>
        <a:p>
          <a:r>
            <a:rPr lang="ru-RU" dirty="0" smtClean="0"/>
            <a:t>Достоверность и полнота информации</a:t>
          </a:r>
          <a:endParaRPr lang="ru-RU" dirty="0"/>
        </a:p>
      </dgm:t>
    </dgm:pt>
    <dgm:pt modelId="{ED535D72-3F3E-4253-AED8-09260E5F3497}" type="parTrans" cxnId="{A199B3D5-E6FA-4429-855A-76C32E72EFEB}">
      <dgm:prSet/>
      <dgm:spPr/>
      <dgm:t>
        <a:bodyPr/>
        <a:lstStyle/>
        <a:p>
          <a:endParaRPr lang="ru-RU"/>
        </a:p>
      </dgm:t>
    </dgm:pt>
    <dgm:pt modelId="{5199282E-36A1-4107-85E3-33B4B23DC082}" type="sibTrans" cxnId="{A199B3D5-E6FA-4429-855A-76C32E72EFEB}">
      <dgm:prSet/>
      <dgm:spPr/>
      <dgm:t>
        <a:bodyPr/>
        <a:lstStyle/>
        <a:p>
          <a:endParaRPr lang="ru-RU"/>
        </a:p>
      </dgm:t>
    </dgm:pt>
    <dgm:pt modelId="{B89E5000-53E0-4E85-AC76-4544E144DA0D}">
      <dgm:prSet phldrT="[Текст]" custT="1"/>
      <dgm:spPr/>
      <dgm:t>
        <a:bodyPr/>
        <a:lstStyle/>
        <a:p>
          <a:r>
            <a:rPr lang="ru-RU" sz="1800" b="1" dirty="0" smtClean="0"/>
            <a:t>Нарушения:</a:t>
          </a:r>
          <a:endParaRPr lang="ru-RU" sz="1800" b="1" dirty="0"/>
        </a:p>
      </dgm:t>
    </dgm:pt>
    <dgm:pt modelId="{8E0C11B6-63F1-469B-9B12-BD54F9F0310D}" type="parTrans" cxnId="{EDA0123C-C375-4063-86E8-A1CD039BC738}">
      <dgm:prSet/>
      <dgm:spPr/>
      <dgm:t>
        <a:bodyPr/>
        <a:lstStyle/>
        <a:p>
          <a:endParaRPr lang="ru-RU"/>
        </a:p>
      </dgm:t>
    </dgm:pt>
    <dgm:pt modelId="{E74CFBED-1748-4987-BFFA-9357AB4747F5}" type="sibTrans" cxnId="{EDA0123C-C375-4063-86E8-A1CD039BC738}">
      <dgm:prSet/>
      <dgm:spPr/>
      <dgm:t>
        <a:bodyPr/>
        <a:lstStyle/>
        <a:p>
          <a:endParaRPr lang="ru-RU"/>
        </a:p>
      </dgm:t>
    </dgm:pt>
    <dgm:pt modelId="{8192C9FF-4351-4D0B-BA4F-B970F5FB3E28}">
      <dgm:prSet phldrT="[Текст]"/>
      <dgm:spPr/>
      <dgm:t>
        <a:bodyPr/>
        <a:lstStyle/>
        <a:p>
          <a:r>
            <a:rPr lang="ru-RU" dirty="0" smtClean="0"/>
            <a:t>своевременность</a:t>
          </a:r>
          <a:endParaRPr lang="ru-RU" dirty="0"/>
        </a:p>
      </dgm:t>
    </dgm:pt>
    <dgm:pt modelId="{45A3D16B-5B03-4ABB-9F29-828D6AD1871E}" type="parTrans" cxnId="{4BF893AA-3D75-46CD-A56B-DAB31111A33F}">
      <dgm:prSet/>
      <dgm:spPr/>
      <dgm:t>
        <a:bodyPr/>
        <a:lstStyle/>
        <a:p>
          <a:endParaRPr lang="ru-RU"/>
        </a:p>
      </dgm:t>
    </dgm:pt>
    <dgm:pt modelId="{DAC6EA5A-0B1B-44F1-B7DF-C1DCCB70E578}" type="sibTrans" cxnId="{4BF893AA-3D75-46CD-A56B-DAB31111A33F}">
      <dgm:prSet/>
      <dgm:spPr/>
      <dgm:t>
        <a:bodyPr/>
        <a:lstStyle/>
        <a:p>
          <a:endParaRPr lang="ru-RU"/>
        </a:p>
      </dgm:t>
    </dgm:pt>
    <dgm:pt modelId="{11A9E6C9-744A-4236-9367-9E30DED69856}">
      <dgm:prSet phldrT="[Текст]" custT="1"/>
      <dgm:spPr/>
      <dgm:t>
        <a:bodyPr/>
        <a:lstStyle/>
        <a:p>
          <a:r>
            <a:rPr lang="ru-RU" sz="2000" b="1" dirty="0" smtClean="0"/>
            <a:t>Нарушения:</a:t>
          </a:r>
          <a:endParaRPr lang="ru-RU" sz="2000" b="1" dirty="0"/>
        </a:p>
      </dgm:t>
    </dgm:pt>
    <dgm:pt modelId="{114E085F-CE50-4429-A295-071BA5D7BD55}" type="parTrans" cxnId="{97A659F6-1B5E-4606-86A1-464CB0612D23}">
      <dgm:prSet/>
      <dgm:spPr/>
      <dgm:t>
        <a:bodyPr/>
        <a:lstStyle/>
        <a:p>
          <a:endParaRPr lang="ru-RU"/>
        </a:p>
      </dgm:t>
    </dgm:pt>
    <dgm:pt modelId="{13CA896F-D79B-4823-97AE-AC3331D56468}" type="sibTrans" cxnId="{97A659F6-1B5E-4606-86A1-464CB0612D23}">
      <dgm:prSet/>
      <dgm:spPr/>
      <dgm:t>
        <a:bodyPr/>
        <a:lstStyle/>
        <a:p>
          <a:endParaRPr lang="ru-RU"/>
        </a:p>
      </dgm:t>
    </dgm:pt>
    <dgm:pt modelId="{C4D941FB-506A-4661-B76F-2078CAF3A236}">
      <dgm:prSet phldrT="[Текст]" custT="1"/>
      <dgm:spPr/>
      <dgm:t>
        <a:bodyPr/>
        <a:lstStyle/>
        <a:p>
          <a:r>
            <a:rPr lang="ru-RU" sz="2000" dirty="0" smtClean="0"/>
            <a:t>Требование пароля для доступа</a:t>
          </a:r>
          <a:endParaRPr lang="ru-RU" sz="2000" dirty="0"/>
        </a:p>
      </dgm:t>
    </dgm:pt>
    <dgm:pt modelId="{3DA0180C-1296-4465-BBC0-3B5F423B5945}" type="parTrans" cxnId="{12B42310-3155-49C6-AFBE-557A22868972}">
      <dgm:prSet/>
      <dgm:spPr/>
      <dgm:t>
        <a:bodyPr/>
        <a:lstStyle/>
        <a:p>
          <a:endParaRPr lang="ru-RU"/>
        </a:p>
      </dgm:t>
    </dgm:pt>
    <dgm:pt modelId="{E14065EA-FD03-43E2-A114-31B04196C596}" type="sibTrans" cxnId="{12B42310-3155-49C6-AFBE-557A22868972}">
      <dgm:prSet/>
      <dgm:spPr/>
      <dgm:t>
        <a:bodyPr/>
        <a:lstStyle/>
        <a:p>
          <a:endParaRPr lang="ru-RU"/>
        </a:p>
      </dgm:t>
    </dgm:pt>
    <dgm:pt modelId="{375B5993-03C2-4394-BD4C-CE2BBEF4D32D}">
      <dgm:prSet phldrT="[Текст]" custT="1"/>
      <dgm:spPr/>
      <dgm:t>
        <a:bodyPr/>
        <a:lstStyle/>
        <a:p>
          <a:r>
            <a:rPr lang="ru-RU" sz="1800" dirty="0" smtClean="0"/>
            <a:t>Несоответствие  диссертации на сайте и бумажной версии</a:t>
          </a:r>
          <a:endParaRPr lang="ru-RU" sz="1800" dirty="0"/>
        </a:p>
      </dgm:t>
    </dgm:pt>
    <dgm:pt modelId="{B3AB3C9E-7D16-4EF6-82C7-DA5B295559B6}" type="parTrans" cxnId="{17FAA6B4-5536-4EDA-89FD-4E514A18EC6E}">
      <dgm:prSet/>
      <dgm:spPr/>
    </dgm:pt>
    <dgm:pt modelId="{BB702053-97FA-4727-BDD1-CC62A2BA6ADA}" type="sibTrans" cxnId="{17FAA6B4-5536-4EDA-89FD-4E514A18EC6E}">
      <dgm:prSet/>
      <dgm:spPr/>
    </dgm:pt>
    <dgm:pt modelId="{1C5388E2-4924-41E0-9A9B-58F018DDC7F8}">
      <dgm:prSet phldrT="[Текст]" custT="1"/>
      <dgm:spPr/>
      <dgm:t>
        <a:bodyPr/>
        <a:lstStyle/>
        <a:p>
          <a:r>
            <a:rPr lang="ru-RU" sz="1800" dirty="0" smtClean="0"/>
            <a:t>Несовпадение переводов аннотаций на русский  и английский языки</a:t>
          </a:r>
          <a:endParaRPr lang="ru-RU" sz="1800" dirty="0"/>
        </a:p>
      </dgm:t>
    </dgm:pt>
    <dgm:pt modelId="{9EE5B35A-914B-4675-913D-0B693C57677B}" type="parTrans" cxnId="{3C12EAAF-C257-403F-8E13-1343F2805CD9}">
      <dgm:prSet/>
      <dgm:spPr/>
    </dgm:pt>
    <dgm:pt modelId="{46308499-B17A-4C1F-941B-6683B49389C2}" type="sibTrans" cxnId="{3C12EAAF-C257-403F-8E13-1343F2805CD9}">
      <dgm:prSet/>
      <dgm:spPr/>
    </dgm:pt>
    <dgm:pt modelId="{2BDC03C7-2695-49B4-8D41-149850367202}">
      <dgm:prSet phldrT="[Текст]" custT="1"/>
      <dgm:spPr/>
      <dgm:t>
        <a:bodyPr/>
        <a:lstStyle/>
        <a:p>
          <a:r>
            <a:rPr lang="ru-RU" sz="2000" dirty="0" smtClean="0"/>
            <a:t>Несвоевременность размещения:</a:t>
          </a:r>
          <a:endParaRPr lang="ru-RU" sz="2000" dirty="0"/>
        </a:p>
      </dgm:t>
    </dgm:pt>
    <dgm:pt modelId="{5209AE64-463D-45A4-8337-B10C47EC8753}" type="parTrans" cxnId="{C0D4C2A0-14BC-45BC-AD39-75400B70F10E}">
      <dgm:prSet/>
      <dgm:spPr/>
    </dgm:pt>
    <dgm:pt modelId="{6AC67593-C148-41BB-9A15-9C526030BDF1}" type="sibTrans" cxnId="{C0D4C2A0-14BC-45BC-AD39-75400B70F10E}">
      <dgm:prSet/>
      <dgm:spPr/>
    </dgm:pt>
    <dgm:pt modelId="{4B7EBAD2-6FAD-4904-B1BB-9DB78BD65CF9}">
      <dgm:prSet phldrT="[Текст]" custT="1"/>
      <dgm:spPr/>
      <dgm:t>
        <a:bodyPr/>
        <a:lstStyle/>
        <a:p>
          <a:r>
            <a:rPr lang="ru-RU" sz="2000" dirty="0" smtClean="0"/>
            <a:t>объявления, </a:t>
          </a:r>
          <a:endParaRPr lang="ru-RU" sz="2000" dirty="0"/>
        </a:p>
      </dgm:t>
    </dgm:pt>
    <dgm:pt modelId="{64AF0858-E848-4D39-A751-8240196A5283}" type="parTrans" cxnId="{21C623BA-91DD-4C57-9253-6AD3882C3E7A}">
      <dgm:prSet/>
      <dgm:spPr/>
    </dgm:pt>
    <dgm:pt modelId="{E7EBC205-8EB5-4BB4-A510-EB4CCFC3DDCB}" type="sibTrans" cxnId="{21C623BA-91DD-4C57-9253-6AD3882C3E7A}">
      <dgm:prSet/>
      <dgm:spPr/>
    </dgm:pt>
    <dgm:pt modelId="{1E2E85FD-4FB5-4578-AD39-0FE57A81D44D}">
      <dgm:prSet phldrT="[Текст]" custT="1"/>
      <dgm:spPr/>
      <dgm:t>
        <a:bodyPr/>
        <a:lstStyle/>
        <a:p>
          <a:r>
            <a:rPr lang="ru-RU" sz="2000" dirty="0" smtClean="0"/>
            <a:t>видеозаписи защиты</a:t>
          </a:r>
          <a:endParaRPr lang="ru-RU" sz="2000" dirty="0"/>
        </a:p>
      </dgm:t>
    </dgm:pt>
    <dgm:pt modelId="{760EE9A8-0EB0-4121-AD1F-F62DD0769725}" type="parTrans" cxnId="{8C3DF226-AE21-40AC-A5A4-95261FA6D640}">
      <dgm:prSet/>
      <dgm:spPr/>
    </dgm:pt>
    <dgm:pt modelId="{82D8C053-60BD-4C86-99D9-4CB8ED86946B}" type="sibTrans" cxnId="{8C3DF226-AE21-40AC-A5A4-95261FA6D640}">
      <dgm:prSet/>
      <dgm:spPr/>
    </dgm:pt>
    <dgm:pt modelId="{F879A5EB-3602-4EA1-A2CA-F6E25EAB1427}">
      <dgm:prSet phldrT="[Текст]"/>
      <dgm:spPr/>
      <dgm:t>
        <a:bodyPr/>
        <a:lstStyle/>
        <a:p>
          <a:endParaRPr lang="ru-RU" sz="1400" dirty="0"/>
        </a:p>
      </dgm:t>
    </dgm:pt>
    <dgm:pt modelId="{8F1E17C1-ABF7-4467-B21F-B2266F81683B}" type="parTrans" cxnId="{5033160A-70AF-45E9-A0EF-C165A2182F7D}">
      <dgm:prSet/>
      <dgm:spPr/>
    </dgm:pt>
    <dgm:pt modelId="{CF5BFF10-6154-4216-A394-5DD54F3F22E4}" type="sibTrans" cxnId="{5033160A-70AF-45E9-A0EF-C165A2182F7D}">
      <dgm:prSet/>
      <dgm:spPr/>
    </dgm:pt>
    <dgm:pt modelId="{7B6F8CCF-87E1-4D0E-8997-38CD89872763}">
      <dgm:prSet phldrT="[Текст]" custT="1"/>
      <dgm:spPr/>
      <dgm:t>
        <a:bodyPr/>
        <a:lstStyle/>
        <a:p>
          <a:r>
            <a:rPr lang="ru-RU" sz="2000" dirty="0" smtClean="0"/>
            <a:t>диссертации</a:t>
          </a:r>
          <a:endParaRPr lang="ru-RU" sz="2000" dirty="0"/>
        </a:p>
      </dgm:t>
    </dgm:pt>
    <dgm:pt modelId="{D3118DED-313A-473F-847D-EC2D1838AAF2}" type="parTrans" cxnId="{ABBDDC70-D5AA-46CE-AD58-640DCA398B6C}">
      <dgm:prSet/>
      <dgm:spPr/>
    </dgm:pt>
    <dgm:pt modelId="{4EA3D4D5-7C7C-4CF2-BD11-4D89CA2A39BF}" type="sibTrans" cxnId="{ABBDDC70-D5AA-46CE-AD58-640DCA398B6C}">
      <dgm:prSet/>
      <dgm:spPr/>
    </dgm:pt>
    <dgm:pt modelId="{C2B6046B-407E-45B2-944F-D01EAD3B58D5}">
      <dgm:prSet phldrT="[Текст]" custT="1"/>
      <dgm:spPr/>
      <dgm:t>
        <a:bodyPr/>
        <a:lstStyle/>
        <a:p>
          <a:endParaRPr lang="ru-RU" sz="2000" b="1" dirty="0"/>
        </a:p>
      </dgm:t>
    </dgm:pt>
    <dgm:pt modelId="{7655081D-EC30-44DE-905A-0A3B6C22A57F}" type="parTrans" cxnId="{460D7925-A105-46E6-89EB-D0403F995853}">
      <dgm:prSet/>
      <dgm:spPr/>
    </dgm:pt>
    <dgm:pt modelId="{86830348-8155-45D1-A161-D382ED99AA3C}" type="sibTrans" cxnId="{460D7925-A105-46E6-89EB-D0403F995853}">
      <dgm:prSet/>
      <dgm:spPr/>
    </dgm:pt>
    <dgm:pt modelId="{44DAF47C-66FE-49C3-803F-0124B7C1B6C1}">
      <dgm:prSet phldrT="[Текст]" custT="1"/>
      <dgm:spPr/>
      <dgm:t>
        <a:bodyPr/>
        <a:lstStyle/>
        <a:p>
          <a:r>
            <a:rPr lang="ru-RU" sz="1800" dirty="0" smtClean="0"/>
            <a:t>Несоответствие видеозаписи стенограмме</a:t>
          </a:r>
          <a:endParaRPr lang="ru-RU" sz="1800" dirty="0"/>
        </a:p>
      </dgm:t>
    </dgm:pt>
    <dgm:pt modelId="{22B2DF27-A7C5-4A4A-B3EB-5FAA09057135}" type="parTrans" cxnId="{5DDF371B-5233-4FC7-9475-C03B51F70AE4}">
      <dgm:prSet/>
      <dgm:spPr/>
    </dgm:pt>
    <dgm:pt modelId="{776D305D-1386-439C-BBB7-F9CFC1A916E1}" type="sibTrans" cxnId="{5DDF371B-5233-4FC7-9475-C03B51F70AE4}">
      <dgm:prSet/>
      <dgm:spPr/>
    </dgm:pt>
    <dgm:pt modelId="{580B21F2-4FA3-471C-A082-8D194437C978}" type="pres">
      <dgm:prSet presAssocID="{FD259C2C-9AA5-4F87-AE48-B9DAE68E3843}" presName="Name0" presStyleCnt="0">
        <dgm:presLayoutVars>
          <dgm:dir/>
          <dgm:animLvl val="lvl"/>
          <dgm:resizeHandles val="exact"/>
        </dgm:presLayoutVars>
      </dgm:prSet>
      <dgm:spPr/>
      <dgm:t>
        <a:bodyPr/>
        <a:lstStyle/>
        <a:p>
          <a:endParaRPr lang="ru-RU"/>
        </a:p>
      </dgm:t>
    </dgm:pt>
    <dgm:pt modelId="{8C4C3E3C-5770-4CE8-844B-553BCA033122}" type="pres">
      <dgm:prSet presAssocID="{B1187EA2-0EDF-4E26-AD6C-4ABD1375355E}" presName="linNode" presStyleCnt="0"/>
      <dgm:spPr/>
    </dgm:pt>
    <dgm:pt modelId="{ABF720D8-6CE0-4178-8F4B-1C9E5157961F}" type="pres">
      <dgm:prSet presAssocID="{B1187EA2-0EDF-4E26-AD6C-4ABD1375355E}" presName="parentText" presStyleLbl="node1" presStyleIdx="0" presStyleCnt="3" custScaleX="83929" custScaleY="72506">
        <dgm:presLayoutVars>
          <dgm:chMax val="1"/>
          <dgm:bulletEnabled val="1"/>
        </dgm:presLayoutVars>
      </dgm:prSet>
      <dgm:spPr/>
      <dgm:t>
        <a:bodyPr/>
        <a:lstStyle/>
        <a:p>
          <a:endParaRPr lang="ru-RU"/>
        </a:p>
      </dgm:t>
    </dgm:pt>
    <dgm:pt modelId="{6B2ED598-DA63-4494-A31C-38987A6F3912}" type="pres">
      <dgm:prSet presAssocID="{B1187EA2-0EDF-4E26-AD6C-4ABD1375355E}" presName="descendantText" presStyleLbl="alignAccFollowNode1" presStyleIdx="0" presStyleCnt="3">
        <dgm:presLayoutVars>
          <dgm:bulletEnabled val="1"/>
        </dgm:presLayoutVars>
      </dgm:prSet>
      <dgm:spPr/>
      <dgm:t>
        <a:bodyPr/>
        <a:lstStyle/>
        <a:p>
          <a:endParaRPr lang="ru-RU"/>
        </a:p>
      </dgm:t>
    </dgm:pt>
    <dgm:pt modelId="{03AEF88B-43A9-4C5D-AA31-DE0C6FAC5A30}" type="pres">
      <dgm:prSet presAssocID="{053B3FD0-EAAF-4DCE-9783-742E67470FC9}" presName="sp" presStyleCnt="0"/>
      <dgm:spPr/>
    </dgm:pt>
    <dgm:pt modelId="{FC1CF1F2-4DF2-4852-A39F-6BCEB95DEFF3}" type="pres">
      <dgm:prSet presAssocID="{85EF9DE8-FB72-49E5-990F-7F08993E3F65}" presName="linNode" presStyleCnt="0"/>
      <dgm:spPr/>
    </dgm:pt>
    <dgm:pt modelId="{A1FF80B6-1369-4761-82C3-FCDD06F11E56}" type="pres">
      <dgm:prSet presAssocID="{85EF9DE8-FB72-49E5-990F-7F08993E3F65}" presName="parentText" presStyleLbl="node1" presStyleIdx="1" presStyleCnt="3" custScaleX="82910" custScaleY="70974">
        <dgm:presLayoutVars>
          <dgm:chMax val="1"/>
          <dgm:bulletEnabled val="1"/>
        </dgm:presLayoutVars>
      </dgm:prSet>
      <dgm:spPr/>
      <dgm:t>
        <a:bodyPr/>
        <a:lstStyle/>
        <a:p>
          <a:endParaRPr lang="ru-RU"/>
        </a:p>
      </dgm:t>
    </dgm:pt>
    <dgm:pt modelId="{37F27307-15DF-4222-B173-441AD4FD0A77}" type="pres">
      <dgm:prSet presAssocID="{85EF9DE8-FB72-49E5-990F-7F08993E3F65}" presName="descendantText" presStyleLbl="alignAccFollowNode1" presStyleIdx="1" presStyleCnt="3" custScaleX="107421">
        <dgm:presLayoutVars>
          <dgm:bulletEnabled val="1"/>
        </dgm:presLayoutVars>
      </dgm:prSet>
      <dgm:spPr/>
      <dgm:t>
        <a:bodyPr/>
        <a:lstStyle/>
        <a:p>
          <a:endParaRPr lang="ru-RU"/>
        </a:p>
      </dgm:t>
    </dgm:pt>
    <dgm:pt modelId="{DCCE5FD5-E675-4B09-921A-94775197138A}" type="pres">
      <dgm:prSet presAssocID="{5199282E-36A1-4107-85E3-33B4B23DC082}" presName="sp" presStyleCnt="0"/>
      <dgm:spPr/>
    </dgm:pt>
    <dgm:pt modelId="{0560FCB2-6FFC-4C09-A961-7AE508DF29A5}" type="pres">
      <dgm:prSet presAssocID="{8192C9FF-4351-4D0B-BA4F-B970F5FB3E28}" presName="linNode" presStyleCnt="0"/>
      <dgm:spPr/>
    </dgm:pt>
    <dgm:pt modelId="{B3C75335-3FBE-4D04-BA17-33C128898DC5}" type="pres">
      <dgm:prSet presAssocID="{8192C9FF-4351-4D0B-BA4F-B970F5FB3E28}" presName="parentText" presStyleLbl="node1" presStyleIdx="2" presStyleCnt="3" custScaleX="82910" custScaleY="72907">
        <dgm:presLayoutVars>
          <dgm:chMax val="1"/>
          <dgm:bulletEnabled val="1"/>
        </dgm:presLayoutVars>
      </dgm:prSet>
      <dgm:spPr/>
      <dgm:t>
        <a:bodyPr/>
        <a:lstStyle/>
        <a:p>
          <a:endParaRPr lang="ru-RU"/>
        </a:p>
      </dgm:t>
    </dgm:pt>
    <dgm:pt modelId="{BEE319CA-6CF1-4CFA-8A97-BC147E1C0602}" type="pres">
      <dgm:prSet presAssocID="{8192C9FF-4351-4D0B-BA4F-B970F5FB3E28}" presName="descendantText" presStyleLbl="alignAccFollowNode1" presStyleIdx="2" presStyleCnt="3">
        <dgm:presLayoutVars>
          <dgm:bulletEnabled val="1"/>
        </dgm:presLayoutVars>
      </dgm:prSet>
      <dgm:spPr/>
      <dgm:t>
        <a:bodyPr/>
        <a:lstStyle/>
        <a:p>
          <a:endParaRPr lang="ru-RU"/>
        </a:p>
      </dgm:t>
    </dgm:pt>
  </dgm:ptLst>
  <dgm:cxnLst>
    <dgm:cxn modelId="{EB3519E0-33F6-40E2-8EE0-4714B70B0064}" type="presOf" srcId="{11A9E6C9-744A-4236-9367-9E30DED69856}" destId="{BEE319CA-6CF1-4CFA-8A97-BC147E1C0602}" srcOrd="0" destOrd="1" presId="urn:microsoft.com/office/officeart/2005/8/layout/vList5"/>
    <dgm:cxn modelId="{22593CF7-174F-45AB-8D02-9DC749F4F7C8}" type="presOf" srcId="{F879A5EB-3602-4EA1-A2CA-F6E25EAB1427}" destId="{BEE319CA-6CF1-4CFA-8A97-BC147E1C0602}" srcOrd="0" destOrd="6" presId="urn:microsoft.com/office/officeart/2005/8/layout/vList5"/>
    <dgm:cxn modelId="{A199B3D5-E6FA-4429-855A-76C32E72EFEB}" srcId="{FD259C2C-9AA5-4F87-AE48-B9DAE68E3843}" destId="{85EF9DE8-FB72-49E5-990F-7F08993E3F65}" srcOrd="1" destOrd="0" parTransId="{ED535D72-3F3E-4253-AED8-09260E5F3497}" sibTransId="{5199282E-36A1-4107-85E3-33B4B23DC082}"/>
    <dgm:cxn modelId="{46C297F3-B44F-46B2-84C5-142A8B770CFA}" type="presOf" srcId="{788278F5-2EB4-4B78-B1E9-3958450E0441}" destId="{6B2ED598-DA63-4494-A31C-38987A6F3912}" srcOrd="0" destOrd="2" presId="urn:microsoft.com/office/officeart/2005/8/layout/vList5"/>
    <dgm:cxn modelId="{5DDF371B-5233-4FC7-9475-C03B51F70AE4}" srcId="{85EF9DE8-FB72-49E5-990F-7F08993E3F65}" destId="{44DAF47C-66FE-49C3-803F-0124B7C1B6C1}" srcOrd="3" destOrd="0" parTransId="{22B2DF27-A7C5-4A4A-B3EB-5FAA09057135}" sibTransId="{776D305D-1386-439C-BBB7-F9CFC1A916E1}"/>
    <dgm:cxn modelId="{12B42310-3155-49C6-AFBE-557A22868972}" srcId="{B1187EA2-0EDF-4E26-AD6C-4ABD1375355E}" destId="{C4D941FB-506A-4661-B76F-2078CAF3A236}" srcOrd="1" destOrd="0" parTransId="{3DA0180C-1296-4465-BBC0-3B5F423B5945}" sibTransId="{E14065EA-FD03-43E2-A114-31B04196C596}"/>
    <dgm:cxn modelId="{5A499D28-24C0-4907-948F-F5330A0E13A5}" srcId="{B1187EA2-0EDF-4E26-AD6C-4ABD1375355E}" destId="{9BD7027D-10EB-49BE-8D0B-52CCB30B91D8}" srcOrd="0" destOrd="0" parTransId="{6CF3CE82-F4C2-4C4B-A3CF-1CA913F84018}" sibTransId="{A3E9E34F-6AFA-4A47-817F-CEE03BD8AC32}"/>
    <dgm:cxn modelId="{E82C7772-F98F-4EE6-9F3C-39B1E5D66C9B}" type="presOf" srcId="{44DAF47C-66FE-49C3-803F-0124B7C1B6C1}" destId="{37F27307-15DF-4222-B173-441AD4FD0A77}" srcOrd="0" destOrd="3" presId="urn:microsoft.com/office/officeart/2005/8/layout/vList5"/>
    <dgm:cxn modelId="{ABBDDC70-D5AA-46CE-AD58-640DCA398B6C}" srcId="{8192C9FF-4351-4D0B-BA4F-B970F5FB3E28}" destId="{7B6F8CCF-87E1-4D0E-8997-38CD89872763}" srcOrd="4" destOrd="0" parTransId="{D3118DED-313A-473F-847D-EC2D1838AAF2}" sibTransId="{4EA3D4D5-7C7C-4CF2-BD11-4D89CA2A39BF}"/>
    <dgm:cxn modelId="{8899EE60-8F45-412C-8091-601E81A0571E}" type="presOf" srcId="{8192C9FF-4351-4D0B-BA4F-B970F5FB3E28}" destId="{B3C75335-3FBE-4D04-BA17-33C128898DC5}" srcOrd="0" destOrd="0" presId="urn:microsoft.com/office/officeart/2005/8/layout/vList5"/>
    <dgm:cxn modelId="{DFA7DCF9-7C68-4A4D-99FC-98633C5DD1EF}" srcId="{FD259C2C-9AA5-4F87-AE48-B9DAE68E3843}" destId="{B1187EA2-0EDF-4E26-AD6C-4ABD1375355E}" srcOrd="0" destOrd="0" parTransId="{92069CB3-7F8C-4232-A84F-8B9E803F218E}" sibTransId="{053B3FD0-EAAF-4DCE-9783-742E67470FC9}"/>
    <dgm:cxn modelId="{8C3DF226-AE21-40AC-A5A4-95261FA6D640}" srcId="{8192C9FF-4351-4D0B-BA4F-B970F5FB3E28}" destId="{1E2E85FD-4FB5-4578-AD39-0FE57A81D44D}" srcOrd="5" destOrd="0" parTransId="{760EE9A8-0EB0-4121-AD1F-F62DD0769725}" sibTransId="{82D8C053-60BD-4C86-99D9-4CB8ED86946B}"/>
    <dgm:cxn modelId="{460D7925-A105-46E6-89EB-D0403F995853}" srcId="{8192C9FF-4351-4D0B-BA4F-B970F5FB3E28}" destId="{C2B6046B-407E-45B2-944F-D01EAD3B58D5}" srcOrd="0" destOrd="0" parTransId="{7655081D-EC30-44DE-905A-0A3B6C22A57F}" sibTransId="{86830348-8155-45D1-A161-D382ED99AA3C}"/>
    <dgm:cxn modelId="{97A659F6-1B5E-4606-86A1-464CB0612D23}" srcId="{8192C9FF-4351-4D0B-BA4F-B970F5FB3E28}" destId="{11A9E6C9-744A-4236-9367-9E30DED69856}" srcOrd="1" destOrd="0" parTransId="{114E085F-CE50-4429-A295-071BA5D7BD55}" sibTransId="{13CA896F-D79B-4823-97AE-AC3331D56468}"/>
    <dgm:cxn modelId="{77E8BAE3-773C-42E2-AFE1-7D009269FD25}" type="presOf" srcId="{2BDC03C7-2695-49B4-8D41-149850367202}" destId="{BEE319CA-6CF1-4CFA-8A97-BC147E1C0602}" srcOrd="0" destOrd="2" presId="urn:microsoft.com/office/officeart/2005/8/layout/vList5"/>
    <dgm:cxn modelId="{1431BAC0-452F-46D8-9A76-B23866B6FABE}" type="presOf" srcId="{B1187EA2-0EDF-4E26-AD6C-4ABD1375355E}" destId="{ABF720D8-6CE0-4178-8F4B-1C9E5157961F}" srcOrd="0" destOrd="0" presId="urn:microsoft.com/office/officeart/2005/8/layout/vList5"/>
    <dgm:cxn modelId="{758A60E3-5018-4BA6-8902-4F91C906D940}" type="presOf" srcId="{1E2E85FD-4FB5-4578-AD39-0FE57A81D44D}" destId="{BEE319CA-6CF1-4CFA-8A97-BC147E1C0602}" srcOrd="0" destOrd="5" presId="urn:microsoft.com/office/officeart/2005/8/layout/vList5"/>
    <dgm:cxn modelId="{EB129CF2-6310-4EEE-B115-F63B8F156589}" type="presOf" srcId="{7B6F8CCF-87E1-4D0E-8997-38CD89872763}" destId="{BEE319CA-6CF1-4CFA-8A97-BC147E1C0602}" srcOrd="0" destOrd="4" presId="urn:microsoft.com/office/officeart/2005/8/layout/vList5"/>
    <dgm:cxn modelId="{BE7DFEF7-D7A7-49E0-A276-C3A5E09EB5C3}" type="presOf" srcId="{375B5993-03C2-4394-BD4C-CE2BBEF4D32D}" destId="{37F27307-15DF-4222-B173-441AD4FD0A77}" srcOrd="0" destOrd="1" presId="urn:microsoft.com/office/officeart/2005/8/layout/vList5"/>
    <dgm:cxn modelId="{EDA0123C-C375-4063-86E8-A1CD039BC738}" srcId="{85EF9DE8-FB72-49E5-990F-7F08993E3F65}" destId="{B89E5000-53E0-4E85-AC76-4544E144DA0D}" srcOrd="0" destOrd="0" parTransId="{8E0C11B6-63F1-469B-9B12-BD54F9F0310D}" sibTransId="{E74CFBED-1748-4987-BFFA-9357AB4747F5}"/>
    <dgm:cxn modelId="{4BF893AA-3D75-46CD-A56B-DAB31111A33F}" srcId="{FD259C2C-9AA5-4F87-AE48-B9DAE68E3843}" destId="{8192C9FF-4351-4D0B-BA4F-B970F5FB3E28}" srcOrd="2" destOrd="0" parTransId="{45A3D16B-5B03-4ABB-9F29-828D6AD1871E}" sibTransId="{DAC6EA5A-0B1B-44F1-B7DF-C1DCCB70E578}"/>
    <dgm:cxn modelId="{C0D4C2A0-14BC-45BC-AD39-75400B70F10E}" srcId="{8192C9FF-4351-4D0B-BA4F-B970F5FB3E28}" destId="{2BDC03C7-2695-49B4-8D41-149850367202}" srcOrd="2" destOrd="0" parTransId="{5209AE64-463D-45A4-8337-B10C47EC8753}" sibTransId="{6AC67593-C148-41BB-9A15-9C526030BDF1}"/>
    <dgm:cxn modelId="{AE610E7B-5293-4F02-9311-77B9D68735C5}" type="presOf" srcId="{C4D941FB-506A-4661-B76F-2078CAF3A236}" destId="{6B2ED598-DA63-4494-A31C-38987A6F3912}" srcOrd="0" destOrd="1" presId="urn:microsoft.com/office/officeart/2005/8/layout/vList5"/>
    <dgm:cxn modelId="{BA5DE6AA-E687-4753-AE10-2A4D3D974034}" type="presOf" srcId="{1C5388E2-4924-41E0-9A9B-58F018DDC7F8}" destId="{37F27307-15DF-4222-B173-441AD4FD0A77}" srcOrd="0" destOrd="2" presId="urn:microsoft.com/office/officeart/2005/8/layout/vList5"/>
    <dgm:cxn modelId="{B355D542-E0DA-4557-BFA5-03C94D692095}" type="presOf" srcId="{4B7EBAD2-6FAD-4904-B1BB-9DB78BD65CF9}" destId="{BEE319CA-6CF1-4CFA-8A97-BC147E1C0602}" srcOrd="0" destOrd="3" presId="urn:microsoft.com/office/officeart/2005/8/layout/vList5"/>
    <dgm:cxn modelId="{BB6CAC14-2028-49FE-91AE-977377510658}" type="presOf" srcId="{FD259C2C-9AA5-4F87-AE48-B9DAE68E3843}" destId="{580B21F2-4FA3-471C-A082-8D194437C978}" srcOrd="0" destOrd="0" presId="urn:microsoft.com/office/officeart/2005/8/layout/vList5"/>
    <dgm:cxn modelId="{5033160A-70AF-45E9-A0EF-C165A2182F7D}" srcId="{8192C9FF-4351-4D0B-BA4F-B970F5FB3E28}" destId="{F879A5EB-3602-4EA1-A2CA-F6E25EAB1427}" srcOrd="6" destOrd="0" parTransId="{8F1E17C1-ABF7-4467-B21F-B2266F81683B}" sibTransId="{CF5BFF10-6154-4216-A394-5DD54F3F22E4}"/>
    <dgm:cxn modelId="{17FAA6B4-5536-4EDA-89FD-4E514A18EC6E}" srcId="{85EF9DE8-FB72-49E5-990F-7F08993E3F65}" destId="{375B5993-03C2-4394-BD4C-CE2BBEF4D32D}" srcOrd="1" destOrd="0" parTransId="{B3AB3C9E-7D16-4EF6-82C7-DA5B295559B6}" sibTransId="{BB702053-97FA-4727-BDD1-CC62A2BA6ADA}"/>
    <dgm:cxn modelId="{4A9AF86D-2F67-4B5F-A3EB-78A4588AFA66}" type="presOf" srcId="{C2B6046B-407E-45B2-944F-D01EAD3B58D5}" destId="{BEE319CA-6CF1-4CFA-8A97-BC147E1C0602}" srcOrd="0" destOrd="0" presId="urn:microsoft.com/office/officeart/2005/8/layout/vList5"/>
    <dgm:cxn modelId="{BDBD4801-9791-4221-90CC-AD5B466F4145}" type="presOf" srcId="{9BD7027D-10EB-49BE-8D0B-52CCB30B91D8}" destId="{6B2ED598-DA63-4494-A31C-38987A6F3912}" srcOrd="0" destOrd="0" presId="urn:microsoft.com/office/officeart/2005/8/layout/vList5"/>
    <dgm:cxn modelId="{C86CD1F8-12B6-4E8C-A150-D54894BB9C69}" srcId="{B1187EA2-0EDF-4E26-AD6C-4ABD1375355E}" destId="{788278F5-2EB4-4B78-B1E9-3958450E0441}" srcOrd="2" destOrd="0" parTransId="{9347ACA5-91EF-43ED-949B-9DF04829B00E}" sibTransId="{C3B93F37-E94A-4823-B01C-64755F3A7AE0}"/>
    <dgm:cxn modelId="{3C12EAAF-C257-403F-8E13-1343F2805CD9}" srcId="{85EF9DE8-FB72-49E5-990F-7F08993E3F65}" destId="{1C5388E2-4924-41E0-9A9B-58F018DDC7F8}" srcOrd="2" destOrd="0" parTransId="{9EE5B35A-914B-4675-913D-0B693C57677B}" sibTransId="{46308499-B17A-4C1F-941B-6683B49389C2}"/>
    <dgm:cxn modelId="{9B3083BA-6DBE-4CAD-B241-92E420F6B032}" type="presOf" srcId="{B89E5000-53E0-4E85-AC76-4544E144DA0D}" destId="{37F27307-15DF-4222-B173-441AD4FD0A77}" srcOrd="0" destOrd="0" presId="urn:microsoft.com/office/officeart/2005/8/layout/vList5"/>
    <dgm:cxn modelId="{9B65E4EA-27DB-40D6-84EA-65FFE5981A86}" type="presOf" srcId="{85EF9DE8-FB72-49E5-990F-7F08993E3F65}" destId="{A1FF80B6-1369-4761-82C3-FCDD06F11E56}" srcOrd="0" destOrd="0" presId="urn:microsoft.com/office/officeart/2005/8/layout/vList5"/>
    <dgm:cxn modelId="{21C623BA-91DD-4C57-9253-6AD3882C3E7A}" srcId="{8192C9FF-4351-4D0B-BA4F-B970F5FB3E28}" destId="{4B7EBAD2-6FAD-4904-B1BB-9DB78BD65CF9}" srcOrd="3" destOrd="0" parTransId="{64AF0858-E848-4D39-A751-8240196A5283}" sibTransId="{E7EBC205-8EB5-4BB4-A510-EB4CCFC3DDCB}"/>
    <dgm:cxn modelId="{E8C26C32-F38D-460C-9177-08B3F1C9305D}" type="presParOf" srcId="{580B21F2-4FA3-471C-A082-8D194437C978}" destId="{8C4C3E3C-5770-4CE8-844B-553BCA033122}" srcOrd="0" destOrd="0" presId="urn:microsoft.com/office/officeart/2005/8/layout/vList5"/>
    <dgm:cxn modelId="{6A901FC2-76FC-437A-968E-7EFC3737EFF3}" type="presParOf" srcId="{8C4C3E3C-5770-4CE8-844B-553BCA033122}" destId="{ABF720D8-6CE0-4178-8F4B-1C9E5157961F}" srcOrd="0" destOrd="0" presId="urn:microsoft.com/office/officeart/2005/8/layout/vList5"/>
    <dgm:cxn modelId="{C810F914-DE0B-43C3-990D-B64ACD8EA58D}" type="presParOf" srcId="{8C4C3E3C-5770-4CE8-844B-553BCA033122}" destId="{6B2ED598-DA63-4494-A31C-38987A6F3912}" srcOrd="1" destOrd="0" presId="urn:microsoft.com/office/officeart/2005/8/layout/vList5"/>
    <dgm:cxn modelId="{388C4483-4ED8-4F83-BD93-B8B3A5C56E95}" type="presParOf" srcId="{580B21F2-4FA3-471C-A082-8D194437C978}" destId="{03AEF88B-43A9-4C5D-AA31-DE0C6FAC5A30}" srcOrd="1" destOrd="0" presId="urn:microsoft.com/office/officeart/2005/8/layout/vList5"/>
    <dgm:cxn modelId="{C4FAA4FB-C3C2-4E19-9A66-B2114DDF73FB}" type="presParOf" srcId="{580B21F2-4FA3-471C-A082-8D194437C978}" destId="{FC1CF1F2-4DF2-4852-A39F-6BCEB95DEFF3}" srcOrd="2" destOrd="0" presId="urn:microsoft.com/office/officeart/2005/8/layout/vList5"/>
    <dgm:cxn modelId="{6DFC1694-334A-4D35-86F1-E943B223FD44}" type="presParOf" srcId="{FC1CF1F2-4DF2-4852-A39F-6BCEB95DEFF3}" destId="{A1FF80B6-1369-4761-82C3-FCDD06F11E56}" srcOrd="0" destOrd="0" presId="urn:microsoft.com/office/officeart/2005/8/layout/vList5"/>
    <dgm:cxn modelId="{A0503D26-5543-4036-B9C8-12C75F5101D6}" type="presParOf" srcId="{FC1CF1F2-4DF2-4852-A39F-6BCEB95DEFF3}" destId="{37F27307-15DF-4222-B173-441AD4FD0A77}" srcOrd="1" destOrd="0" presId="urn:microsoft.com/office/officeart/2005/8/layout/vList5"/>
    <dgm:cxn modelId="{439DFC74-26E1-4186-90D1-7484A398F792}" type="presParOf" srcId="{580B21F2-4FA3-471C-A082-8D194437C978}" destId="{DCCE5FD5-E675-4B09-921A-94775197138A}" srcOrd="3" destOrd="0" presId="urn:microsoft.com/office/officeart/2005/8/layout/vList5"/>
    <dgm:cxn modelId="{1FD877FB-4388-4B99-BA52-33C0B5B39646}" type="presParOf" srcId="{580B21F2-4FA3-471C-A082-8D194437C978}" destId="{0560FCB2-6FFC-4C09-A961-7AE508DF29A5}" srcOrd="4" destOrd="0" presId="urn:microsoft.com/office/officeart/2005/8/layout/vList5"/>
    <dgm:cxn modelId="{F4913DB2-0F78-46C9-A42A-5E31389F7A4B}" type="presParOf" srcId="{0560FCB2-6FFC-4C09-A961-7AE508DF29A5}" destId="{B3C75335-3FBE-4D04-BA17-33C128898DC5}" srcOrd="0" destOrd="0" presId="urn:microsoft.com/office/officeart/2005/8/layout/vList5"/>
    <dgm:cxn modelId="{5109EEDD-336F-4EA2-8E49-356452A42EE2}" type="presParOf" srcId="{0560FCB2-6FFC-4C09-A961-7AE508DF29A5}" destId="{BEE319CA-6CF1-4CFA-8A97-BC147E1C060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ED598-DA63-4494-A31C-38987A6F3912}">
      <dsp:nvSpPr>
        <dsp:cNvPr id="0" name=""/>
        <dsp:cNvSpPr/>
      </dsp:nvSpPr>
      <dsp:spPr>
        <a:xfrm rot="5400000">
          <a:off x="4339818" y="-1823624"/>
          <a:ext cx="1559179" cy="52076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latin typeface="Arial" pitchFamily="34" charset="0"/>
              <a:cs typeface="Arial" pitchFamily="34" charset="0"/>
            </a:rPr>
            <a:t>Нарушения:</a:t>
          </a:r>
          <a:endParaRPr lang="ru-RU" sz="2000" b="1" kern="1200" dirty="0">
            <a:latin typeface="Arial" pitchFamily="34" charset="0"/>
            <a:cs typeface="Arial" pitchFamily="34" charset="0"/>
          </a:endParaRPr>
        </a:p>
        <a:p>
          <a:pPr marL="228600" lvl="1" indent="-228600" algn="l" defTabSz="889000">
            <a:lnSpc>
              <a:spcPct val="90000"/>
            </a:lnSpc>
            <a:spcBef>
              <a:spcPct val="0"/>
            </a:spcBef>
            <a:spcAft>
              <a:spcPct val="15000"/>
            </a:spcAft>
            <a:buChar char="••"/>
          </a:pPr>
          <a:r>
            <a:rPr lang="ru-RU" sz="2000" kern="1200" dirty="0" smtClean="0"/>
            <a:t>Требование пароля для доступа</a:t>
          </a:r>
          <a:endParaRPr lang="ru-RU" sz="2000" kern="1200" dirty="0"/>
        </a:p>
        <a:p>
          <a:pPr marL="228600" lvl="1" indent="-228600" algn="l" defTabSz="889000">
            <a:lnSpc>
              <a:spcPct val="90000"/>
            </a:lnSpc>
            <a:spcBef>
              <a:spcPct val="0"/>
            </a:spcBef>
            <a:spcAft>
              <a:spcPct val="15000"/>
            </a:spcAft>
            <a:buChar char="••"/>
          </a:pPr>
          <a:r>
            <a:rPr lang="ru-RU" sz="2000" kern="1200" dirty="0" smtClean="0"/>
            <a:t>Трудный доступ к странице</a:t>
          </a:r>
          <a:endParaRPr lang="ru-RU" sz="2000" kern="1200" dirty="0"/>
        </a:p>
      </dsp:txBody>
      <dsp:txXfrm rot="-5400000">
        <a:off x="2515599" y="76708"/>
        <a:ext cx="5131505" cy="1406953"/>
      </dsp:txXfrm>
    </dsp:sp>
    <dsp:sp modelId="{ABF720D8-6CE0-4178-8F4B-1C9E5157961F}">
      <dsp:nvSpPr>
        <dsp:cNvPr id="0" name=""/>
        <dsp:cNvSpPr/>
      </dsp:nvSpPr>
      <dsp:spPr>
        <a:xfrm>
          <a:off x="57078" y="73622"/>
          <a:ext cx="2458519" cy="14131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Открытость</a:t>
          </a:r>
          <a:endParaRPr lang="ru-RU" sz="1900" kern="1200" dirty="0"/>
        </a:p>
      </dsp:txBody>
      <dsp:txXfrm>
        <a:off x="126061" y="142605"/>
        <a:ext cx="2320553" cy="1275157"/>
      </dsp:txXfrm>
    </dsp:sp>
    <dsp:sp modelId="{37F27307-15DF-4222-B173-441AD4FD0A77}">
      <dsp:nvSpPr>
        <dsp:cNvPr id="0" name=""/>
        <dsp:cNvSpPr/>
      </dsp:nvSpPr>
      <dsp:spPr>
        <a:xfrm rot="5400000">
          <a:off x="4503197" y="-360225"/>
          <a:ext cx="1559179" cy="559407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b="1" kern="1200" dirty="0" smtClean="0"/>
            <a:t>Нарушения:</a:t>
          </a:r>
          <a:endParaRPr lang="ru-RU" sz="1800" b="1" kern="1200" dirty="0"/>
        </a:p>
        <a:p>
          <a:pPr marL="171450" lvl="1" indent="-171450" algn="l" defTabSz="800100">
            <a:lnSpc>
              <a:spcPct val="90000"/>
            </a:lnSpc>
            <a:spcBef>
              <a:spcPct val="0"/>
            </a:spcBef>
            <a:spcAft>
              <a:spcPct val="15000"/>
            </a:spcAft>
            <a:buChar char="••"/>
          </a:pPr>
          <a:r>
            <a:rPr lang="ru-RU" sz="1800" kern="1200" dirty="0" smtClean="0"/>
            <a:t>Несоответствие  диссертации на сайте и бумажной версии</a:t>
          </a:r>
          <a:endParaRPr lang="ru-RU" sz="1800" kern="1200" dirty="0"/>
        </a:p>
        <a:p>
          <a:pPr marL="171450" lvl="1" indent="-171450" algn="l" defTabSz="800100">
            <a:lnSpc>
              <a:spcPct val="90000"/>
            </a:lnSpc>
            <a:spcBef>
              <a:spcPct val="0"/>
            </a:spcBef>
            <a:spcAft>
              <a:spcPct val="15000"/>
            </a:spcAft>
            <a:buChar char="••"/>
          </a:pPr>
          <a:r>
            <a:rPr lang="ru-RU" sz="1800" kern="1200" dirty="0" smtClean="0"/>
            <a:t>Несовпадение переводов аннотаций на русский  и английский языки</a:t>
          </a:r>
          <a:endParaRPr lang="ru-RU" sz="1800" kern="1200" dirty="0"/>
        </a:p>
        <a:p>
          <a:pPr marL="171450" lvl="1" indent="-171450" algn="l" defTabSz="800100">
            <a:lnSpc>
              <a:spcPct val="90000"/>
            </a:lnSpc>
            <a:spcBef>
              <a:spcPct val="0"/>
            </a:spcBef>
            <a:spcAft>
              <a:spcPct val="15000"/>
            </a:spcAft>
            <a:buChar char="••"/>
          </a:pPr>
          <a:r>
            <a:rPr lang="ru-RU" sz="1800" kern="1200" dirty="0" smtClean="0"/>
            <a:t>Несоответствие видеозаписи стенограмме</a:t>
          </a:r>
          <a:endParaRPr lang="ru-RU" sz="1800" kern="1200" dirty="0"/>
        </a:p>
      </dsp:txBody>
      <dsp:txXfrm rot="-5400000">
        <a:off x="2485750" y="1733335"/>
        <a:ext cx="5517962" cy="1406953"/>
      </dsp:txXfrm>
    </dsp:sp>
    <dsp:sp modelId="{A1FF80B6-1369-4761-82C3-FCDD06F11E56}">
      <dsp:nvSpPr>
        <dsp:cNvPr id="0" name=""/>
        <dsp:cNvSpPr/>
      </dsp:nvSpPr>
      <dsp:spPr>
        <a:xfrm>
          <a:off x="57078" y="1745180"/>
          <a:ext cx="2428670" cy="13832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Достоверность и полнота информации</a:t>
          </a:r>
          <a:endParaRPr lang="ru-RU" sz="1900" kern="1200" dirty="0"/>
        </a:p>
      </dsp:txBody>
      <dsp:txXfrm>
        <a:off x="124603" y="1812705"/>
        <a:ext cx="2293620" cy="1248214"/>
      </dsp:txXfrm>
    </dsp:sp>
    <dsp:sp modelId="{BEE319CA-6CF1-4CFA-8A97-BC147E1C0602}">
      <dsp:nvSpPr>
        <dsp:cNvPr id="0" name=""/>
        <dsp:cNvSpPr/>
      </dsp:nvSpPr>
      <dsp:spPr>
        <a:xfrm rot="5400000">
          <a:off x="4309968" y="1489631"/>
          <a:ext cx="1559179" cy="52076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ru-RU" sz="2000" b="1" kern="1200" dirty="0"/>
        </a:p>
        <a:p>
          <a:pPr marL="228600" lvl="1" indent="-228600" algn="l" defTabSz="889000">
            <a:lnSpc>
              <a:spcPct val="90000"/>
            </a:lnSpc>
            <a:spcBef>
              <a:spcPct val="0"/>
            </a:spcBef>
            <a:spcAft>
              <a:spcPct val="15000"/>
            </a:spcAft>
            <a:buChar char="••"/>
          </a:pPr>
          <a:r>
            <a:rPr lang="ru-RU" sz="2000" b="1" kern="1200" dirty="0" smtClean="0"/>
            <a:t>Нарушения:</a:t>
          </a:r>
          <a:endParaRPr lang="ru-RU" sz="2000" b="1" kern="1200" dirty="0"/>
        </a:p>
        <a:p>
          <a:pPr marL="228600" lvl="1" indent="-228600" algn="l" defTabSz="889000">
            <a:lnSpc>
              <a:spcPct val="90000"/>
            </a:lnSpc>
            <a:spcBef>
              <a:spcPct val="0"/>
            </a:spcBef>
            <a:spcAft>
              <a:spcPct val="15000"/>
            </a:spcAft>
            <a:buChar char="••"/>
          </a:pPr>
          <a:r>
            <a:rPr lang="ru-RU" sz="2000" kern="1200" dirty="0" smtClean="0"/>
            <a:t>Несвоевременность размещения:</a:t>
          </a:r>
          <a:endParaRPr lang="ru-RU" sz="2000" kern="1200" dirty="0"/>
        </a:p>
        <a:p>
          <a:pPr marL="228600" lvl="1" indent="-228600" algn="l" defTabSz="889000">
            <a:lnSpc>
              <a:spcPct val="90000"/>
            </a:lnSpc>
            <a:spcBef>
              <a:spcPct val="0"/>
            </a:spcBef>
            <a:spcAft>
              <a:spcPct val="15000"/>
            </a:spcAft>
            <a:buChar char="••"/>
          </a:pPr>
          <a:r>
            <a:rPr lang="ru-RU" sz="2000" kern="1200" dirty="0" smtClean="0"/>
            <a:t>объявления, </a:t>
          </a:r>
          <a:endParaRPr lang="ru-RU" sz="2000" kern="1200" dirty="0"/>
        </a:p>
        <a:p>
          <a:pPr marL="228600" lvl="1" indent="-228600" algn="l" defTabSz="889000">
            <a:lnSpc>
              <a:spcPct val="90000"/>
            </a:lnSpc>
            <a:spcBef>
              <a:spcPct val="0"/>
            </a:spcBef>
            <a:spcAft>
              <a:spcPct val="15000"/>
            </a:spcAft>
            <a:buChar char="••"/>
          </a:pPr>
          <a:r>
            <a:rPr lang="ru-RU" sz="2000" kern="1200" dirty="0" smtClean="0"/>
            <a:t>диссертации</a:t>
          </a:r>
          <a:endParaRPr lang="ru-RU" sz="2000" kern="1200" dirty="0"/>
        </a:p>
        <a:p>
          <a:pPr marL="228600" lvl="1" indent="-228600" algn="l" defTabSz="889000">
            <a:lnSpc>
              <a:spcPct val="90000"/>
            </a:lnSpc>
            <a:spcBef>
              <a:spcPct val="0"/>
            </a:spcBef>
            <a:spcAft>
              <a:spcPct val="15000"/>
            </a:spcAft>
            <a:buChar char="••"/>
          </a:pPr>
          <a:r>
            <a:rPr lang="ru-RU" sz="2000" kern="1200" dirty="0" smtClean="0"/>
            <a:t>видеозаписи защиты</a:t>
          </a:r>
          <a:endParaRPr lang="ru-RU" sz="2000" kern="1200" dirty="0"/>
        </a:p>
        <a:p>
          <a:pPr marL="114300" lvl="1" indent="-114300" algn="l" defTabSz="622300">
            <a:lnSpc>
              <a:spcPct val="90000"/>
            </a:lnSpc>
            <a:spcBef>
              <a:spcPct val="0"/>
            </a:spcBef>
            <a:spcAft>
              <a:spcPct val="15000"/>
            </a:spcAft>
            <a:buChar char="••"/>
          </a:pPr>
          <a:endParaRPr lang="ru-RU" sz="1400" kern="1200" dirty="0"/>
        </a:p>
      </dsp:txBody>
      <dsp:txXfrm rot="-5400000">
        <a:off x="2485749" y="3389964"/>
        <a:ext cx="5131505" cy="1406953"/>
      </dsp:txXfrm>
    </dsp:sp>
    <dsp:sp modelId="{B3C75335-3FBE-4D04-BA17-33C128898DC5}">
      <dsp:nvSpPr>
        <dsp:cNvPr id="0" name=""/>
        <dsp:cNvSpPr/>
      </dsp:nvSpPr>
      <dsp:spPr>
        <a:xfrm>
          <a:off x="57078" y="3382971"/>
          <a:ext cx="2428670" cy="14209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своевременность</a:t>
          </a:r>
          <a:endParaRPr lang="ru-RU" sz="1900" kern="1200" dirty="0"/>
        </a:p>
      </dsp:txBody>
      <dsp:txXfrm>
        <a:off x="126442" y="3452335"/>
        <a:ext cx="2289942" cy="12822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22.04.2021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22.04.2021</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22.04.2021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22.04.2021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22.04.2021</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22.04.2021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22.04.2021</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22.04.2021</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22.04.2021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ext.ru/antiplagiat/" TargetMode="External"/><Relationship Id="rId2" Type="http://schemas.openxmlformats.org/officeDocument/2006/relationships/hyperlink" Target="http://www.antiplagiat.r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0"/>
            <a:ext cx="6390456" cy="1643050"/>
          </a:xfrm>
        </p:spPr>
        <p:txBody>
          <a:bodyPr>
            <a:normAutofit fontScale="90000"/>
          </a:bodyPr>
          <a:lstStyle/>
          <a:p>
            <a:pPr algn="ct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t>
            </a:r>
            <a:br>
              <a:rPr lang="kk-KZ" dirty="0" smtClean="0">
                <a:solidFill>
                  <a:schemeClr val="accent2">
                    <a:lumMod val="50000"/>
                  </a:schemeClr>
                </a:solidFill>
              </a:rPr>
            </a:br>
            <a:r>
              <a:rPr lang="kk-KZ" sz="2200" dirty="0" smtClean="0">
                <a:solidFill>
                  <a:schemeClr val="accent5"/>
                </a:solidFill>
              </a:rPr>
              <a:t>Казахская академия спорта и туризма</a:t>
            </a:r>
            <a:r>
              <a:rPr lang="kk-KZ" dirty="0" smtClean="0">
                <a:solidFill>
                  <a:schemeClr val="accent2">
                    <a:lumMod val="50000"/>
                  </a:schemeClr>
                </a:solidFill>
              </a:rPr>
              <a:t/>
            </a:r>
            <a:br>
              <a:rPr lang="kk-KZ" dirty="0" smtClean="0">
                <a:solidFill>
                  <a:schemeClr val="accent2">
                    <a:lumMod val="50000"/>
                  </a:schemeClr>
                </a:solidFill>
              </a:rPr>
            </a:br>
            <a:r>
              <a:rPr lang="kk-KZ" dirty="0" smtClean="0">
                <a:solidFill>
                  <a:schemeClr val="accent2">
                    <a:lumMod val="50000"/>
                  </a:schemeClr>
                </a:solidFill>
              </a:rPr>
              <a:t/>
            </a:r>
            <a:br>
              <a:rPr lang="kk-KZ" dirty="0" smtClean="0">
                <a:solidFill>
                  <a:schemeClr val="accent2">
                    <a:lumMod val="50000"/>
                  </a:schemeClr>
                </a:solidFill>
              </a:rPr>
            </a:br>
            <a:r>
              <a:rPr lang="ru-RU" dirty="0">
                <a:solidFill>
                  <a:schemeClr val="accent2">
                    <a:lumMod val="50000"/>
                  </a:schemeClr>
                </a:solidFill>
              </a:rPr>
              <a:t/>
            </a:r>
            <a:br>
              <a:rPr lang="ru-RU" dirty="0">
                <a:solidFill>
                  <a:schemeClr val="accent2">
                    <a:lumMod val="50000"/>
                  </a:schemeClr>
                </a:solidFill>
              </a:rPr>
            </a:br>
            <a:endParaRPr lang="ru-RU" dirty="0">
              <a:solidFill>
                <a:schemeClr val="accent2">
                  <a:lumMod val="50000"/>
                </a:schemeClr>
              </a:solidFill>
            </a:endParaRPr>
          </a:p>
        </p:txBody>
      </p:sp>
      <p:sp>
        <p:nvSpPr>
          <p:cNvPr id="3" name="Подзаголовок 2"/>
          <p:cNvSpPr>
            <a:spLocks noGrp="1"/>
          </p:cNvSpPr>
          <p:nvPr>
            <p:ph type="subTitle" idx="1"/>
          </p:nvPr>
        </p:nvSpPr>
        <p:spPr>
          <a:xfrm>
            <a:off x="2286000" y="4286256"/>
            <a:ext cx="6172200" cy="2088666"/>
          </a:xfrm>
        </p:spPr>
        <p:txBody>
          <a:bodyPr/>
          <a:lstStyle/>
          <a:p>
            <a:pPr algn="ctr"/>
            <a:r>
              <a:rPr lang="kk-KZ" sz="2000" dirty="0" smtClean="0">
                <a:solidFill>
                  <a:srgbClr val="FF0000"/>
                </a:solidFill>
              </a:rPr>
              <a:t>Анализ нарушений, допускаемых в процессе написания и защиты докторской диссертации </a:t>
            </a:r>
            <a:r>
              <a:rPr lang="en-US" sz="2000" dirty="0" smtClean="0">
                <a:solidFill>
                  <a:srgbClr val="FF0000"/>
                </a:solidFill>
              </a:rPr>
              <a:t>PhD</a:t>
            </a:r>
            <a:endParaRPr lang="ru-RU" sz="2000" dirty="0" smtClean="0">
              <a:solidFill>
                <a:srgbClr val="FF0000"/>
              </a:solidFill>
            </a:endParaRPr>
          </a:p>
          <a:p>
            <a:pPr algn="ctr"/>
            <a:r>
              <a:rPr lang="ru-RU" dirty="0" err="1" smtClean="0">
                <a:solidFill>
                  <a:schemeClr val="accent5"/>
                </a:solidFill>
              </a:rPr>
              <a:t>Авсиевич</a:t>
            </a:r>
            <a:r>
              <a:rPr lang="ru-RU" dirty="0" smtClean="0">
                <a:solidFill>
                  <a:schemeClr val="accent5"/>
                </a:solidFill>
              </a:rPr>
              <a:t> В.Н. доктор </a:t>
            </a:r>
            <a:r>
              <a:rPr lang="en-US" dirty="0" smtClean="0">
                <a:solidFill>
                  <a:schemeClr val="accent5"/>
                </a:solidFill>
              </a:rPr>
              <a:t>PhD</a:t>
            </a:r>
            <a:endParaRPr lang="ru-RU" dirty="0" smtClean="0">
              <a:solidFill>
                <a:schemeClr val="accent5"/>
              </a:solidFill>
            </a:endParaRPr>
          </a:p>
          <a:p>
            <a:pPr algn="ctr"/>
            <a:endParaRPr lang="ru-RU" dirty="0" smtClean="0">
              <a:solidFill>
                <a:schemeClr val="accent5"/>
              </a:solidFill>
            </a:endParaRPr>
          </a:p>
          <a:p>
            <a:pPr algn="ctr"/>
            <a:endParaRPr lang="ru-RU" dirty="0" smtClean="0">
              <a:solidFill>
                <a:schemeClr val="accent5"/>
              </a:solidFill>
            </a:endParaRPr>
          </a:p>
        </p:txBody>
      </p:sp>
      <p:pic>
        <p:nvPicPr>
          <p:cNvPr id="4" name="Picture 6"/>
          <p:cNvPicPr>
            <a:picLocks noChangeAspect="1" noChangeArrowheads="1"/>
          </p:cNvPicPr>
          <p:nvPr/>
        </p:nvPicPr>
        <p:blipFill>
          <a:blip r:embed="rId2"/>
          <a:srcRect/>
          <a:stretch>
            <a:fillRect/>
          </a:stretch>
        </p:blipFill>
        <p:spPr bwMode="auto">
          <a:xfrm>
            <a:off x="3571868" y="571480"/>
            <a:ext cx="3214710" cy="3429024"/>
          </a:xfrm>
          <a:prstGeom prst="rect">
            <a:avLst/>
          </a:prstGeom>
          <a:noFill/>
          <a:ln w="9525">
            <a:noFill/>
            <a:miter lim="800000"/>
            <a:headEnd/>
            <a:tailEnd/>
          </a:ln>
        </p:spPr>
      </p:pic>
    </p:spTree>
    <p:extLst>
      <p:ext uri="{BB962C8B-B14F-4D97-AF65-F5344CB8AC3E}">
        <p14:creationId xmlns:p14="http://schemas.microsoft.com/office/powerpoint/2010/main" xmlns="" val="3645085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lstStyle/>
          <a:p>
            <a:pPr algn="r"/>
            <a:r>
              <a:rPr lang="ru-RU" dirty="0" smtClean="0"/>
              <a:t>продолжение</a:t>
            </a:r>
            <a:endParaRPr lang="ru-RU" dirty="0"/>
          </a:p>
        </p:txBody>
      </p:sp>
      <p:sp>
        <p:nvSpPr>
          <p:cNvPr id="3" name="Объект 2"/>
          <p:cNvSpPr>
            <a:spLocks noGrp="1"/>
          </p:cNvSpPr>
          <p:nvPr>
            <p:ph sz="quarter" idx="1"/>
          </p:nvPr>
        </p:nvSpPr>
        <p:spPr>
          <a:xfrm>
            <a:off x="457200" y="1052736"/>
            <a:ext cx="7859216" cy="5421216"/>
          </a:xfrm>
        </p:spPr>
        <p:txBody>
          <a:bodyPr>
            <a:normAutofit/>
          </a:bodyPr>
          <a:lstStyle/>
          <a:p>
            <a:r>
              <a:rPr lang="ru-RU" b="1" dirty="0" smtClean="0">
                <a:solidFill>
                  <a:srgbClr val="FF0000"/>
                </a:solidFill>
              </a:rPr>
              <a:t>Нарушения принципа достоверности</a:t>
            </a:r>
          </a:p>
          <a:p>
            <a:endParaRPr lang="ru-RU" dirty="0" smtClean="0"/>
          </a:p>
          <a:p>
            <a:pPr algn="just"/>
            <a:r>
              <a:rPr lang="ru-RU" dirty="0">
                <a:solidFill>
                  <a:srgbClr val="000000"/>
                </a:solidFill>
                <a:latin typeface="Times New Roman"/>
                <a:cs typeface="Tahoma"/>
              </a:rPr>
              <a:t>Отсутствие эмпирических данных – анализа определенного объема документов, опроса, интервьюирования, </a:t>
            </a:r>
            <a:r>
              <a:rPr lang="ru-RU" dirty="0" smtClean="0">
                <a:solidFill>
                  <a:srgbClr val="000000"/>
                </a:solidFill>
                <a:latin typeface="Times New Roman"/>
                <a:cs typeface="Tahoma"/>
              </a:rPr>
              <a:t>анкетирования.</a:t>
            </a:r>
            <a:endParaRPr lang="ru-RU" dirty="0"/>
          </a:p>
          <a:p>
            <a:pPr algn="just">
              <a:spcAft>
                <a:spcPts val="0"/>
              </a:spcAft>
            </a:pPr>
            <a:r>
              <a:rPr lang="kk-KZ" dirty="0" smtClean="0">
                <a:solidFill>
                  <a:srgbClr val="000000"/>
                </a:solidFill>
                <a:latin typeface="Times New Roman"/>
                <a:ea typeface="Lucida Sans Unicode"/>
                <a:cs typeface="Tahoma"/>
              </a:rPr>
              <a:t>Отсутствие сравнительной группы (контрольной группы) при проведении экспериментов (по медицине и педагогике).</a:t>
            </a:r>
          </a:p>
          <a:p>
            <a:r>
              <a:rPr lang="ru-RU" dirty="0" smtClean="0">
                <a:solidFill>
                  <a:srgbClr val="000000"/>
                </a:solidFill>
                <a:latin typeface="Times New Roman"/>
                <a:ea typeface="Lucida Sans Unicode"/>
                <a:cs typeface="Tahoma"/>
              </a:rPr>
              <a:t>Отсутствие и недостаточный уровень </a:t>
            </a:r>
            <a:r>
              <a:rPr lang="en-US" dirty="0" smtClean="0">
                <a:solidFill>
                  <a:srgbClr val="000000"/>
                </a:solidFill>
                <a:latin typeface="Times New Roman"/>
                <a:ea typeface="Lucida Sans Unicode"/>
                <a:cs typeface="Tahoma"/>
              </a:rPr>
              <a:t> </a:t>
            </a:r>
            <a:r>
              <a:rPr lang="en-US" dirty="0" err="1">
                <a:solidFill>
                  <a:srgbClr val="000000"/>
                </a:solidFill>
                <a:latin typeface="Times New Roman"/>
                <a:ea typeface="Lucida Sans Unicode"/>
                <a:cs typeface="Tahoma"/>
              </a:rPr>
              <a:t>стат</a:t>
            </a:r>
            <a:r>
              <a:rPr lang="kk-KZ" dirty="0" smtClean="0">
                <a:solidFill>
                  <a:srgbClr val="000000"/>
                </a:solidFill>
                <a:latin typeface="Times New Roman"/>
                <a:ea typeface="Lucida Sans Unicode"/>
                <a:cs typeface="Tahoma"/>
              </a:rPr>
              <a:t>истической </a:t>
            </a:r>
            <a:r>
              <a:rPr lang="en-US" dirty="0" err="1">
                <a:solidFill>
                  <a:srgbClr val="000000"/>
                </a:solidFill>
                <a:latin typeface="Times New Roman"/>
                <a:ea typeface="Lucida Sans Unicode"/>
                <a:cs typeface="Tahoma"/>
              </a:rPr>
              <a:t>обработки</a:t>
            </a:r>
            <a:r>
              <a:rPr lang="en-US" dirty="0">
                <a:solidFill>
                  <a:srgbClr val="000000"/>
                </a:solidFill>
                <a:latin typeface="Times New Roman"/>
                <a:ea typeface="Lucida Sans Unicode"/>
                <a:cs typeface="Tahoma"/>
              </a:rPr>
              <a:t> и </a:t>
            </a:r>
            <a:r>
              <a:rPr lang="ru-RU" dirty="0" smtClean="0">
                <a:solidFill>
                  <a:srgbClr val="000000"/>
                </a:solidFill>
                <a:latin typeface="Times New Roman"/>
                <a:ea typeface="Lucida Sans Unicode"/>
                <a:cs typeface="Tahoma"/>
              </a:rPr>
              <a:t>применения </a:t>
            </a:r>
            <a:r>
              <a:rPr lang="en-US" dirty="0" err="1" smtClean="0">
                <a:solidFill>
                  <a:srgbClr val="000000"/>
                </a:solidFill>
                <a:latin typeface="Times New Roman"/>
                <a:ea typeface="Lucida Sans Unicode"/>
                <a:cs typeface="Tahoma"/>
              </a:rPr>
              <a:t>статистически</a:t>
            </a:r>
            <a:r>
              <a:rPr lang="ru-RU" dirty="0" smtClean="0">
                <a:solidFill>
                  <a:srgbClr val="000000"/>
                </a:solidFill>
                <a:latin typeface="Times New Roman"/>
                <a:ea typeface="Lucida Sans Unicode"/>
                <a:cs typeface="Tahoma"/>
              </a:rPr>
              <a:t>х</a:t>
            </a:r>
            <a:r>
              <a:rPr lang="en-US" dirty="0" smtClean="0">
                <a:solidFill>
                  <a:srgbClr val="000000"/>
                </a:solidFill>
                <a:latin typeface="Times New Roman"/>
                <a:ea typeface="Lucida Sans Unicode"/>
                <a:cs typeface="Tahoma"/>
              </a:rPr>
              <a:t> </a:t>
            </a:r>
            <a:r>
              <a:rPr lang="en-US" dirty="0" err="1" smtClean="0">
                <a:solidFill>
                  <a:srgbClr val="000000"/>
                </a:solidFill>
                <a:latin typeface="Times New Roman"/>
                <a:ea typeface="Lucida Sans Unicode"/>
                <a:cs typeface="Tahoma"/>
              </a:rPr>
              <a:t>метод</a:t>
            </a:r>
            <a:r>
              <a:rPr lang="ru-RU" dirty="0" err="1" smtClean="0">
                <a:solidFill>
                  <a:srgbClr val="000000"/>
                </a:solidFill>
                <a:latin typeface="Times New Roman"/>
                <a:ea typeface="Lucida Sans Unicode"/>
                <a:cs typeface="Tahoma"/>
              </a:rPr>
              <a:t>ов</a:t>
            </a:r>
            <a:r>
              <a:rPr lang="en-US" dirty="0" smtClean="0">
                <a:solidFill>
                  <a:srgbClr val="000000"/>
                </a:solidFill>
                <a:latin typeface="Times New Roman"/>
                <a:ea typeface="Lucida Sans Unicode"/>
                <a:cs typeface="Tahoma"/>
              </a:rPr>
              <a:t> </a:t>
            </a:r>
            <a:r>
              <a:rPr lang="en-US" dirty="0" err="1" smtClean="0">
                <a:solidFill>
                  <a:srgbClr val="000000"/>
                </a:solidFill>
                <a:latin typeface="Times New Roman"/>
                <a:ea typeface="Lucida Sans Unicode"/>
                <a:cs typeface="Tahoma"/>
              </a:rPr>
              <a:t>исследования</a:t>
            </a:r>
            <a:r>
              <a:rPr lang="ru-RU" dirty="0" smtClean="0">
                <a:solidFill>
                  <a:srgbClr val="000000"/>
                </a:solidFill>
                <a:latin typeface="Times New Roman"/>
                <a:ea typeface="Lucida Sans Unicode"/>
                <a:cs typeface="Tahoma"/>
              </a:rPr>
              <a:t>.</a:t>
            </a:r>
            <a:r>
              <a:rPr lang="en-US" dirty="0" smtClean="0">
                <a:solidFill>
                  <a:srgbClr val="000000"/>
                </a:solidFill>
                <a:latin typeface="Times New Roman"/>
                <a:ea typeface="Lucida Sans Unicode"/>
                <a:cs typeface="Tahoma"/>
              </a:rPr>
              <a:t> </a:t>
            </a:r>
            <a:endParaRPr lang="ru-RU" dirty="0" smtClean="0">
              <a:solidFill>
                <a:srgbClr val="000000"/>
              </a:solidFill>
              <a:latin typeface="Times New Roman"/>
              <a:ea typeface="Lucida Sans Unicode"/>
              <a:cs typeface="Tahoma"/>
            </a:endParaRPr>
          </a:p>
          <a:p>
            <a:r>
              <a:rPr lang="ru-RU" dirty="0" smtClean="0">
                <a:solidFill>
                  <a:srgbClr val="000000"/>
                </a:solidFill>
                <a:latin typeface="Times New Roman"/>
                <a:cs typeface="Tahoma"/>
              </a:rPr>
              <a:t>Отсутствие педагогического эксперимента при наличии в работе  экспериментальных данных.</a:t>
            </a:r>
          </a:p>
        </p:txBody>
      </p:sp>
    </p:spTree>
    <p:extLst>
      <p:ext uri="{BB962C8B-B14F-4D97-AF65-F5344CB8AC3E}">
        <p14:creationId xmlns:p14="http://schemas.microsoft.com/office/powerpoint/2010/main" xmlns="" val="3300722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15200" cy="634082"/>
          </a:xfrm>
        </p:spPr>
        <p:txBody>
          <a:bodyPr/>
          <a:lstStyle/>
          <a:p>
            <a:pPr algn="ctr"/>
            <a:r>
              <a:rPr lang="ru-RU" b="1" dirty="0" smtClean="0">
                <a:solidFill>
                  <a:schemeClr val="accent2">
                    <a:lumMod val="50000"/>
                  </a:schemeClr>
                </a:solidFill>
              </a:rPr>
              <a:t>По публикациям</a:t>
            </a:r>
            <a:endParaRPr lang="ru-RU" b="1" dirty="0">
              <a:solidFill>
                <a:schemeClr val="accent2">
                  <a:lumMod val="50000"/>
                </a:schemeClr>
              </a:solidFill>
            </a:endParaRPr>
          </a:p>
        </p:txBody>
      </p:sp>
      <p:sp>
        <p:nvSpPr>
          <p:cNvPr id="3" name="Объект 2"/>
          <p:cNvSpPr>
            <a:spLocks noGrp="1"/>
          </p:cNvSpPr>
          <p:nvPr>
            <p:ph sz="quarter" idx="1"/>
          </p:nvPr>
        </p:nvSpPr>
        <p:spPr>
          <a:xfrm>
            <a:off x="457200" y="1124744"/>
            <a:ext cx="7715200" cy="5349208"/>
          </a:xfrm>
        </p:spPr>
        <p:txBody>
          <a:bodyPr>
            <a:normAutofit fontScale="92500"/>
          </a:bodyPr>
          <a:lstStyle/>
          <a:p>
            <a:pPr lvl="0"/>
            <a:r>
              <a:rPr lang="ru-RU" b="1" dirty="0" smtClean="0">
                <a:solidFill>
                  <a:srgbClr val="FF0000"/>
                </a:solidFill>
              </a:rPr>
              <a:t>Нарушения</a:t>
            </a:r>
            <a:endParaRPr lang="ru-RU" dirty="0">
              <a:solidFill>
                <a:srgbClr val="FF0000"/>
              </a:solidFill>
            </a:endParaRPr>
          </a:p>
          <a:p>
            <a:r>
              <a:rPr lang="ru-RU" dirty="0"/>
              <a:t>Недостоверная </a:t>
            </a:r>
            <a:r>
              <a:rPr lang="ru-RU" dirty="0" smtClean="0"/>
              <a:t>информация:</a:t>
            </a:r>
          </a:p>
          <a:p>
            <a:pPr algn="just"/>
            <a:r>
              <a:rPr lang="ru-RU" dirty="0" smtClean="0"/>
              <a:t>- несоответствие </a:t>
            </a:r>
            <a:r>
              <a:rPr lang="ru-RU" dirty="0"/>
              <a:t>списка публикаций </a:t>
            </a:r>
            <a:r>
              <a:rPr lang="ru-RU" dirty="0" smtClean="0"/>
              <a:t>и представленных копий;</a:t>
            </a:r>
          </a:p>
          <a:p>
            <a:r>
              <a:rPr lang="ru-RU" dirty="0" smtClean="0"/>
              <a:t>- </a:t>
            </a:r>
            <a:r>
              <a:rPr lang="ru-RU" dirty="0"/>
              <a:t>1 статья на английском и </a:t>
            </a:r>
            <a:r>
              <a:rPr lang="ru-RU" dirty="0" smtClean="0"/>
              <a:t>ее </a:t>
            </a:r>
            <a:r>
              <a:rPr lang="ru-RU" dirty="0"/>
              <a:t>перевод </a:t>
            </a:r>
            <a:r>
              <a:rPr lang="ru-RU" dirty="0" smtClean="0"/>
              <a:t> на казахском, либо русском языках представлены </a:t>
            </a:r>
            <a:r>
              <a:rPr lang="ru-RU" dirty="0"/>
              <a:t>как 2 </a:t>
            </a:r>
            <a:r>
              <a:rPr lang="ru-RU" dirty="0" smtClean="0"/>
              <a:t>разные.</a:t>
            </a:r>
            <a:endParaRPr lang="ru-RU" dirty="0"/>
          </a:p>
          <a:p>
            <a:r>
              <a:rPr lang="ru-RU" dirty="0" smtClean="0"/>
              <a:t>Отсутствие необходимого количества публикаций</a:t>
            </a:r>
          </a:p>
          <a:p>
            <a:r>
              <a:rPr lang="ru-RU" dirty="0" smtClean="0"/>
              <a:t>Журнал не </a:t>
            </a:r>
            <a:r>
              <a:rPr lang="ru-RU" dirty="0"/>
              <a:t>индексируется в </a:t>
            </a:r>
            <a:r>
              <a:rPr lang="ru-RU" dirty="0" err="1"/>
              <a:t>Скопусе</a:t>
            </a:r>
            <a:r>
              <a:rPr lang="ru-RU" dirty="0"/>
              <a:t>, </a:t>
            </a:r>
            <a:r>
              <a:rPr lang="ru-RU" dirty="0" err="1"/>
              <a:t>в</a:t>
            </a:r>
            <a:r>
              <a:rPr lang="ru-RU" dirty="0"/>
              <a:t> </a:t>
            </a:r>
            <a:r>
              <a:rPr lang="en-US" dirty="0" smtClean="0"/>
              <a:t>Thomson Reuters</a:t>
            </a:r>
            <a:r>
              <a:rPr lang="ru-RU" dirty="0" smtClean="0"/>
              <a:t> </a:t>
            </a:r>
            <a:r>
              <a:rPr lang="ru-RU" dirty="0"/>
              <a:t>не имеет </a:t>
            </a:r>
            <a:r>
              <a:rPr lang="ru-RU" dirty="0" err="1" smtClean="0"/>
              <a:t>импакт-фактора</a:t>
            </a:r>
            <a:r>
              <a:rPr lang="ru-RU" dirty="0" smtClean="0"/>
              <a:t>, </a:t>
            </a:r>
            <a:r>
              <a:rPr lang="ru-RU" dirty="0" err="1" smtClean="0"/>
              <a:t>соответсвенно</a:t>
            </a:r>
            <a:r>
              <a:rPr lang="ru-RU" dirty="0" smtClean="0"/>
              <a:t> статья не будет </a:t>
            </a:r>
            <a:r>
              <a:rPr lang="ru-RU" dirty="0" err="1" smtClean="0"/>
              <a:t>защитана</a:t>
            </a:r>
            <a:r>
              <a:rPr lang="ru-RU" dirty="0" smtClean="0"/>
              <a:t>.</a:t>
            </a:r>
            <a:endParaRPr lang="ru-RU" dirty="0"/>
          </a:p>
          <a:p>
            <a:r>
              <a:rPr lang="ru-RU" dirty="0" smtClean="0"/>
              <a:t>Отсутствие </a:t>
            </a:r>
            <a:r>
              <a:rPr lang="ru-RU" dirty="0"/>
              <a:t>ссылок на собственные труды </a:t>
            </a:r>
            <a:endParaRPr lang="ru-RU" dirty="0" smtClean="0"/>
          </a:p>
          <a:p>
            <a:r>
              <a:rPr lang="ru-RU" dirty="0" smtClean="0"/>
              <a:t>Несоответствие </a:t>
            </a:r>
            <a:r>
              <a:rPr lang="ru-RU" dirty="0"/>
              <a:t>публикаций теме </a:t>
            </a:r>
            <a:r>
              <a:rPr lang="ru-RU" dirty="0" smtClean="0"/>
              <a:t>диссертации</a:t>
            </a:r>
            <a:endParaRPr lang="ru-RU" dirty="0"/>
          </a:p>
          <a:p>
            <a:r>
              <a:rPr lang="ru-RU" dirty="0"/>
              <a:t>Подлог в журналах </a:t>
            </a:r>
          </a:p>
          <a:p>
            <a:endParaRPr lang="ru-RU" dirty="0"/>
          </a:p>
        </p:txBody>
      </p:sp>
    </p:spTree>
    <p:extLst>
      <p:ext uri="{BB962C8B-B14F-4D97-AF65-F5344CB8AC3E}">
        <p14:creationId xmlns:p14="http://schemas.microsoft.com/office/powerpoint/2010/main" xmlns="" val="378679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5869006"/>
          </a:xfrm>
        </p:spPr>
        <p:txBody>
          <a:bodyPr>
            <a:normAutofit fontScale="90000"/>
          </a:bodyPr>
          <a:lstStyle/>
          <a:p>
            <a:r>
              <a:rPr lang="ru-RU" sz="2000" b="1" dirty="0" smtClean="0">
                <a:solidFill>
                  <a:schemeClr val="tx1"/>
                </a:solidFill>
                <a:latin typeface="Times New Roman" pitchFamily="18" charset="0"/>
                <a:cs typeface="Times New Roman" pitchFamily="18" charset="0"/>
              </a:rPr>
              <a:t>Основные научные результаты диссертации</a:t>
            </a:r>
            <a:r>
              <a:rPr lang="ru-RU" sz="2000" dirty="0" smtClean="0">
                <a:solidFill>
                  <a:schemeClr val="tx1"/>
                </a:solidFill>
                <a:latin typeface="Times New Roman" pitchFamily="18" charset="0"/>
                <a:cs typeface="Times New Roman" pitchFamily="18" charset="0"/>
              </a:rPr>
              <a:t> на соискание степени доктора философии (</a:t>
            </a:r>
            <a:r>
              <a:rPr lang="ru-RU" sz="2000" dirty="0" err="1" smtClean="0">
                <a:solidFill>
                  <a:schemeClr val="tx1"/>
                </a:solidFill>
                <a:latin typeface="Times New Roman" pitchFamily="18" charset="0"/>
                <a:cs typeface="Times New Roman" pitchFamily="18" charset="0"/>
              </a:rPr>
              <a:t>PhD</a:t>
            </a:r>
            <a:r>
              <a:rPr lang="ru-RU" sz="2000" dirty="0" smtClean="0">
                <a:solidFill>
                  <a:schemeClr val="tx1"/>
                </a:solidFill>
                <a:latin typeface="Times New Roman" pitchFamily="18" charset="0"/>
                <a:cs typeface="Times New Roman" pitchFamily="18" charset="0"/>
              </a:rPr>
              <a:t>), доктора по профилю </a:t>
            </a:r>
            <a:r>
              <a:rPr lang="ru-RU" sz="2000" b="1" dirty="0" smtClean="0">
                <a:solidFill>
                  <a:schemeClr val="tx1"/>
                </a:solidFill>
                <a:latin typeface="Times New Roman" pitchFamily="18" charset="0"/>
                <a:cs typeface="Times New Roman" pitchFamily="18" charset="0"/>
              </a:rPr>
              <a:t>публикуются до защиты диссертации </a:t>
            </a:r>
            <a:r>
              <a:rPr lang="ru-RU" sz="2000" dirty="0" smtClean="0">
                <a:solidFill>
                  <a:schemeClr val="tx1"/>
                </a:solidFill>
                <a:latin typeface="Times New Roman" pitchFamily="18" charset="0"/>
                <a:cs typeface="Times New Roman" pitchFamily="18" charset="0"/>
              </a:rPr>
              <a:t>не менее, чем в 7 (семи) публикациях </a:t>
            </a:r>
            <a:r>
              <a:rPr lang="ru-RU" sz="2000" b="1" dirty="0" smtClean="0">
                <a:solidFill>
                  <a:schemeClr val="tx1"/>
                </a:solidFill>
                <a:latin typeface="Times New Roman" pitchFamily="18" charset="0"/>
                <a:cs typeface="Times New Roman" pitchFamily="18" charset="0"/>
              </a:rPr>
              <a:t>по теме диссертации, т.е</a:t>
            </a:r>
            <a:r>
              <a:rPr lang="ru-RU" sz="2000" b="1" dirty="0" smtClean="0">
                <a:solidFill>
                  <a:srgbClr val="FF0000"/>
                </a:solidFill>
                <a:latin typeface="Times New Roman" pitchFamily="18" charset="0"/>
                <a:cs typeface="Times New Roman" pitchFamily="18" charset="0"/>
              </a:rPr>
              <a:t>.</a:t>
            </a:r>
            <a:r>
              <a:rPr lang="ru-RU" sz="2000" dirty="0" smtClean="0">
                <a:solidFill>
                  <a:srgbClr val="FF0000"/>
                </a:solidFill>
                <a:latin typeface="Times New Roman" pitchFamily="18" charset="0"/>
                <a:cs typeface="Times New Roman" pitchFamily="18" charset="0"/>
              </a:rPr>
              <a:t> в качестве публикаций при защите докторской диссертации будут учитываться только труды (статьи, тезисы), имеющие прямое отношение к содержанию диссертации</a:t>
            </a:r>
            <a:r>
              <a:rPr lang="ru-RU" sz="2000" dirty="0" smtClean="0">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 в том числе: не менее 3 (трех) статей - в научных изданиях, включенных в Перечень научных изданий, рекомендуемых для публикации основных результатов научной деятельности ККСОН МОН РК; 1 (одной) статьи - в  международном рецензируемом </a:t>
            </a:r>
            <a:r>
              <a:rPr lang="ru-RU" sz="2000" dirty="0" err="1" smtClean="0">
                <a:solidFill>
                  <a:schemeClr val="tx1"/>
                </a:solidFill>
                <a:latin typeface="Times New Roman" pitchFamily="18" charset="0"/>
                <a:cs typeface="Times New Roman" pitchFamily="18" charset="0"/>
              </a:rPr>
              <a:t>научн</a:t>
            </a:r>
            <a:r>
              <a:rPr lang="kk-KZ" sz="2000" dirty="0" smtClean="0">
                <a:solidFill>
                  <a:schemeClr val="tx1"/>
                </a:solidFill>
                <a:latin typeface="Times New Roman" pitchFamily="18" charset="0"/>
                <a:cs typeface="Times New Roman" pitchFamily="18" charset="0"/>
              </a:rPr>
              <a:t>ом журнале</a:t>
            </a:r>
            <a:r>
              <a:rPr lang="ru-RU" sz="2000" dirty="0" smtClean="0">
                <a:solidFill>
                  <a:schemeClr val="tx1"/>
                </a:solidFill>
                <a:latin typeface="Times New Roman" pitchFamily="18" charset="0"/>
                <a:cs typeface="Times New Roman" pitchFamily="18" charset="0"/>
              </a:rPr>
              <a:t>; 3 (трех) - в материалах или тезисах международных конференций, в том числе 1 (одной) - в материалах  зарубежной конференции. </a:t>
            </a:r>
            <a:br>
              <a:rPr lang="ru-RU" sz="2000"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Учитываются статьи, опубликованные в текущих номерах журналов в период их индексирования в данных базах и соответствующие тематической направленности журнала, заявленной в указанных базах.</a:t>
            </a:r>
            <a:r>
              <a:rPr lang="ru-RU" sz="2000" dirty="0" smtClean="0">
                <a:solidFill>
                  <a:schemeClr val="tx1"/>
                </a:solidFill>
                <a:latin typeface="Times New Roman" pitchFamily="18" charset="0"/>
                <a:cs typeface="Times New Roman" pitchFamily="18" charset="0"/>
              </a:rPr>
              <a:t> Публикации в материалах конференций, индексируемых в указанных базах, учитываются как материалы международных конференций.</a:t>
            </a:r>
            <a:r>
              <a:rPr lang="en-US" sz="2000" dirty="0" smtClean="0">
                <a:solidFill>
                  <a:schemeClr val="tx1"/>
                </a:solidFill>
              </a:rPr>
              <a:t/>
            </a:r>
            <a:br>
              <a:rPr lang="en-US" sz="2000" dirty="0" smtClean="0">
                <a:solidFill>
                  <a:schemeClr val="tx1"/>
                </a:solidFill>
              </a:rPr>
            </a:b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186766" cy="6643710"/>
          </a:xfrm>
        </p:spPr>
        <p:txBody>
          <a:bodyPr>
            <a:normAutofit/>
          </a:bodyPr>
          <a:lstStyle/>
          <a:p>
            <a:r>
              <a:rPr lang="ru-RU" sz="1800" b="1" dirty="0" smtClean="0">
                <a:solidFill>
                  <a:schemeClr val="tx1"/>
                </a:solidFill>
              </a:rPr>
              <a:t>Перечень изданий ККСОН МОН РК для публикации основных научных результатов диссертаций (группа педагогических специальностей) </a:t>
            </a:r>
            <a:r>
              <a:rPr lang="ru-RU" sz="1800" dirty="0" smtClean="0"/>
              <a:t/>
            </a:r>
            <a:br>
              <a:rPr lang="ru-RU" sz="1800" dirty="0" smtClean="0"/>
            </a:br>
            <a:r>
              <a:rPr lang="ru-RU" sz="1800" dirty="0" smtClean="0"/>
              <a:t/>
            </a:r>
            <a:br>
              <a:rPr lang="ru-RU" sz="1800" dirty="0" smtClean="0"/>
            </a:br>
            <a:r>
              <a:rPr lang="ru-RU" sz="1800" dirty="0" smtClean="0">
                <a:solidFill>
                  <a:schemeClr val="tx1"/>
                </a:solidFill>
              </a:rPr>
              <a:t>1. Журналы НАН РК</a:t>
            </a:r>
            <a:br>
              <a:rPr lang="ru-RU" sz="1800" dirty="0" smtClean="0">
                <a:solidFill>
                  <a:schemeClr val="tx1"/>
                </a:solidFill>
              </a:rPr>
            </a:br>
            <a:r>
              <a:rPr lang="ru-RU" sz="1800" dirty="0" smtClean="0">
                <a:solidFill>
                  <a:schemeClr val="tx1"/>
                </a:solidFill>
              </a:rPr>
              <a:t>2. Вестник Академии педагогических наук Казахстана. </a:t>
            </a:r>
            <a:br>
              <a:rPr lang="ru-RU" sz="1800" dirty="0" smtClean="0">
                <a:solidFill>
                  <a:schemeClr val="tx1"/>
                </a:solidFill>
              </a:rPr>
            </a:br>
            <a:r>
              <a:rPr lang="ru-RU" sz="1800" dirty="0" smtClean="0">
                <a:solidFill>
                  <a:schemeClr val="tx1"/>
                </a:solidFill>
              </a:rPr>
              <a:t>3. Вестник Евразийского национального университета им. Л.Гумилева. </a:t>
            </a:r>
            <a:br>
              <a:rPr lang="ru-RU" sz="1800" dirty="0" smtClean="0">
                <a:solidFill>
                  <a:schemeClr val="tx1"/>
                </a:solidFill>
              </a:rPr>
            </a:br>
            <a:r>
              <a:rPr lang="ru-RU" sz="1800" dirty="0" smtClean="0">
                <a:solidFill>
                  <a:schemeClr val="tx1"/>
                </a:solidFill>
              </a:rPr>
              <a:t>4. Вестник Казахского национального педагогического университета им. Абая.  </a:t>
            </a:r>
            <a:br>
              <a:rPr lang="ru-RU" sz="1800" dirty="0" smtClean="0">
                <a:solidFill>
                  <a:schemeClr val="tx1"/>
                </a:solidFill>
              </a:rPr>
            </a:br>
            <a:r>
              <a:rPr lang="ru-RU" sz="1800" dirty="0" smtClean="0">
                <a:solidFill>
                  <a:schemeClr val="tx1"/>
                </a:solidFill>
              </a:rPr>
              <a:t>5. Вестник ЗКГУ.</a:t>
            </a:r>
            <a:br>
              <a:rPr lang="ru-RU" sz="1800" dirty="0" smtClean="0">
                <a:solidFill>
                  <a:schemeClr val="tx1"/>
                </a:solidFill>
              </a:rPr>
            </a:br>
            <a:r>
              <a:rPr lang="ru-RU" sz="1800" dirty="0" smtClean="0">
                <a:solidFill>
                  <a:schemeClr val="tx1"/>
                </a:solidFill>
              </a:rPr>
              <a:t>6. Вестник Павлодарского государственного университета им.С. </a:t>
            </a:r>
            <a:r>
              <a:rPr lang="ru-RU" sz="1800" dirty="0" err="1" smtClean="0">
                <a:solidFill>
                  <a:schemeClr val="tx1"/>
                </a:solidFill>
              </a:rPr>
              <a:t>Торайгырова</a:t>
            </a:r>
            <a:r>
              <a:rPr lang="ru-RU" sz="1800" dirty="0" smtClean="0">
                <a:solidFill>
                  <a:schemeClr val="tx1"/>
                </a:solidFill>
              </a:rPr>
              <a:t>. </a:t>
            </a:r>
            <a:br>
              <a:rPr lang="ru-RU" sz="1800" dirty="0" smtClean="0">
                <a:solidFill>
                  <a:schemeClr val="tx1"/>
                </a:solidFill>
              </a:rPr>
            </a:br>
            <a:r>
              <a:rPr lang="ru-RU" sz="1800" dirty="0" smtClean="0">
                <a:solidFill>
                  <a:schemeClr val="tx1"/>
                </a:solidFill>
              </a:rPr>
              <a:t>7. Наука и жизнь Казахстана. </a:t>
            </a:r>
            <a:br>
              <a:rPr lang="ru-RU" sz="1800" dirty="0" smtClean="0">
                <a:solidFill>
                  <a:schemeClr val="tx1"/>
                </a:solidFill>
              </a:rPr>
            </a:br>
            <a:r>
              <a:rPr lang="ru-RU" sz="1800" dirty="0" smtClean="0">
                <a:solidFill>
                  <a:schemeClr val="tx1"/>
                </a:solidFill>
              </a:rPr>
              <a:t>8. Вестник </a:t>
            </a:r>
            <a:r>
              <a:rPr lang="ru-RU" sz="1800" dirty="0" err="1" smtClean="0">
                <a:solidFill>
                  <a:schemeClr val="tx1"/>
                </a:solidFill>
              </a:rPr>
              <a:t>КазНУ</a:t>
            </a:r>
            <a:r>
              <a:rPr lang="ru-RU" sz="1800" dirty="0" smtClean="0">
                <a:solidFill>
                  <a:schemeClr val="tx1"/>
                </a:solidFill>
              </a:rPr>
              <a:t>. Серия Педагогика.  </a:t>
            </a:r>
            <a:br>
              <a:rPr lang="ru-RU" sz="1800" dirty="0" smtClean="0">
                <a:solidFill>
                  <a:schemeClr val="tx1"/>
                </a:solidFill>
              </a:rPr>
            </a:br>
            <a:r>
              <a:rPr lang="ru-RU" sz="1800" dirty="0" smtClean="0">
                <a:solidFill>
                  <a:schemeClr val="tx1"/>
                </a:solidFill>
              </a:rPr>
              <a:t>9. Вестник Евразийского гуманитарного института. </a:t>
            </a:r>
            <a:br>
              <a:rPr lang="ru-RU" sz="1800" dirty="0" smtClean="0">
                <a:solidFill>
                  <a:schemeClr val="tx1"/>
                </a:solidFill>
              </a:rPr>
            </a:br>
            <a:r>
              <a:rPr lang="ru-RU" sz="1800" dirty="0" smtClean="0">
                <a:solidFill>
                  <a:schemeClr val="tx1"/>
                </a:solidFill>
              </a:rPr>
              <a:t>10. Доклады Казахской академии образования. </a:t>
            </a:r>
            <a:br>
              <a:rPr lang="ru-RU" sz="1800" dirty="0" smtClean="0">
                <a:solidFill>
                  <a:schemeClr val="tx1"/>
                </a:solidFill>
              </a:rPr>
            </a:br>
            <a:r>
              <a:rPr lang="ru-RU" sz="1800" dirty="0" smtClean="0">
                <a:solidFill>
                  <a:schemeClr val="tx1"/>
                </a:solidFill>
              </a:rPr>
              <a:t>11. Педагогика и психология. </a:t>
            </a:r>
            <a:br>
              <a:rPr lang="ru-RU" sz="1800" dirty="0" smtClean="0">
                <a:solidFill>
                  <a:schemeClr val="tx1"/>
                </a:solidFill>
              </a:rPr>
            </a:br>
            <a:r>
              <a:rPr lang="ru-RU" sz="1800" dirty="0" smtClean="0">
                <a:solidFill>
                  <a:schemeClr val="tx1"/>
                </a:solidFill>
              </a:rPr>
              <a:t>12. Вестник Карагандинского университета. Серия Педагогика. </a:t>
            </a:r>
            <a:br>
              <a:rPr lang="ru-RU" sz="1800" dirty="0" smtClean="0">
                <a:solidFill>
                  <a:schemeClr val="tx1"/>
                </a:solidFill>
              </a:rPr>
            </a:br>
            <a:r>
              <a:rPr lang="ru-RU" sz="1800" dirty="0" smtClean="0">
                <a:solidFill>
                  <a:srgbClr val="C00000"/>
                </a:solidFill>
              </a:rPr>
              <a:t>13. </a:t>
            </a:r>
            <a:r>
              <a:rPr lang="ru-RU" sz="1800" b="1" dirty="0" smtClean="0">
                <a:solidFill>
                  <a:srgbClr val="C00000"/>
                </a:solidFill>
              </a:rPr>
              <a:t>Теория и методика физической культуры</a:t>
            </a:r>
            <a:r>
              <a:rPr lang="ru-RU" sz="1800" dirty="0" smtClean="0">
                <a:solidFill>
                  <a:schemeClr val="tx1"/>
                </a:solidFill>
              </a:rPr>
              <a:t/>
            </a:r>
            <a:br>
              <a:rPr lang="ru-RU" sz="1800" dirty="0" smtClean="0">
                <a:solidFill>
                  <a:schemeClr val="tx1"/>
                </a:solidFill>
              </a:rPr>
            </a:br>
            <a:r>
              <a:rPr lang="ru-RU" sz="1800" dirty="0" smtClean="0">
                <a:solidFill>
                  <a:schemeClr val="tx1"/>
                </a:solidFill>
              </a:rPr>
              <a:t>14. Журналы, входящие в перечень изданий, рекомендуемых ВАК стран СНГ. </a:t>
            </a:r>
            <a:endParaRPr lang="ru-RU" sz="1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706090"/>
          </a:xfrm>
        </p:spPr>
        <p:txBody>
          <a:bodyPr/>
          <a:lstStyle/>
          <a:p>
            <a:pPr algn="ctr"/>
            <a:r>
              <a:rPr lang="ru-RU" b="1" dirty="0" smtClean="0">
                <a:solidFill>
                  <a:schemeClr val="accent2">
                    <a:lumMod val="50000"/>
                  </a:schemeClr>
                </a:solidFill>
              </a:rPr>
              <a:t>Оформление диссертации</a:t>
            </a:r>
            <a:endParaRPr lang="ru-RU" b="1" dirty="0">
              <a:solidFill>
                <a:schemeClr val="accent2">
                  <a:lumMod val="50000"/>
                </a:schemeClr>
              </a:solidFill>
            </a:endParaRPr>
          </a:p>
        </p:txBody>
      </p:sp>
      <p:sp>
        <p:nvSpPr>
          <p:cNvPr id="3" name="Объект 2"/>
          <p:cNvSpPr>
            <a:spLocks noGrp="1"/>
          </p:cNvSpPr>
          <p:nvPr>
            <p:ph sz="quarter" idx="1"/>
          </p:nvPr>
        </p:nvSpPr>
        <p:spPr>
          <a:xfrm>
            <a:off x="457200" y="1124744"/>
            <a:ext cx="8003232" cy="5349208"/>
          </a:xfrm>
        </p:spPr>
        <p:txBody>
          <a:bodyPr>
            <a:normAutofit fontScale="85000" lnSpcReduction="10000"/>
          </a:bodyPr>
          <a:lstStyle/>
          <a:p>
            <a:r>
              <a:rPr lang="ru-RU" dirty="0"/>
              <a:t>Неверное указание шифра специальности</a:t>
            </a:r>
          </a:p>
          <a:p>
            <a:r>
              <a:rPr lang="ru-RU" dirty="0"/>
              <a:t>Неправильное оформление нормативных ссылок</a:t>
            </a:r>
          </a:p>
          <a:p>
            <a:r>
              <a:rPr lang="ru-RU" dirty="0" smtClean="0"/>
              <a:t>Не отформатированный текст</a:t>
            </a:r>
            <a:endParaRPr lang="ru-RU" dirty="0"/>
          </a:p>
          <a:p>
            <a:r>
              <a:rPr lang="ru-RU" dirty="0"/>
              <a:t>Повторы текста</a:t>
            </a:r>
          </a:p>
          <a:p>
            <a:r>
              <a:rPr lang="ru-RU" dirty="0"/>
              <a:t>Тексты диссертации на казахском являются механическим переводом с русского языка</a:t>
            </a:r>
          </a:p>
          <a:p>
            <a:r>
              <a:rPr lang="ru-RU" dirty="0"/>
              <a:t>Применение давно  исключенных названий госорганов </a:t>
            </a:r>
          </a:p>
          <a:p>
            <a:r>
              <a:rPr lang="ru-RU" dirty="0"/>
              <a:t>Несоответствие названия подразделов в содержании и по тексту диссертации</a:t>
            </a:r>
          </a:p>
          <a:p>
            <a:r>
              <a:rPr lang="ru-RU" dirty="0"/>
              <a:t>Не  верные ссылки на литературу</a:t>
            </a:r>
          </a:p>
          <a:p>
            <a:r>
              <a:rPr lang="kk-KZ" dirty="0">
                <a:solidFill>
                  <a:prstClr val="black"/>
                </a:solidFill>
              </a:rPr>
              <a:t>Отсутствие в диссертации ссылок на отдельные источники, указанные в списке использованных источников</a:t>
            </a:r>
            <a:endParaRPr lang="ru-RU" dirty="0"/>
          </a:p>
          <a:p>
            <a:r>
              <a:rPr lang="ru-RU" dirty="0" smtClean="0"/>
              <a:t>Отсутствие  </a:t>
            </a:r>
            <a:r>
              <a:rPr lang="ru-RU" dirty="0"/>
              <a:t>ссылок на рисунки и </a:t>
            </a:r>
            <a:r>
              <a:rPr lang="ru-RU" dirty="0" smtClean="0"/>
              <a:t>таблицы</a:t>
            </a:r>
            <a:endParaRPr lang="ru-RU" dirty="0"/>
          </a:p>
          <a:p>
            <a:r>
              <a:rPr lang="ru-RU" dirty="0" smtClean="0"/>
              <a:t>Отсутствие </a:t>
            </a:r>
            <a:r>
              <a:rPr lang="ru-RU" dirty="0"/>
              <a:t>приложений, на которые имеются ссылки по </a:t>
            </a:r>
            <a:r>
              <a:rPr lang="ru-RU" dirty="0" smtClean="0"/>
              <a:t>диссертации</a:t>
            </a:r>
            <a:endParaRPr lang="ru-RU" dirty="0"/>
          </a:p>
          <a:p>
            <a:r>
              <a:rPr lang="ru-RU" dirty="0" smtClean="0"/>
              <a:t>Грамматические, орфографические, стилистические ошибки</a:t>
            </a:r>
            <a:endParaRPr lang="ru-RU" dirty="0"/>
          </a:p>
          <a:p>
            <a:endParaRPr lang="ru-RU" dirty="0"/>
          </a:p>
        </p:txBody>
      </p:sp>
    </p:spTree>
    <p:extLst>
      <p:ext uri="{BB962C8B-B14F-4D97-AF65-F5344CB8AC3E}">
        <p14:creationId xmlns:p14="http://schemas.microsoft.com/office/powerpoint/2010/main" xmlns="" val="272215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pPr algn="ctr"/>
            <a:r>
              <a:rPr lang="ru-RU" b="1" dirty="0" smtClean="0">
                <a:solidFill>
                  <a:srgbClr val="FF0000"/>
                </a:solidFill>
              </a:rPr>
              <a:t>Плагиат</a:t>
            </a:r>
            <a:endParaRPr lang="ru-RU" b="1" dirty="0">
              <a:solidFill>
                <a:srgbClr val="FF0000"/>
              </a:solidFill>
            </a:endParaRPr>
          </a:p>
        </p:txBody>
      </p:sp>
      <p:sp>
        <p:nvSpPr>
          <p:cNvPr id="3" name="Объект 2"/>
          <p:cNvSpPr>
            <a:spLocks noGrp="1"/>
          </p:cNvSpPr>
          <p:nvPr>
            <p:ph sz="quarter" idx="1"/>
          </p:nvPr>
        </p:nvSpPr>
        <p:spPr>
          <a:xfrm>
            <a:off x="457200" y="980728"/>
            <a:ext cx="7715200" cy="5493224"/>
          </a:xfrm>
        </p:spPr>
        <p:txBody>
          <a:bodyPr>
            <a:normAutofit/>
          </a:bodyPr>
          <a:lstStyle/>
          <a:p>
            <a:r>
              <a:rPr lang="kk-KZ" b="1" dirty="0" smtClean="0"/>
              <a:t>       Правильное оформление ссылки</a:t>
            </a:r>
          </a:p>
          <a:p>
            <a:pPr>
              <a:buNone/>
            </a:pPr>
            <a:r>
              <a:rPr lang="kk-KZ" b="1" dirty="0" smtClean="0"/>
              <a:t>   Полные </a:t>
            </a:r>
            <a:r>
              <a:rPr lang="kk-KZ" b="1" dirty="0"/>
              <a:t>выходные данные цитируемого источника:</a:t>
            </a:r>
            <a:endParaRPr lang="ru-RU" b="1" dirty="0"/>
          </a:p>
          <a:p>
            <a:r>
              <a:rPr lang="kk-KZ" b="1" dirty="0" smtClean="0"/>
              <a:t>Книги</a:t>
            </a:r>
            <a:r>
              <a:rPr lang="kk-KZ" dirty="0" smtClean="0"/>
              <a:t> - полное </a:t>
            </a:r>
            <a:r>
              <a:rPr lang="kk-KZ" dirty="0"/>
              <a:t>наименование, год и место издания,  конкретная страница или страницы, на которых находится цитируемый фрагмент.</a:t>
            </a:r>
            <a:endParaRPr lang="ru-RU" dirty="0"/>
          </a:p>
          <a:p>
            <a:r>
              <a:rPr lang="kk-KZ" b="1" dirty="0" smtClean="0"/>
              <a:t>Статьи</a:t>
            </a:r>
            <a:r>
              <a:rPr lang="kk-KZ" dirty="0" smtClean="0"/>
              <a:t>- полное наименование, </a:t>
            </a:r>
            <a:r>
              <a:rPr lang="kk-KZ" dirty="0"/>
              <a:t>наименование издания, год выхода и порядковый номер выпуска в рамках этого года;</a:t>
            </a:r>
            <a:endParaRPr lang="ru-RU" dirty="0"/>
          </a:p>
          <a:p>
            <a:r>
              <a:rPr lang="kk-KZ" b="1" dirty="0" smtClean="0"/>
              <a:t>Электронные ресурсы - </a:t>
            </a:r>
            <a:r>
              <a:rPr lang="kk-KZ" dirty="0" smtClean="0"/>
              <a:t>полное </a:t>
            </a:r>
            <a:r>
              <a:rPr lang="kk-KZ" dirty="0"/>
              <a:t>наименование, дата выхода, режим доступа, дата последнего обращения автором  к данному электронному </a:t>
            </a:r>
            <a:r>
              <a:rPr lang="kk-KZ" dirty="0" smtClean="0"/>
              <a:t>ресурсу.</a:t>
            </a:r>
            <a:endParaRPr lang="ru-RU" dirty="0"/>
          </a:p>
          <a:p>
            <a:endParaRPr lang="kk-KZ" dirty="0"/>
          </a:p>
          <a:p>
            <a:endParaRPr lang="ru-RU" dirty="0"/>
          </a:p>
        </p:txBody>
      </p:sp>
    </p:spTree>
    <p:extLst>
      <p:ext uri="{BB962C8B-B14F-4D97-AF65-F5344CB8AC3E}">
        <p14:creationId xmlns:p14="http://schemas.microsoft.com/office/powerpoint/2010/main" xmlns="" val="2487536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346050"/>
          </a:xfrm>
        </p:spPr>
        <p:txBody>
          <a:bodyPr>
            <a:normAutofit fontScale="90000"/>
          </a:bodyPr>
          <a:lstStyle/>
          <a:p>
            <a:pPr algn="r"/>
            <a:r>
              <a:rPr lang="ru-RU" dirty="0" smtClean="0"/>
              <a:t>продолжение</a:t>
            </a:r>
            <a:endParaRPr lang="ru-RU" dirty="0"/>
          </a:p>
        </p:txBody>
      </p:sp>
      <p:sp>
        <p:nvSpPr>
          <p:cNvPr id="3" name="Объект 2"/>
          <p:cNvSpPr>
            <a:spLocks noGrp="1"/>
          </p:cNvSpPr>
          <p:nvPr>
            <p:ph sz="quarter" idx="1"/>
          </p:nvPr>
        </p:nvSpPr>
        <p:spPr>
          <a:xfrm>
            <a:off x="457200" y="836712"/>
            <a:ext cx="7859216" cy="5637240"/>
          </a:xfrm>
        </p:spPr>
        <p:txBody>
          <a:bodyPr>
            <a:normAutofit fontScale="92500" lnSpcReduction="20000"/>
          </a:bodyPr>
          <a:lstStyle/>
          <a:p>
            <a:pPr marL="0" indent="0">
              <a:buNone/>
            </a:pPr>
            <a:r>
              <a:rPr lang="ru-RU" b="1" dirty="0" smtClean="0">
                <a:solidFill>
                  <a:srgbClr val="FF0000"/>
                </a:solidFill>
              </a:rPr>
              <a:t>Корректное цитирование в тексте:</a:t>
            </a:r>
          </a:p>
          <a:p>
            <a:pPr marL="0" indent="0">
              <a:buNone/>
            </a:pPr>
            <a:r>
              <a:rPr lang="ru-RU" dirty="0" smtClean="0"/>
              <a:t>- цитирование в кавычках и ссылка на автора;</a:t>
            </a:r>
          </a:p>
          <a:p>
            <a:pPr marL="0" indent="0">
              <a:buNone/>
            </a:pPr>
            <a:r>
              <a:rPr lang="ru-RU" dirty="0" smtClean="0"/>
              <a:t>- цитирование без кавычек со ссылкой на источник</a:t>
            </a:r>
          </a:p>
          <a:p>
            <a:pPr marL="0" indent="0">
              <a:buNone/>
            </a:pPr>
            <a:r>
              <a:rPr lang="ru-RU" b="1" dirty="0" smtClean="0">
                <a:solidFill>
                  <a:srgbClr val="FF0000"/>
                </a:solidFill>
              </a:rPr>
              <a:t>Примеры корректного цитирования:</a:t>
            </a:r>
          </a:p>
          <a:p>
            <a:pPr marL="0" indent="0">
              <a:buNone/>
            </a:pPr>
            <a:r>
              <a:rPr lang="ru-RU" dirty="0" smtClean="0"/>
              <a:t>Несмотря на многочисленные теории в области спорта, данная проблема остается открытой для научного общества. По мнению  Иванова «…………… Эти данные…….» </a:t>
            </a:r>
            <a:r>
              <a:rPr lang="en-US" dirty="0" smtClean="0"/>
              <a:t>[96, c. 178].</a:t>
            </a:r>
          </a:p>
          <a:p>
            <a:pPr marL="0" lvl="0" indent="0">
              <a:buClr>
                <a:srgbClr val="FE8637"/>
              </a:buClr>
              <a:buNone/>
            </a:pPr>
            <a:r>
              <a:rPr lang="ru-RU" dirty="0">
                <a:solidFill>
                  <a:prstClr val="black"/>
                </a:solidFill>
              </a:rPr>
              <a:t>Несмотря на многочисленные теории </a:t>
            </a:r>
            <a:r>
              <a:rPr lang="ru-RU" dirty="0" smtClean="0"/>
              <a:t>в области спорта</a:t>
            </a:r>
            <a:r>
              <a:rPr lang="ru-RU" dirty="0" smtClean="0">
                <a:solidFill>
                  <a:prstClr val="black"/>
                </a:solidFill>
              </a:rPr>
              <a:t>, </a:t>
            </a:r>
            <a:r>
              <a:rPr lang="ru-RU" dirty="0">
                <a:solidFill>
                  <a:prstClr val="black"/>
                </a:solidFill>
              </a:rPr>
              <a:t>данная проблема остается открытой для научного общества. По мнению  Иванова </a:t>
            </a:r>
            <a:r>
              <a:rPr lang="ru-RU" dirty="0" smtClean="0">
                <a:solidFill>
                  <a:prstClr val="black"/>
                </a:solidFill>
              </a:rPr>
              <a:t>……………. Эти данные………. </a:t>
            </a:r>
            <a:r>
              <a:rPr lang="en-US" dirty="0">
                <a:solidFill>
                  <a:prstClr val="black"/>
                </a:solidFill>
              </a:rPr>
              <a:t>[96, c. 178</a:t>
            </a:r>
            <a:r>
              <a:rPr lang="en-US" dirty="0" smtClean="0">
                <a:solidFill>
                  <a:prstClr val="black"/>
                </a:solidFill>
              </a:rPr>
              <a:t>].</a:t>
            </a:r>
            <a:endParaRPr lang="ru-RU" dirty="0" smtClean="0">
              <a:solidFill>
                <a:prstClr val="black"/>
              </a:solidFill>
            </a:endParaRPr>
          </a:p>
          <a:p>
            <a:pPr marL="0" lvl="0" indent="0">
              <a:buClr>
                <a:srgbClr val="FE8637"/>
              </a:buClr>
              <a:buNone/>
            </a:pPr>
            <a:r>
              <a:rPr lang="ru-RU" b="1" dirty="0" smtClean="0">
                <a:solidFill>
                  <a:srgbClr val="FF0000"/>
                </a:solidFill>
              </a:rPr>
              <a:t>Пример некорректного цитирования</a:t>
            </a:r>
          </a:p>
          <a:p>
            <a:pPr marL="0" lvl="0" indent="0">
              <a:buClr>
                <a:srgbClr val="FE8637"/>
              </a:buClr>
              <a:buNone/>
            </a:pPr>
            <a:r>
              <a:rPr lang="ru-RU" dirty="0">
                <a:solidFill>
                  <a:prstClr val="black"/>
                </a:solidFill>
              </a:rPr>
              <a:t>Несмотря на многочисленные теории </a:t>
            </a:r>
            <a:r>
              <a:rPr lang="ru-RU" dirty="0" smtClean="0"/>
              <a:t>в области спорта</a:t>
            </a:r>
            <a:r>
              <a:rPr lang="ru-RU" dirty="0" smtClean="0">
                <a:solidFill>
                  <a:prstClr val="black"/>
                </a:solidFill>
              </a:rPr>
              <a:t>, </a:t>
            </a:r>
            <a:r>
              <a:rPr lang="ru-RU" dirty="0">
                <a:solidFill>
                  <a:prstClr val="black"/>
                </a:solidFill>
              </a:rPr>
              <a:t>данная проблема остается открытой для научного общества. По мнению  Иванова </a:t>
            </a:r>
            <a:r>
              <a:rPr lang="ru-RU" dirty="0" smtClean="0">
                <a:solidFill>
                  <a:prstClr val="black"/>
                </a:solidFill>
              </a:rPr>
              <a:t>…………….</a:t>
            </a:r>
            <a:r>
              <a:rPr lang="en-US" dirty="0">
                <a:solidFill>
                  <a:prstClr val="black"/>
                </a:solidFill>
              </a:rPr>
              <a:t> [96, c. 178</a:t>
            </a:r>
            <a:r>
              <a:rPr lang="en-US" dirty="0" smtClean="0">
                <a:solidFill>
                  <a:prstClr val="black"/>
                </a:solidFill>
              </a:rPr>
              <a:t>]</a:t>
            </a:r>
            <a:r>
              <a:rPr lang="ru-RU" dirty="0" smtClean="0">
                <a:solidFill>
                  <a:prstClr val="black"/>
                </a:solidFill>
              </a:rPr>
              <a:t>. </a:t>
            </a:r>
            <a:r>
              <a:rPr lang="ru-RU" dirty="0">
                <a:solidFill>
                  <a:prstClr val="black"/>
                </a:solidFill>
              </a:rPr>
              <a:t>Эти данные</a:t>
            </a:r>
            <a:r>
              <a:rPr lang="ru-RU" dirty="0" smtClean="0">
                <a:solidFill>
                  <a:prstClr val="black"/>
                </a:solidFill>
              </a:rPr>
              <a:t>……….</a:t>
            </a:r>
            <a:r>
              <a:rPr lang="en-US" dirty="0" smtClean="0">
                <a:solidFill>
                  <a:prstClr val="black"/>
                </a:solidFill>
              </a:rPr>
              <a:t>.</a:t>
            </a:r>
            <a:endParaRPr lang="ru-RU" b="1" dirty="0" smtClean="0">
              <a:solidFill>
                <a:prstClr val="black"/>
              </a:solidFill>
            </a:endParaRPr>
          </a:p>
          <a:p>
            <a:pPr marL="0" lvl="0" indent="0">
              <a:buClr>
                <a:srgbClr val="FE8637"/>
              </a:buClr>
              <a:buNone/>
            </a:pPr>
            <a:endParaRPr lang="en-US" dirty="0">
              <a:solidFill>
                <a:prstClr val="black"/>
              </a:solidFill>
            </a:endParaRPr>
          </a:p>
          <a:p>
            <a:pPr marL="0" indent="0">
              <a:buNone/>
            </a:pPr>
            <a:endParaRPr lang="ru-RU" dirty="0"/>
          </a:p>
        </p:txBody>
      </p:sp>
    </p:spTree>
    <p:extLst>
      <p:ext uri="{BB962C8B-B14F-4D97-AF65-F5344CB8AC3E}">
        <p14:creationId xmlns:p14="http://schemas.microsoft.com/office/powerpoint/2010/main" xmlns="" val="2372081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490066"/>
          </a:xfrm>
        </p:spPr>
        <p:txBody>
          <a:bodyPr>
            <a:normAutofit fontScale="90000"/>
          </a:bodyPr>
          <a:lstStyle/>
          <a:p>
            <a:pPr algn="r"/>
            <a:r>
              <a:rPr lang="ru-RU" dirty="0" smtClean="0"/>
              <a:t>продолжение</a:t>
            </a:r>
            <a:endParaRPr lang="ru-RU" dirty="0"/>
          </a:p>
        </p:txBody>
      </p:sp>
      <p:sp>
        <p:nvSpPr>
          <p:cNvPr id="3" name="Объект 2"/>
          <p:cNvSpPr>
            <a:spLocks noGrp="1"/>
          </p:cNvSpPr>
          <p:nvPr>
            <p:ph sz="quarter" idx="1"/>
          </p:nvPr>
        </p:nvSpPr>
        <p:spPr>
          <a:xfrm>
            <a:off x="539552" y="1484784"/>
            <a:ext cx="7859216" cy="4392488"/>
          </a:xfrm>
        </p:spPr>
        <p:txBody>
          <a:bodyPr>
            <a:normAutofit/>
          </a:bodyPr>
          <a:lstStyle/>
          <a:p>
            <a:pPr lvl="0">
              <a:buClr>
                <a:srgbClr val="FE8637"/>
              </a:buClr>
            </a:pPr>
            <a:r>
              <a:rPr lang="kk-KZ" sz="2000" b="1" dirty="0" smtClean="0">
                <a:solidFill>
                  <a:srgbClr val="FF0000"/>
                </a:solidFill>
              </a:rPr>
              <a:t>Примеры некорректного цитирования</a:t>
            </a:r>
          </a:p>
          <a:p>
            <a:pPr lvl="0">
              <a:buClr>
                <a:srgbClr val="FE8637"/>
              </a:buClr>
            </a:pPr>
            <a:r>
              <a:rPr lang="kk-KZ" sz="2000" dirty="0" smtClean="0">
                <a:solidFill>
                  <a:prstClr val="black"/>
                </a:solidFill>
              </a:rPr>
              <a:t>Например ученый Р.Смит в 1991 году  опубликовал научные результаты в журнале ХХХХХХ.</a:t>
            </a:r>
          </a:p>
          <a:p>
            <a:pPr lvl="0">
              <a:buClr>
                <a:srgbClr val="FE8637"/>
              </a:buClr>
            </a:pPr>
            <a:r>
              <a:rPr lang="kk-KZ" sz="2000" dirty="0" smtClean="0">
                <a:solidFill>
                  <a:prstClr val="black"/>
                </a:solidFill>
              </a:rPr>
              <a:t>Эти данные в 2002 году анализирует и ссылается на них  А. Ахметов в статье в журнале УУУУУУ</a:t>
            </a:r>
          </a:p>
          <a:p>
            <a:pPr lvl="0">
              <a:buClr>
                <a:srgbClr val="FE8637"/>
              </a:buClr>
            </a:pPr>
            <a:r>
              <a:rPr lang="kk-KZ" sz="2000" dirty="0" smtClean="0">
                <a:solidFill>
                  <a:prstClr val="black"/>
                </a:solidFill>
              </a:rPr>
              <a:t>Докторант Л. Петров в 2015 году приводит в диссертации полностью текст-анализ из статьи А.Ахметова из журнала УУУУУУ 2002 года, но ставит  ссылку на статью Р.Смита 1991 года из журнала ХХХХХХ.</a:t>
            </a:r>
          </a:p>
          <a:p>
            <a:pPr lvl="0">
              <a:buClr>
                <a:srgbClr val="FE8637"/>
              </a:buClr>
            </a:pPr>
            <a:r>
              <a:rPr lang="kk-KZ" sz="2000" dirty="0" smtClean="0">
                <a:solidFill>
                  <a:prstClr val="black"/>
                </a:solidFill>
              </a:rPr>
              <a:t>Таким образом, докторант Л.Петров допускает плагиат, так как он выдает за свой труд анализ другого автора А.Ахметова.</a:t>
            </a:r>
          </a:p>
          <a:p>
            <a:pPr lvl="0">
              <a:buClr>
                <a:srgbClr val="FE8637"/>
              </a:buClr>
            </a:pPr>
            <a:endParaRPr lang="kk-KZ" sz="2000" dirty="0" smtClean="0">
              <a:solidFill>
                <a:prstClr val="black"/>
              </a:solidFill>
            </a:endParaRPr>
          </a:p>
          <a:p>
            <a:pPr lvl="0">
              <a:buClr>
                <a:srgbClr val="FE8637"/>
              </a:buClr>
            </a:pPr>
            <a:endParaRPr lang="kk-KZ" sz="2000" dirty="0" smtClean="0">
              <a:solidFill>
                <a:prstClr val="black"/>
              </a:solidFill>
            </a:endParaRPr>
          </a:p>
          <a:p>
            <a:endParaRPr lang="ru-RU" dirty="0"/>
          </a:p>
        </p:txBody>
      </p:sp>
    </p:spTree>
    <p:extLst>
      <p:ext uri="{BB962C8B-B14F-4D97-AF65-F5344CB8AC3E}">
        <p14:creationId xmlns:p14="http://schemas.microsoft.com/office/powerpoint/2010/main" xmlns="" val="413137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lstStyle/>
          <a:p>
            <a:pPr algn="r"/>
            <a:r>
              <a:rPr lang="ru-RU" dirty="0" smtClean="0"/>
              <a:t>продолжение</a:t>
            </a:r>
            <a:endParaRPr lang="ru-RU" dirty="0"/>
          </a:p>
        </p:txBody>
      </p:sp>
      <p:sp>
        <p:nvSpPr>
          <p:cNvPr id="3" name="Объект 2"/>
          <p:cNvSpPr>
            <a:spLocks noGrp="1"/>
          </p:cNvSpPr>
          <p:nvPr>
            <p:ph sz="quarter" idx="1"/>
          </p:nvPr>
        </p:nvSpPr>
        <p:spPr>
          <a:xfrm>
            <a:off x="611560" y="1484784"/>
            <a:ext cx="7787208" cy="3672408"/>
          </a:xfrm>
        </p:spPr>
        <p:txBody>
          <a:bodyPr>
            <a:normAutofit lnSpcReduction="10000"/>
          </a:bodyPr>
          <a:lstStyle/>
          <a:p>
            <a:pPr lvl="0">
              <a:buClr>
                <a:srgbClr val="FE8637"/>
              </a:buClr>
            </a:pPr>
            <a:r>
              <a:rPr lang="kk-KZ" sz="2000" b="1" dirty="0" smtClean="0">
                <a:solidFill>
                  <a:srgbClr val="FF0000"/>
                </a:solidFill>
              </a:rPr>
              <a:t>Примеры некорректного цитирования</a:t>
            </a:r>
          </a:p>
          <a:p>
            <a:pPr lvl="0">
              <a:buClr>
                <a:srgbClr val="FE8637"/>
              </a:buClr>
            </a:pPr>
            <a:r>
              <a:rPr lang="kk-KZ" sz="2000" dirty="0" smtClean="0">
                <a:solidFill>
                  <a:prstClr val="black"/>
                </a:solidFill>
              </a:rPr>
              <a:t>Например </a:t>
            </a:r>
            <a:r>
              <a:rPr lang="kk-KZ" sz="2000" dirty="0">
                <a:solidFill>
                  <a:prstClr val="black"/>
                </a:solidFill>
              </a:rPr>
              <a:t>ученый Р.Смит в 1991 году  опубликовал научные результаты в журнале ХХХХХХ.</a:t>
            </a:r>
          </a:p>
          <a:p>
            <a:pPr lvl="0">
              <a:buClr>
                <a:srgbClr val="FE8637"/>
              </a:buClr>
            </a:pPr>
            <a:r>
              <a:rPr lang="kk-KZ" sz="2000" dirty="0">
                <a:solidFill>
                  <a:prstClr val="black"/>
                </a:solidFill>
              </a:rPr>
              <a:t>Эти данные в 2002 году </a:t>
            </a:r>
            <a:r>
              <a:rPr lang="kk-KZ" sz="2000" dirty="0" smtClean="0">
                <a:solidFill>
                  <a:prstClr val="black"/>
                </a:solidFill>
              </a:rPr>
              <a:t>приводит А</a:t>
            </a:r>
            <a:r>
              <a:rPr lang="kk-KZ" sz="2000" dirty="0">
                <a:solidFill>
                  <a:prstClr val="black"/>
                </a:solidFill>
              </a:rPr>
              <a:t>. </a:t>
            </a:r>
            <a:r>
              <a:rPr lang="kk-KZ" sz="2000" dirty="0" smtClean="0">
                <a:solidFill>
                  <a:prstClr val="black"/>
                </a:solidFill>
              </a:rPr>
              <a:t>Ахметов </a:t>
            </a:r>
            <a:r>
              <a:rPr lang="kk-KZ" sz="2000" dirty="0">
                <a:solidFill>
                  <a:prstClr val="black"/>
                </a:solidFill>
              </a:rPr>
              <a:t>в статье в журнале </a:t>
            </a:r>
            <a:r>
              <a:rPr lang="kk-KZ" sz="2000" dirty="0" smtClean="0">
                <a:solidFill>
                  <a:prstClr val="black"/>
                </a:solidFill>
              </a:rPr>
              <a:t>УУУУУУ, но не ссылается на Р.Смита, то есть допускает плагиат в статье.</a:t>
            </a:r>
            <a:endParaRPr lang="kk-KZ" sz="2000" dirty="0">
              <a:solidFill>
                <a:prstClr val="black"/>
              </a:solidFill>
            </a:endParaRPr>
          </a:p>
          <a:p>
            <a:pPr lvl="0">
              <a:buClr>
                <a:srgbClr val="FE8637"/>
              </a:buClr>
            </a:pPr>
            <a:r>
              <a:rPr lang="kk-KZ" sz="2000" dirty="0" smtClean="0">
                <a:solidFill>
                  <a:prstClr val="black"/>
                </a:solidFill>
              </a:rPr>
              <a:t>В </a:t>
            </a:r>
            <a:r>
              <a:rPr lang="kk-KZ" sz="2000" dirty="0">
                <a:solidFill>
                  <a:prstClr val="black"/>
                </a:solidFill>
              </a:rPr>
              <a:t>2015 году </a:t>
            </a:r>
            <a:r>
              <a:rPr lang="kk-KZ" sz="2000" dirty="0" smtClean="0">
                <a:solidFill>
                  <a:prstClr val="black"/>
                </a:solidFill>
              </a:rPr>
              <a:t>А. Ахметов ссылается в диссертации на свою статью из </a:t>
            </a:r>
            <a:r>
              <a:rPr lang="kk-KZ" sz="2000" dirty="0">
                <a:solidFill>
                  <a:prstClr val="black"/>
                </a:solidFill>
              </a:rPr>
              <a:t>журнала УУУУУУ 2002 года, </a:t>
            </a:r>
            <a:r>
              <a:rPr lang="kk-KZ" sz="2000" dirty="0" smtClean="0">
                <a:solidFill>
                  <a:prstClr val="black"/>
                </a:solidFill>
              </a:rPr>
              <a:t>и не ссылается на </a:t>
            </a:r>
            <a:r>
              <a:rPr lang="kk-KZ" sz="2000" dirty="0">
                <a:solidFill>
                  <a:prstClr val="black"/>
                </a:solidFill>
              </a:rPr>
              <a:t>статью Р.Смита 1991 года из журнала ХХХХХХ.</a:t>
            </a:r>
          </a:p>
          <a:p>
            <a:pPr lvl="0">
              <a:buClr>
                <a:srgbClr val="FE8637"/>
              </a:buClr>
            </a:pPr>
            <a:r>
              <a:rPr lang="kk-KZ" sz="2000" dirty="0">
                <a:solidFill>
                  <a:prstClr val="black"/>
                </a:solidFill>
              </a:rPr>
              <a:t>Таким образом, докторант </a:t>
            </a:r>
            <a:r>
              <a:rPr lang="kk-KZ" sz="2000" dirty="0" smtClean="0">
                <a:solidFill>
                  <a:prstClr val="black"/>
                </a:solidFill>
              </a:rPr>
              <a:t>А.Ахметов </a:t>
            </a:r>
            <a:r>
              <a:rPr lang="kk-KZ" sz="2000" dirty="0">
                <a:solidFill>
                  <a:prstClr val="black"/>
                </a:solidFill>
              </a:rPr>
              <a:t>допускает </a:t>
            </a:r>
            <a:r>
              <a:rPr lang="kk-KZ" sz="2000" dirty="0" smtClean="0">
                <a:solidFill>
                  <a:prstClr val="black"/>
                </a:solidFill>
              </a:rPr>
              <a:t>двойной плагиат, как в статье, так и в диссертации.  </a:t>
            </a:r>
            <a:endParaRPr lang="ru-RU" dirty="0"/>
          </a:p>
        </p:txBody>
      </p:sp>
    </p:spTree>
    <p:extLst>
      <p:ext uri="{BB962C8B-B14F-4D97-AF65-F5344CB8AC3E}">
        <p14:creationId xmlns:p14="http://schemas.microsoft.com/office/powerpoint/2010/main" xmlns="" val="3195165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lstStyle/>
          <a:p>
            <a:pPr algn="r"/>
            <a:r>
              <a:rPr lang="ru-RU" dirty="0" smtClean="0"/>
              <a:t>продолжение</a:t>
            </a:r>
            <a:endParaRPr lang="ru-RU" dirty="0"/>
          </a:p>
        </p:txBody>
      </p:sp>
      <p:sp>
        <p:nvSpPr>
          <p:cNvPr id="3" name="Объект 2"/>
          <p:cNvSpPr>
            <a:spLocks noGrp="1"/>
          </p:cNvSpPr>
          <p:nvPr>
            <p:ph sz="quarter" idx="1"/>
          </p:nvPr>
        </p:nvSpPr>
        <p:spPr>
          <a:xfrm>
            <a:off x="457200" y="1124744"/>
            <a:ext cx="7787208" cy="4536504"/>
          </a:xfrm>
        </p:spPr>
        <p:txBody>
          <a:bodyPr>
            <a:normAutofit fontScale="25000" lnSpcReduction="20000"/>
          </a:bodyPr>
          <a:lstStyle/>
          <a:p>
            <a:pPr marL="0" lvl="0" indent="0">
              <a:spcBef>
                <a:spcPts val="0"/>
              </a:spcBef>
              <a:buClrTx/>
              <a:buSzTx/>
              <a:buNone/>
            </a:pPr>
            <a:r>
              <a:rPr lang="ru-RU" sz="8000" b="1" dirty="0" smtClean="0">
                <a:solidFill>
                  <a:srgbClr val="FF0000"/>
                </a:solidFill>
                <a:latin typeface="Times New Roman"/>
                <a:ea typeface="Times New Roman"/>
              </a:rPr>
              <a:t>Другие формы плагиата</a:t>
            </a:r>
          </a:p>
          <a:p>
            <a:pPr marL="0" lvl="0" indent="0">
              <a:spcBef>
                <a:spcPts val="0"/>
              </a:spcBef>
              <a:buClrTx/>
              <a:buSzTx/>
              <a:buNone/>
            </a:pPr>
            <a:endParaRPr lang="ru-RU" sz="8000" b="1" dirty="0">
              <a:latin typeface="Times New Roman"/>
              <a:ea typeface="Times New Roman"/>
            </a:endParaRPr>
          </a:p>
          <a:p>
            <a:pPr marL="0" lvl="0" indent="0">
              <a:spcBef>
                <a:spcPts val="0"/>
              </a:spcBef>
              <a:buClrTx/>
              <a:buSzTx/>
              <a:buNone/>
            </a:pPr>
            <a:r>
              <a:rPr lang="ru-RU" sz="8000" b="1" dirty="0" smtClean="0">
                <a:solidFill>
                  <a:srgbClr val="FF0000"/>
                </a:solidFill>
                <a:latin typeface="Times New Roman"/>
                <a:ea typeface="Times New Roman"/>
              </a:rPr>
              <a:t>Перевод с другого языка на казахский или русский</a:t>
            </a:r>
            <a:r>
              <a:rPr lang="ru-RU" sz="8000" b="1" dirty="0" smtClean="0">
                <a:latin typeface="Times New Roman"/>
                <a:ea typeface="Times New Roman"/>
              </a:rPr>
              <a:t>.</a:t>
            </a:r>
          </a:p>
          <a:p>
            <a:pPr marL="0" lvl="0" indent="0">
              <a:spcBef>
                <a:spcPts val="0"/>
              </a:spcBef>
              <a:buClrTx/>
              <a:buSzTx/>
              <a:buNone/>
            </a:pPr>
            <a:r>
              <a:rPr lang="ru-RU" sz="8000" dirty="0" smtClean="0">
                <a:latin typeface="Times New Roman"/>
                <a:ea typeface="Times New Roman"/>
              </a:rPr>
              <a:t>В одной из диссертаций определение объекта, предмета, цели, задач исследования, основных выводов было переведено из диссертаций  защищенных ранее на русском языке. </a:t>
            </a:r>
          </a:p>
          <a:p>
            <a:pPr marL="0" lvl="0" indent="0">
              <a:spcBef>
                <a:spcPts val="0"/>
              </a:spcBef>
              <a:buClrTx/>
              <a:buSzTx/>
              <a:buNone/>
            </a:pPr>
            <a:endParaRPr lang="ru-RU" sz="8000" dirty="0" smtClean="0">
              <a:latin typeface="Times New Roman"/>
              <a:ea typeface="Times New Roman"/>
            </a:endParaRPr>
          </a:p>
          <a:p>
            <a:pPr marL="0" lvl="0" indent="0">
              <a:spcBef>
                <a:spcPts val="0"/>
              </a:spcBef>
              <a:buClrTx/>
              <a:buSzTx/>
              <a:buNone/>
            </a:pPr>
            <a:r>
              <a:rPr lang="ru-RU" sz="8000" b="1" dirty="0" smtClean="0">
                <a:solidFill>
                  <a:srgbClr val="FF0000"/>
                </a:solidFill>
                <a:latin typeface="Times New Roman"/>
                <a:ea typeface="Times New Roman"/>
              </a:rPr>
              <a:t>Перефразирование</a:t>
            </a:r>
            <a:r>
              <a:rPr lang="ru-RU" sz="8000" dirty="0" smtClean="0">
                <a:latin typeface="Times New Roman"/>
                <a:ea typeface="Times New Roman"/>
              </a:rPr>
              <a:t> - использование </a:t>
            </a:r>
            <a:r>
              <a:rPr lang="ru-RU" sz="8000" dirty="0">
                <a:latin typeface="Times New Roman"/>
                <a:ea typeface="Times New Roman"/>
              </a:rPr>
              <a:t>чужого текста с синонимической заменой слов и выражений без изменения </a:t>
            </a:r>
            <a:r>
              <a:rPr lang="ru-RU" sz="8000" dirty="0" smtClean="0">
                <a:latin typeface="Times New Roman"/>
                <a:ea typeface="Times New Roman"/>
              </a:rPr>
              <a:t>смысла или перефразирование </a:t>
            </a:r>
            <a:endParaRPr lang="kk-KZ" sz="8000" dirty="0" smtClean="0">
              <a:solidFill>
                <a:prstClr val="black"/>
              </a:solidFill>
            </a:endParaRPr>
          </a:p>
          <a:p>
            <a:pPr marL="0" lvl="0" indent="0">
              <a:spcBef>
                <a:spcPts val="0"/>
              </a:spcBef>
              <a:buClrTx/>
              <a:buSzTx/>
              <a:buNone/>
            </a:pPr>
            <a:endParaRPr lang="kk-KZ" sz="8000" dirty="0" smtClean="0">
              <a:solidFill>
                <a:prstClr val="black"/>
              </a:solidFill>
            </a:endParaRPr>
          </a:p>
          <a:p>
            <a:pPr marL="0" lvl="0" indent="0">
              <a:spcBef>
                <a:spcPts val="0"/>
              </a:spcBef>
              <a:buClrTx/>
              <a:buSzTx/>
              <a:buNone/>
            </a:pPr>
            <a:r>
              <a:rPr lang="kk-KZ" sz="8000" b="1" dirty="0" smtClean="0">
                <a:solidFill>
                  <a:srgbClr val="FF0000"/>
                </a:solidFill>
              </a:rPr>
              <a:t>Компиляция</a:t>
            </a:r>
            <a:r>
              <a:rPr lang="kk-KZ" sz="8000" b="1" dirty="0" smtClean="0">
                <a:solidFill>
                  <a:prstClr val="black"/>
                </a:solidFill>
              </a:rPr>
              <a:t> </a:t>
            </a:r>
            <a:r>
              <a:rPr lang="kk-KZ" sz="8000" dirty="0" smtClean="0">
                <a:solidFill>
                  <a:prstClr val="black"/>
                </a:solidFill>
              </a:rPr>
              <a:t> </a:t>
            </a:r>
            <a:r>
              <a:rPr lang="kk-KZ" sz="8000" dirty="0">
                <a:solidFill>
                  <a:prstClr val="black"/>
                </a:solidFill>
              </a:rPr>
              <a:t>- не нарушаются правила цитирования, но приращения нового знания   практически не происходит, а проведение поискового научного исследования фактически имитируется. </a:t>
            </a:r>
            <a:r>
              <a:rPr lang="kk-KZ" sz="8000" dirty="0" smtClean="0">
                <a:solidFill>
                  <a:prstClr val="black"/>
                </a:solidFill>
              </a:rPr>
              <a:t>Например </a:t>
            </a:r>
            <a:r>
              <a:rPr lang="kk-KZ" sz="8000" dirty="0">
                <a:solidFill>
                  <a:prstClr val="black"/>
                </a:solidFill>
              </a:rPr>
              <a:t>когда параграф заканчивается не выводом, а </a:t>
            </a:r>
            <a:r>
              <a:rPr lang="kk-KZ" sz="8000" dirty="0" smtClean="0">
                <a:solidFill>
                  <a:prstClr val="black"/>
                </a:solidFill>
              </a:rPr>
              <a:t>цитатой, </a:t>
            </a:r>
            <a:r>
              <a:rPr lang="kk-KZ" sz="8000" dirty="0">
                <a:solidFill>
                  <a:prstClr val="black"/>
                </a:solidFill>
              </a:rPr>
              <a:t>либо несколькими абзацами  общих </a:t>
            </a:r>
            <a:r>
              <a:rPr lang="kk-KZ" sz="8000" dirty="0" smtClean="0">
                <a:solidFill>
                  <a:prstClr val="black"/>
                </a:solidFill>
              </a:rPr>
              <a:t>рассуждений</a:t>
            </a:r>
            <a:r>
              <a:rPr lang="kk-KZ" sz="8000" smtClean="0">
                <a:solidFill>
                  <a:prstClr val="black"/>
                </a:solidFill>
              </a:rPr>
              <a:t>. </a:t>
            </a:r>
            <a:endParaRPr lang="ru-RU" dirty="0"/>
          </a:p>
        </p:txBody>
      </p:sp>
    </p:spTree>
    <p:extLst>
      <p:ext uri="{BB962C8B-B14F-4D97-AF65-F5344CB8AC3E}">
        <p14:creationId xmlns:p14="http://schemas.microsoft.com/office/powerpoint/2010/main" xmlns="" val="940759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82660"/>
          </a:xfrm>
        </p:spPr>
        <p:txBody>
          <a:bodyPr>
            <a:noAutofit/>
          </a:bodyPr>
          <a:lstStyle/>
          <a:p>
            <a:pPr algn="ctr"/>
            <a:r>
              <a:rPr lang="ru-RU" sz="2400" b="1" dirty="0" smtClean="0">
                <a:solidFill>
                  <a:schemeClr val="tx1"/>
                </a:solidFill>
                <a:latin typeface="Times New Roman" pitchFamily="18" charset="0"/>
                <a:cs typeface="Times New Roman" pitchFamily="18" charset="0"/>
              </a:rPr>
              <a:t>Количество приказов ККСОН МОН РК об отказе в присуждении степени доктора философии (P</a:t>
            </a:r>
            <a:r>
              <a:rPr lang="en-US" sz="2400" b="1" dirty="0" smtClean="0">
                <a:solidFill>
                  <a:schemeClr val="tx1"/>
                </a:solidFill>
                <a:latin typeface="Times New Roman" pitchFamily="18" charset="0"/>
                <a:cs typeface="Times New Roman" pitchFamily="18" charset="0"/>
              </a:rPr>
              <a:t>h</a:t>
            </a:r>
            <a:r>
              <a:rPr lang="ru-RU" sz="2400" b="1" dirty="0" smtClean="0">
                <a:solidFill>
                  <a:schemeClr val="tx1"/>
                </a:solidFill>
                <a:latin typeface="Times New Roman" pitchFamily="18" charset="0"/>
                <a:cs typeface="Times New Roman" pitchFamily="18" charset="0"/>
              </a:rPr>
              <a:t>D) (данные за 1-е полугодие 2017г.)</a:t>
            </a:r>
            <a:endParaRPr lang="ru-RU" sz="2400" b="1" dirty="0">
              <a:solidFill>
                <a:schemeClr val="tx1"/>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nvPr>
        </p:nvGraphicFramePr>
        <p:xfrm>
          <a:off x="457200" y="1357299"/>
          <a:ext cx="7467600" cy="5363541"/>
        </p:xfrm>
        <a:graphic>
          <a:graphicData uri="http://schemas.openxmlformats.org/drawingml/2006/table">
            <a:tbl>
              <a:tblPr firstRow="1" bandRow="1">
                <a:tableStyleId>{5C22544A-7EE6-4342-B048-85BDC9FD1C3A}</a:tableStyleId>
              </a:tblPr>
              <a:tblGrid>
                <a:gridCol w="614338">
                  <a:extLst>
                    <a:ext uri="{9D8B030D-6E8A-4147-A177-3AD203B41FA5}">
                      <a16:colId xmlns:a16="http://schemas.microsoft.com/office/drawing/2014/main" xmlns="" val="20000"/>
                    </a:ext>
                  </a:extLst>
                </a:gridCol>
                <a:gridCol w="4364062">
                  <a:extLst>
                    <a:ext uri="{9D8B030D-6E8A-4147-A177-3AD203B41FA5}">
                      <a16:colId xmlns:a16="http://schemas.microsoft.com/office/drawing/2014/main" xmlns="" val="20001"/>
                    </a:ext>
                  </a:extLst>
                </a:gridCol>
                <a:gridCol w="2489200">
                  <a:extLst>
                    <a:ext uri="{9D8B030D-6E8A-4147-A177-3AD203B41FA5}">
                      <a16:colId xmlns:a16="http://schemas.microsoft.com/office/drawing/2014/main" xmlns="" val="20002"/>
                    </a:ext>
                  </a:extLst>
                </a:gridCol>
              </a:tblGrid>
              <a:tr h="388431">
                <a:tc>
                  <a:txBody>
                    <a:bodyPr/>
                    <a:lstStyle/>
                    <a:p>
                      <a:r>
                        <a:rPr lang="ru-RU" dirty="0" smtClean="0"/>
                        <a:t>№</a:t>
                      </a:r>
                      <a:endParaRPr lang="ru-RU" dirty="0"/>
                    </a:p>
                  </a:txBody>
                  <a:tcPr/>
                </a:tc>
                <a:tc>
                  <a:txBody>
                    <a:bodyPr/>
                    <a:lstStyle/>
                    <a:p>
                      <a:r>
                        <a:rPr lang="ru-RU" dirty="0" smtClean="0"/>
                        <a:t>Наименование специальности</a:t>
                      </a:r>
                      <a:endParaRPr lang="ru-RU" dirty="0"/>
                    </a:p>
                  </a:txBody>
                  <a:tcPr/>
                </a:tc>
                <a:tc>
                  <a:txBody>
                    <a:bodyPr/>
                    <a:lstStyle/>
                    <a:p>
                      <a:r>
                        <a:rPr lang="ru-RU" dirty="0" smtClean="0"/>
                        <a:t>Количество</a:t>
                      </a:r>
                      <a:endParaRPr lang="ru-RU" dirty="0"/>
                    </a:p>
                  </a:txBody>
                  <a:tcPr/>
                </a:tc>
                <a:extLst>
                  <a:ext uri="{0D108BD9-81ED-4DB2-BD59-A6C34878D82A}">
                    <a16:rowId xmlns:a16="http://schemas.microsoft.com/office/drawing/2014/main" xmlns="" val="10000"/>
                  </a:ext>
                </a:extLst>
              </a:tr>
              <a:tr h="388431">
                <a:tc>
                  <a:txBody>
                    <a:bodyPr/>
                    <a:lstStyle/>
                    <a:p>
                      <a:r>
                        <a:rPr lang="ru-RU" dirty="0" smtClean="0"/>
                        <a:t>1</a:t>
                      </a:r>
                      <a:endParaRPr lang="ru-RU" dirty="0"/>
                    </a:p>
                  </a:txBody>
                  <a:tcPr>
                    <a:solidFill>
                      <a:srgbClr val="FFFF00"/>
                    </a:solidFill>
                  </a:tcPr>
                </a:tc>
                <a:tc>
                  <a:txBody>
                    <a:bodyPr/>
                    <a:lstStyle/>
                    <a:p>
                      <a:r>
                        <a:rPr lang="ru-RU" b="1" dirty="0" smtClean="0"/>
                        <a:t>Педагогика и психология</a:t>
                      </a:r>
                      <a:endParaRPr lang="ru-RU" b="1" dirty="0"/>
                    </a:p>
                  </a:txBody>
                  <a:tcPr>
                    <a:solidFill>
                      <a:srgbClr val="FFFF00"/>
                    </a:solidFill>
                  </a:tcPr>
                </a:tc>
                <a:tc>
                  <a:txBody>
                    <a:bodyPr/>
                    <a:lstStyle/>
                    <a:p>
                      <a:pPr algn="ctr"/>
                      <a:r>
                        <a:rPr lang="ru-RU" b="1" dirty="0" smtClean="0"/>
                        <a:t>3</a:t>
                      </a:r>
                      <a:endParaRPr lang="ru-RU" b="1" dirty="0"/>
                    </a:p>
                  </a:txBody>
                  <a:tcPr>
                    <a:solidFill>
                      <a:srgbClr val="FFFF00"/>
                    </a:solidFill>
                  </a:tcPr>
                </a:tc>
                <a:extLst>
                  <a:ext uri="{0D108BD9-81ED-4DB2-BD59-A6C34878D82A}">
                    <a16:rowId xmlns:a16="http://schemas.microsoft.com/office/drawing/2014/main" xmlns="" val="10001"/>
                  </a:ext>
                </a:extLst>
              </a:tr>
              <a:tr h="388431">
                <a:tc>
                  <a:txBody>
                    <a:bodyPr/>
                    <a:lstStyle/>
                    <a:p>
                      <a:r>
                        <a:rPr lang="ru-RU" dirty="0" smtClean="0"/>
                        <a:t>2</a:t>
                      </a:r>
                      <a:endParaRPr lang="ru-RU" dirty="0"/>
                    </a:p>
                  </a:txBody>
                  <a:tcPr/>
                </a:tc>
                <a:tc>
                  <a:txBody>
                    <a:bodyPr/>
                    <a:lstStyle/>
                    <a:p>
                      <a:r>
                        <a:rPr lang="ru-RU" dirty="0" smtClean="0"/>
                        <a:t>Медицина</a:t>
                      </a:r>
                      <a:endParaRPr lang="ru-RU" dirty="0"/>
                    </a:p>
                  </a:txBody>
                  <a:tcPr/>
                </a:tc>
                <a:tc>
                  <a:txBody>
                    <a:bodyPr/>
                    <a:lstStyle/>
                    <a:p>
                      <a:pPr algn="ctr"/>
                      <a:r>
                        <a:rPr lang="ru-RU" dirty="0" smtClean="0"/>
                        <a:t>3</a:t>
                      </a:r>
                      <a:endParaRPr lang="ru-RU" dirty="0"/>
                    </a:p>
                  </a:txBody>
                  <a:tcPr/>
                </a:tc>
                <a:extLst>
                  <a:ext uri="{0D108BD9-81ED-4DB2-BD59-A6C34878D82A}">
                    <a16:rowId xmlns:a16="http://schemas.microsoft.com/office/drawing/2014/main" xmlns="" val="10002"/>
                  </a:ext>
                </a:extLst>
              </a:tr>
              <a:tr h="388431">
                <a:tc>
                  <a:txBody>
                    <a:bodyPr/>
                    <a:lstStyle/>
                    <a:p>
                      <a:r>
                        <a:rPr lang="ru-RU" dirty="0" smtClean="0"/>
                        <a:t>3</a:t>
                      </a:r>
                      <a:endParaRPr lang="ru-RU" dirty="0"/>
                    </a:p>
                  </a:txBody>
                  <a:tcPr/>
                </a:tc>
                <a:tc>
                  <a:txBody>
                    <a:bodyPr/>
                    <a:lstStyle/>
                    <a:p>
                      <a:r>
                        <a:rPr lang="ru-RU" dirty="0" smtClean="0"/>
                        <a:t>Русский</a:t>
                      </a:r>
                      <a:r>
                        <a:rPr lang="ru-RU" baseline="0" dirty="0" smtClean="0"/>
                        <a:t> язык и литература</a:t>
                      </a:r>
                      <a:endParaRPr lang="ru-RU" dirty="0"/>
                    </a:p>
                  </a:txBody>
                  <a:tcPr/>
                </a:tc>
                <a:tc>
                  <a:txBody>
                    <a:bodyPr/>
                    <a:lstStyle/>
                    <a:p>
                      <a:pPr algn="ctr"/>
                      <a:r>
                        <a:rPr lang="ru-RU" dirty="0" smtClean="0"/>
                        <a:t>2</a:t>
                      </a:r>
                      <a:endParaRPr lang="ru-RU" dirty="0"/>
                    </a:p>
                  </a:txBody>
                  <a:tcPr/>
                </a:tc>
                <a:extLst>
                  <a:ext uri="{0D108BD9-81ED-4DB2-BD59-A6C34878D82A}">
                    <a16:rowId xmlns:a16="http://schemas.microsoft.com/office/drawing/2014/main" xmlns="" val="10003"/>
                  </a:ext>
                </a:extLst>
              </a:tr>
              <a:tr h="388431">
                <a:tc>
                  <a:txBody>
                    <a:bodyPr/>
                    <a:lstStyle/>
                    <a:p>
                      <a:r>
                        <a:rPr lang="ru-RU" dirty="0" smtClean="0"/>
                        <a:t>4</a:t>
                      </a:r>
                      <a:endParaRPr lang="ru-RU" dirty="0"/>
                    </a:p>
                  </a:txBody>
                  <a:tcPr/>
                </a:tc>
                <a:tc>
                  <a:txBody>
                    <a:bodyPr/>
                    <a:lstStyle/>
                    <a:p>
                      <a:r>
                        <a:rPr lang="ru-RU" dirty="0" smtClean="0"/>
                        <a:t>История</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4"/>
                  </a:ext>
                </a:extLst>
              </a:tr>
              <a:tr h="388431">
                <a:tc>
                  <a:txBody>
                    <a:bodyPr/>
                    <a:lstStyle/>
                    <a:p>
                      <a:r>
                        <a:rPr lang="ru-RU" dirty="0" smtClean="0"/>
                        <a:t>5</a:t>
                      </a:r>
                      <a:endParaRPr lang="ru-RU" dirty="0"/>
                    </a:p>
                  </a:txBody>
                  <a:tcPr/>
                </a:tc>
                <a:tc>
                  <a:txBody>
                    <a:bodyPr/>
                    <a:lstStyle/>
                    <a:p>
                      <a:r>
                        <a:rPr lang="ru-RU" dirty="0" smtClean="0"/>
                        <a:t>Общественное здравоохранение</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5"/>
                  </a:ext>
                </a:extLst>
              </a:tr>
              <a:tr h="388431">
                <a:tc>
                  <a:txBody>
                    <a:bodyPr/>
                    <a:lstStyle/>
                    <a:p>
                      <a:r>
                        <a:rPr lang="ru-RU" dirty="0" smtClean="0"/>
                        <a:t>6</a:t>
                      </a:r>
                      <a:endParaRPr lang="ru-RU" dirty="0"/>
                    </a:p>
                  </a:txBody>
                  <a:tcPr/>
                </a:tc>
                <a:tc>
                  <a:txBody>
                    <a:bodyPr/>
                    <a:lstStyle/>
                    <a:p>
                      <a:r>
                        <a:rPr lang="ru-RU" dirty="0" smtClean="0"/>
                        <a:t>Правоохранительная деятельность</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6"/>
                  </a:ext>
                </a:extLst>
              </a:tr>
              <a:tr h="388431">
                <a:tc>
                  <a:txBody>
                    <a:bodyPr/>
                    <a:lstStyle/>
                    <a:p>
                      <a:r>
                        <a:rPr lang="ru-RU" dirty="0" smtClean="0"/>
                        <a:t>7</a:t>
                      </a:r>
                      <a:endParaRPr lang="ru-RU" dirty="0"/>
                    </a:p>
                  </a:txBody>
                  <a:tcPr/>
                </a:tc>
                <a:tc>
                  <a:txBody>
                    <a:bodyPr/>
                    <a:lstStyle/>
                    <a:p>
                      <a:r>
                        <a:rPr lang="ru-RU" dirty="0" smtClean="0"/>
                        <a:t>Информационные системы</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7"/>
                  </a:ext>
                </a:extLst>
              </a:tr>
              <a:tr h="388431">
                <a:tc>
                  <a:txBody>
                    <a:bodyPr/>
                    <a:lstStyle/>
                    <a:p>
                      <a:r>
                        <a:rPr lang="ru-RU" dirty="0" smtClean="0"/>
                        <a:t>8</a:t>
                      </a:r>
                      <a:endParaRPr lang="ru-RU" dirty="0"/>
                    </a:p>
                  </a:txBody>
                  <a:tcPr/>
                </a:tc>
                <a:tc>
                  <a:txBody>
                    <a:bodyPr/>
                    <a:lstStyle/>
                    <a:p>
                      <a:r>
                        <a:rPr lang="ru-RU" dirty="0" smtClean="0"/>
                        <a:t>Гидротехническое строительство</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8"/>
                  </a:ext>
                </a:extLst>
              </a:tr>
              <a:tr h="388431">
                <a:tc>
                  <a:txBody>
                    <a:bodyPr/>
                    <a:lstStyle/>
                    <a:p>
                      <a:r>
                        <a:rPr lang="ru-RU" dirty="0" smtClean="0"/>
                        <a:t>9</a:t>
                      </a:r>
                      <a:endParaRPr lang="ru-RU" dirty="0"/>
                    </a:p>
                  </a:txBody>
                  <a:tcPr/>
                </a:tc>
                <a:tc>
                  <a:txBody>
                    <a:bodyPr/>
                    <a:lstStyle/>
                    <a:p>
                      <a:r>
                        <a:rPr lang="ru-RU" dirty="0" smtClean="0"/>
                        <a:t>Казахский язык и литература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9"/>
                  </a:ext>
                </a:extLst>
              </a:tr>
              <a:tr h="388431">
                <a:tc>
                  <a:txBody>
                    <a:bodyPr/>
                    <a:lstStyle/>
                    <a:p>
                      <a:r>
                        <a:rPr lang="ru-RU" dirty="0" smtClean="0"/>
                        <a:t>10</a:t>
                      </a:r>
                      <a:endParaRPr lang="ru-RU" dirty="0"/>
                    </a:p>
                  </a:txBody>
                  <a:tcPr/>
                </a:tc>
                <a:tc>
                  <a:txBody>
                    <a:bodyPr/>
                    <a:lstStyle/>
                    <a:p>
                      <a:r>
                        <a:rPr lang="ru-RU" dirty="0" smtClean="0"/>
                        <a:t>Экология</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10"/>
                  </a:ext>
                </a:extLst>
              </a:tr>
              <a:tr h="388431">
                <a:tc>
                  <a:txBody>
                    <a:bodyPr/>
                    <a:lstStyle/>
                    <a:p>
                      <a:r>
                        <a:rPr lang="ru-RU" dirty="0" smtClean="0"/>
                        <a:t>11</a:t>
                      </a:r>
                      <a:endParaRPr lang="ru-RU" dirty="0"/>
                    </a:p>
                  </a:txBody>
                  <a:tcPr/>
                </a:tc>
                <a:tc>
                  <a:txBody>
                    <a:bodyPr/>
                    <a:lstStyle/>
                    <a:p>
                      <a:r>
                        <a:rPr lang="ru-RU" dirty="0" smtClean="0"/>
                        <a:t>Агрономия</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11"/>
                  </a:ext>
                </a:extLst>
              </a:tr>
              <a:tr h="702369">
                <a:tc>
                  <a:txBody>
                    <a:bodyPr/>
                    <a:lstStyle/>
                    <a:p>
                      <a:r>
                        <a:rPr lang="ru-RU" dirty="0" smtClean="0"/>
                        <a:t>12</a:t>
                      </a:r>
                      <a:endParaRPr lang="ru-RU" dirty="0"/>
                    </a:p>
                  </a:txBody>
                  <a:tcPr/>
                </a:tc>
                <a:tc>
                  <a:txBody>
                    <a:bodyPr/>
                    <a:lstStyle/>
                    <a:p>
                      <a:r>
                        <a:rPr lang="ru-RU" dirty="0" smtClean="0"/>
                        <a:t>Тюркология</a:t>
                      </a:r>
                    </a:p>
                    <a:p>
                      <a:r>
                        <a:rPr lang="ru-RU" sz="2000" b="1" dirty="0" smtClean="0">
                          <a:solidFill>
                            <a:srgbClr val="FF0000"/>
                          </a:solidFill>
                        </a:rPr>
                        <a:t>Итого</a:t>
                      </a:r>
                      <a:endParaRPr lang="ru-RU" sz="2000" b="1" dirty="0">
                        <a:solidFill>
                          <a:srgbClr val="FF0000"/>
                        </a:solidFill>
                      </a:endParaRPr>
                    </a:p>
                  </a:txBody>
                  <a:tcPr/>
                </a:tc>
                <a:tc>
                  <a:txBody>
                    <a:bodyPr/>
                    <a:lstStyle/>
                    <a:p>
                      <a:pPr algn="ctr"/>
                      <a:r>
                        <a:rPr lang="ru-RU" dirty="0" smtClean="0"/>
                        <a:t>1</a:t>
                      </a:r>
                    </a:p>
                    <a:p>
                      <a:pPr algn="ctr"/>
                      <a:r>
                        <a:rPr lang="ru-RU" b="1" dirty="0" smtClean="0">
                          <a:solidFill>
                            <a:srgbClr val="FF0000"/>
                          </a:solidFill>
                        </a:rPr>
                        <a:t>17</a:t>
                      </a:r>
                      <a:endParaRPr lang="ru-RU" b="1" dirty="0">
                        <a:solidFill>
                          <a:srgbClr val="FF0000"/>
                        </a:solidFill>
                      </a:endParaRPr>
                    </a:p>
                  </a:txBody>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418058"/>
          </a:xfrm>
        </p:spPr>
        <p:txBody>
          <a:bodyPr>
            <a:normAutofit fontScale="90000"/>
          </a:bodyPr>
          <a:lstStyle/>
          <a:p>
            <a:pPr algn="r"/>
            <a:r>
              <a:rPr lang="ru-RU" dirty="0" smtClean="0"/>
              <a:t>продолжение</a:t>
            </a:r>
            <a:endParaRPr lang="ru-RU" dirty="0"/>
          </a:p>
        </p:txBody>
      </p:sp>
      <p:sp>
        <p:nvSpPr>
          <p:cNvPr id="3" name="Объект 2"/>
          <p:cNvSpPr>
            <a:spLocks noGrp="1"/>
          </p:cNvSpPr>
          <p:nvPr>
            <p:ph sz="quarter" idx="1"/>
          </p:nvPr>
        </p:nvSpPr>
        <p:spPr>
          <a:xfrm>
            <a:off x="457200" y="1052736"/>
            <a:ext cx="7931224" cy="5421216"/>
          </a:xfrm>
        </p:spPr>
        <p:txBody>
          <a:bodyPr>
            <a:normAutofit fontScale="85000" lnSpcReduction="20000"/>
          </a:bodyPr>
          <a:lstStyle/>
          <a:p>
            <a:r>
              <a:rPr lang="ru-RU" dirty="0"/>
              <a:t>Не допускается </a:t>
            </a:r>
            <a:r>
              <a:rPr lang="ru-RU" dirty="0" smtClean="0"/>
              <a:t>применение </a:t>
            </a:r>
            <a:r>
              <a:rPr lang="ru-RU" dirty="0"/>
              <a:t>технических средств и приемов в целях уменьшения или исключения возможности обнаружения плагиата</a:t>
            </a:r>
            <a:r>
              <a:rPr lang="ru-RU" dirty="0" smtClean="0"/>
              <a:t>.</a:t>
            </a:r>
          </a:p>
          <a:p>
            <a:r>
              <a:rPr lang="ru-RU" dirty="0" smtClean="0"/>
              <a:t>Пример</a:t>
            </a:r>
          </a:p>
          <a:p>
            <a:r>
              <a:rPr lang="ru-RU" dirty="0" smtClean="0"/>
              <a:t>Фрагмент текста диссертации «</a:t>
            </a:r>
            <a:r>
              <a:rPr lang="ru-RU" dirty="0" err="1">
                <a:latin typeface="Times New Roman"/>
                <a:ea typeface="Times New Roman"/>
              </a:rPr>
              <a:t>Cвязь</a:t>
            </a:r>
            <a:r>
              <a:rPr lang="ru-RU" dirty="0">
                <a:latin typeface="Times New Roman"/>
                <a:ea typeface="Times New Roman"/>
              </a:rPr>
              <a:t> между </a:t>
            </a:r>
            <a:r>
              <a:rPr lang="ru-RU" dirty="0" err="1">
                <a:latin typeface="Times New Roman"/>
                <a:ea typeface="Times New Roman"/>
              </a:rPr>
              <a:t>компонентаᶤми</a:t>
            </a:r>
            <a:r>
              <a:rPr lang="ru-RU" dirty="0">
                <a:latin typeface="Times New Roman"/>
                <a:ea typeface="Times New Roman"/>
              </a:rPr>
              <a:t> </a:t>
            </a:r>
            <a:r>
              <a:rPr lang="ru-RU" dirty="0" err="1">
                <a:latin typeface="Times New Roman"/>
                <a:ea typeface="Times New Roman"/>
              </a:rPr>
              <a:t>фpаᶤзеологичеcкого</a:t>
            </a:r>
            <a:r>
              <a:rPr lang="ru-RU" dirty="0">
                <a:latin typeface="Times New Roman"/>
                <a:ea typeface="Times New Roman"/>
              </a:rPr>
              <a:t> </a:t>
            </a:r>
            <a:r>
              <a:rPr lang="ru-RU" dirty="0" err="1">
                <a:latin typeface="Times New Roman"/>
                <a:ea typeface="Times New Roman"/>
              </a:rPr>
              <a:t>единcтва</a:t>
            </a:r>
            <a:r>
              <a:rPr lang="ru-RU" dirty="0">
                <a:latin typeface="Times New Roman"/>
                <a:ea typeface="Times New Roman"/>
              </a:rPr>
              <a:t>ᶤ </a:t>
            </a:r>
            <a:r>
              <a:rPr lang="ru-RU" dirty="0" err="1">
                <a:latin typeface="Times New Roman"/>
                <a:ea typeface="Times New Roman"/>
              </a:rPr>
              <a:t>мотивиpоваᶤна</a:t>
            </a:r>
            <a:r>
              <a:rPr lang="ru-RU" dirty="0">
                <a:latin typeface="Times New Roman"/>
                <a:ea typeface="Times New Roman"/>
              </a:rPr>
              <a:t>ᶤ, отчетливо </a:t>
            </a:r>
            <a:r>
              <a:rPr lang="ru-RU" dirty="0" err="1">
                <a:latin typeface="Times New Roman"/>
                <a:ea typeface="Times New Roman"/>
              </a:rPr>
              <a:t>ощущаᶤетcя</a:t>
            </a:r>
            <a:r>
              <a:rPr lang="ru-RU" dirty="0">
                <a:latin typeface="Times New Roman"/>
                <a:ea typeface="Times New Roman"/>
              </a:rPr>
              <a:t> </a:t>
            </a:r>
            <a:r>
              <a:rPr lang="ru-RU" dirty="0" err="1">
                <a:latin typeface="Times New Roman"/>
                <a:ea typeface="Times New Roman"/>
              </a:rPr>
              <a:t>метаᶤфоpизаᶤция</a:t>
            </a:r>
            <a:r>
              <a:rPr lang="ru-RU" dirty="0">
                <a:latin typeface="Times New Roman"/>
                <a:ea typeface="Times New Roman"/>
              </a:rPr>
              <a:t>. Для </a:t>
            </a:r>
            <a:r>
              <a:rPr lang="ru-RU" dirty="0" err="1">
                <a:latin typeface="Times New Roman"/>
                <a:ea typeface="Times New Roman"/>
              </a:rPr>
              <a:t>понимаᶤния</a:t>
            </a:r>
            <a:r>
              <a:rPr lang="ru-RU" dirty="0">
                <a:latin typeface="Times New Roman"/>
                <a:ea typeface="Times New Roman"/>
              </a:rPr>
              <a:t> </a:t>
            </a:r>
            <a:r>
              <a:rPr lang="ru-RU" dirty="0" err="1">
                <a:latin typeface="Times New Roman"/>
                <a:ea typeface="Times New Roman"/>
              </a:rPr>
              <a:t>фpаᶤзеологичеcкого</a:t>
            </a:r>
            <a:r>
              <a:rPr lang="ru-RU" dirty="0">
                <a:latin typeface="Times New Roman"/>
                <a:ea typeface="Times New Roman"/>
              </a:rPr>
              <a:t> </a:t>
            </a:r>
            <a:r>
              <a:rPr lang="ru-RU" dirty="0" err="1">
                <a:latin typeface="Times New Roman"/>
                <a:ea typeface="Times New Roman"/>
              </a:rPr>
              <a:t>единcтва</a:t>
            </a:r>
            <a:r>
              <a:rPr lang="ru-RU" dirty="0">
                <a:latin typeface="Times New Roman"/>
                <a:ea typeface="Times New Roman"/>
              </a:rPr>
              <a:t>ᶤ </a:t>
            </a:r>
            <a:r>
              <a:rPr lang="ru-RU" dirty="0" err="1">
                <a:latin typeface="Times New Roman"/>
                <a:ea typeface="Times New Roman"/>
              </a:rPr>
              <a:t>необxодимо</a:t>
            </a:r>
            <a:r>
              <a:rPr lang="ru-RU" dirty="0">
                <a:latin typeface="Times New Roman"/>
                <a:ea typeface="Times New Roman"/>
              </a:rPr>
              <a:t> его компоненты </a:t>
            </a:r>
            <a:r>
              <a:rPr lang="ru-RU" dirty="0" err="1">
                <a:latin typeface="Times New Roman"/>
                <a:ea typeface="Times New Roman"/>
              </a:rPr>
              <a:t>воcпpинимаᶤть</a:t>
            </a:r>
            <a:r>
              <a:rPr lang="ru-RU" dirty="0">
                <a:latin typeface="Times New Roman"/>
                <a:ea typeface="Times New Roman"/>
              </a:rPr>
              <a:t> в </a:t>
            </a:r>
            <a:r>
              <a:rPr lang="ru-RU" dirty="0" err="1">
                <a:latin typeface="Times New Roman"/>
                <a:ea typeface="Times New Roman"/>
              </a:rPr>
              <a:t>пеpеноcном</a:t>
            </a:r>
            <a:r>
              <a:rPr lang="ru-RU" dirty="0">
                <a:latin typeface="Times New Roman"/>
                <a:ea typeface="Times New Roman"/>
              </a:rPr>
              <a:t> </a:t>
            </a:r>
            <a:r>
              <a:rPr lang="ru-RU" dirty="0" err="1">
                <a:latin typeface="Times New Roman"/>
                <a:ea typeface="Times New Roman"/>
              </a:rPr>
              <a:t>знаᶤчении</a:t>
            </a:r>
            <a:r>
              <a:rPr lang="ru-RU" dirty="0">
                <a:latin typeface="Times New Roman"/>
                <a:ea typeface="Times New Roman"/>
              </a:rPr>
              <a:t>. </a:t>
            </a:r>
            <a:r>
              <a:rPr lang="ru-RU" dirty="0" err="1">
                <a:latin typeface="Times New Roman"/>
                <a:ea typeface="Times New Roman"/>
              </a:rPr>
              <a:t>Наᶤпpимеp</a:t>
            </a:r>
            <a:r>
              <a:rPr lang="ru-RU" dirty="0">
                <a:latin typeface="Times New Roman"/>
                <a:ea typeface="Times New Roman"/>
              </a:rPr>
              <a:t>, </a:t>
            </a:r>
            <a:r>
              <a:rPr lang="ru-RU" dirty="0" err="1">
                <a:latin typeface="Times New Roman"/>
                <a:ea typeface="Times New Roman"/>
              </a:rPr>
              <a:t>cмыcл</a:t>
            </a:r>
            <a:r>
              <a:rPr lang="ru-RU" dirty="0">
                <a:latin typeface="Times New Roman"/>
                <a:ea typeface="Times New Roman"/>
              </a:rPr>
              <a:t> </a:t>
            </a:r>
            <a:r>
              <a:rPr lang="ru-RU" dirty="0" err="1">
                <a:latin typeface="Times New Roman"/>
                <a:ea typeface="Times New Roman"/>
              </a:rPr>
              <a:t>выpаᶤжения</a:t>
            </a:r>
            <a:r>
              <a:rPr lang="ru-RU" dirty="0">
                <a:latin typeface="Times New Roman"/>
                <a:ea typeface="Times New Roman"/>
              </a:rPr>
              <a:t> </a:t>
            </a:r>
            <a:r>
              <a:rPr lang="ru-RU" i="1" dirty="0" err="1">
                <a:latin typeface="Times New Roman"/>
                <a:ea typeface="Times New Roman"/>
              </a:rPr>
              <a:t>mаᶤkе</a:t>
            </a:r>
            <a:r>
              <a:rPr lang="ru-RU" i="1" dirty="0">
                <a:latin typeface="Times New Roman"/>
                <a:ea typeface="Times New Roman"/>
              </a:rPr>
              <a:t> аᶤ </a:t>
            </a:r>
            <a:r>
              <a:rPr lang="ru-RU" i="1" dirty="0" err="1">
                <a:latin typeface="Times New Roman"/>
                <a:ea typeface="Times New Roman"/>
              </a:rPr>
              <a:t>mоuntаᶤin</a:t>
            </a:r>
            <a:r>
              <a:rPr lang="ru-RU" i="1" dirty="0">
                <a:latin typeface="Times New Roman"/>
                <a:ea typeface="Times New Roman"/>
              </a:rPr>
              <a:t> </a:t>
            </a:r>
            <a:r>
              <a:rPr lang="ru-RU" i="1" dirty="0" err="1">
                <a:latin typeface="Times New Roman"/>
                <a:ea typeface="Times New Roman"/>
              </a:rPr>
              <a:t>оut</a:t>
            </a:r>
            <a:r>
              <a:rPr lang="ru-RU" i="1" dirty="0">
                <a:latin typeface="Times New Roman"/>
                <a:ea typeface="Times New Roman"/>
              </a:rPr>
              <a:t> </a:t>
            </a:r>
            <a:r>
              <a:rPr lang="ru-RU" i="1" dirty="0" err="1">
                <a:latin typeface="Times New Roman"/>
                <a:ea typeface="Times New Roman"/>
              </a:rPr>
              <a:t>оf</a:t>
            </a:r>
            <a:r>
              <a:rPr lang="ru-RU" i="1" dirty="0">
                <a:latin typeface="Times New Roman"/>
                <a:ea typeface="Times New Roman"/>
              </a:rPr>
              <a:t> аᶤ </a:t>
            </a:r>
            <a:r>
              <a:rPr lang="ru-RU" i="1" dirty="0" err="1">
                <a:latin typeface="Times New Roman"/>
                <a:ea typeface="Times New Roman"/>
              </a:rPr>
              <a:t>mоlеhill</a:t>
            </a:r>
            <a:r>
              <a:rPr lang="ru-RU" i="1" dirty="0">
                <a:latin typeface="Times New Roman"/>
                <a:ea typeface="Times New Roman"/>
              </a:rPr>
              <a:t> </a:t>
            </a:r>
            <a:r>
              <a:rPr lang="ru-RU" dirty="0">
                <a:latin typeface="Times New Roman"/>
                <a:ea typeface="Times New Roman"/>
              </a:rPr>
              <a:t>«</a:t>
            </a:r>
            <a:r>
              <a:rPr lang="ru-RU" dirty="0" err="1">
                <a:latin typeface="Times New Roman"/>
                <a:ea typeface="Times New Roman"/>
              </a:rPr>
              <a:t>делаᶤть</a:t>
            </a:r>
            <a:r>
              <a:rPr lang="ru-RU" dirty="0">
                <a:latin typeface="Times New Roman"/>
                <a:ea typeface="Times New Roman"/>
              </a:rPr>
              <a:t> из </a:t>
            </a:r>
            <a:r>
              <a:rPr lang="ru-RU" dirty="0" err="1">
                <a:latin typeface="Times New Roman"/>
                <a:ea typeface="Times New Roman"/>
              </a:rPr>
              <a:t>муxи</a:t>
            </a:r>
            <a:r>
              <a:rPr lang="ru-RU" dirty="0">
                <a:latin typeface="Times New Roman"/>
                <a:ea typeface="Times New Roman"/>
              </a:rPr>
              <a:t> </a:t>
            </a:r>
            <a:r>
              <a:rPr lang="ru-RU" dirty="0" err="1">
                <a:latin typeface="Times New Roman"/>
                <a:ea typeface="Times New Roman"/>
              </a:rPr>
              <a:t>cлона</a:t>
            </a:r>
            <a:r>
              <a:rPr lang="ru-RU" dirty="0">
                <a:latin typeface="Times New Roman"/>
                <a:ea typeface="Times New Roman"/>
              </a:rPr>
              <a:t>ᶤ», т.е. </a:t>
            </a:r>
            <a:r>
              <a:rPr lang="ru-RU" dirty="0" err="1">
                <a:latin typeface="Times New Roman"/>
                <a:ea typeface="Times New Roman"/>
              </a:rPr>
              <a:t>cильно</a:t>
            </a:r>
            <a:r>
              <a:rPr lang="ru-RU" dirty="0">
                <a:latin typeface="Times New Roman"/>
                <a:ea typeface="Times New Roman"/>
              </a:rPr>
              <a:t> </a:t>
            </a:r>
            <a:r>
              <a:rPr lang="ru-RU" dirty="0" err="1">
                <a:latin typeface="Times New Roman"/>
                <a:ea typeface="Times New Roman"/>
              </a:rPr>
              <a:t>пpеувеличиваᶤть</a:t>
            </a:r>
            <a:r>
              <a:rPr lang="ru-RU" dirty="0">
                <a:latin typeface="Times New Roman"/>
                <a:ea typeface="Times New Roman"/>
              </a:rPr>
              <a:t> что-либо (</a:t>
            </a:r>
            <a:r>
              <a:rPr lang="ru-RU" dirty="0" err="1">
                <a:latin typeface="Times New Roman"/>
                <a:ea typeface="Times New Roman"/>
              </a:rPr>
              <a:t>букваᶤльно</a:t>
            </a:r>
            <a:r>
              <a:rPr lang="ru-RU" dirty="0">
                <a:latin typeface="Times New Roman"/>
                <a:ea typeface="Times New Roman"/>
              </a:rPr>
              <a:t>, </a:t>
            </a:r>
            <a:r>
              <a:rPr lang="ru-RU" dirty="0" err="1">
                <a:latin typeface="Times New Roman"/>
                <a:ea typeface="Times New Roman"/>
              </a:rPr>
              <a:t>делаᶤть</a:t>
            </a:r>
            <a:r>
              <a:rPr lang="ru-RU" dirty="0">
                <a:latin typeface="Times New Roman"/>
                <a:ea typeface="Times New Roman"/>
              </a:rPr>
              <a:t> </a:t>
            </a:r>
            <a:r>
              <a:rPr lang="ru-RU" dirty="0" err="1">
                <a:latin typeface="Times New Roman"/>
                <a:ea typeface="Times New Roman"/>
              </a:rPr>
              <a:t>гоpу</a:t>
            </a:r>
            <a:r>
              <a:rPr lang="ru-RU" dirty="0">
                <a:latin typeface="Times New Roman"/>
                <a:ea typeface="Times New Roman"/>
              </a:rPr>
              <a:t> из </a:t>
            </a:r>
            <a:r>
              <a:rPr lang="ru-RU" dirty="0" err="1">
                <a:latin typeface="Times New Roman"/>
                <a:ea typeface="Times New Roman"/>
              </a:rPr>
              <a:t>xолмика</a:t>
            </a:r>
            <a:r>
              <a:rPr lang="ru-RU" dirty="0">
                <a:latin typeface="Times New Roman"/>
                <a:ea typeface="Times New Roman"/>
              </a:rPr>
              <a:t>ᶤ </a:t>
            </a:r>
            <a:r>
              <a:rPr lang="ru-RU" dirty="0" err="1">
                <a:latin typeface="Times New Roman"/>
                <a:ea typeface="Times New Roman"/>
              </a:rPr>
              <a:t>ноpки</a:t>
            </a:r>
            <a:r>
              <a:rPr lang="ru-RU" dirty="0">
                <a:latin typeface="Times New Roman"/>
                <a:ea typeface="Times New Roman"/>
              </a:rPr>
              <a:t> </a:t>
            </a:r>
            <a:r>
              <a:rPr lang="ru-RU" dirty="0" err="1">
                <a:latin typeface="Times New Roman"/>
                <a:ea typeface="Times New Roman"/>
              </a:rPr>
              <a:t>кpота</a:t>
            </a:r>
            <a:r>
              <a:rPr lang="ru-RU" dirty="0">
                <a:latin typeface="Times New Roman"/>
                <a:ea typeface="Times New Roman"/>
              </a:rPr>
              <a:t>ᶤ), </a:t>
            </a:r>
            <a:r>
              <a:rPr lang="ru-RU" dirty="0" err="1">
                <a:latin typeface="Times New Roman"/>
                <a:ea typeface="Times New Roman"/>
              </a:rPr>
              <a:t>pаᶤcкpываᶤетcя</a:t>
            </a:r>
            <a:r>
              <a:rPr lang="ru-RU" dirty="0">
                <a:latin typeface="Times New Roman"/>
                <a:ea typeface="Times New Roman"/>
              </a:rPr>
              <a:t> только в том </a:t>
            </a:r>
            <a:r>
              <a:rPr lang="ru-RU" dirty="0" err="1">
                <a:latin typeface="Times New Roman"/>
                <a:ea typeface="Times New Roman"/>
              </a:rPr>
              <a:t>cлучаᶤе</a:t>
            </a:r>
            <a:r>
              <a:rPr lang="ru-RU" dirty="0">
                <a:latin typeface="Times New Roman"/>
                <a:ea typeface="Times New Roman"/>
              </a:rPr>
              <a:t>, </a:t>
            </a:r>
            <a:r>
              <a:rPr lang="ru-RU" dirty="0" err="1">
                <a:latin typeface="Times New Roman"/>
                <a:ea typeface="Times New Roman"/>
              </a:rPr>
              <a:t>еcли</a:t>
            </a:r>
            <a:r>
              <a:rPr lang="ru-RU" dirty="0">
                <a:latin typeface="Times New Roman"/>
                <a:ea typeface="Times New Roman"/>
              </a:rPr>
              <a:t> </a:t>
            </a:r>
            <a:r>
              <a:rPr lang="ru-RU" dirty="0" err="1">
                <a:latin typeface="Times New Roman"/>
                <a:ea typeface="Times New Roman"/>
              </a:rPr>
              <a:t>cлово</a:t>
            </a:r>
            <a:r>
              <a:rPr lang="ru-RU" dirty="0">
                <a:latin typeface="Times New Roman"/>
                <a:ea typeface="Times New Roman"/>
              </a:rPr>
              <a:t> </a:t>
            </a:r>
            <a:r>
              <a:rPr lang="ru-RU" i="1" dirty="0" err="1">
                <a:latin typeface="Times New Roman"/>
                <a:ea typeface="Times New Roman"/>
              </a:rPr>
              <a:t>mоlеhill</a:t>
            </a:r>
            <a:r>
              <a:rPr lang="ru-RU" i="1" dirty="0">
                <a:latin typeface="Times New Roman"/>
                <a:ea typeface="Times New Roman"/>
              </a:rPr>
              <a:t> </a:t>
            </a:r>
            <a:r>
              <a:rPr lang="ru-RU" dirty="0" err="1">
                <a:latin typeface="Times New Roman"/>
                <a:ea typeface="Times New Roman"/>
              </a:rPr>
              <a:t>pаᶤccмаᶤтpиваᶤть</a:t>
            </a:r>
            <a:r>
              <a:rPr lang="ru-RU" dirty="0">
                <a:latin typeface="Times New Roman"/>
                <a:ea typeface="Times New Roman"/>
              </a:rPr>
              <a:t> в </a:t>
            </a:r>
            <a:r>
              <a:rPr lang="ru-RU" dirty="0" err="1">
                <a:latin typeface="Times New Roman"/>
                <a:ea typeface="Times New Roman"/>
              </a:rPr>
              <a:t>знаᶤчении</a:t>
            </a:r>
            <a:r>
              <a:rPr lang="ru-RU" dirty="0">
                <a:latin typeface="Times New Roman"/>
                <a:ea typeface="Times New Roman"/>
              </a:rPr>
              <a:t> «что-то </a:t>
            </a:r>
            <a:r>
              <a:rPr lang="ru-RU" dirty="0" err="1">
                <a:latin typeface="Times New Roman"/>
                <a:ea typeface="Times New Roman"/>
              </a:rPr>
              <a:t>незнаᶤчительное</a:t>
            </a:r>
            <a:r>
              <a:rPr lang="ru-RU" dirty="0">
                <a:latin typeface="Times New Roman"/>
                <a:ea typeface="Times New Roman"/>
              </a:rPr>
              <a:t>, </a:t>
            </a:r>
            <a:r>
              <a:rPr lang="ru-RU" dirty="0" err="1">
                <a:latin typeface="Times New Roman"/>
                <a:ea typeface="Times New Roman"/>
              </a:rPr>
              <a:t>маᶤленькое</a:t>
            </a:r>
            <a:r>
              <a:rPr lang="ru-RU" dirty="0">
                <a:latin typeface="Times New Roman"/>
                <a:ea typeface="Times New Roman"/>
              </a:rPr>
              <a:t>», аᶤ </a:t>
            </a:r>
            <a:r>
              <a:rPr lang="ru-RU" dirty="0" err="1">
                <a:latin typeface="Times New Roman"/>
                <a:ea typeface="Times New Roman"/>
              </a:rPr>
              <a:t>cлово</a:t>
            </a:r>
            <a:r>
              <a:rPr lang="ru-RU" dirty="0">
                <a:latin typeface="Times New Roman"/>
                <a:ea typeface="Times New Roman"/>
              </a:rPr>
              <a:t> </a:t>
            </a:r>
            <a:r>
              <a:rPr lang="ru-RU" i="1" dirty="0" err="1">
                <a:latin typeface="Times New Roman"/>
                <a:ea typeface="Times New Roman"/>
              </a:rPr>
              <a:t>mоuntаᶤin</a:t>
            </a:r>
            <a:r>
              <a:rPr lang="ru-RU" i="1" dirty="0">
                <a:latin typeface="Times New Roman"/>
                <a:ea typeface="Times New Roman"/>
              </a:rPr>
              <a:t> </a:t>
            </a:r>
            <a:r>
              <a:rPr lang="ru-RU" dirty="0">
                <a:latin typeface="Times New Roman"/>
                <a:ea typeface="Times New Roman"/>
              </a:rPr>
              <a:t>«что-то очень большое». </a:t>
            </a:r>
            <a:r>
              <a:rPr lang="ru-RU" dirty="0" smtClean="0"/>
              <a:t> </a:t>
            </a:r>
          </a:p>
          <a:p>
            <a:r>
              <a:rPr lang="ru-RU" dirty="0" smtClean="0"/>
              <a:t>Согласно проверке по системе </a:t>
            </a:r>
            <a:r>
              <a:rPr lang="ru-RU" b="1" dirty="0" err="1" smtClean="0">
                <a:hlinkClick r:id="rId2"/>
              </a:rPr>
              <a:t>www.antiplagiat.ru</a:t>
            </a:r>
            <a:r>
              <a:rPr lang="ru-RU" b="1" dirty="0" smtClean="0"/>
              <a:t> </a:t>
            </a:r>
            <a:r>
              <a:rPr lang="ru-RU" dirty="0" smtClean="0"/>
              <a:t>и</a:t>
            </a:r>
            <a:r>
              <a:rPr lang="ru-RU" b="1" dirty="0" smtClean="0"/>
              <a:t> </a:t>
            </a:r>
            <a:r>
              <a:rPr lang="ru-RU" u="sng" dirty="0" smtClean="0">
                <a:hlinkClick r:id="rId3"/>
              </a:rPr>
              <a:t>https</a:t>
            </a:r>
            <a:r>
              <a:rPr lang="ru-RU" u="sng" dirty="0">
                <a:hlinkClick r:id="rId3"/>
              </a:rPr>
              <a:t>://</a:t>
            </a:r>
            <a:r>
              <a:rPr lang="ru-RU" u="sng" dirty="0" smtClean="0">
                <a:hlinkClick r:id="rId3"/>
              </a:rPr>
              <a:t>text.ru/antiplagiat/</a:t>
            </a:r>
            <a:r>
              <a:rPr lang="ru-RU" b="1" u="sng" dirty="0"/>
              <a:t> </a:t>
            </a:r>
            <a:r>
              <a:rPr lang="ru-RU" b="1" dirty="0" smtClean="0"/>
              <a:t> </a:t>
            </a:r>
            <a:r>
              <a:rPr lang="ru-RU" dirty="0" smtClean="0"/>
              <a:t>вставки </a:t>
            </a:r>
            <a:r>
              <a:rPr lang="ru-RU" dirty="0"/>
              <a:t>i типа </a:t>
            </a:r>
            <a:r>
              <a:rPr lang="ru-RU" dirty="0" smtClean="0"/>
              <a:t>«</a:t>
            </a:r>
            <a:r>
              <a:rPr lang="ru-RU" dirty="0" err="1" smtClean="0">
                <a:latin typeface="Times New Roman"/>
                <a:ea typeface="Times New Roman"/>
              </a:rPr>
              <a:t>единcтваᶤ мотивиpоваᶤнаᶤ</a:t>
            </a:r>
            <a:r>
              <a:rPr lang="ru-RU" dirty="0" smtClean="0">
                <a:latin typeface="Times New Roman"/>
                <a:ea typeface="Times New Roman"/>
              </a:rPr>
              <a:t>» </a:t>
            </a:r>
            <a:r>
              <a:rPr lang="ru-RU" dirty="0" smtClean="0"/>
              <a:t>и </a:t>
            </a:r>
            <a:r>
              <a:rPr lang="ru-RU" dirty="0"/>
              <a:t>т.п. свидетельствуют о возможности изменения формата с целью занизить показатель заимствований.</a:t>
            </a:r>
          </a:p>
          <a:p>
            <a:endParaRPr lang="ru-RU" dirty="0"/>
          </a:p>
          <a:p>
            <a:endParaRPr lang="ru-RU" dirty="0"/>
          </a:p>
          <a:p>
            <a:endParaRPr lang="ru-RU" dirty="0"/>
          </a:p>
        </p:txBody>
      </p:sp>
    </p:spTree>
    <p:extLst>
      <p:ext uri="{BB962C8B-B14F-4D97-AF65-F5344CB8AC3E}">
        <p14:creationId xmlns:p14="http://schemas.microsoft.com/office/powerpoint/2010/main" xmlns="" val="149185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r>
              <a:rPr lang="ru-RU" dirty="0" smtClean="0"/>
              <a:t>В систему </a:t>
            </a:r>
            <a:r>
              <a:rPr lang="ru-RU" dirty="0" err="1" smtClean="0"/>
              <a:t>Антиплагиат</a:t>
            </a:r>
            <a:r>
              <a:rPr lang="ru-RU" dirty="0" smtClean="0"/>
              <a:t> в 2018 году добавлены следующие модули:</a:t>
            </a:r>
          </a:p>
          <a:p>
            <a:r>
              <a:rPr lang="ru-RU" dirty="0" smtClean="0"/>
              <a:t>1. Распознавание текста в графических структурах (рисунки, чертежи и т.д.).</a:t>
            </a:r>
          </a:p>
          <a:p>
            <a:r>
              <a:rPr lang="ru-RU" dirty="0" smtClean="0"/>
              <a:t>2. Модуль поиска </a:t>
            </a:r>
            <a:r>
              <a:rPr lang="ru-RU" dirty="0" err="1" smtClean="0"/>
              <a:t>перефразирований</a:t>
            </a:r>
            <a:r>
              <a:rPr lang="ru-RU" dirty="0" smtClean="0"/>
              <a:t>.</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285728"/>
            <a:ext cx="7901014" cy="6188224"/>
          </a:xfrm>
        </p:spPr>
        <p:txBody>
          <a:bodyPr>
            <a:normAutofit lnSpcReduction="10000"/>
          </a:bodyPr>
          <a:lstStyle/>
          <a:p>
            <a:pPr algn="just"/>
            <a:r>
              <a:rPr lang="ru-RU" dirty="0" smtClean="0"/>
              <a:t>Нормативные требования к проценту уникальности или оригинальности диссертации отсутствуют, но согласно Правилам присуждения ученых степеней (утверждены приказом Министра образования и науки РК № 127 от 31 марта 2011 года) в диссертации должен отсутствовать заимствованный материал без ссылки на автора и источник заимствования, а также не допускается использование чужого текста с синонимической заменой слов и выражений без изменения смысла. Данное требование означает, что текст приведенный в диссертации без ссылки принадлежит автору, то есть является на 100% оригинальным. Если при проверке по какой-либо программе выявляется идентичный текст, то экспертная оценка должна определить принадлежит ли он автору диссертации или на него есть корректная ссылка.</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rmAutofit/>
          </a:bodyPr>
          <a:lstStyle/>
          <a:p>
            <a:pPr algn="ctr"/>
            <a:r>
              <a:rPr lang="ru-RU" sz="2400" b="1" dirty="0" smtClean="0">
                <a:solidFill>
                  <a:schemeClr val="accent2">
                    <a:lumMod val="50000"/>
                  </a:schemeClr>
                </a:solidFill>
              </a:rPr>
              <a:t>Принципы работы сайта </a:t>
            </a:r>
            <a:r>
              <a:rPr lang="ru-RU" sz="2400" b="1" dirty="0" err="1" smtClean="0">
                <a:solidFill>
                  <a:schemeClr val="accent2">
                    <a:lumMod val="50000"/>
                  </a:schemeClr>
                </a:solidFill>
              </a:rPr>
              <a:t>диссовета</a:t>
            </a:r>
            <a:endParaRPr lang="ru-RU" sz="2400" b="1" dirty="0">
              <a:solidFill>
                <a:schemeClr val="accent2">
                  <a:lumMod val="50000"/>
                </a:schemeClr>
              </a:solidFill>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xmlns="" val="386363488"/>
              </p:ext>
            </p:extLst>
          </p:nvPr>
        </p:nvGraphicFramePr>
        <p:xfrm>
          <a:off x="395536" y="1412776"/>
          <a:ext cx="8136904"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86653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7467600" cy="504056"/>
          </a:xfrm>
        </p:spPr>
        <p:txBody>
          <a:bodyPr>
            <a:normAutofit fontScale="90000"/>
          </a:bodyPr>
          <a:lstStyle/>
          <a:p>
            <a:pPr algn="ctr"/>
            <a:r>
              <a:rPr lang="ru-RU" b="1" dirty="0" smtClean="0">
                <a:solidFill>
                  <a:schemeClr val="accent2">
                    <a:lumMod val="50000"/>
                  </a:schemeClr>
                </a:solidFill>
              </a:rPr>
              <a:t>Процедура голосования</a:t>
            </a:r>
            <a:endParaRPr lang="ru-RU" b="1" dirty="0">
              <a:solidFill>
                <a:schemeClr val="accent2">
                  <a:lumMod val="50000"/>
                </a:schemeClr>
              </a:solidFill>
            </a:endParaRPr>
          </a:p>
        </p:txBody>
      </p:sp>
      <p:sp>
        <p:nvSpPr>
          <p:cNvPr id="3" name="Объект 2"/>
          <p:cNvSpPr>
            <a:spLocks noGrp="1"/>
          </p:cNvSpPr>
          <p:nvPr>
            <p:ph sz="quarter" idx="1"/>
          </p:nvPr>
        </p:nvSpPr>
        <p:spPr>
          <a:xfrm>
            <a:off x="457200" y="1196752"/>
            <a:ext cx="8075240" cy="5277200"/>
          </a:xfrm>
        </p:spPr>
        <p:txBody>
          <a:bodyPr>
            <a:normAutofit fontScale="92500" lnSpcReduction="10000"/>
          </a:bodyPr>
          <a:lstStyle/>
          <a:p>
            <a:r>
              <a:rPr lang="kk-KZ" b="1" dirty="0" smtClean="0">
                <a:solidFill>
                  <a:srgbClr val="C00000"/>
                </a:solidFill>
              </a:rPr>
              <a:t>Требование:</a:t>
            </a:r>
          </a:p>
          <a:p>
            <a:r>
              <a:rPr lang="ru-RU" dirty="0" smtClean="0">
                <a:latin typeface="Times New Roman"/>
                <a:ea typeface="Times New Roman"/>
              </a:rPr>
              <a:t>Положительное решение ДС принимается если за </a:t>
            </a:r>
            <a:r>
              <a:rPr lang="ru-RU" dirty="0">
                <a:latin typeface="Times New Roman"/>
                <a:ea typeface="Times New Roman"/>
              </a:rPr>
              <a:t>него проголосовало 2/3 (две трети) и более членов </a:t>
            </a:r>
            <a:r>
              <a:rPr lang="ru-RU" dirty="0" smtClean="0">
                <a:latin typeface="Times New Roman"/>
                <a:ea typeface="Times New Roman"/>
              </a:rPr>
              <a:t>ДС.</a:t>
            </a:r>
          </a:p>
          <a:p>
            <a:r>
              <a:rPr lang="ru-RU" b="1" dirty="0" smtClean="0">
                <a:solidFill>
                  <a:srgbClr val="C00000"/>
                </a:solidFill>
                <a:latin typeface="Times New Roman"/>
              </a:rPr>
              <a:t>Нарушения:</a:t>
            </a:r>
          </a:p>
          <a:p>
            <a:r>
              <a:rPr lang="kk-KZ" dirty="0"/>
              <a:t>Несоответствие количества </a:t>
            </a:r>
            <a:r>
              <a:rPr lang="kk-KZ" dirty="0" smtClean="0"/>
              <a:t>членов </a:t>
            </a:r>
            <a:r>
              <a:rPr lang="kk-KZ" dirty="0"/>
              <a:t>ДС </a:t>
            </a:r>
            <a:r>
              <a:rPr lang="kk-KZ" dirty="0" smtClean="0"/>
              <a:t>присутствовавших на заседании (75%) результатам голосования (100%).</a:t>
            </a:r>
            <a:endParaRPr lang="ru-RU" b="1" dirty="0" smtClean="0">
              <a:latin typeface="Times New Roman"/>
            </a:endParaRPr>
          </a:p>
          <a:p>
            <a:r>
              <a:rPr lang="ru-RU" b="1" dirty="0" smtClean="0">
                <a:solidFill>
                  <a:srgbClr val="C00000"/>
                </a:solidFill>
                <a:latin typeface="Times New Roman"/>
              </a:rPr>
              <a:t>Комментарии</a:t>
            </a:r>
            <a:endParaRPr lang="kk-KZ" b="1" dirty="0" smtClean="0">
              <a:solidFill>
                <a:srgbClr val="C00000"/>
              </a:solidFill>
            </a:endParaRPr>
          </a:p>
          <a:p>
            <a:r>
              <a:rPr lang="kk-KZ" dirty="0" smtClean="0"/>
              <a:t>При расчете необходимо округлять дробные числа до целых. Например «за» голосовало 9 членов из 14 присутствовавших, то 2/3  составляет 9,3, но принимается в расчет цифра 9.</a:t>
            </a:r>
          </a:p>
          <a:p>
            <a:r>
              <a:rPr lang="kk-KZ" dirty="0" smtClean="0"/>
              <a:t>Этика </a:t>
            </a:r>
            <a:r>
              <a:rPr lang="kk-KZ" dirty="0"/>
              <a:t>голосования – не этично голосовать  члену ДС, который является научным консультантом или близким </a:t>
            </a:r>
            <a:r>
              <a:rPr lang="kk-KZ" dirty="0" smtClean="0"/>
              <a:t>родственником докторанта</a:t>
            </a:r>
            <a:endParaRPr lang="ru-RU" dirty="0"/>
          </a:p>
          <a:p>
            <a:endParaRPr lang="ru-RU" dirty="0"/>
          </a:p>
        </p:txBody>
      </p:sp>
    </p:spTree>
    <p:extLst>
      <p:ext uri="{BB962C8B-B14F-4D97-AF65-F5344CB8AC3E}">
        <p14:creationId xmlns:p14="http://schemas.microsoft.com/office/powerpoint/2010/main" xmlns="" val="364635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normAutofit fontScale="90000"/>
          </a:bodyPr>
          <a:lstStyle/>
          <a:p>
            <a:pPr lvl="0" algn="ctr"/>
            <a:r>
              <a:rPr lang="kk-KZ" b="1" dirty="0" smtClean="0">
                <a:solidFill>
                  <a:schemeClr val="accent2">
                    <a:lumMod val="50000"/>
                  </a:schemeClr>
                </a:solidFill>
              </a:rPr>
              <a:t>Об официальных рецензентах</a:t>
            </a:r>
            <a:r>
              <a:rPr lang="ru-RU" dirty="0"/>
              <a:t/>
            </a:r>
            <a:br>
              <a:rPr lang="ru-RU" dirty="0"/>
            </a:br>
            <a:endParaRPr lang="ru-RU" dirty="0"/>
          </a:p>
        </p:txBody>
      </p:sp>
      <p:sp>
        <p:nvSpPr>
          <p:cNvPr id="3" name="Объект 2"/>
          <p:cNvSpPr>
            <a:spLocks noGrp="1"/>
          </p:cNvSpPr>
          <p:nvPr>
            <p:ph sz="quarter" idx="1"/>
          </p:nvPr>
        </p:nvSpPr>
        <p:spPr>
          <a:xfrm>
            <a:off x="457200" y="980728"/>
            <a:ext cx="8003232" cy="5493224"/>
          </a:xfrm>
        </p:spPr>
        <p:txBody>
          <a:bodyPr>
            <a:normAutofit fontScale="92500" lnSpcReduction="10000"/>
          </a:bodyPr>
          <a:lstStyle/>
          <a:p>
            <a:r>
              <a:rPr lang="ru-RU" b="1" dirty="0" smtClean="0">
                <a:solidFill>
                  <a:srgbClr val="C00000"/>
                </a:solidFill>
              </a:rPr>
              <a:t>Требование </a:t>
            </a:r>
          </a:p>
          <a:p>
            <a:r>
              <a:rPr lang="ru-RU" dirty="0" smtClean="0"/>
              <a:t>Рецензии пишутся на </a:t>
            </a:r>
            <a:r>
              <a:rPr lang="ru-RU" dirty="0"/>
              <a:t>основе изучения диссертации и опубликованных </a:t>
            </a:r>
            <a:r>
              <a:rPr lang="ru-RU" dirty="0" smtClean="0"/>
              <a:t>работ и оценивают актуальность, </a:t>
            </a:r>
            <a:r>
              <a:rPr lang="ru-RU" dirty="0"/>
              <a:t>степень обоснованности научных положений, выводов, рекомендаций, </a:t>
            </a:r>
            <a:r>
              <a:rPr lang="ru-RU" dirty="0" smtClean="0"/>
              <a:t>практической </a:t>
            </a:r>
            <a:r>
              <a:rPr lang="ru-RU" dirty="0"/>
              <a:t>значимости, </a:t>
            </a:r>
            <a:r>
              <a:rPr lang="ru-RU" dirty="0" smtClean="0"/>
              <a:t>новизны. </a:t>
            </a:r>
            <a:endParaRPr lang="kk-KZ" dirty="0" smtClean="0"/>
          </a:p>
          <a:p>
            <a:r>
              <a:rPr lang="kk-KZ" b="1" dirty="0" smtClean="0">
                <a:solidFill>
                  <a:srgbClr val="C00000"/>
                </a:solidFill>
              </a:rPr>
              <a:t>Нарушения</a:t>
            </a:r>
          </a:p>
          <a:p>
            <a:r>
              <a:rPr lang="ru-RU" dirty="0"/>
              <a:t>Отсутствие анализа работы </a:t>
            </a:r>
          </a:p>
          <a:p>
            <a:r>
              <a:rPr lang="kk-KZ" dirty="0"/>
              <a:t>Формализм  -  идентичные рецензии оппонентов </a:t>
            </a:r>
          </a:p>
          <a:p>
            <a:r>
              <a:rPr lang="kk-KZ" dirty="0"/>
              <a:t>Необъективность -  положительная оценка при наличии серьезных недостатков в работе </a:t>
            </a:r>
          </a:p>
          <a:p>
            <a:r>
              <a:rPr lang="ru-RU" dirty="0"/>
              <a:t>Рецензия на казахском языке, тогда как работа защищена  на русском </a:t>
            </a:r>
            <a:r>
              <a:rPr lang="ru-RU" dirty="0" smtClean="0"/>
              <a:t>языке; диссертация на английском, рецензия на русском языке </a:t>
            </a:r>
            <a:endParaRPr lang="ru-RU" dirty="0"/>
          </a:p>
          <a:p>
            <a:r>
              <a:rPr lang="ru-RU" dirty="0" smtClean="0"/>
              <a:t>В </a:t>
            </a:r>
            <a:r>
              <a:rPr lang="ru-RU" dirty="0"/>
              <a:t>тексте </a:t>
            </a:r>
            <a:r>
              <a:rPr lang="ru-RU" dirty="0" smtClean="0"/>
              <a:t>рецензентов содержится </a:t>
            </a:r>
            <a:r>
              <a:rPr lang="ru-RU" dirty="0"/>
              <a:t>много ошибок, отсутствует  критический анализ работы. </a:t>
            </a:r>
          </a:p>
          <a:p>
            <a:endParaRPr lang="ru-RU" dirty="0"/>
          </a:p>
        </p:txBody>
      </p:sp>
    </p:spTree>
    <p:extLst>
      <p:ext uri="{BB962C8B-B14F-4D97-AF65-F5344CB8AC3E}">
        <p14:creationId xmlns:p14="http://schemas.microsoft.com/office/powerpoint/2010/main" xmlns="" val="19341445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562074"/>
          </a:xfrm>
        </p:spPr>
        <p:txBody>
          <a:bodyPr/>
          <a:lstStyle/>
          <a:p>
            <a:pPr algn="ctr"/>
            <a:r>
              <a:rPr lang="ru-RU" b="1" dirty="0" smtClean="0">
                <a:solidFill>
                  <a:schemeClr val="accent2">
                    <a:lumMod val="50000"/>
                  </a:schemeClr>
                </a:solidFill>
              </a:rPr>
              <a:t>Заключение </a:t>
            </a:r>
            <a:endParaRPr lang="ru-RU" b="1" dirty="0">
              <a:solidFill>
                <a:schemeClr val="accent2">
                  <a:lumMod val="50000"/>
                </a:schemeClr>
              </a:solidFill>
            </a:endParaRPr>
          </a:p>
        </p:txBody>
      </p:sp>
      <p:sp>
        <p:nvSpPr>
          <p:cNvPr id="3" name="Объект 2"/>
          <p:cNvSpPr>
            <a:spLocks noGrp="1"/>
          </p:cNvSpPr>
          <p:nvPr>
            <p:ph sz="quarter" idx="1"/>
          </p:nvPr>
        </p:nvSpPr>
        <p:spPr>
          <a:xfrm>
            <a:off x="457200" y="1124744"/>
            <a:ext cx="7859216" cy="5349208"/>
          </a:xfrm>
        </p:spPr>
        <p:txBody>
          <a:bodyPr>
            <a:normAutofit lnSpcReduction="10000"/>
          </a:bodyPr>
          <a:lstStyle/>
          <a:p>
            <a:pPr marL="0" indent="0">
              <a:buNone/>
            </a:pPr>
            <a:r>
              <a:rPr lang="ru-RU" dirty="0" smtClean="0">
                <a:solidFill>
                  <a:srgbClr val="C00000"/>
                </a:solidFill>
              </a:rPr>
              <a:t>Анализ нарушений показывает необходимость:</a:t>
            </a:r>
          </a:p>
          <a:p>
            <a:r>
              <a:rPr lang="ru-RU" dirty="0" smtClean="0"/>
              <a:t>1. Введения курса «Методология и методы научного исследования» по всем специальностям, начиная с магистратуры</a:t>
            </a:r>
          </a:p>
          <a:p>
            <a:r>
              <a:rPr lang="ru-RU" dirty="0" smtClean="0"/>
              <a:t>2. Использования вузами программ проверки на плагиат, создания в вузах комиссий или подразделений по научной этике.</a:t>
            </a:r>
          </a:p>
          <a:p>
            <a:r>
              <a:rPr lang="ru-RU" dirty="0"/>
              <a:t>3</a:t>
            </a:r>
            <a:r>
              <a:rPr lang="ru-RU" dirty="0" smtClean="0"/>
              <a:t>. Привлечения выпускающими кафедрами, </a:t>
            </a:r>
            <a:r>
              <a:rPr lang="ru-RU" dirty="0" err="1" smtClean="0"/>
              <a:t>диссоветами</a:t>
            </a:r>
            <a:r>
              <a:rPr lang="ru-RU" dirty="0" smtClean="0"/>
              <a:t> более квалифицированных </a:t>
            </a:r>
            <a:r>
              <a:rPr lang="ru-RU" dirty="0"/>
              <a:t>рецензентов. </a:t>
            </a:r>
            <a:endParaRPr lang="ru-RU" dirty="0" smtClean="0"/>
          </a:p>
          <a:p>
            <a:r>
              <a:rPr lang="en-US" dirty="0" smtClean="0"/>
              <a:t>4</a:t>
            </a:r>
            <a:r>
              <a:rPr lang="ru-RU" dirty="0" smtClean="0"/>
              <a:t>. Введения </a:t>
            </a:r>
            <a:r>
              <a:rPr lang="ru-RU" dirty="0"/>
              <a:t>в вузе проверки на грамотность, корректность текстов и переводов.</a:t>
            </a:r>
          </a:p>
          <a:p>
            <a:r>
              <a:rPr lang="en-US" dirty="0" smtClean="0"/>
              <a:t>5</a:t>
            </a:r>
            <a:r>
              <a:rPr lang="ru-RU" dirty="0" smtClean="0"/>
              <a:t>. Соблюдения культуры проведения заседаний </a:t>
            </a:r>
            <a:r>
              <a:rPr lang="ru-RU" dirty="0" err="1" smtClean="0"/>
              <a:t>диссоветов</a:t>
            </a:r>
            <a:r>
              <a:rPr lang="ru-RU" dirty="0" smtClean="0"/>
              <a:t>.</a:t>
            </a:r>
            <a:endParaRPr lang="ru-RU" dirty="0"/>
          </a:p>
        </p:txBody>
      </p:sp>
    </p:spTree>
    <p:extLst>
      <p:ext uri="{BB962C8B-B14F-4D97-AF65-F5344CB8AC3E}">
        <p14:creationId xmlns:p14="http://schemas.microsoft.com/office/powerpoint/2010/main" xmlns="" val="1860445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500306"/>
            <a:ext cx="7467600" cy="1143000"/>
          </a:xfrm>
        </p:spPr>
        <p:txBody>
          <a:bodyPr/>
          <a:lstStyle/>
          <a:p>
            <a:pPr algn="ctr"/>
            <a:r>
              <a:rPr lang="ru-RU" dirty="0" smtClean="0"/>
              <a:t>Спасибо за внимание!</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82660"/>
          </a:xfrm>
        </p:spPr>
        <p:txBody>
          <a:bodyPr>
            <a:noAutofit/>
          </a:bodyPr>
          <a:lstStyle/>
          <a:p>
            <a:pPr algn="ctr"/>
            <a:r>
              <a:rPr lang="ru-RU" sz="2400" b="1" dirty="0" smtClean="0">
                <a:solidFill>
                  <a:schemeClr val="tx1"/>
                </a:solidFill>
                <a:latin typeface="Times New Roman" pitchFamily="18" charset="0"/>
                <a:cs typeface="Times New Roman" pitchFamily="18" charset="0"/>
              </a:rPr>
              <a:t>Количество приказов ККСОН МОН РК об отказе в присуждении степени доктора философии (P</a:t>
            </a:r>
            <a:r>
              <a:rPr lang="en-US" sz="2400" b="1" dirty="0" smtClean="0">
                <a:solidFill>
                  <a:schemeClr val="tx1"/>
                </a:solidFill>
                <a:latin typeface="Times New Roman" pitchFamily="18" charset="0"/>
                <a:cs typeface="Times New Roman" pitchFamily="18" charset="0"/>
              </a:rPr>
              <a:t>h</a:t>
            </a:r>
            <a:r>
              <a:rPr lang="ru-RU" sz="2400" b="1" dirty="0" smtClean="0">
                <a:solidFill>
                  <a:schemeClr val="tx1"/>
                </a:solidFill>
                <a:latin typeface="Times New Roman" pitchFamily="18" charset="0"/>
                <a:cs typeface="Times New Roman" pitchFamily="18" charset="0"/>
              </a:rPr>
              <a:t>D) (данные за </a:t>
            </a:r>
            <a:r>
              <a:rPr lang="en-US" sz="2400" b="1" dirty="0" smtClean="0">
                <a:solidFill>
                  <a:schemeClr val="tx1"/>
                </a:solidFill>
                <a:latin typeface="Times New Roman" pitchFamily="18" charset="0"/>
                <a:cs typeface="Times New Roman" pitchFamily="18" charset="0"/>
              </a:rPr>
              <a:t>2</a:t>
            </a:r>
            <a:r>
              <a:rPr lang="ru-RU" sz="2400" b="1" dirty="0" smtClean="0">
                <a:solidFill>
                  <a:schemeClr val="tx1"/>
                </a:solidFill>
                <a:latin typeface="Times New Roman" pitchFamily="18" charset="0"/>
                <a:cs typeface="Times New Roman" pitchFamily="18" charset="0"/>
              </a:rPr>
              <a:t>-е полугодие 2017г.)</a:t>
            </a:r>
            <a:endParaRPr lang="ru-RU" sz="2400" b="1" dirty="0">
              <a:solidFill>
                <a:schemeClr val="tx1"/>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nvPr>
        </p:nvGraphicFramePr>
        <p:xfrm>
          <a:off x="457200" y="1357299"/>
          <a:ext cx="7467600" cy="5363541"/>
        </p:xfrm>
        <a:graphic>
          <a:graphicData uri="http://schemas.openxmlformats.org/drawingml/2006/table">
            <a:tbl>
              <a:tblPr firstRow="1" bandRow="1">
                <a:tableStyleId>{5C22544A-7EE6-4342-B048-85BDC9FD1C3A}</a:tableStyleId>
              </a:tblPr>
              <a:tblGrid>
                <a:gridCol w="614338">
                  <a:extLst>
                    <a:ext uri="{9D8B030D-6E8A-4147-A177-3AD203B41FA5}">
                      <a16:colId xmlns:a16="http://schemas.microsoft.com/office/drawing/2014/main" xmlns="" val="20000"/>
                    </a:ext>
                  </a:extLst>
                </a:gridCol>
                <a:gridCol w="4364062">
                  <a:extLst>
                    <a:ext uri="{9D8B030D-6E8A-4147-A177-3AD203B41FA5}">
                      <a16:colId xmlns:a16="http://schemas.microsoft.com/office/drawing/2014/main" xmlns="" val="20001"/>
                    </a:ext>
                  </a:extLst>
                </a:gridCol>
                <a:gridCol w="2489200">
                  <a:extLst>
                    <a:ext uri="{9D8B030D-6E8A-4147-A177-3AD203B41FA5}">
                      <a16:colId xmlns:a16="http://schemas.microsoft.com/office/drawing/2014/main" xmlns="" val="20002"/>
                    </a:ext>
                  </a:extLst>
                </a:gridCol>
              </a:tblGrid>
              <a:tr h="388431">
                <a:tc>
                  <a:txBody>
                    <a:bodyPr/>
                    <a:lstStyle/>
                    <a:p>
                      <a:r>
                        <a:rPr lang="ru-RU" dirty="0" smtClean="0"/>
                        <a:t>№</a:t>
                      </a:r>
                      <a:endParaRPr lang="ru-RU" dirty="0"/>
                    </a:p>
                  </a:txBody>
                  <a:tcPr/>
                </a:tc>
                <a:tc>
                  <a:txBody>
                    <a:bodyPr/>
                    <a:lstStyle/>
                    <a:p>
                      <a:r>
                        <a:rPr lang="ru-RU" dirty="0" smtClean="0"/>
                        <a:t>Наименование специальности</a:t>
                      </a:r>
                      <a:endParaRPr lang="ru-RU" dirty="0"/>
                    </a:p>
                  </a:txBody>
                  <a:tcPr/>
                </a:tc>
                <a:tc>
                  <a:txBody>
                    <a:bodyPr/>
                    <a:lstStyle/>
                    <a:p>
                      <a:r>
                        <a:rPr lang="ru-RU" dirty="0" smtClean="0"/>
                        <a:t>Количество</a:t>
                      </a:r>
                      <a:endParaRPr lang="ru-RU" dirty="0"/>
                    </a:p>
                  </a:txBody>
                  <a:tcPr/>
                </a:tc>
                <a:extLst>
                  <a:ext uri="{0D108BD9-81ED-4DB2-BD59-A6C34878D82A}">
                    <a16:rowId xmlns:a16="http://schemas.microsoft.com/office/drawing/2014/main" xmlns="" val="10000"/>
                  </a:ext>
                </a:extLst>
              </a:tr>
              <a:tr h="388431">
                <a:tc>
                  <a:txBody>
                    <a:bodyPr/>
                    <a:lstStyle/>
                    <a:p>
                      <a:r>
                        <a:rPr lang="ru-RU" dirty="0" smtClean="0"/>
                        <a:t>1</a:t>
                      </a:r>
                      <a:endParaRPr lang="ru-RU" dirty="0"/>
                    </a:p>
                  </a:txBody>
                  <a:tcPr>
                    <a:solidFill>
                      <a:schemeClr val="bg1"/>
                    </a:solidFill>
                  </a:tcPr>
                </a:tc>
                <a:tc>
                  <a:txBody>
                    <a:bodyPr/>
                    <a:lstStyle/>
                    <a:p>
                      <a:r>
                        <a:rPr kumimoji="0" lang="ru-RU" b="0" i="0" kern="1200" dirty="0" smtClean="0">
                          <a:solidFill>
                            <a:schemeClr val="dk1"/>
                          </a:solidFill>
                          <a:latin typeface="+mn-lt"/>
                          <a:ea typeface="+mn-ea"/>
                          <a:cs typeface="+mn-cs"/>
                        </a:rPr>
                        <a:t>Искусствоведение</a:t>
                      </a:r>
                      <a:endParaRPr lang="ru-RU" b="1" dirty="0"/>
                    </a:p>
                  </a:txBody>
                  <a:tcPr>
                    <a:solidFill>
                      <a:schemeClr val="bg1"/>
                    </a:solidFill>
                  </a:tcPr>
                </a:tc>
                <a:tc>
                  <a:txBody>
                    <a:bodyPr/>
                    <a:lstStyle/>
                    <a:p>
                      <a:pPr algn="ctr"/>
                      <a:r>
                        <a:rPr lang="en-US" b="0" dirty="0" smtClean="0"/>
                        <a:t>1</a:t>
                      </a:r>
                      <a:endParaRPr lang="ru-RU" b="0" dirty="0"/>
                    </a:p>
                  </a:txBody>
                  <a:tcPr>
                    <a:solidFill>
                      <a:schemeClr val="bg1"/>
                    </a:solidFill>
                  </a:tcPr>
                </a:tc>
                <a:extLst>
                  <a:ext uri="{0D108BD9-81ED-4DB2-BD59-A6C34878D82A}">
                    <a16:rowId xmlns:a16="http://schemas.microsoft.com/office/drawing/2014/main" xmlns="" val="10001"/>
                  </a:ext>
                </a:extLst>
              </a:tr>
              <a:tr h="388431">
                <a:tc>
                  <a:txBody>
                    <a:bodyPr/>
                    <a:lstStyle/>
                    <a:p>
                      <a:r>
                        <a:rPr lang="ru-RU" dirty="0" smtClean="0"/>
                        <a:t>2</a:t>
                      </a:r>
                      <a:endParaRPr lang="ru-RU" dirty="0"/>
                    </a:p>
                  </a:txBody>
                  <a:tcPr/>
                </a:tc>
                <a:tc>
                  <a:txBody>
                    <a:bodyPr/>
                    <a:lstStyle/>
                    <a:p>
                      <a:r>
                        <a:rPr lang="ru-RU" dirty="0" smtClean="0"/>
                        <a:t>История</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2"/>
                  </a:ext>
                </a:extLst>
              </a:tr>
              <a:tr h="388431">
                <a:tc>
                  <a:txBody>
                    <a:bodyPr/>
                    <a:lstStyle/>
                    <a:p>
                      <a:r>
                        <a:rPr lang="ru-RU" dirty="0" smtClean="0"/>
                        <a:t>3</a:t>
                      </a:r>
                      <a:endParaRPr lang="ru-RU" dirty="0"/>
                    </a:p>
                  </a:txBody>
                  <a:tcPr/>
                </a:tc>
                <a:tc>
                  <a:txBody>
                    <a:bodyPr/>
                    <a:lstStyle/>
                    <a:p>
                      <a:r>
                        <a:rPr kumimoji="0" lang="ru-RU" b="0" i="0" kern="1200" dirty="0" smtClean="0">
                          <a:solidFill>
                            <a:schemeClr val="dk1"/>
                          </a:solidFill>
                          <a:latin typeface="+mn-lt"/>
                          <a:ea typeface="+mn-ea"/>
                          <a:cs typeface="+mn-cs"/>
                        </a:rPr>
                        <a:t>Строительство </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3"/>
                  </a:ext>
                </a:extLst>
              </a:tr>
              <a:tr h="388431">
                <a:tc>
                  <a:txBody>
                    <a:bodyPr/>
                    <a:lstStyle/>
                    <a:p>
                      <a:r>
                        <a:rPr lang="ru-RU" dirty="0" smtClean="0"/>
                        <a:t>4</a:t>
                      </a:r>
                      <a:endParaRPr lang="ru-RU" dirty="0"/>
                    </a:p>
                  </a:txBody>
                  <a:tcPr/>
                </a:tc>
                <a:tc>
                  <a:txBody>
                    <a:bodyPr/>
                    <a:lstStyle/>
                    <a:p>
                      <a:r>
                        <a:rPr lang="ru-RU" dirty="0" smtClean="0"/>
                        <a:t>Казахский язык и литература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4"/>
                  </a:ext>
                </a:extLst>
              </a:tr>
              <a:tr h="388431">
                <a:tc>
                  <a:txBody>
                    <a:bodyPr/>
                    <a:lstStyle/>
                    <a:p>
                      <a:r>
                        <a:rPr lang="ru-RU" dirty="0" smtClean="0"/>
                        <a:t>5</a:t>
                      </a:r>
                      <a:endParaRPr lang="ru-RU" dirty="0"/>
                    </a:p>
                  </a:txBody>
                  <a:tcPr/>
                </a:tc>
                <a:tc>
                  <a:txBody>
                    <a:bodyPr/>
                    <a:lstStyle/>
                    <a:p>
                      <a:r>
                        <a:rPr lang="ru-RU" dirty="0" smtClean="0"/>
                        <a:t>Металлургия </a:t>
                      </a:r>
                      <a:endParaRPr lang="ru-RU" dirty="0"/>
                    </a:p>
                  </a:txBody>
                  <a:tcPr/>
                </a:tc>
                <a:tc>
                  <a:txBody>
                    <a:bodyPr/>
                    <a:lstStyle/>
                    <a:p>
                      <a:pPr algn="ctr"/>
                      <a:r>
                        <a:rPr lang="en-US" dirty="0" smtClean="0"/>
                        <a:t>2</a:t>
                      </a:r>
                      <a:endParaRPr lang="ru-RU" dirty="0"/>
                    </a:p>
                  </a:txBody>
                  <a:tcPr/>
                </a:tc>
                <a:extLst>
                  <a:ext uri="{0D108BD9-81ED-4DB2-BD59-A6C34878D82A}">
                    <a16:rowId xmlns:a16="http://schemas.microsoft.com/office/drawing/2014/main" xmlns="" val="10005"/>
                  </a:ext>
                </a:extLst>
              </a:tr>
              <a:tr h="388431">
                <a:tc>
                  <a:txBody>
                    <a:bodyPr/>
                    <a:lstStyle/>
                    <a:p>
                      <a:r>
                        <a:rPr lang="ru-RU" dirty="0" smtClean="0"/>
                        <a:t>6</a:t>
                      </a:r>
                      <a:endParaRPr lang="ru-RU" dirty="0"/>
                    </a:p>
                  </a:txBody>
                  <a:tcPr/>
                </a:tc>
                <a:tc>
                  <a:txBody>
                    <a:bodyPr/>
                    <a:lstStyle/>
                    <a:p>
                      <a:r>
                        <a:rPr lang="ru-RU" dirty="0" smtClean="0"/>
                        <a:t>Туризм</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6"/>
                  </a:ext>
                </a:extLst>
              </a:tr>
              <a:tr h="388431">
                <a:tc>
                  <a:txBody>
                    <a:bodyPr/>
                    <a:lstStyle/>
                    <a:p>
                      <a:r>
                        <a:rPr lang="ru-RU" dirty="0" smtClean="0"/>
                        <a:t>7</a:t>
                      </a:r>
                      <a:endParaRPr lang="ru-RU" dirty="0"/>
                    </a:p>
                  </a:txBody>
                  <a:tcPr/>
                </a:tc>
                <a:tc>
                  <a:txBody>
                    <a:bodyPr/>
                    <a:lstStyle/>
                    <a:p>
                      <a:r>
                        <a:rPr lang="ru-RU" dirty="0" smtClean="0"/>
                        <a:t>Медицина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7"/>
                  </a:ext>
                </a:extLst>
              </a:tr>
              <a:tr h="388431">
                <a:tc>
                  <a:txBody>
                    <a:bodyPr/>
                    <a:lstStyle/>
                    <a:p>
                      <a:r>
                        <a:rPr lang="ru-RU" dirty="0" smtClean="0"/>
                        <a:t>8</a:t>
                      </a:r>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8"/>
                  </a:ext>
                </a:extLst>
              </a:tr>
              <a:tr h="388431">
                <a:tc>
                  <a:txBody>
                    <a:bodyPr/>
                    <a:lstStyle/>
                    <a:p>
                      <a:r>
                        <a:rPr lang="ru-RU" dirty="0" smtClean="0"/>
                        <a:t>9</a:t>
                      </a:r>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9"/>
                  </a:ext>
                </a:extLst>
              </a:tr>
              <a:tr h="388431">
                <a:tc>
                  <a:txBody>
                    <a:bodyPr/>
                    <a:lstStyle/>
                    <a:p>
                      <a:r>
                        <a:rPr lang="ru-RU" dirty="0" smtClean="0"/>
                        <a:t>10</a:t>
                      </a:r>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10"/>
                  </a:ext>
                </a:extLst>
              </a:tr>
              <a:tr h="388431">
                <a:tc>
                  <a:txBody>
                    <a:bodyPr/>
                    <a:lstStyle/>
                    <a:p>
                      <a:r>
                        <a:rPr lang="ru-RU" dirty="0" smtClean="0"/>
                        <a:t>11</a:t>
                      </a:r>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11"/>
                  </a:ext>
                </a:extLst>
              </a:tr>
              <a:tr h="702369">
                <a:tc>
                  <a:txBody>
                    <a:bodyPr/>
                    <a:lstStyle/>
                    <a:p>
                      <a:r>
                        <a:rPr lang="ru-RU" dirty="0" smtClean="0"/>
                        <a:t>12</a:t>
                      </a:r>
                      <a:endParaRPr lang="ru-RU" dirty="0"/>
                    </a:p>
                  </a:txBody>
                  <a:tcPr/>
                </a:tc>
                <a:tc>
                  <a:txBody>
                    <a:bodyPr/>
                    <a:lstStyle/>
                    <a:p>
                      <a:endParaRPr lang="ru-RU" dirty="0" smtClean="0"/>
                    </a:p>
                    <a:p>
                      <a:r>
                        <a:rPr lang="ru-RU" sz="2000" b="1" dirty="0" smtClean="0">
                          <a:solidFill>
                            <a:srgbClr val="FF0000"/>
                          </a:solidFill>
                        </a:rPr>
                        <a:t>Итого</a:t>
                      </a:r>
                      <a:endParaRPr lang="ru-RU" sz="2000" b="1" dirty="0">
                        <a:solidFill>
                          <a:srgbClr val="FF0000"/>
                        </a:solidFill>
                      </a:endParaRPr>
                    </a:p>
                  </a:txBody>
                  <a:tcPr/>
                </a:tc>
                <a:tc>
                  <a:txBody>
                    <a:bodyPr/>
                    <a:lstStyle/>
                    <a:p>
                      <a:pPr algn="ctr"/>
                      <a:endParaRPr lang="ru-RU" dirty="0" smtClean="0"/>
                    </a:p>
                    <a:p>
                      <a:pPr algn="ctr"/>
                      <a:r>
                        <a:rPr lang="ru-RU" b="1" dirty="0" smtClean="0">
                          <a:solidFill>
                            <a:srgbClr val="FF0000"/>
                          </a:solidFill>
                        </a:rPr>
                        <a:t>8</a:t>
                      </a:r>
                      <a:endParaRPr lang="ru-RU" b="1" dirty="0">
                        <a:solidFill>
                          <a:srgbClr val="FF0000"/>
                        </a:solidFill>
                      </a:endParaRPr>
                    </a:p>
                  </a:txBody>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82660"/>
          </a:xfrm>
        </p:spPr>
        <p:txBody>
          <a:bodyPr>
            <a:noAutofit/>
          </a:bodyPr>
          <a:lstStyle/>
          <a:p>
            <a:pPr algn="ctr"/>
            <a:r>
              <a:rPr lang="ru-RU" sz="2400" b="1" dirty="0" smtClean="0">
                <a:solidFill>
                  <a:schemeClr val="tx1"/>
                </a:solidFill>
                <a:latin typeface="Times New Roman" pitchFamily="18" charset="0"/>
                <a:cs typeface="Times New Roman" pitchFamily="18" charset="0"/>
              </a:rPr>
              <a:t>Количество приказов ККСОН МОН РК об отказе в присуждении степени доктора философии (P</a:t>
            </a:r>
            <a:r>
              <a:rPr lang="en-US" sz="2400" b="1" dirty="0" smtClean="0">
                <a:solidFill>
                  <a:schemeClr val="tx1"/>
                </a:solidFill>
                <a:latin typeface="Times New Roman" pitchFamily="18" charset="0"/>
                <a:cs typeface="Times New Roman" pitchFamily="18" charset="0"/>
              </a:rPr>
              <a:t>h</a:t>
            </a:r>
            <a:r>
              <a:rPr lang="ru-RU" sz="2400" b="1" dirty="0" smtClean="0">
                <a:solidFill>
                  <a:schemeClr val="tx1"/>
                </a:solidFill>
                <a:latin typeface="Times New Roman" pitchFamily="18" charset="0"/>
                <a:cs typeface="Times New Roman" pitchFamily="18" charset="0"/>
              </a:rPr>
              <a:t>D) (данные за 201</a:t>
            </a:r>
            <a:r>
              <a:rPr lang="en-US" sz="2400" b="1" dirty="0" smtClean="0">
                <a:solidFill>
                  <a:schemeClr val="tx1"/>
                </a:solidFill>
                <a:latin typeface="Times New Roman" pitchFamily="18" charset="0"/>
                <a:cs typeface="Times New Roman" pitchFamily="18" charset="0"/>
              </a:rPr>
              <a:t>8</a:t>
            </a:r>
            <a:r>
              <a:rPr lang="ru-RU" sz="2400" b="1" dirty="0" smtClean="0">
                <a:solidFill>
                  <a:schemeClr val="tx1"/>
                </a:solidFill>
                <a:latin typeface="Times New Roman" pitchFamily="18" charset="0"/>
                <a:cs typeface="Times New Roman" pitchFamily="18" charset="0"/>
              </a:rPr>
              <a:t>г.)</a:t>
            </a:r>
            <a:endParaRPr lang="ru-RU" sz="2400" b="1" dirty="0">
              <a:solidFill>
                <a:schemeClr val="tx1"/>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sz="quarter" idx="1"/>
          </p:nvPr>
        </p:nvGraphicFramePr>
        <p:xfrm>
          <a:off x="457200" y="1357299"/>
          <a:ext cx="7467600" cy="5363541"/>
        </p:xfrm>
        <a:graphic>
          <a:graphicData uri="http://schemas.openxmlformats.org/drawingml/2006/table">
            <a:tbl>
              <a:tblPr firstRow="1" bandRow="1">
                <a:tableStyleId>{5C22544A-7EE6-4342-B048-85BDC9FD1C3A}</a:tableStyleId>
              </a:tblPr>
              <a:tblGrid>
                <a:gridCol w="614338">
                  <a:extLst>
                    <a:ext uri="{9D8B030D-6E8A-4147-A177-3AD203B41FA5}">
                      <a16:colId xmlns:a16="http://schemas.microsoft.com/office/drawing/2014/main" xmlns="" val="20000"/>
                    </a:ext>
                  </a:extLst>
                </a:gridCol>
                <a:gridCol w="4364062">
                  <a:extLst>
                    <a:ext uri="{9D8B030D-6E8A-4147-A177-3AD203B41FA5}">
                      <a16:colId xmlns:a16="http://schemas.microsoft.com/office/drawing/2014/main" xmlns="" val="20001"/>
                    </a:ext>
                  </a:extLst>
                </a:gridCol>
                <a:gridCol w="2489200">
                  <a:extLst>
                    <a:ext uri="{9D8B030D-6E8A-4147-A177-3AD203B41FA5}">
                      <a16:colId xmlns:a16="http://schemas.microsoft.com/office/drawing/2014/main" xmlns="" val="20002"/>
                    </a:ext>
                  </a:extLst>
                </a:gridCol>
              </a:tblGrid>
              <a:tr h="388431">
                <a:tc>
                  <a:txBody>
                    <a:bodyPr/>
                    <a:lstStyle/>
                    <a:p>
                      <a:r>
                        <a:rPr lang="ru-RU" dirty="0" smtClean="0"/>
                        <a:t>№</a:t>
                      </a:r>
                      <a:endParaRPr lang="ru-RU" dirty="0"/>
                    </a:p>
                  </a:txBody>
                  <a:tcPr/>
                </a:tc>
                <a:tc>
                  <a:txBody>
                    <a:bodyPr/>
                    <a:lstStyle/>
                    <a:p>
                      <a:r>
                        <a:rPr lang="ru-RU" dirty="0" smtClean="0"/>
                        <a:t>Наименование специальности</a:t>
                      </a:r>
                      <a:endParaRPr lang="ru-RU" dirty="0"/>
                    </a:p>
                  </a:txBody>
                  <a:tcPr/>
                </a:tc>
                <a:tc>
                  <a:txBody>
                    <a:bodyPr/>
                    <a:lstStyle/>
                    <a:p>
                      <a:r>
                        <a:rPr lang="ru-RU" dirty="0" smtClean="0"/>
                        <a:t>Количество</a:t>
                      </a:r>
                      <a:endParaRPr lang="ru-RU" dirty="0"/>
                    </a:p>
                  </a:txBody>
                  <a:tcPr/>
                </a:tc>
                <a:extLst>
                  <a:ext uri="{0D108BD9-81ED-4DB2-BD59-A6C34878D82A}">
                    <a16:rowId xmlns:a16="http://schemas.microsoft.com/office/drawing/2014/main" xmlns="" val="10000"/>
                  </a:ext>
                </a:extLst>
              </a:tr>
              <a:tr h="388431">
                <a:tc>
                  <a:txBody>
                    <a:bodyPr/>
                    <a:lstStyle/>
                    <a:p>
                      <a:r>
                        <a:rPr lang="ru-RU" dirty="0" smtClean="0"/>
                        <a:t>1</a:t>
                      </a:r>
                      <a:endParaRPr lang="ru-RU" dirty="0"/>
                    </a:p>
                  </a:txBody>
                  <a:tcPr>
                    <a:solidFill>
                      <a:schemeClr val="bg1"/>
                    </a:solidFill>
                  </a:tcPr>
                </a:tc>
                <a:tc>
                  <a:txBody>
                    <a:bodyPr/>
                    <a:lstStyle/>
                    <a:p>
                      <a:r>
                        <a:rPr kumimoji="0" lang="ru-RU" b="0" i="0" kern="1200" dirty="0" smtClean="0">
                          <a:solidFill>
                            <a:schemeClr val="dk1"/>
                          </a:solidFill>
                          <a:latin typeface="+mn-lt"/>
                          <a:ea typeface="+mn-ea"/>
                          <a:cs typeface="+mn-cs"/>
                        </a:rPr>
                        <a:t>Экология</a:t>
                      </a:r>
                      <a:endParaRPr lang="ru-RU" b="1" dirty="0"/>
                    </a:p>
                  </a:txBody>
                  <a:tcPr>
                    <a:solidFill>
                      <a:schemeClr val="bg1"/>
                    </a:solidFill>
                  </a:tcPr>
                </a:tc>
                <a:tc>
                  <a:txBody>
                    <a:bodyPr/>
                    <a:lstStyle/>
                    <a:p>
                      <a:pPr algn="ctr"/>
                      <a:r>
                        <a:rPr lang="en-US" b="0" dirty="0" smtClean="0"/>
                        <a:t>1</a:t>
                      </a:r>
                      <a:endParaRPr lang="ru-RU" b="0" dirty="0"/>
                    </a:p>
                  </a:txBody>
                  <a:tcPr>
                    <a:solidFill>
                      <a:schemeClr val="bg1"/>
                    </a:solidFill>
                  </a:tcPr>
                </a:tc>
                <a:extLst>
                  <a:ext uri="{0D108BD9-81ED-4DB2-BD59-A6C34878D82A}">
                    <a16:rowId xmlns:a16="http://schemas.microsoft.com/office/drawing/2014/main" xmlns="" val="10001"/>
                  </a:ext>
                </a:extLst>
              </a:tr>
              <a:tr h="388431">
                <a:tc>
                  <a:txBody>
                    <a:bodyPr/>
                    <a:lstStyle/>
                    <a:p>
                      <a:r>
                        <a:rPr lang="ru-RU" dirty="0" smtClean="0"/>
                        <a:t>2</a:t>
                      </a:r>
                      <a:endParaRPr lang="ru-RU" dirty="0"/>
                    </a:p>
                  </a:txBody>
                  <a:tcPr/>
                </a:tc>
                <a:tc>
                  <a:txBody>
                    <a:bodyPr/>
                    <a:lstStyle/>
                    <a:p>
                      <a:r>
                        <a:rPr lang="ru-RU" dirty="0" smtClean="0"/>
                        <a:t>История</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2"/>
                  </a:ext>
                </a:extLst>
              </a:tr>
              <a:tr h="388431">
                <a:tc>
                  <a:txBody>
                    <a:bodyPr/>
                    <a:lstStyle/>
                    <a:p>
                      <a:r>
                        <a:rPr lang="ru-RU" dirty="0" smtClean="0"/>
                        <a:t>3</a:t>
                      </a:r>
                      <a:endParaRPr lang="ru-RU" dirty="0"/>
                    </a:p>
                  </a:txBody>
                  <a:tcPr/>
                </a:tc>
                <a:tc>
                  <a:txBody>
                    <a:bodyPr/>
                    <a:lstStyle/>
                    <a:p>
                      <a:r>
                        <a:rPr lang="ru-RU" dirty="0" smtClean="0"/>
                        <a:t>Медицина</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3"/>
                  </a:ext>
                </a:extLst>
              </a:tr>
              <a:tr h="388431">
                <a:tc>
                  <a:txBody>
                    <a:bodyPr/>
                    <a:lstStyle/>
                    <a:p>
                      <a:r>
                        <a:rPr lang="ru-RU" dirty="0" smtClean="0"/>
                        <a:t>4</a:t>
                      </a:r>
                      <a:endParaRPr lang="ru-RU" dirty="0"/>
                    </a:p>
                  </a:txBody>
                  <a:tcPr/>
                </a:tc>
                <a:tc>
                  <a:txBody>
                    <a:bodyPr/>
                    <a:lstStyle/>
                    <a:p>
                      <a:r>
                        <a:rPr lang="ru-RU" dirty="0" smtClean="0"/>
                        <a:t>Общественное здравоохранение</a:t>
                      </a:r>
                      <a:endParaRPr lang="ru-RU" dirty="0"/>
                    </a:p>
                  </a:txBody>
                  <a:tcPr/>
                </a:tc>
                <a:tc>
                  <a:txBody>
                    <a:bodyPr/>
                    <a:lstStyle/>
                    <a:p>
                      <a:pPr algn="ctr"/>
                      <a:r>
                        <a:rPr lang="ru-RU" dirty="0" smtClean="0"/>
                        <a:t>1</a:t>
                      </a:r>
                      <a:endParaRPr lang="ru-RU" dirty="0"/>
                    </a:p>
                  </a:txBody>
                  <a:tcPr/>
                </a:tc>
                <a:extLst>
                  <a:ext uri="{0D108BD9-81ED-4DB2-BD59-A6C34878D82A}">
                    <a16:rowId xmlns:a16="http://schemas.microsoft.com/office/drawing/2014/main" xmlns="" val="10004"/>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5"/>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6"/>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7"/>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8"/>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09"/>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10"/>
                  </a:ext>
                </a:extLst>
              </a:tr>
              <a:tr h="388431">
                <a:tc>
                  <a:txBody>
                    <a:bodyPr/>
                    <a:lstStyle/>
                    <a:p>
                      <a:endParaRPr lang="ru-RU" dirty="0"/>
                    </a:p>
                  </a:txBody>
                  <a:tcPr/>
                </a:tc>
                <a:tc>
                  <a:txBody>
                    <a:bodyPr/>
                    <a:lstStyle/>
                    <a:p>
                      <a:endParaRPr lang="ru-RU" dirty="0"/>
                    </a:p>
                  </a:txBody>
                  <a:tcPr/>
                </a:tc>
                <a:tc>
                  <a:txBody>
                    <a:bodyPr/>
                    <a:lstStyle/>
                    <a:p>
                      <a:pPr algn="ctr"/>
                      <a:endParaRPr lang="ru-RU" dirty="0"/>
                    </a:p>
                  </a:txBody>
                  <a:tcPr/>
                </a:tc>
                <a:extLst>
                  <a:ext uri="{0D108BD9-81ED-4DB2-BD59-A6C34878D82A}">
                    <a16:rowId xmlns:a16="http://schemas.microsoft.com/office/drawing/2014/main" xmlns="" val="10011"/>
                  </a:ext>
                </a:extLst>
              </a:tr>
              <a:tr h="702369">
                <a:tc>
                  <a:txBody>
                    <a:bodyPr/>
                    <a:lstStyle/>
                    <a:p>
                      <a:endParaRPr lang="ru-RU" dirty="0"/>
                    </a:p>
                  </a:txBody>
                  <a:tcPr/>
                </a:tc>
                <a:tc>
                  <a:txBody>
                    <a:bodyPr/>
                    <a:lstStyle/>
                    <a:p>
                      <a:endParaRPr lang="ru-RU" dirty="0" smtClean="0"/>
                    </a:p>
                    <a:p>
                      <a:r>
                        <a:rPr lang="ru-RU" sz="2000" b="1" dirty="0" smtClean="0">
                          <a:solidFill>
                            <a:srgbClr val="FF0000"/>
                          </a:solidFill>
                        </a:rPr>
                        <a:t>Итого</a:t>
                      </a:r>
                      <a:endParaRPr lang="ru-RU" sz="2000" b="1" dirty="0">
                        <a:solidFill>
                          <a:srgbClr val="FF0000"/>
                        </a:solidFill>
                      </a:endParaRPr>
                    </a:p>
                  </a:txBody>
                  <a:tcPr/>
                </a:tc>
                <a:tc>
                  <a:txBody>
                    <a:bodyPr/>
                    <a:lstStyle/>
                    <a:p>
                      <a:pPr algn="ctr"/>
                      <a:endParaRPr lang="ru-RU" dirty="0" smtClean="0"/>
                    </a:p>
                    <a:p>
                      <a:pPr algn="ctr"/>
                      <a:r>
                        <a:rPr lang="ru-RU" b="1" dirty="0" smtClean="0">
                          <a:solidFill>
                            <a:srgbClr val="FF0000"/>
                          </a:solidFill>
                        </a:rPr>
                        <a:t>4</a:t>
                      </a:r>
                      <a:endParaRPr lang="ru-RU" b="1" dirty="0">
                        <a:solidFill>
                          <a:srgbClr val="FF0000"/>
                        </a:solidFill>
                      </a:endParaRPr>
                    </a:p>
                  </a:txBody>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357166"/>
            <a:ext cx="7467600" cy="6116786"/>
          </a:xfrm>
        </p:spPr>
        <p:txBody>
          <a:bodyPr/>
          <a:lstStyle/>
          <a:p>
            <a:pPr algn="just">
              <a:buNone/>
            </a:pPr>
            <a:r>
              <a:rPr lang="ru-RU" dirty="0" smtClean="0"/>
              <a:t>   </a:t>
            </a:r>
            <a:r>
              <a:rPr lang="ru-RU" b="1" dirty="0" smtClean="0"/>
              <a:t>В период с 2014 по 201</a:t>
            </a:r>
            <a:r>
              <a:rPr lang="en-US" b="1" dirty="0" smtClean="0"/>
              <a:t>8</a:t>
            </a:r>
            <a:r>
              <a:rPr lang="ru-RU" b="1" dirty="0" smtClean="0"/>
              <a:t> гг. защищено </a:t>
            </a:r>
            <a:r>
              <a:rPr lang="en-US" b="1" dirty="0" smtClean="0"/>
              <a:t>7</a:t>
            </a:r>
            <a:r>
              <a:rPr lang="ru-RU" b="1" dirty="0" smtClean="0"/>
              <a:t> диссертаций по специальности «Физическая культура и спорт», из них по 2 диссертациям ККСОН МОН РК принял отрицательное решение по присуждению степени доктора </a:t>
            </a:r>
            <a:r>
              <a:rPr lang="en-US" b="1" dirty="0" smtClean="0"/>
              <a:t>PhD</a:t>
            </a:r>
            <a:r>
              <a:rPr lang="ru-RU" b="1" dirty="0" smtClean="0"/>
              <a:t>.</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7787208" cy="504056"/>
          </a:xfrm>
        </p:spPr>
        <p:txBody>
          <a:bodyPr>
            <a:normAutofit/>
          </a:bodyPr>
          <a:lstStyle/>
          <a:p>
            <a:pPr algn="ctr"/>
            <a:r>
              <a:rPr lang="ru-RU" sz="2400" b="1" dirty="0" smtClean="0">
                <a:solidFill>
                  <a:schemeClr val="accent2">
                    <a:lumMod val="50000"/>
                  </a:schemeClr>
                </a:solidFill>
              </a:rPr>
              <a:t>Комментарии по содержанию диссертаций</a:t>
            </a:r>
            <a:endParaRPr lang="ru-RU" sz="2400" b="1" dirty="0">
              <a:solidFill>
                <a:schemeClr val="accent2">
                  <a:lumMod val="50000"/>
                </a:schemeClr>
              </a:solidFill>
            </a:endParaRPr>
          </a:p>
        </p:txBody>
      </p:sp>
      <p:sp>
        <p:nvSpPr>
          <p:cNvPr id="3" name="Объект 2"/>
          <p:cNvSpPr>
            <a:spLocks noGrp="1"/>
          </p:cNvSpPr>
          <p:nvPr>
            <p:ph sz="quarter" idx="1"/>
          </p:nvPr>
        </p:nvSpPr>
        <p:spPr>
          <a:xfrm>
            <a:off x="457200" y="1268760"/>
            <a:ext cx="7859216" cy="5205192"/>
          </a:xfrm>
        </p:spPr>
        <p:txBody>
          <a:bodyPr>
            <a:normAutofit/>
          </a:bodyPr>
          <a:lstStyle/>
          <a:p>
            <a:pPr lvl="0"/>
            <a:r>
              <a:rPr lang="kk-KZ" b="1" dirty="0" smtClean="0">
                <a:solidFill>
                  <a:srgbClr val="FF0000"/>
                </a:solidFill>
              </a:rPr>
              <a:t>Требование</a:t>
            </a:r>
          </a:p>
          <a:p>
            <a:pPr lvl="0">
              <a:buNone/>
            </a:pPr>
            <a:r>
              <a:rPr lang="kk-KZ" dirty="0" smtClean="0"/>
              <a:t>   Соответствие </a:t>
            </a:r>
            <a:r>
              <a:rPr lang="kk-KZ" dirty="0"/>
              <a:t>темы  диссертации  </a:t>
            </a:r>
            <a:r>
              <a:rPr lang="kk-KZ" dirty="0" smtClean="0"/>
              <a:t>приоритетам научно-технологического развития </a:t>
            </a:r>
            <a:r>
              <a:rPr lang="kk-KZ" dirty="0"/>
              <a:t>или государственным </a:t>
            </a:r>
            <a:r>
              <a:rPr lang="kk-KZ" dirty="0" smtClean="0"/>
              <a:t>программам в РК</a:t>
            </a:r>
          </a:p>
          <a:p>
            <a:pPr lvl="0"/>
            <a:r>
              <a:rPr lang="kk-KZ" b="1" dirty="0" smtClean="0">
                <a:solidFill>
                  <a:srgbClr val="FF0000"/>
                </a:solidFill>
              </a:rPr>
              <a:t>Комментарии</a:t>
            </a:r>
          </a:p>
          <a:p>
            <a:pPr lvl="0">
              <a:buNone/>
            </a:pPr>
            <a:r>
              <a:rPr lang="kk-KZ" dirty="0" smtClean="0"/>
              <a:t>   Соответствие должно отражаться в самой </a:t>
            </a:r>
            <a:r>
              <a:rPr lang="kk-KZ" dirty="0"/>
              <a:t>диссертационной </a:t>
            </a:r>
            <a:r>
              <a:rPr lang="kk-KZ" dirty="0" smtClean="0"/>
              <a:t>работе в виде:</a:t>
            </a:r>
          </a:p>
          <a:p>
            <a:pPr lvl="0">
              <a:buNone/>
            </a:pPr>
            <a:r>
              <a:rPr lang="kk-KZ" dirty="0" smtClean="0"/>
              <a:t> - обозначения </a:t>
            </a:r>
            <a:r>
              <a:rPr lang="kk-KZ" dirty="0"/>
              <a:t>приоритета, подприоритета научного направления </a:t>
            </a:r>
            <a:r>
              <a:rPr lang="kk-KZ" dirty="0" smtClean="0"/>
              <a:t>(</a:t>
            </a:r>
            <a:r>
              <a:rPr lang="kk-KZ" dirty="0"/>
              <a:t>на год защиты</a:t>
            </a:r>
            <a:r>
              <a:rPr lang="kk-KZ" dirty="0" smtClean="0"/>
              <a:t>);</a:t>
            </a:r>
          </a:p>
          <a:p>
            <a:pPr lvl="0">
              <a:buNone/>
            </a:pPr>
            <a:r>
              <a:rPr lang="kk-KZ" dirty="0" smtClean="0"/>
              <a:t> - регистрационного </a:t>
            </a:r>
            <a:r>
              <a:rPr lang="kk-KZ" dirty="0"/>
              <a:t>номера  </a:t>
            </a:r>
            <a:r>
              <a:rPr lang="kk-KZ" dirty="0" smtClean="0"/>
              <a:t>проекта, в рамках которой проводились исследования</a:t>
            </a:r>
            <a:endParaRPr lang="ru-RU" dirty="0"/>
          </a:p>
          <a:p>
            <a:endParaRPr lang="ru-RU" dirty="0"/>
          </a:p>
        </p:txBody>
      </p:sp>
    </p:spTree>
    <p:extLst>
      <p:ext uri="{BB962C8B-B14F-4D97-AF65-F5344CB8AC3E}">
        <p14:creationId xmlns:p14="http://schemas.microsoft.com/office/powerpoint/2010/main" xmlns="" val="1490654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46050"/>
          </a:xfrm>
        </p:spPr>
        <p:txBody>
          <a:bodyPr>
            <a:normAutofit fontScale="90000"/>
          </a:bodyPr>
          <a:lstStyle/>
          <a:p>
            <a:pPr algn="r"/>
            <a:r>
              <a:rPr lang="ru-RU" sz="1800" dirty="0" smtClean="0"/>
              <a:t>продолжение</a:t>
            </a:r>
            <a:endParaRPr lang="ru-RU" sz="1800" dirty="0"/>
          </a:p>
        </p:txBody>
      </p:sp>
      <p:sp>
        <p:nvSpPr>
          <p:cNvPr id="3" name="Объект 2"/>
          <p:cNvSpPr>
            <a:spLocks noGrp="1"/>
          </p:cNvSpPr>
          <p:nvPr>
            <p:ph sz="quarter" idx="1"/>
          </p:nvPr>
        </p:nvSpPr>
        <p:spPr>
          <a:xfrm>
            <a:off x="457200" y="764704"/>
            <a:ext cx="7787208" cy="5709248"/>
          </a:xfrm>
        </p:spPr>
        <p:txBody>
          <a:bodyPr>
            <a:normAutofit fontScale="25000" lnSpcReduction="20000"/>
          </a:bodyPr>
          <a:lstStyle/>
          <a:p>
            <a:pPr>
              <a:buClr>
                <a:srgbClr val="FE8637"/>
              </a:buClr>
            </a:pPr>
            <a:r>
              <a:rPr lang="kk-KZ" sz="6400" b="1" dirty="0" smtClean="0">
                <a:solidFill>
                  <a:srgbClr val="FF0000"/>
                </a:solidFill>
                <a:latin typeface="+mj-lt"/>
              </a:rPr>
              <a:t>Нарушение принципа внутреннего единства </a:t>
            </a:r>
          </a:p>
          <a:p>
            <a:pPr lvl="0">
              <a:buNone/>
            </a:pPr>
            <a:r>
              <a:rPr lang="kk-KZ" sz="6400" dirty="0" smtClean="0">
                <a:solidFill>
                  <a:prstClr val="black"/>
                </a:solidFill>
                <a:latin typeface="+mj-lt"/>
              </a:rPr>
              <a:t>     </a:t>
            </a:r>
            <a:r>
              <a:rPr lang="kk-KZ" sz="6400" b="1" dirty="0" smtClean="0">
                <a:solidFill>
                  <a:prstClr val="black"/>
                </a:solidFill>
                <a:latin typeface="+mj-lt"/>
              </a:rPr>
              <a:t>отсутствие </a:t>
            </a:r>
            <a:r>
              <a:rPr lang="kk-KZ" sz="6400" b="1" dirty="0">
                <a:solidFill>
                  <a:prstClr val="black"/>
                </a:solidFill>
                <a:latin typeface="+mj-lt"/>
              </a:rPr>
              <a:t>логической взаимосвязи между темой, целью, </a:t>
            </a:r>
            <a:r>
              <a:rPr lang="kk-KZ" sz="6400" b="1" dirty="0" smtClean="0">
                <a:solidFill>
                  <a:prstClr val="black"/>
                </a:solidFill>
                <a:latin typeface="+mj-lt"/>
              </a:rPr>
              <a:t>задачами </a:t>
            </a:r>
            <a:r>
              <a:rPr lang="kk-KZ" sz="6400" b="1" dirty="0">
                <a:solidFill>
                  <a:prstClr val="black"/>
                </a:solidFill>
                <a:latin typeface="+mj-lt"/>
              </a:rPr>
              <a:t>и </a:t>
            </a:r>
            <a:r>
              <a:rPr lang="kk-KZ" sz="6400" b="1" dirty="0" smtClean="0">
                <a:solidFill>
                  <a:prstClr val="black"/>
                </a:solidFill>
                <a:latin typeface="+mj-lt"/>
              </a:rPr>
              <a:t>научными </a:t>
            </a:r>
            <a:r>
              <a:rPr lang="kk-KZ" sz="6400" b="1" dirty="0">
                <a:solidFill>
                  <a:prstClr val="black"/>
                </a:solidFill>
                <a:latin typeface="+mj-lt"/>
              </a:rPr>
              <a:t>результатами, декларативность и </a:t>
            </a:r>
            <a:r>
              <a:rPr lang="kk-KZ" sz="6400" b="1" dirty="0" smtClean="0">
                <a:solidFill>
                  <a:prstClr val="black"/>
                </a:solidFill>
                <a:latin typeface="+mj-lt"/>
              </a:rPr>
              <a:t>необоснованность выводов, неверное определение объекта и предмета исследования </a:t>
            </a:r>
          </a:p>
          <a:p>
            <a:pPr lvl="0">
              <a:buNone/>
            </a:pPr>
            <a:r>
              <a:rPr lang="kk-KZ" sz="6400" b="1" dirty="0" smtClean="0">
                <a:solidFill>
                  <a:srgbClr val="FF0000"/>
                </a:solidFill>
                <a:latin typeface="+mj-lt"/>
              </a:rPr>
              <a:t>    Примеры:</a:t>
            </a:r>
          </a:p>
          <a:p>
            <a:r>
              <a:rPr lang="ru-RU" sz="6400" dirty="0" smtClean="0">
                <a:latin typeface="+mj-lt"/>
              </a:rPr>
              <a:t>«Изначально соискатель не может определить, что он будет исследовать, разрабатывать, формировать, экспериментально проверять» </a:t>
            </a:r>
          </a:p>
          <a:p>
            <a:r>
              <a:rPr lang="ru-RU" sz="6400" dirty="0" smtClean="0">
                <a:latin typeface="+mj-lt"/>
                <a:ea typeface="Times New Roman"/>
                <a:cs typeface="Times New Roman"/>
              </a:rPr>
              <a:t>«Цель </a:t>
            </a:r>
            <a:r>
              <a:rPr lang="ru-RU" sz="6400" dirty="0">
                <a:latin typeface="+mj-lt"/>
                <a:ea typeface="Times New Roman"/>
                <a:cs typeface="Times New Roman"/>
              </a:rPr>
              <a:t>эксперимента не соответствует цели диссертации </a:t>
            </a:r>
            <a:r>
              <a:rPr lang="ru-RU" sz="6400" dirty="0" smtClean="0">
                <a:latin typeface="+mj-lt"/>
                <a:ea typeface="Times New Roman"/>
                <a:cs typeface="Times New Roman"/>
              </a:rPr>
              <a:t>. </a:t>
            </a:r>
            <a:r>
              <a:rPr lang="ru-RU" sz="6400" dirty="0">
                <a:latin typeface="+mj-lt"/>
                <a:ea typeface="Times New Roman"/>
                <a:cs typeface="Times New Roman"/>
              </a:rPr>
              <a:t>Так, </a:t>
            </a:r>
            <a:r>
              <a:rPr lang="ru-RU" sz="6400" b="1" i="1" dirty="0">
                <a:latin typeface="+mj-lt"/>
                <a:ea typeface="Times New Roman"/>
                <a:cs typeface="Times New Roman"/>
              </a:rPr>
              <a:t>целью диссертации</a:t>
            </a:r>
            <a:r>
              <a:rPr lang="ru-RU" sz="6400" dirty="0">
                <a:latin typeface="+mj-lt"/>
                <a:ea typeface="Times New Roman"/>
                <a:cs typeface="Times New Roman"/>
              </a:rPr>
              <a:t> является разработка методической </a:t>
            </a:r>
            <a:r>
              <a:rPr lang="ru-RU" sz="6400" dirty="0" smtClean="0">
                <a:latin typeface="+mj-lt"/>
                <a:ea typeface="Times New Roman"/>
                <a:cs typeface="Times New Roman"/>
              </a:rPr>
              <a:t>системы,</a:t>
            </a:r>
            <a:r>
              <a:rPr lang="en-US" sz="6400" dirty="0" smtClean="0">
                <a:latin typeface="+mj-lt"/>
                <a:ea typeface="Times New Roman"/>
                <a:cs typeface="Times New Roman"/>
              </a:rPr>
              <a:t> </a:t>
            </a:r>
            <a:r>
              <a:rPr lang="ru-RU" sz="6400" dirty="0" smtClean="0">
                <a:latin typeface="+mj-lt"/>
                <a:ea typeface="Times New Roman"/>
                <a:cs typeface="Times New Roman"/>
              </a:rPr>
              <a:t>т.е</a:t>
            </a:r>
            <a:r>
              <a:rPr lang="ru-RU" sz="6400" dirty="0">
                <a:latin typeface="+mj-lt"/>
                <a:ea typeface="Times New Roman"/>
                <a:cs typeface="Times New Roman"/>
              </a:rPr>
              <a:t>. </a:t>
            </a:r>
            <a:r>
              <a:rPr lang="ru-RU" sz="6400" dirty="0" smtClean="0">
                <a:latin typeface="+mj-lt"/>
                <a:ea typeface="Times New Roman"/>
                <a:cs typeface="Times New Roman"/>
              </a:rPr>
              <a:t>экспериментальная проверка  эффективности </a:t>
            </a:r>
            <a:r>
              <a:rPr lang="ru-RU" sz="6400" dirty="0">
                <a:latin typeface="+mj-lt"/>
                <a:ea typeface="Times New Roman"/>
                <a:cs typeface="Times New Roman"/>
              </a:rPr>
              <a:t>разработанной методической системы.  Однако, в диссертации </a:t>
            </a:r>
            <a:r>
              <a:rPr lang="ru-RU" sz="6400" b="1" i="1" dirty="0">
                <a:latin typeface="+mj-lt"/>
                <a:ea typeface="Times New Roman"/>
                <a:cs typeface="Times New Roman"/>
              </a:rPr>
              <a:t>цель эксперимента </a:t>
            </a:r>
            <a:r>
              <a:rPr lang="ru-RU" sz="6400" dirty="0">
                <a:latin typeface="+mj-lt"/>
                <a:ea typeface="Times New Roman"/>
                <a:cs typeface="Times New Roman"/>
              </a:rPr>
              <a:t>- </a:t>
            </a:r>
            <a:r>
              <a:rPr lang="ru-RU" sz="6400" b="1" i="1" dirty="0">
                <a:latin typeface="+mj-lt"/>
                <a:ea typeface="Times New Roman"/>
                <a:cs typeface="Times New Roman"/>
              </a:rPr>
              <a:t>выявить, как в языковом сознании представителей казахского и русского этносов функционируют оценочные понятия картины мира </a:t>
            </a:r>
            <a:r>
              <a:rPr lang="ru-RU" sz="6400" dirty="0">
                <a:latin typeface="+mj-lt"/>
                <a:ea typeface="Times New Roman"/>
                <a:cs typeface="Times New Roman"/>
              </a:rPr>
              <a:t>[114]. </a:t>
            </a:r>
            <a:r>
              <a:rPr lang="ru-RU" sz="6400" dirty="0" smtClean="0">
                <a:latin typeface="+mj-lt"/>
                <a:ea typeface="Times New Roman"/>
                <a:cs typeface="Times New Roman"/>
              </a:rPr>
              <a:t>При этом </a:t>
            </a:r>
            <a:r>
              <a:rPr lang="ru-RU" sz="6400" dirty="0">
                <a:latin typeface="+mj-lt"/>
                <a:ea typeface="Times New Roman"/>
                <a:cs typeface="Times New Roman"/>
              </a:rPr>
              <a:t>в работе на цель эксперимента делается ссылка на источник № </a:t>
            </a:r>
            <a:r>
              <a:rPr lang="ru-RU" sz="6400" dirty="0" smtClean="0">
                <a:latin typeface="+mj-lt"/>
                <a:ea typeface="Times New Roman"/>
                <a:cs typeface="Times New Roman"/>
              </a:rPr>
              <a:t>114, автором которого докторант не является».</a:t>
            </a:r>
          </a:p>
          <a:p>
            <a:r>
              <a:rPr lang="ru-RU" sz="6400" dirty="0" smtClean="0">
                <a:latin typeface="+mj-lt"/>
                <a:ea typeface="Times New Roman"/>
                <a:cs typeface="Times New Roman"/>
              </a:rPr>
              <a:t>«В подразделах и разделах диссертации отсутствуют выводы и рекомендации по повышению эффективности в данной сфере, заложенные задачами исследования»</a:t>
            </a:r>
          </a:p>
          <a:p>
            <a:r>
              <a:rPr lang="ru-RU" sz="6400" dirty="0" smtClean="0">
                <a:latin typeface="+mj-lt"/>
                <a:ea typeface="Times New Roman"/>
                <a:cs typeface="Times New Roman"/>
              </a:rPr>
              <a:t>«Содержание разделов и подразделов не соответствует названию»</a:t>
            </a:r>
          </a:p>
          <a:p>
            <a:endParaRPr lang="ru-RU" sz="6400" dirty="0" smtClean="0">
              <a:latin typeface="+mj-lt"/>
              <a:ea typeface="Times New Roman"/>
              <a:cs typeface="Times New Roman"/>
            </a:endParaRPr>
          </a:p>
        </p:txBody>
      </p:sp>
    </p:spTree>
    <p:extLst>
      <p:ext uri="{BB962C8B-B14F-4D97-AF65-F5344CB8AC3E}">
        <p14:creationId xmlns:p14="http://schemas.microsoft.com/office/powerpoint/2010/main" xmlns="" val="515981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a:bodyPr>
          <a:lstStyle/>
          <a:p>
            <a:pPr algn="r"/>
            <a:r>
              <a:rPr lang="ru-RU" sz="1800" dirty="0" smtClean="0"/>
              <a:t>продолжение</a:t>
            </a:r>
            <a:endParaRPr lang="ru-RU" sz="1800" dirty="0"/>
          </a:p>
        </p:txBody>
      </p:sp>
      <p:sp>
        <p:nvSpPr>
          <p:cNvPr id="3" name="Объект 2"/>
          <p:cNvSpPr>
            <a:spLocks noGrp="1"/>
          </p:cNvSpPr>
          <p:nvPr>
            <p:ph sz="quarter" idx="1"/>
          </p:nvPr>
        </p:nvSpPr>
        <p:spPr>
          <a:xfrm>
            <a:off x="457200" y="836712"/>
            <a:ext cx="7787208" cy="5637240"/>
          </a:xfrm>
        </p:spPr>
        <p:txBody>
          <a:bodyPr>
            <a:normAutofit/>
          </a:bodyPr>
          <a:lstStyle/>
          <a:p>
            <a:pPr lvl="0">
              <a:buClr>
                <a:srgbClr val="FE8637"/>
              </a:buClr>
            </a:pPr>
            <a:endParaRPr lang="ru-RU" sz="2000" dirty="0" smtClean="0">
              <a:solidFill>
                <a:prstClr val="black"/>
              </a:solidFill>
            </a:endParaRPr>
          </a:p>
          <a:p>
            <a:r>
              <a:rPr lang="ru-RU" sz="2000" b="1" dirty="0" smtClean="0">
                <a:solidFill>
                  <a:srgbClr val="FF0000"/>
                </a:solidFill>
                <a:latin typeface="+mj-lt"/>
              </a:rPr>
              <a:t>Научная новизна это:</a:t>
            </a:r>
            <a:r>
              <a:rPr lang="ru-RU" sz="2000" dirty="0" smtClean="0">
                <a:solidFill>
                  <a:srgbClr val="FF0000"/>
                </a:solidFill>
                <a:latin typeface="+mj-lt"/>
              </a:rPr>
              <a:t> </a:t>
            </a:r>
            <a:endParaRPr lang="ru-RU" sz="2000" dirty="0">
              <a:solidFill>
                <a:srgbClr val="FF0000"/>
              </a:solidFill>
              <a:latin typeface="+mj-lt"/>
            </a:endParaRPr>
          </a:p>
          <a:p>
            <a:r>
              <a:rPr lang="ru-RU" sz="2000" dirty="0">
                <a:latin typeface="+mj-lt"/>
              </a:rPr>
              <a:t>1.Описание того, </a:t>
            </a:r>
            <a:r>
              <a:rPr lang="ru-RU" sz="2000" b="1" dirty="0">
                <a:latin typeface="+mj-lt"/>
              </a:rPr>
              <a:t>«Что сделано» </a:t>
            </a:r>
          </a:p>
          <a:p>
            <a:r>
              <a:rPr lang="ru-RU" sz="2000" dirty="0">
                <a:latin typeface="+mj-lt"/>
              </a:rPr>
              <a:t>2.Формулировка отличительных (от известных) признаков сделанного </a:t>
            </a:r>
            <a:r>
              <a:rPr lang="ru-RU" sz="2000" b="1" dirty="0" smtClean="0">
                <a:latin typeface="+mj-lt"/>
              </a:rPr>
              <a:t>«</a:t>
            </a:r>
            <a:r>
              <a:rPr lang="ru-RU" sz="2000" b="1" dirty="0">
                <a:latin typeface="+mj-lt"/>
              </a:rPr>
              <a:t>Что нового» </a:t>
            </a:r>
          </a:p>
          <a:p>
            <a:r>
              <a:rPr lang="ru-RU" sz="2000" dirty="0" smtClean="0">
                <a:latin typeface="+mj-lt"/>
              </a:rPr>
              <a:t>3.</a:t>
            </a:r>
            <a:r>
              <a:rPr lang="ru-RU" sz="2000" b="1" dirty="0" smtClean="0">
                <a:latin typeface="+mj-lt"/>
              </a:rPr>
              <a:t>Что будет получено (достигнуто) в результате нового подхода (учета, применения) </a:t>
            </a:r>
          </a:p>
          <a:p>
            <a:pPr lvl="0">
              <a:buClr>
                <a:srgbClr val="FE8637"/>
              </a:buClr>
            </a:pPr>
            <a:r>
              <a:rPr lang="ru-RU" sz="2000" b="1" dirty="0" smtClean="0">
                <a:solidFill>
                  <a:srgbClr val="FF0000"/>
                </a:solidFill>
                <a:latin typeface="+mj-lt"/>
              </a:rPr>
              <a:t>Пример нарушений</a:t>
            </a:r>
          </a:p>
          <a:p>
            <a:pPr lvl="0">
              <a:buClr>
                <a:srgbClr val="FE8637"/>
              </a:buClr>
            </a:pPr>
            <a:r>
              <a:rPr lang="ru-RU" sz="2000" dirty="0" smtClean="0">
                <a:solidFill>
                  <a:prstClr val="black"/>
                </a:solidFill>
                <a:latin typeface="+mj-lt"/>
              </a:rPr>
              <a:t>В качестве научной новизны не может быть  </a:t>
            </a:r>
            <a:r>
              <a:rPr lang="ru-RU" sz="2000" dirty="0">
                <a:solidFill>
                  <a:prstClr val="black"/>
                </a:solidFill>
                <a:latin typeface="+mj-lt"/>
              </a:rPr>
              <a:t>«отобран тематический минимум профессиональных и социокультурных </a:t>
            </a:r>
            <a:r>
              <a:rPr lang="ru-RU" sz="2000" dirty="0" smtClean="0">
                <a:solidFill>
                  <a:prstClr val="black"/>
                </a:solidFill>
                <a:latin typeface="+mj-lt"/>
              </a:rPr>
              <a:t>текстов………,»</a:t>
            </a:r>
            <a:endParaRPr lang="ru-RU" sz="2000" b="1" dirty="0">
              <a:solidFill>
                <a:prstClr val="black"/>
              </a:solidFill>
              <a:latin typeface="+mj-lt"/>
            </a:endParaRPr>
          </a:p>
          <a:p>
            <a:endParaRPr lang="ru-RU" dirty="0"/>
          </a:p>
        </p:txBody>
      </p:sp>
    </p:spTree>
    <p:extLst>
      <p:ext uri="{BB962C8B-B14F-4D97-AF65-F5344CB8AC3E}">
        <p14:creationId xmlns:p14="http://schemas.microsoft.com/office/powerpoint/2010/main" xmlns="" val="544799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pPr algn="r"/>
            <a:r>
              <a:rPr lang="ru-RU" dirty="0" smtClean="0"/>
              <a:t>продолжение</a:t>
            </a:r>
            <a:endParaRPr lang="ru-RU" dirty="0"/>
          </a:p>
        </p:txBody>
      </p:sp>
      <p:sp>
        <p:nvSpPr>
          <p:cNvPr id="3" name="Объект 2"/>
          <p:cNvSpPr>
            <a:spLocks noGrp="1"/>
          </p:cNvSpPr>
          <p:nvPr>
            <p:ph sz="quarter" idx="1"/>
          </p:nvPr>
        </p:nvSpPr>
        <p:spPr>
          <a:xfrm>
            <a:off x="457200" y="1124744"/>
            <a:ext cx="7643192" cy="5349208"/>
          </a:xfrm>
        </p:spPr>
        <p:txBody>
          <a:bodyPr>
            <a:normAutofit/>
          </a:bodyPr>
          <a:lstStyle/>
          <a:p>
            <a:pPr lvl="0">
              <a:buClr>
                <a:srgbClr val="FE8637"/>
              </a:buClr>
            </a:pPr>
            <a:r>
              <a:rPr lang="kk-KZ" sz="1800" b="1" dirty="0">
                <a:solidFill>
                  <a:srgbClr val="FF0000"/>
                </a:solidFill>
                <a:latin typeface="+mj-lt"/>
              </a:rPr>
              <a:t>Принцип практической ценности диссертации означает</a:t>
            </a:r>
            <a:r>
              <a:rPr lang="kk-KZ" sz="1800" dirty="0">
                <a:solidFill>
                  <a:prstClr val="black"/>
                </a:solidFill>
                <a:latin typeface="+mj-lt"/>
              </a:rPr>
              <a:t>, </a:t>
            </a:r>
            <a:r>
              <a:rPr lang="kk-KZ" sz="1800" b="1" dirty="0">
                <a:solidFill>
                  <a:prstClr val="black"/>
                </a:solidFill>
                <a:latin typeface="+mj-lt"/>
              </a:rPr>
              <a:t>что в диссертации, имеющей прикладное значение, приводятся сведения о практическом использовании полученных автором научных результатов</a:t>
            </a:r>
            <a:r>
              <a:rPr lang="kk-KZ" sz="1800" dirty="0">
                <a:solidFill>
                  <a:prstClr val="black"/>
                </a:solidFill>
                <a:latin typeface="+mj-lt"/>
              </a:rPr>
              <a:t>, подтвержденные авторскими свидетельствами, патентами, свидетельствами интеллектуальной собственности, актами внедрения в производство  и другими официальными документами, а в диссертации, имеющей </a:t>
            </a:r>
            <a:r>
              <a:rPr lang="kk-KZ" sz="1800" b="1" dirty="0">
                <a:solidFill>
                  <a:prstClr val="black"/>
                </a:solidFill>
                <a:latin typeface="+mj-lt"/>
              </a:rPr>
              <a:t>теоретическое значение  рекомендации по использованию научных выводов.</a:t>
            </a:r>
            <a:endParaRPr lang="ru-RU" sz="1800" b="1" dirty="0">
              <a:solidFill>
                <a:prstClr val="black"/>
              </a:solidFill>
              <a:latin typeface="+mj-lt"/>
            </a:endParaRPr>
          </a:p>
          <a:p>
            <a:pPr algn="just" fontAlgn="base">
              <a:spcAft>
                <a:spcPts val="0"/>
              </a:spcAft>
              <a:buNone/>
            </a:pPr>
            <a:r>
              <a:rPr lang="ru-RU" sz="1800" b="1" dirty="0" smtClean="0">
                <a:solidFill>
                  <a:srgbClr val="FF0000"/>
                </a:solidFill>
                <a:latin typeface="+mj-lt"/>
                <a:ea typeface="Times New Roman"/>
              </a:rPr>
              <a:t>    Нарушения</a:t>
            </a:r>
          </a:p>
          <a:p>
            <a:pPr algn="just" fontAlgn="base">
              <a:spcAft>
                <a:spcPts val="0"/>
              </a:spcAft>
            </a:pPr>
            <a:r>
              <a:rPr lang="ru-RU" sz="1800" dirty="0" smtClean="0">
                <a:latin typeface="+mj-lt"/>
                <a:ea typeface="Times New Roman"/>
              </a:rPr>
              <a:t>Из </a:t>
            </a:r>
            <a:r>
              <a:rPr lang="ru-RU" sz="1800" dirty="0">
                <a:latin typeface="+mj-lt"/>
                <a:ea typeface="Times New Roman"/>
              </a:rPr>
              <a:t>предлагаем</a:t>
            </a:r>
            <a:r>
              <a:rPr lang="kk-KZ" sz="1800" dirty="0">
                <a:latin typeface="+mj-lt"/>
                <a:ea typeface="Times New Roman"/>
              </a:rPr>
              <a:t>ых</a:t>
            </a:r>
            <a:r>
              <a:rPr lang="ru-RU" sz="1800" dirty="0">
                <a:latin typeface="+mj-lt"/>
                <a:ea typeface="Times New Roman"/>
              </a:rPr>
              <a:t> для внедрения </a:t>
            </a:r>
            <a:r>
              <a:rPr lang="kk-KZ" sz="1800" dirty="0">
                <a:latin typeface="+mj-lt"/>
                <a:ea typeface="Times New Roman"/>
              </a:rPr>
              <a:t>научных результатов </a:t>
            </a:r>
            <a:r>
              <a:rPr lang="kk-KZ" sz="1800" dirty="0" smtClean="0">
                <a:latin typeface="+mj-lt"/>
                <a:ea typeface="Times New Roman"/>
              </a:rPr>
              <a:t>приводится </a:t>
            </a:r>
            <a:r>
              <a:rPr lang="ru-RU" sz="1800" dirty="0" smtClean="0">
                <a:latin typeface="+mj-lt"/>
                <a:ea typeface="Times New Roman"/>
              </a:rPr>
              <a:t>только </a:t>
            </a:r>
            <a:r>
              <a:rPr lang="ru-RU" sz="1800" dirty="0">
                <a:latin typeface="+mj-lt"/>
                <a:ea typeface="Times New Roman"/>
              </a:rPr>
              <a:t>информационный </a:t>
            </a:r>
            <a:r>
              <a:rPr lang="ru-RU" sz="1800" dirty="0" smtClean="0">
                <a:latin typeface="+mj-lt"/>
                <a:ea typeface="Times New Roman"/>
              </a:rPr>
              <a:t>лист.</a:t>
            </a:r>
          </a:p>
          <a:p>
            <a:pPr algn="just" fontAlgn="base">
              <a:spcAft>
                <a:spcPts val="0"/>
              </a:spcAft>
            </a:pPr>
            <a:r>
              <a:rPr lang="ru-RU" sz="1800" kern="50" dirty="0" smtClean="0">
                <a:solidFill>
                  <a:srgbClr val="000000"/>
                </a:solidFill>
                <a:latin typeface="+mj-lt"/>
                <a:ea typeface="Lucida Sans Unicode"/>
                <a:cs typeface="Tahoma"/>
              </a:rPr>
              <a:t>Практические </a:t>
            </a:r>
            <a:r>
              <a:rPr lang="ru-RU" sz="1800" kern="50" dirty="0">
                <a:solidFill>
                  <a:srgbClr val="000000"/>
                </a:solidFill>
                <a:latin typeface="+mj-lt"/>
                <a:ea typeface="Lucida Sans Unicode"/>
                <a:cs typeface="Tahoma"/>
              </a:rPr>
              <a:t>предложения </a:t>
            </a:r>
            <a:r>
              <a:rPr lang="ru-RU" sz="1800" kern="50" dirty="0" smtClean="0">
                <a:solidFill>
                  <a:srgbClr val="000000"/>
                </a:solidFill>
                <a:latin typeface="+mj-lt"/>
                <a:ea typeface="Lucida Sans Unicode"/>
                <a:cs typeface="Tahoma"/>
              </a:rPr>
              <a:t>декларативны, </a:t>
            </a:r>
            <a:r>
              <a:rPr lang="ru-RU" sz="1800" kern="50" dirty="0">
                <a:solidFill>
                  <a:srgbClr val="000000"/>
                </a:solidFill>
                <a:latin typeface="+mj-lt"/>
                <a:ea typeface="Lucida Sans Unicode"/>
                <a:cs typeface="Tahoma"/>
              </a:rPr>
              <a:t>а отдельные из них представляют собой уже известные данные об </a:t>
            </a:r>
            <a:r>
              <a:rPr lang="ru-RU" sz="1800" kern="50" dirty="0" smtClean="0">
                <a:solidFill>
                  <a:srgbClr val="000000"/>
                </a:solidFill>
                <a:latin typeface="+mj-lt"/>
                <a:ea typeface="Lucida Sans Unicode"/>
                <a:cs typeface="Tahoma"/>
              </a:rPr>
              <a:t>используемых методах, способах, препаратах.</a:t>
            </a:r>
          </a:p>
          <a:p>
            <a:pPr algn="just" fontAlgn="base">
              <a:spcAft>
                <a:spcPts val="0"/>
              </a:spcAft>
            </a:pPr>
            <a:r>
              <a:rPr lang="ru-RU" sz="1800" kern="50" dirty="0" smtClean="0">
                <a:solidFill>
                  <a:srgbClr val="000000"/>
                </a:solidFill>
                <a:latin typeface="+mj-lt"/>
                <a:ea typeface="Lucida Sans Unicode"/>
                <a:cs typeface="Tahoma"/>
              </a:rPr>
              <a:t>Представляются акты внедрения без подписи, печати, даты</a:t>
            </a:r>
          </a:p>
          <a:p>
            <a:pPr algn="just" fontAlgn="base">
              <a:spcAft>
                <a:spcPts val="0"/>
              </a:spcAft>
            </a:pPr>
            <a:endParaRPr lang="ru-RU" kern="50" dirty="0" smtClean="0">
              <a:solidFill>
                <a:srgbClr val="000000"/>
              </a:solidFill>
              <a:latin typeface="+mj-lt"/>
              <a:ea typeface="Lucida Sans Unicode"/>
              <a:cs typeface="Tahoma"/>
            </a:endParaRPr>
          </a:p>
          <a:p>
            <a:pPr algn="just" fontAlgn="base">
              <a:spcAft>
                <a:spcPts val="0"/>
              </a:spcAft>
            </a:pPr>
            <a:endParaRPr lang="ru-RU" dirty="0"/>
          </a:p>
        </p:txBody>
      </p:sp>
    </p:spTree>
    <p:extLst>
      <p:ext uri="{BB962C8B-B14F-4D97-AF65-F5344CB8AC3E}">
        <p14:creationId xmlns:p14="http://schemas.microsoft.com/office/powerpoint/2010/main" xmlns="" val="1169472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1194</TotalTime>
  <Words>1999</Words>
  <Application>Microsoft Office PowerPoint</Application>
  <PresentationFormat>Экран (4:3)</PresentationFormat>
  <Paragraphs>249</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Эркер</vt:lpstr>
      <vt:lpstr>                                                                             Казахская академия спорта и туризма   </vt:lpstr>
      <vt:lpstr>Количество приказов ККСОН МОН РК об отказе в присуждении степени доктора философии (PhD) (данные за 1-е полугодие 2017г.)</vt:lpstr>
      <vt:lpstr>Количество приказов ККСОН МОН РК об отказе в присуждении степени доктора философии (PhD) (данные за 2-е полугодие 2017г.)</vt:lpstr>
      <vt:lpstr>Количество приказов ККСОН МОН РК об отказе в присуждении степени доктора философии (PhD) (данные за 2018г.)</vt:lpstr>
      <vt:lpstr>Слайд 5</vt:lpstr>
      <vt:lpstr>Комментарии по содержанию диссертаций</vt:lpstr>
      <vt:lpstr>продолжение</vt:lpstr>
      <vt:lpstr>продолжение</vt:lpstr>
      <vt:lpstr>продолжение</vt:lpstr>
      <vt:lpstr>продолжение</vt:lpstr>
      <vt:lpstr>По публикациям</vt:lpstr>
      <vt:lpstr>Основные научные результаты диссертации на соискание степени доктора философии (PhD), доктора по профилю публикуются до защиты диссертации не менее, чем в 7 (семи) публикациях по теме диссертации, т.е. в качестве публикаций при защите докторской диссертации будут учитываться только труды (статьи, тезисы), имеющие прямое отношение к содержанию диссертации., в том числе: не менее 3 (трех) статей - в научных изданиях, включенных в Перечень научных изданий, рекомендуемых для публикации основных результатов научной деятельности ККСОН МОН РК; 1 (одной) статьи - в  международном рецензируемом научном журнале; 3 (трех) - в материалах или тезисах международных конференций, в том числе 1 (одной) - в материалах  зарубежной конференции.  Учитываются статьи, опубликованные в текущих номерах журналов в период их индексирования в данных базах и соответствующие тематической направленности журнала, заявленной в указанных базах. Публикации в материалах конференций, индексируемых в указанных базах, учитываются как материалы международных конференций.  </vt:lpstr>
      <vt:lpstr>Перечень изданий ККСОН МОН РК для публикации основных научных результатов диссертаций (группа педагогических специальностей)   1. Журналы НАН РК 2. Вестник Академии педагогических наук Казахстана.  3. Вестник Евразийского национального университета им. Л.Гумилева.  4. Вестник Казахского национального педагогического университета им. Абая.   5. Вестник ЗКГУ. 6. Вестник Павлодарского государственного университета им.С. Торайгырова.  7. Наука и жизнь Казахстана.  8. Вестник КазНУ. Серия Педагогика.   9. Вестник Евразийского гуманитарного института.  10. Доклады Казахской академии образования.  11. Педагогика и психология.  12. Вестник Карагандинского университета. Серия Педагогика.  13. Теория и методика физической культуры 14. Журналы, входящие в перечень изданий, рекомендуемых ВАК стран СНГ. </vt:lpstr>
      <vt:lpstr>Оформление диссертации</vt:lpstr>
      <vt:lpstr>Плагиат</vt:lpstr>
      <vt:lpstr>продолжение</vt:lpstr>
      <vt:lpstr>продолжение</vt:lpstr>
      <vt:lpstr>продолжение</vt:lpstr>
      <vt:lpstr>продолжение</vt:lpstr>
      <vt:lpstr>продолжение</vt:lpstr>
      <vt:lpstr>Слайд 21</vt:lpstr>
      <vt:lpstr>Слайд 22</vt:lpstr>
      <vt:lpstr>Принципы работы сайта диссовета</vt:lpstr>
      <vt:lpstr>Процедура голосования</vt:lpstr>
      <vt:lpstr>Об официальных рецензентах </vt:lpstr>
      <vt:lpstr>Заключение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нарушений, допускаемых в процессе защиты и написания докторской диссертации PhD</dc:title>
  <dc:creator>Сакенова Карлыгаш Женисовна</dc:creator>
  <cp:lastModifiedBy>User</cp:lastModifiedBy>
  <cp:revision>131</cp:revision>
  <cp:lastPrinted>2017-06-15T09:57:20Z</cp:lastPrinted>
  <dcterms:created xsi:type="dcterms:W3CDTF">2017-06-14T05:34:08Z</dcterms:created>
  <dcterms:modified xsi:type="dcterms:W3CDTF">2021-04-22T09:18:38Z</dcterms:modified>
</cp:coreProperties>
</file>