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8" r:id="rId1"/>
  </p:sldMasterIdLst>
  <p:notesMasterIdLst>
    <p:notesMasterId r:id="rId27"/>
  </p:notesMasterIdLst>
  <p:sldIdLst>
    <p:sldId id="256" r:id="rId2"/>
    <p:sldId id="264" r:id="rId3"/>
    <p:sldId id="257" r:id="rId4"/>
    <p:sldId id="258" r:id="rId5"/>
    <p:sldId id="259" r:id="rId6"/>
    <p:sldId id="278" r:id="rId7"/>
    <p:sldId id="260" r:id="rId8"/>
    <p:sldId id="261" r:id="rId9"/>
    <p:sldId id="262" r:id="rId10"/>
    <p:sldId id="263" r:id="rId11"/>
    <p:sldId id="280" r:id="rId12"/>
    <p:sldId id="281" r:id="rId13"/>
    <p:sldId id="269" r:id="rId14"/>
    <p:sldId id="270" r:id="rId15"/>
    <p:sldId id="271" r:id="rId16"/>
    <p:sldId id="272" r:id="rId17"/>
    <p:sldId id="273" r:id="rId18"/>
    <p:sldId id="274" r:id="rId19"/>
    <p:sldId id="275" r:id="rId20"/>
    <p:sldId id="276" r:id="rId21"/>
    <p:sldId id="277" r:id="rId22"/>
    <p:sldId id="284" r:id="rId23"/>
    <p:sldId id="282" r:id="rId24"/>
    <p:sldId id="283" r:id="rId25"/>
    <p:sldId id="285"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6" autoAdjust="0"/>
    <p:restoredTop sz="79855" autoAdjust="0"/>
  </p:normalViewPr>
  <p:slideViewPr>
    <p:cSldViewPr>
      <p:cViewPr varScale="1">
        <p:scale>
          <a:sx n="91" d="100"/>
          <a:sy n="91" d="100"/>
        </p:scale>
        <p:origin x="-103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588F61-4A3D-49DC-8823-9D1C46398F7E}" type="datetimeFigureOut">
              <a:rPr lang="ru-RU" smtClean="0"/>
              <a:pPr/>
              <a:t>20.08.2020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A1924-B192-40CC-99C1-BE0432CAAA49}" type="slidenum">
              <a:rPr lang="ru-RU" smtClean="0"/>
              <a:pPr/>
              <a:t>‹#›</a:t>
            </a:fld>
            <a:endParaRPr lang="ru-RU"/>
          </a:p>
        </p:txBody>
      </p:sp>
    </p:spTree>
    <p:extLst>
      <p:ext uri="{BB962C8B-B14F-4D97-AF65-F5344CB8AC3E}">
        <p14:creationId xmlns="" xmlns:p14="http://schemas.microsoft.com/office/powerpoint/2010/main" val="4194559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20.08.2020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pPr/>
              <a:t>20.08.2020</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pPr/>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3140968"/>
            <a:ext cx="6480719" cy="1926523"/>
          </a:xfrm>
          <a:ln>
            <a:noFill/>
          </a:ln>
          <a:effectLst>
            <a:outerShdw blurRad="107950" dist="12700" dir="5400000" algn="ctr">
              <a:srgbClr val="000000"/>
            </a:outerShdw>
          </a:effectLst>
        </p:spPr>
        <p:txBody>
          <a:bodyPr/>
          <a:lstStyle/>
          <a:p>
            <a:r>
              <a:rPr lang="ru-RU" sz="3200" b="1" dirty="0">
                <a:ln w="12700">
                  <a:solidFill>
                    <a:schemeClr val="tx2">
                      <a:satMod val="155000"/>
                    </a:schemeClr>
                  </a:solidFill>
                  <a:prstDash val="solid"/>
                </a:ln>
                <a:solidFill>
                  <a:schemeClr val="accent1">
                    <a:lumMod val="60000"/>
                    <a:lumOff val="40000"/>
                  </a:schemeClr>
                </a:solidFill>
                <a:effectLst/>
                <a:latin typeface="+mj-lt"/>
              </a:rPr>
              <a:t>Технология проведения тренировочных занятий </a:t>
            </a:r>
            <a:r>
              <a:rPr lang="ru-RU" sz="3200" b="1" dirty="0" smtClean="0">
                <a:ln w="12700">
                  <a:solidFill>
                    <a:schemeClr val="tx2">
                      <a:satMod val="155000"/>
                    </a:schemeClr>
                  </a:solidFill>
                  <a:prstDash val="solid"/>
                </a:ln>
                <a:solidFill>
                  <a:schemeClr val="accent1">
                    <a:lumMod val="60000"/>
                    <a:lumOff val="40000"/>
                  </a:schemeClr>
                </a:solidFill>
                <a:effectLst/>
                <a:latin typeface="+mj-lt"/>
              </a:rPr>
              <a:t/>
            </a:r>
            <a:br>
              <a:rPr lang="ru-RU" sz="3200" b="1" dirty="0" smtClean="0">
                <a:ln w="12700">
                  <a:solidFill>
                    <a:schemeClr val="tx2">
                      <a:satMod val="155000"/>
                    </a:schemeClr>
                  </a:solidFill>
                  <a:prstDash val="solid"/>
                </a:ln>
                <a:solidFill>
                  <a:schemeClr val="accent1">
                    <a:lumMod val="60000"/>
                    <a:lumOff val="40000"/>
                  </a:schemeClr>
                </a:solidFill>
                <a:effectLst/>
                <a:latin typeface="+mj-lt"/>
              </a:rPr>
            </a:br>
            <a:r>
              <a:rPr lang="ru-RU" sz="3200" b="1" dirty="0" smtClean="0">
                <a:ln w="12700">
                  <a:solidFill>
                    <a:schemeClr val="tx2">
                      <a:satMod val="155000"/>
                    </a:schemeClr>
                  </a:solidFill>
                  <a:prstDash val="solid"/>
                </a:ln>
                <a:solidFill>
                  <a:schemeClr val="accent1">
                    <a:lumMod val="60000"/>
                    <a:lumOff val="40000"/>
                  </a:schemeClr>
                </a:solidFill>
                <a:effectLst/>
                <a:latin typeface="+mj-lt"/>
              </a:rPr>
              <a:t>по видам спорта</a:t>
            </a:r>
            <a:r>
              <a:rPr lang="ru-RU" sz="3200" b="1" dirty="0">
                <a:ln w="12700">
                  <a:solidFill>
                    <a:schemeClr val="tx2">
                      <a:satMod val="155000"/>
                    </a:schemeClr>
                  </a:solidFill>
                  <a:prstDash val="solid"/>
                </a:ln>
                <a:solidFill>
                  <a:schemeClr val="accent1">
                    <a:lumMod val="60000"/>
                    <a:lumOff val="40000"/>
                  </a:schemeClr>
                </a:solidFill>
                <a:effectLst/>
                <a:latin typeface="+mj-lt"/>
              </a:rPr>
              <a:t/>
            </a:r>
            <a:br>
              <a:rPr lang="ru-RU" sz="3200" b="1" dirty="0">
                <a:ln w="12700">
                  <a:solidFill>
                    <a:schemeClr val="tx2">
                      <a:satMod val="155000"/>
                    </a:schemeClr>
                  </a:solidFill>
                  <a:prstDash val="solid"/>
                </a:ln>
                <a:solidFill>
                  <a:schemeClr val="accent1">
                    <a:lumMod val="60000"/>
                    <a:lumOff val="40000"/>
                  </a:schemeClr>
                </a:solidFill>
                <a:effectLst/>
                <a:latin typeface="+mj-lt"/>
              </a:rPr>
            </a:br>
            <a:r>
              <a:rPr lang="ru-RU" sz="3200" b="1" dirty="0">
                <a:ln w="12700">
                  <a:solidFill>
                    <a:schemeClr val="tx2">
                      <a:satMod val="155000"/>
                    </a:schemeClr>
                  </a:solidFill>
                  <a:prstDash val="solid"/>
                </a:ln>
                <a:solidFill>
                  <a:schemeClr val="accent1">
                    <a:lumMod val="60000"/>
                    <a:lumOff val="40000"/>
                  </a:schemeClr>
                </a:solidFill>
                <a:effectLst/>
                <a:latin typeface="+mj-lt"/>
              </a:rPr>
              <a:t>в дистанционном формате</a:t>
            </a:r>
          </a:p>
        </p:txBody>
      </p:sp>
      <p:pic>
        <p:nvPicPr>
          <p:cNvPr id="4" name="Рисунок 3"/>
          <p:cNvPicPr>
            <a:picLocks noChangeAspect="1"/>
          </p:cNvPicPr>
          <p:nvPr/>
        </p:nvPicPr>
        <p:blipFill>
          <a:blip r:embed="rId2" cstate="print"/>
          <a:stretch>
            <a:fillRect/>
          </a:stretch>
        </p:blipFill>
        <p:spPr>
          <a:xfrm>
            <a:off x="3846098" y="1261075"/>
            <a:ext cx="1523811" cy="1728192"/>
          </a:xfrm>
          <a:prstGeom prst="rect">
            <a:avLst/>
          </a:prstGeom>
        </p:spPr>
      </p:pic>
      <p:sp>
        <p:nvSpPr>
          <p:cNvPr id="5" name="TextBox 4"/>
          <p:cNvSpPr txBox="1"/>
          <p:nvPr/>
        </p:nvSpPr>
        <p:spPr>
          <a:xfrm>
            <a:off x="467544" y="332656"/>
            <a:ext cx="8280920" cy="46166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ru-RU" sz="2400" b="1" dirty="0">
                <a:solidFill>
                  <a:srgbClr val="0070C0"/>
                </a:solidFill>
              </a:rPr>
              <a:t>Казахская академия спорта и туризма</a:t>
            </a:r>
          </a:p>
        </p:txBody>
      </p:sp>
    </p:spTree>
    <p:extLst>
      <p:ext uri="{BB962C8B-B14F-4D97-AF65-F5344CB8AC3E}">
        <p14:creationId xmlns="" xmlns:p14="http://schemas.microsoft.com/office/powerpoint/2010/main" val="2478239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276871"/>
            <a:ext cx="8229600" cy="3024337"/>
          </a:xfrm>
        </p:spPr>
        <p:txBody>
          <a:bodyPr/>
          <a:lstStyle/>
          <a:p>
            <a:pPr marL="0" indent="0">
              <a:buNone/>
            </a:pPr>
            <a:r>
              <a:rPr lang="ru-RU" b="1" i="1" dirty="0">
                <a:solidFill>
                  <a:schemeClr val="tx2"/>
                </a:solidFill>
              </a:rPr>
              <a:t>Спортсменам</a:t>
            </a:r>
            <a:r>
              <a:rPr lang="ru-RU" dirty="0"/>
              <a:t> </a:t>
            </a:r>
            <a:r>
              <a:rPr lang="ru-RU" dirty="0">
                <a:solidFill>
                  <a:schemeClr val="tx1"/>
                </a:solidFill>
              </a:rPr>
              <a:t>рекомендуется вести спортивные дневники и отражать в них подробности пройденных тренировочных занятий в том числе получаемых через приложения смартфонов</a:t>
            </a:r>
          </a:p>
        </p:txBody>
      </p:sp>
      <p:sp>
        <p:nvSpPr>
          <p:cNvPr id="4" name="Заголовок 1"/>
          <p:cNvSpPr txBox="1">
            <a:spLocks/>
          </p:cNvSpPr>
          <p:nvPr/>
        </p:nvSpPr>
        <p:spPr>
          <a:xfrm>
            <a:off x="683568" y="548680"/>
            <a:ext cx="7992888" cy="864095"/>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2000" b="1" dirty="0">
                <a:effectLst/>
              </a:rPr>
              <a:t>Методика проведения тренировки в режиме </a:t>
            </a:r>
            <a:r>
              <a:rPr lang="en-US" sz="2000" b="1" dirty="0">
                <a:effectLst/>
              </a:rPr>
              <a:t>offline</a:t>
            </a:r>
            <a:endParaRPr lang="ru-RU" sz="2000" b="1" dirty="0">
              <a:effectLst/>
            </a:endParaRPr>
          </a:p>
        </p:txBody>
      </p:sp>
      <p:pic>
        <p:nvPicPr>
          <p:cNvPr id="5" name="Рисунок 4"/>
          <p:cNvPicPr>
            <a:picLocks noChangeAspect="1"/>
          </p:cNvPicPr>
          <p:nvPr/>
        </p:nvPicPr>
        <p:blipFill>
          <a:blip r:embed="rId2" cstate="print"/>
          <a:stretch>
            <a:fillRect/>
          </a:stretch>
        </p:blipFill>
        <p:spPr>
          <a:xfrm>
            <a:off x="827584" y="836712"/>
            <a:ext cx="432920" cy="490066"/>
          </a:xfrm>
          <a:prstGeom prst="rect">
            <a:avLst/>
          </a:prstGeom>
        </p:spPr>
      </p:pic>
    </p:spTree>
    <p:extLst>
      <p:ext uri="{BB962C8B-B14F-4D97-AF65-F5344CB8AC3E}">
        <p14:creationId xmlns="" xmlns:p14="http://schemas.microsoft.com/office/powerpoint/2010/main" val="3286859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83568" y="332656"/>
            <a:ext cx="7920880" cy="432048"/>
          </a:xfrm>
        </p:spPr>
        <p:txBody>
          <a:bodyPr/>
          <a:lstStyle/>
          <a:p>
            <a:r>
              <a:rPr lang="ru-RU" sz="2400" b="1" dirty="0" smtClean="0">
                <a:effectLst/>
              </a:rPr>
              <a:t>Обязанности тренера-преподавателя</a:t>
            </a:r>
            <a:endParaRPr lang="ru-RU" sz="2400" dirty="0">
              <a:latin typeface="Times New Roman" pitchFamily="18" charset="0"/>
              <a:cs typeface="Times New Roman" pitchFamily="18" charset="0"/>
            </a:endParaRPr>
          </a:p>
        </p:txBody>
      </p:sp>
      <p:sp>
        <p:nvSpPr>
          <p:cNvPr id="7" name="Содержимое 6"/>
          <p:cNvSpPr>
            <a:spLocks noGrp="1"/>
          </p:cNvSpPr>
          <p:nvPr>
            <p:ph idx="1"/>
          </p:nvPr>
        </p:nvSpPr>
        <p:spPr>
          <a:xfrm>
            <a:off x="575048" y="836712"/>
            <a:ext cx="8568952" cy="5040560"/>
          </a:xfrm>
        </p:spPr>
        <p:txBody>
          <a:bodyPr>
            <a:noAutofit/>
          </a:bodyPr>
          <a:lstStyle/>
          <a:p>
            <a:pPr marL="0" indent="0">
              <a:buNone/>
            </a:pPr>
            <a:r>
              <a:rPr lang="ru-RU" sz="2000" b="1" i="1" dirty="0" smtClean="0">
                <a:solidFill>
                  <a:schemeClr val="accent1"/>
                </a:solidFill>
                <a:cs typeface="Times New Roman" pitchFamily="18" charset="0"/>
              </a:rPr>
              <a:t>Тренер-преподаватель</a:t>
            </a:r>
            <a:r>
              <a:rPr lang="ru-RU" sz="2000" b="1" i="1" dirty="0" smtClean="0">
                <a:cs typeface="Times New Roman" pitchFamily="18" charset="0"/>
              </a:rPr>
              <a:t> должен: </a:t>
            </a:r>
          </a:p>
          <a:p>
            <a:pPr marL="0" indent="0">
              <a:buNone/>
            </a:pPr>
            <a:r>
              <a:rPr lang="ru-RU" sz="2000" b="1" dirty="0" smtClean="0">
                <a:solidFill>
                  <a:schemeClr val="tx1"/>
                </a:solidFill>
                <a:latin typeface="Times New Roman" pitchFamily="18" charset="0"/>
                <a:cs typeface="Times New Roman" pitchFamily="18" charset="0"/>
              </a:rPr>
              <a:t>- составить недельный цикл учебно-тренировочных занятий и выкладывать в интернет за 3 дня до начала;</a:t>
            </a:r>
          </a:p>
          <a:p>
            <a:pPr marL="0" indent="0">
              <a:buNone/>
            </a:pPr>
            <a:r>
              <a:rPr lang="ru-RU" sz="2000" b="1" dirty="0" smtClean="0">
                <a:solidFill>
                  <a:schemeClr val="tx1"/>
                </a:solidFill>
                <a:latin typeface="Times New Roman" pitchFamily="18" charset="0"/>
                <a:cs typeface="Times New Roman" pitchFamily="18" charset="0"/>
              </a:rPr>
              <a:t>- сообщать время начала, цель и задачи занятий;</a:t>
            </a:r>
          </a:p>
          <a:p>
            <a:pPr marL="0" indent="0">
              <a:buNone/>
            </a:pPr>
            <a:r>
              <a:rPr lang="ru-RU" sz="2000" b="1" dirty="0" smtClean="0">
                <a:solidFill>
                  <a:schemeClr val="tx1"/>
                </a:solidFill>
                <a:latin typeface="Times New Roman" pitchFamily="18" charset="0"/>
                <a:cs typeface="Times New Roman" pitchFamily="18" charset="0"/>
              </a:rPr>
              <a:t>- план и последовательность выполнения заданий на каждое занятие сообщать за 15-20 минут до его начала;</a:t>
            </a:r>
          </a:p>
          <a:p>
            <a:pPr marL="0" indent="0">
              <a:buNone/>
            </a:pPr>
            <a:r>
              <a:rPr lang="ru-RU" sz="2000" b="1" dirty="0" smtClean="0">
                <a:solidFill>
                  <a:schemeClr val="tx1"/>
                </a:solidFill>
                <a:latin typeface="Times New Roman" pitchFamily="18" charset="0"/>
                <a:cs typeface="Times New Roman" pitchFamily="18" charset="0"/>
              </a:rPr>
              <a:t>- разминку проводить общую 15-20 минут;</a:t>
            </a:r>
          </a:p>
          <a:p>
            <a:pPr marL="0" indent="0">
              <a:buNone/>
            </a:pPr>
            <a:r>
              <a:rPr lang="ru-RU" sz="2000" b="1" dirty="0" smtClean="0">
                <a:solidFill>
                  <a:schemeClr val="tx1"/>
                </a:solidFill>
                <a:latin typeface="Times New Roman" pitchFamily="18" charset="0"/>
                <a:cs typeface="Times New Roman" pitchFamily="18" charset="0"/>
              </a:rPr>
              <a:t>- озвучивать каждое задание и время его выполнения;</a:t>
            </a:r>
          </a:p>
          <a:p>
            <a:pPr marL="0" indent="0">
              <a:buNone/>
            </a:pPr>
            <a:r>
              <a:rPr lang="ru-RU" sz="2000" b="1" dirty="0" smtClean="0">
                <a:solidFill>
                  <a:schemeClr val="tx1"/>
                </a:solidFill>
                <a:latin typeface="Times New Roman" pitchFamily="18" charset="0"/>
                <a:cs typeface="Times New Roman" pitchFamily="18" charset="0"/>
              </a:rPr>
              <a:t>- время интервалов отдыха озвучивать перед выполнением каждого задания;</a:t>
            </a:r>
          </a:p>
          <a:p>
            <a:pPr marL="0" indent="0">
              <a:buFontTx/>
              <a:buChar char="-"/>
            </a:pPr>
            <a:r>
              <a:rPr lang="ru-RU" sz="2000" b="1" dirty="0" smtClean="0">
                <a:solidFill>
                  <a:schemeClr val="tx1"/>
                </a:solidFill>
                <a:latin typeface="Times New Roman" pitchFamily="18" charset="0"/>
                <a:cs typeface="Times New Roman" pitchFamily="18" charset="0"/>
              </a:rPr>
              <a:t> если нет постоянной видеосвязи, перед заданием озвучивать методические указания с целью предупреждения и устранения возможных </a:t>
            </a:r>
            <a:r>
              <a:rPr lang="ru-RU" sz="2000" b="1" dirty="0" err="1" smtClean="0">
                <a:solidFill>
                  <a:schemeClr val="tx1"/>
                </a:solidFill>
                <a:latin typeface="Times New Roman" pitchFamily="18" charset="0"/>
                <a:cs typeface="Times New Roman" pitchFamily="18" charset="0"/>
              </a:rPr>
              <a:t>ишибок</a:t>
            </a:r>
            <a:r>
              <a:rPr lang="ru-RU" sz="2000" b="1" dirty="0" smtClean="0">
                <a:solidFill>
                  <a:schemeClr val="tx1"/>
                </a:solidFill>
                <a:latin typeface="Times New Roman" pitchFamily="18" charset="0"/>
                <a:cs typeface="Times New Roman" pitchFamily="18" charset="0"/>
              </a:rPr>
              <a:t>;</a:t>
            </a:r>
          </a:p>
          <a:p>
            <a:pPr marL="0" indent="0">
              <a:buFontTx/>
              <a:buChar char="-"/>
            </a:pPr>
            <a:r>
              <a:rPr lang="ru-RU" sz="2000" b="1" dirty="0" smtClean="0">
                <a:solidFill>
                  <a:schemeClr val="tx1"/>
                </a:solidFill>
                <a:latin typeface="Times New Roman" pitchFamily="18" charset="0"/>
                <a:cs typeface="Times New Roman" pitchFamily="18" charset="0"/>
              </a:rPr>
              <a:t> в случае необходимости, отвечать на вопросы спортсменов;</a:t>
            </a:r>
          </a:p>
          <a:p>
            <a:pPr marL="0" indent="0">
              <a:buNone/>
            </a:pPr>
            <a:r>
              <a:rPr lang="ru-RU" sz="2000" b="1" dirty="0" smtClean="0">
                <a:solidFill>
                  <a:schemeClr val="tx1"/>
                </a:solidFill>
                <a:latin typeface="Times New Roman" pitchFamily="18" charset="0"/>
                <a:cs typeface="Times New Roman" pitchFamily="18" charset="0"/>
              </a:rPr>
              <a:t>- регулярно в течении всего занятия осведомляться о физическом состоянии студентов, при необходимости предложить небольшой отдых.</a:t>
            </a:r>
          </a:p>
          <a:p>
            <a:pPr marL="0" indent="0">
              <a:buFontTx/>
              <a:buChar char="-"/>
            </a:pPr>
            <a:endParaRPr lang="ru-RU" sz="2000" b="1" dirty="0" smtClean="0">
              <a:solidFill>
                <a:schemeClr val="tx1">
                  <a:lumMod val="65000"/>
                  <a:lumOff val="35000"/>
                </a:schemeClr>
              </a:solidFill>
              <a:cs typeface="Times New Roman" pitchFamily="18" charset="0"/>
            </a:endParaRPr>
          </a:p>
        </p:txBody>
      </p:sp>
      <p:pic>
        <p:nvPicPr>
          <p:cNvPr id="8" name="Рисунок 7">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259632" y="260648"/>
            <a:ext cx="432048" cy="49006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80920" cy="576064"/>
          </a:xfrm>
        </p:spPr>
        <p:txBody>
          <a:bodyPr/>
          <a:lstStyle/>
          <a:p>
            <a:r>
              <a:rPr lang="ru-RU" sz="2000" b="1" dirty="0" smtClean="0">
                <a:effectLst/>
              </a:rPr>
              <a:t>Обязанности спортсмена</a:t>
            </a:r>
            <a:endParaRPr lang="ru-RU" sz="2000" dirty="0"/>
          </a:p>
        </p:txBody>
      </p:sp>
      <p:sp>
        <p:nvSpPr>
          <p:cNvPr id="3" name="Содержимое 2"/>
          <p:cNvSpPr>
            <a:spLocks noGrp="1"/>
          </p:cNvSpPr>
          <p:nvPr>
            <p:ph idx="1"/>
          </p:nvPr>
        </p:nvSpPr>
        <p:spPr>
          <a:xfrm>
            <a:off x="611560" y="1196752"/>
            <a:ext cx="8352928" cy="4968552"/>
          </a:xfrm>
        </p:spPr>
        <p:txBody>
          <a:bodyPr>
            <a:normAutofit fontScale="70000" lnSpcReduction="20000"/>
          </a:bodyPr>
          <a:lstStyle/>
          <a:p>
            <a:pPr marL="0" indent="0">
              <a:buNone/>
            </a:pPr>
            <a:r>
              <a:rPr lang="ru-RU" b="1" i="1" dirty="0" smtClean="0">
                <a:solidFill>
                  <a:schemeClr val="tx2"/>
                </a:solidFill>
              </a:rPr>
              <a:t>Спортсмен</a:t>
            </a:r>
            <a:r>
              <a:rPr lang="ru-RU" dirty="0" smtClean="0"/>
              <a:t> </a:t>
            </a:r>
            <a:r>
              <a:rPr lang="ru-RU" b="1" dirty="0" smtClean="0">
                <a:solidFill>
                  <a:schemeClr val="tx1"/>
                </a:solidFill>
              </a:rPr>
              <a:t>должен:</a:t>
            </a:r>
          </a:p>
          <a:p>
            <a:pPr marL="0" indent="0">
              <a:buNone/>
            </a:pPr>
            <a:r>
              <a:rPr lang="ru-RU" b="1" dirty="0" smtClean="0">
                <a:solidFill>
                  <a:schemeClr val="tx1"/>
                </a:solidFill>
              </a:rPr>
              <a:t>- иметь средство связи (ноутбук, телефон и т.д.) для получения своевременной информации от тренера-преподавателя;</a:t>
            </a:r>
          </a:p>
          <a:p>
            <a:pPr marL="0" indent="0">
              <a:buNone/>
            </a:pPr>
            <a:r>
              <a:rPr lang="ru-RU" b="1" dirty="0" smtClean="0">
                <a:solidFill>
                  <a:schemeClr val="tx1"/>
                </a:solidFill>
              </a:rPr>
              <a:t>- иметь спортивную форму, соответствующую для выполнения задач учебно-тренировочного занятия;</a:t>
            </a:r>
          </a:p>
          <a:p>
            <a:pPr marL="0" indent="0">
              <a:buNone/>
            </a:pPr>
            <a:r>
              <a:rPr lang="ru-RU" b="1" dirty="0" smtClean="0">
                <a:solidFill>
                  <a:schemeClr val="tx1"/>
                </a:solidFill>
              </a:rPr>
              <a:t>- подготовить необходимый инвентарь для выполнения запланированных заданий;</a:t>
            </a:r>
          </a:p>
          <a:p>
            <a:pPr marL="0" indent="0">
              <a:buNone/>
            </a:pPr>
            <a:r>
              <a:rPr lang="ru-RU" b="1" dirty="0" smtClean="0">
                <a:solidFill>
                  <a:schemeClr val="tx1"/>
                </a:solidFill>
              </a:rPr>
              <a:t>- качественно выполнять все задания тренера-преподавателя проводящего учебно-тренировочные занятия;</a:t>
            </a:r>
          </a:p>
          <a:p>
            <a:pPr marL="0" indent="0">
              <a:buNone/>
            </a:pPr>
            <a:r>
              <a:rPr lang="ru-RU" b="1" dirty="0" smtClean="0">
                <a:solidFill>
                  <a:schemeClr val="tx1"/>
                </a:solidFill>
              </a:rPr>
              <a:t>- сообщать тренеру перед каждым заданием о готовности организма к выполнению запланированных тренировочных нагрузок;</a:t>
            </a:r>
          </a:p>
          <a:p>
            <a:pPr marL="0" indent="0">
              <a:buNone/>
            </a:pPr>
            <a:r>
              <a:rPr lang="ru-RU" b="1" dirty="0" smtClean="0">
                <a:solidFill>
                  <a:schemeClr val="tx1"/>
                </a:solidFill>
              </a:rPr>
              <a:t>- регулировать интенсивность выполнения задания с учетом рекомендаций тренера и готовности своего организма;</a:t>
            </a:r>
          </a:p>
          <a:p>
            <a:pPr marL="0" indent="0">
              <a:buNone/>
            </a:pPr>
            <a:r>
              <a:rPr lang="ru-RU" b="1" dirty="0" smtClean="0">
                <a:solidFill>
                  <a:schemeClr val="tx1"/>
                </a:solidFill>
              </a:rPr>
              <a:t>- строго соблюдать время выполнения заданий с предлагаемой нагрузкой и временем отдыха между ними;</a:t>
            </a:r>
          </a:p>
          <a:p>
            <a:pPr marL="0" indent="0">
              <a:buFontTx/>
              <a:buChar char="-"/>
            </a:pPr>
            <a:r>
              <a:rPr lang="ru-RU" b="1" dirty="0" smtClean="0">
                <a:solidFill>
                  <a:schemeClr val="tx1"/>
                </a:solidFill>
              </a:rPr>
              <a:t>задавать тренеру-преподавателю вопросы по уточнению заданий и методических указаний;</a:t>
            </a:r>
          </a:p>
          <a:p>
            <a:pPr marL="0" indent="0">
              <a:buNone/>
            </a:pPr>
            <a:r>
              <a:rPr lang="ru-RU" b="1" dirty="0" smtClean="0">
                <a:solidFill>
                  <a:schemeClr val="tx1"/>
                </a:solidFill>
              </a:rPr>
              <a:t>- уведомить друзей/членов семьи о начале тренировочного </a:t>
            </a:r>
            <a:r>
              <a:rPr lang="ru-RU" b="1" smtClean="0">
                <a:solidFill>
                  <a:schemeClr val="tx1"/>
                </a:solidFill>
              </a:rPr>
              <a:t>занятия, находиться </a:t>
            </a:r>
            <a:r>
              <a:rPr lang="ru-RU" b="1" dirty="0" smtClean="0">
                <a:solidFill>
                  <a:schemeClr val="tx1"/>
                </a:solidFill>
              </a:rPr>
              <a:t>под наблюдением третьих лиц.</a:t>
            </a:r>
          </a:p>
          <a:p>
            <a:pPr marL="0" indent="0">
              <a:buNone/>
            </a:pPr>
            <a:endParaRPr lang="ru-RU" b="1" dirty="0" smtClean="0">
              <a:solidFill>
                <a:schemeClr val="tx1">
                  <a:lumMod val="65000"/>
                  <a:lumOff val="35000"/>
                </a:schemeClr>
              </a:solidFill>
            </a:endParaRPr>
          </a:p>
          <a:p>
            <a:pPr>
              <a:buNone/>
            </a:pPr>
            <a:endParaRPr lang="ru-RU" dirty="0"/>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2195736" y="476672"/>
            <a:ext cx="432048" cy="49006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08912" cy="720080"/>
          </a:xfrm>
        </p:spPr>
        <p:txBody>
          <a:bodyPr/>
          <a:lstStyle/>
          <a:p>
            <a:pPr>
              <a:lnSpc>
                <a:spcPct val="100000"/>
              </a:lnSpc>
            </a:pPr>
            <a:r>
              <a:rPr lang="ru-RU" sz="1400" b="1" dirty="0" smtClean="0"/>
              <a:t>Рекомендации по проведению тренировочных занятий по видам борьбы и единоборствам в режиме </a:t>
            </a:r>
            <a:r>
              <a:rPr lang="ru-RU" sz="1400" b="1" dirty="0" err="1" smtClean="0"/>
              <a:t>онлайн</a:t>
            </a:r>
            <a:endParaRPr lang="ru-RU" sz="1400"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268760"/>
            <a:ext cx="8568952" cy="5040560"/>
          </a:xfrm>
        </p:spPr>
        <p:txBody>
          <a:bodyPr>
            <a:normAutofit fontScale="25000" lnSpcReduction="20000"/>
          </a:bodyPr>
          <a:lstStyle/>
          <a:p>
            <a:pPr>
              <a:buNone/>
            </a:pPr>
            <a:r>
              <a:rPr lang="ru-RU" sz="4800" dirty="0" smtClean="0">
                <a:latin typeface="Times New Roman" pitchFamily="18" charset="0"/>
                <a:cs typeface="Times New Roman" pitchFamily="18" charset="0"/>
              </a:rPr>
              <a:t>          </a:t>
            </a:r>
            <a:r>
              <a:rPr lang="ru-RU" sz="4800" dirty="0" smtClean="0">
                <a:solidFill>
                  <a:schemeClr val="tx1"/>
                </a:solidFill>
                <a:latin typeface="Times New Roman" pitchFamily="18" charset="0"/>
                <a:cs typeface="Times New Roman" pitchFamily="18" charset="0"/>
              </a:rPr>
              <a:t>При организации и проведении учебно-тренировочных занятий необходимо соблюдать следующие требования:</a:t>
            </a:r>
          </a:p>
          <a:p>
            <a:pPr>
              <a:buNone/>
            </a:pPr>
            <a:r>
              <a:rPr lang="ru-RU" sz="4800" dirty="0" smtClean="0">
                <a:solidFill>
                  <a:schemeClr val="tx1"/>
                </a:solidFill>
                <a:latin typeface="Times New Roman" pitchFamily="18" charset="0"/>
                <a:cs typeface="Times New Roman" pitchFamily="18" charset="0"/>
              </a:rPr>
              <a:t>- основная направленность занятий ОФП и СФП избранного вида спорта;</a:t>
            </a:r>
          </a:p>
          <a:p>
            <a:pPr>
              <a:buNone/>
            </a:pPr>
            <a:r>
              <a:rPr lang="ru-RU" sz="4800" dirty="0" smtClean="0">
                <a:solidFill>
                  <a:schemeClr val="tx1"/>
                </a:solidFill>
                <a:latin typeface="Times New Roman" pitchFamily="18" charset="0"/>
                <a:cs typeface="Times New Roman" pitchFamily="18" charset="0"/>
              </a:rPr>
              <a:t>- развитие и совершенствование физических качеств, планировать в соответствии с научно-методическими рекомендациями;</a:t>
            </a:r>
          </a:p>
          <a:p>
            <a:pPr>
              <a:buNone/>
            </a:pPr>
            <a:r>
              <a:rPr lang="ru-RU" sz="4800" dirty="0" smtClean="0">
                <a:solidFill>
                  <a:schemeClr val="tx1"/>
                </a:solidFill>
                <a:latin typeface="Times New Roman" pitchFamily="18" charset="0"/>
                <a:cs typeface="Times New Roman" pitchFamily="18" charset="0"/>
              </a:rPr>
              <a:t>- соблюдать сочетание упражнений на развитие физических качеств с учетом их взаимного влияния на конечный результат;</a:t>
            </a:r>
          </a:p>
          <a:p>
            <a:pPr>
              <a:buNone/>
            </a:pPr>
            <a:r>
              <a:rPr lang="ru-RU" sz="4800" dirty="0" smtClean="0">
                <a:solidFill>
                  <a:schemeClr val="tx1"/>
                </a:solidFill>
                <a:latin typeface="Times New Roman" pitchFamily="18" charset="0"/>
                <a:cs typeface="Times New Roman" pitchFamily="18" charset="0"/>
              </a:rPr>
              <a:t>- при определении времени выполнения задания учитывать конечную цель применения этого упражнения;</a:t>
            </a:r>
          </a:p>
          <a:p>
            <a:pPr>
              <a:buNone/>
            </a:pPr>
            <a:r>
              <a:rPr lang="ru-RU" sz="4800" dirty="0" smtClean="0">
                <a:solidFill>
                  <a:schemeClr val="tx1"/>
                </a:solidFill>
                <a:latin typeface="Times New Roman" pitchFamily="18" charset="0"/>
                <a:cs typeface="Times New Roman" pitchFamily="18" charset="0"/>
              </a:rPr>
              <a:t>- интенсивность выполнения задания планировать, учитывая условия соревновательной деятельности;</a:t>
            </a:r>
          </a:p>
          <a:p>
            <a:pPr>
              <a:buNone/>
            </a:pPr>
            <a:r>
              <a:rPr lang="ru-RU" sz="4800" dirty="0" smtClean="0">
                <a:solidFill>
                  <a:schemeClr val="tx1"/>
                </a:solidFill>
                <a:latin typeface="Times New Roman" pitchFamily="18" charset="0"/>
                <a:cs typeface="Times New Roman" pitchFamily="18" charset="0"/>
              </a:rPr>
              <a:t>- выполнение тренировочных заданий, желательно планировать в режиме соревновательной борьбы;</a:t>
            </a:r>
          </a:p>
          <a:p>
            <a:pPr>
              <a:buNone/>
            </a:pPr>
            <a:r>
              <a:rPr lang="ru-RU" sz="4800" dirty="0" smtClean="0">
                <a:solidFill>
                  <a:schemeClr val="tx1"/>
                </a:solidFill>
                <a:latin typeface="Times New Roman" pitchFamily="18" charset="0"/>
                <a:cs typeface="Times New Roman" pitchFamily="18" charset="0"/>
              </a:rPr>
              <a:t>- при подборе заданий основную нагрузку распределять на группы мышц, выполняющих основную нагрузку в соревнованиях;</a:t>
            </a:r>
          </a:p>
          <a:p>
            <a:pPr>
              <a:buNone/>
            </a:pPr>
            <a:r>
              <a:rPr lang="ru-RU" sz="4800" dirty="0" smtClean="0">
                <a:solidFill>
                  <a:schemeClr val="tx1"/>
                </a:solidFill>
                <a:latin typeface="Times New Roman" pitchFamily="18" charset="0"/>
                <a:cs typeface="Times New Roman" pitchFamily="18" charset="0"/>
              </a:rPr>
              <a:t>- структура задания должна быть близкой к режиму соревновательной борьбы;</a:t>
            </a:r>
          </a:p>
          <a:p>
            <a:pPr>
              <a:buNone/>
            </a:pPr>
            <a:r>
              <a:rPr lang="ru-RU" sz="4800" dirty="0" smtClean="0">
                <a:solidFill>
                  <a:schemeClr val="tx1"/>
                </a:solidFill>
                <a:latin typeface="Times New Roman" pitchFamily="18" charset="0"/>
                <a:cs typeface="Times New Roman" pitchFamily="18" charset="0"/>
              </a:rPr>
              <a:t>- выполнение заданий с вспомогательными средствами (тренажёры, инвентарь и т.д.) следует планировать в режиме соревновательных действий;</a:t>
            </a:r>
          </a:p>
          <a:p>
            <a:pPr>
              <a:buNone/>
            </a:pPr>
            <a:r>
              <a:rPr lang="ru-RU" sz="4800" dirty="0" smtClean="0">
                <a:solidFill>
                  <a:schemeClr val="tx1"/>
                </a:solidFill>
                <a:latin typeface="Times New Roman" pitchFamily="18" charset="0"/>
                <a:cs typeface="Times New Roman" pitchFamily="18" charset="0"/>
              </a:rPr>
              <a:t>- при подборе тренировочных заданий обязательно учитывать уровень физических возможностей организма занимающихся;</a:t>
            </a:r>
          </a:p>
          <a:p>
            <a:pPr>
              <a:buNone/>
            </a:pPr>
            <a:r>
              <a:rPr lang="ru-RU" sz="4800" dirty="0" smtClean="0">
                <a:solidFill>
                  <a:schemeClr val="tx1"/>
                </a:solidFill>
                <a:latin typeface="Times New Roman" pitchFamily="18" charset="0"/>
                <a:cs typeface="Times New Roman" pitchFamily="18" charset="0"/>
              </a:rPr>
              <a:t>- объем и интенсивность тренировочных нагрузок на учебно-тренировочное занятие определять с учетом сроков ближайших соревнований:</a:t>
            </a:r>
          </a:p>
          <a:p>
            <a:pPr>
              <a:buNone/>
            </a:pPr>
            <a:r>
              <a:rPr lang="ru-RU" sz="4800" dirty="0" smtClean="0">
                <a:solidFill>
                  <a:schemeClr val="tx1"/>
                </a:solidFill>
                <a:latin typeface="Times New Roman" pitchFamily="18" charset="0"/>
                <a:cs typeface="Times New Roman" pitchFamily="18" charset="0"/>
              </a:rPr>
              <a:t>а) на подготовительном этапе подготовки тренировочные нагрузки желательно планировать большие по объему, малые по интенсивности;</a:t>
            </a:r>
          </a:p>
          <a:p>
            <a:pPr>
              <a:buNone/>
            </a:pPr>
            <a:r>
              <a:rPr lang="ru-RU" sz="4800" dirty="0" smtClean="0">
                <a:solidFill>
                  <a:schemeClr val="tx1"/>
                </a:solidFill>
                <a:latin typeface="Times New Roman" pitchFamily="18" charset="0"/>
                <a:cs typeface="Times New Roman" pitchFamily="18" charset="0"/>
              </a:rPr>
              <a:t>б) на соревновательном этапе подготовки тренировочные нагрузки желательно планировать малые по объему, но большой интенсивности с ограниченным временем выполнения задания;</a:t>
            </a:r>
          </a:p>
          <a:p>
            <a:pPr>
              <a:buNone/>
            </a:pPr>
            <a:r>
              <a:rPr lang="ru-RU" sz="4800" dirty="0" smtClean="0">
                <a:solidFill>
                  <a:schemeClr val="tx1"/>
                </a:solidFill>
                <a:latin typeface="Times New Roman" pitchFamily="18" charset="0"/>
                <a:cs typeface="Times New Roman" pitchFamily="18" charset="0"/>
              </a:rPr>
              <a:t>- планируя содержания занятия необходимо учитывать, что при развитии и совершенствовании силовых возможностей различных групп мышц не должны снижаться координационные и скоростные способности спортсмена;</a:t>
            </a:r>
          </a:p>
          <a:p>
            <a:pPr>
              <a:buNone/>
            </a:pPr>
            <a:r>
              <a:rPr lang="ru-RU" sz="4800" dirty="0" smtClean="0">
                <a:solidFill>
                  <a:schemeClr val="tx1"/>
                </a:solidFill>
                <a:latin typeface="Times New Roman" pitchFamily="18" charset="0"/>
                <a:cs typeface="Times New Roman" pitchFamily="18" charset="0"/>
              </a:rPr>
              <a:t>- развитие специальной выносливости проводить, выполняя задания различной интенсивности в режиме соревновательной встречи;</a:t>
            </a:r>
          </a:p>
          <a:p>
            <a:pPr>
              <a:buNone/>
            </a:pPr>
            <a:r>
              <a:rPr lang="ru-RU" sz="4800" dirty="0" smtClean="0">
                <a:solidFill>
                  <a:schemeClr val="tx1"/>
                </a:solidFill>
                <a:latin typeface="Times New Roman" pitchFamily="18" charset="0"/>
                <a:cs typeface="Times New Roman" pitchFamily="18" charset="0"/>
              </a:rPr>
              <a:t>- координационные способности необходимо развивать и совершенствовать при выполнении разнообразных заданий в ситуациях различной сложности;</a:t>
            </a:r>
          </a:p>
          <a:p>
            <a:pPr>
              <a:buNone/>
            </a:pPr>
            <a:r>
              <a:rPr lang="ru-RU" sz="4800" dirty="0" smtClean="0">
                <a:solidFill>
                  <a:schemeClr val="tx1"/>
                </a:solidFill>
                <a:latin typeface="Times New Roman" pitchFamily="18" charset="0"/>
                <a:cs typeface="Times New Roman" pitchFamily="18" charset="0"/>
              </a:rPr>
              <a:t>- специальные скоростные способности развивать и совершенствовать при выполнении имитации технических действий, желательно со жгутом;</a:t>
            </a:r>
          </a:p>
          <a:p>
            <a:pPr>
              <a:buNone/>
            </a:pPr>
            <a:r>
              <a:rPr lang="ru-RU" sz="4800" dirty="0" smtClean="0">
                <a:solidFill>
                  <a:schemeClr val="tx1"/>
                </a:solidFill>
                <a:latin typeface="Times New Roman" pitchFamily="18" charset="0"/>
                <a:cs typeface="Times New Roman" pitchFamily="18" charset="0"/>
              </a:rPr>
              <a:t>- упражнения на гибкость выполнять в каждом занятии, обязательно по его окончании и после выполнения силовых упражнений. </a:t>
            </a:r>
          </a:p>
          <a:p>
            <a:endParaRPr lang="ru-RU" dirty="0"/>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755576" y="548680"/>
            <a:ext cx="432048" cy="49006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435280" cy="792088"/>
          </a:xfrm>
        </p:spPr>
        <p:txBody>
          <a:bodyPr/>
          <a:lstStyle/>
          <a:p>
            <a:r>
              <a:rPr lang="ru-RU" sz="1400" dirty="0" smtClean="0"/>
              <a:t/>
            </a:r>
            <a:br>
              <a:rPr lang="ru-RU" sz="1400" dirty="0" smtClean="0"/>
            </a:br>
            <a:r>
              <a:rPr lang="ru-RU" sz="1400" b="1" dirty="0" smtClean="0"/>
              <a:t>Рекомендации к проведению тренировочных занятий по плаванию.</a:t>
            </a:r>
            <a:endParaRPr lang="ru-RU" sz="1400"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196752"/>
            <a:ext cx="8568952" cy="5184576"/>
          </a:xfrm>
        </p:spPr>
        <p:txBody>
          <a:bodyPr>
            <a:noAutofit/>
          </a:bodyPr>
          <a:lstStyle/>
          <a:p>
            <a:pPr>
              <a:buNone/>
            </a:pPr>
            <a:r>
              <a:rPr lang="ru-RU" sz="1200" dirty="0" smtClean="0">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При организации и проведении тренировочных занятий необходимо соблюдать следующие требования:</a:t>
            </a:r>
          </a:p>
          <a:p>
            <a:pPr>
              <a:buNone/>
            </a:pPr>
            <a:r>
              <a:rPr lang="ru-RU" sz="1200" dirty="0" smtClean="0">
                <a:solidFill>
                  <a:schemeClr val="tx1"/>
                </a:solidFill>
                <a:latin typeface="Times New Roman" pitchFamily="18" charset="0"/>
                <a:cs typeface="Times New Roman" pitchFamily="18" charset="0"/>
              </a:rPr>
              <a:t>   - основная направленность занятий ОФП и СФП;</a:t>
            </a:r>
          </a:p>
          <a:p>
            <a:pPr>
              <a:buNone/>
            </a:pPr>
            <a:r>
              <a:rPr lang="ru-RU" sz="1200" dirty="0" smtClean="0">
                <a:solidFill>
                  <a:schemeClr val="tx1"/>
                </a:solidFill>
                <a:latin typeface="Times New Roman" pitchFamily="18" charset="0"/>
                <a:cs typeface="Times New Roman" pitchFamily="18" charset="0"/>
              </a:rPr>
              <a:t>   - развитие и совершенствование физических качеств, планировать в соответствии с научно-методическими рекомендациями;</a:t>
            </a:r>
          </a:p>
          <a:p>
            <a:pPr>
              <a:buNone/>
            </a:pPr>
            <a:r>
              <a:rPr lang="ru-RU" sz="1200" dirty="0" smtClean="0">
                <a:solidFill>
                  <a:schemeClr val="tx1"/>
                </a:solidFill>
                <a:latin typeface="Times New Roman" pitchFamily="18" charset="0"/>
                <a:cs typeface="Times New Roman" pitchFamily="18" charset="0"/>
              </a:rPr>
              <a:t>   - соблюдать сочетание упражнений на развитие физических качеств с учетом их взаимного влияния на конечный результат;</a:t>
            </a:r>
          </a:p>
          <a:p>
            <a:pPr>
              <a:buNone/>
            </a:pPr>
            <a:r>
              <a:rPr lang="ru-RU" sz="1200" dirty="0" smtClean="0">
                <a:solidFill>
                  <a:schemeClr val="tx1"/>
                </a:solidFill>
                <a:latin typeface="Times New Roman" pitchFamily="18" charset="0"/>
                <a:cs typeface="Times New Roman" pitchFamily="18" charset="0"/>
              </a:rPr>
              <a:t>   - при подборе времени выполнения задания учитывать конечную цель применения этого упражнения;</a:t>
            </a:r>
          </a:p>
          <a:p>
            <a:pPr>
              <a:buNone/>
            </a:pPr>
            <a:r>
              <a:rPr lang="ru-RU" sz="1200" dirty="0" smtClean="0">
                <a:solidFill>
                  <a:schemeClr val="tx1"/>
                </a:solidFill>
                <a:latin typeface="Times New Roman" pitchFamily="18" charset="0"/>
                <a:cs typeface="Times New Roman" pitchFamily="18" charset="0"/>
              </a:rPr>
              <a:t>   - интенсивность выполнения задания планировать, учитывая условия соревновательной деятельности;</a:t>
            </a:r>
          </a:p>
          <a:p>
            <a:pPr>
              <a:buNone/>
            </a:pPr>
            <a:r>
              <a:rPr lang="ru-RU" sz="1200" dirty="0" smtClean="0">
                <a:solidFill>
                  <a:schemeClr val="tx1"/>
                </a:solidFill>
                <a:latin typeface="Times New Roman" pitchFamily="18" charset="0"/>
                <a:cs typeface="Times New Roman" pitchFamily="18" charset="0"/>
              </a:rPr>
              <a:t>   -  режим выполнения тренировочных заданий, желательно планировать в режиме соревновательной деятельности пловца;</a:t>
            </a:r>
          </a:p>
          <a:p>
            <a:pPr>
              <a:buNone/>
            </a:pPr>
            <a:r>
              <a:rPr lang="ru-RU" sz="1200" dirty="0" smtClean="0">
                <a:solidFill>
                  <a:schemeClr val="tx1"/>
                </a:solidFill>
                <a:latin typeface="Times New Roman" pitchFamily="18" charset="0"/>
                <a:cs typeface="Times New Roman" pitchFamily="18" charset="0"/>
              </a:rPr>
              <a:t>   - структура упражнения задания должна быть близкой к соревновательной деятельности пловца;</a:t>
            </a:r>
          </a:p>
          <a:p>
            <a:pPr>
              <a:buNone/>
            </a:pPr>
            <a:r>
              <a:rPr lang="ru-RU" sz="1200" dirty="0" smtClean="0">
                <a:solidFill>
                  <a:schemeClr val="tx1"/>
                </a:solidFill>
                <a:latin typeface="Times New Roman" pitchFamily="18" charset="0"/>
                <a:cs typeface="Times New Roman" pitchFamily="18" charset="0"/>
              </a:rPr>
              <a:t>   - выполнения заданий с вспомогательными средствами следует планировать в соответствии с элементами соревновательных характеристик пловца;</a:t>
            </a:r>
          </a:p>
          <a:p>
            <a:pPr>
              <a:buNone/>
            </a:pPr>
            <a:r>
              <a:rPr lang="ru-RU" sz="1200" dirty="0" smtClean="0">
                <a:solidFill>
                  <a:schemeClr val="tx1"/>
                </a:solidFill>
                <a:latin typeface="Times New Roman" pitchFamily="18" charset="0"/>
                <a:cs typeface="Times New Roman" pitchFamily="18" charset="0"/>
              </a:rPr>
              <a:t>   - при подборе заданий обязательно учитывать уровень физических возможностей организма занимающихся;</a:t>
            </a:r>
          </a:p>
          <a:p>
            <a:pPr>
              <a:buNone/>
            </a:pPr>
            <a:r>
              <a:rPr lang="ru-RU" sz="1200" dirty="0" smtClean="0">
                <a:solidFill>
                  <a:schemeClr val="tx1"/>
                </a:solidFill>
                <a:latin typeface="Times New Roman" pitchFamily="18" charset="0"/>
                <a:cs typeface="Times New Roman" pitchFamily="18" charset="0"/>
              </a:rPr>
              <a:t>   - объем и интенсивность нагрузок на учебно-тренировочное занятие определять с учетом сроков соревновательного периода:</a:t>
            </a:r>
          </a:p>
          <a:p>
            <a:pPr>
              <a:buNone/>
            </a:pPr>
            <a:r>
              <a:rPr lang="ru-RU" sz="1200" dirty="0" smtClean="0">
                <a:solidFill>
                  <a:schemeClr val="tx1"/>
                </a:solidFill>
                <a:latin typeface="Times New Roman" pitchFamily="18" charset="0"/>
                <a:cs typeface="Times New Roman" pitchFamily="18" charset="0"/>
              </a:rPr>
              <a:t>          а) на подготовительном этапе нагрузки большие по объему, малые по интенсивности;</a:t>
            </a:r>
          </a:p>
          <a:p>
            <a:pPr>
              <a:buNone/>
            </a:pPr>
            <a:r>
              <a:rPr lang="ru-RU" sz="1200" dirty="0" smtClean="0">
                <a:solidFill>
                  <a:schemeClr val="tx1"/>
                </a:solidFill>
                <a:latin typeface="Times New Roman" pitchFamily="18" charset="0"/>
                <a:cs typeface="Times New Roman" pitchFamily="18" charset="0"/>
              </a:rPr>
              <a:t>          б) на соревновательном этапе нагрузки малые по объему, но большой интенсивности с ограниченным временем;</a:t>
            </a:r>
          </a:p>
          <a:p>
            <a:pPr>
              <a:buNone/>
            </a:pPr>
            <a:r>
              <a:rPr lang="ru-RU" sz="1200" dirty="0" smtClean="0">
                <a:solidFill>
                  <a:schemeClr val="tx1"/>
                </a:solidFill>
                <a:latin typeface="Times New Roman" pitchFamily="18" charset="0"/>
                <a:cs typeface="Times New Roman" pitchFamily="18" charset="0"/>
              </a:rPr>
              <a:t>    - при развитии и совершенствовании силовых возможностей различных групп мышц не должны снижаться координационные и  скоростные способности спортсмена;</a:t>
            </a:r>
          </a:p>
          <a:p>
            <a:pPr>
              <a:buNone/>
            </a:pPr>
            <a:r>
              <a:rPr lang="ru-RU" sz="1200" dirty="0" smtClean="0">
                <a:solidFill>
                  <a:schemeClr val="tx1"/>
                </a:solidFill>
                <a:latin typeface="Times New Roman" pitchFamily="18" charset="0"/>
                <a:cs typeface="Times New Roman" pitchFamily="18" charset="0"/>
              </a:rPr>
              <a:t>    - развитие специальной выносливости проводить при выполнении заданий с различной интенсивностью в режиме соревновательной специализации пловца;</a:t>
            </a:r>
          </a:p>
          <a:p>
            <a:pPr>
              <a:buNone/>
            </a:pPr>
            <a:r>
              <a:rPr lang="ru-RU" sz="1200" dirty="0" smtClean="0">
                <a:solidFill>
                  <a:schemeClr val="tx1"/>
                </a:solidFill>
                <a:latin typeface="Times New Roman" pitchFamily="18" charset="0"/>
                <a:cs typeface="Times New Roman" pitchFamily="18" charset="0"/>
              </a:rPr>
              <a:t>     - координационные способности развивать при выполнении разнообразных заданий в различных скоростных режимах;</a:t>
            </a:r>
          </a:p>
          <a:p>
            <a:pPr>
              <a:buNone/>
            </a:pPr>
            <a:r>
              <a:rPr lang="ru-RU" sz="1200" dirty="0" smtClean="0">
                <a:solidFill>
                  <a:schemeClr val="tx1"/>
                </a:solidFill>
                <a:latin typeface="Times New Roman" pitchFamily="18" charset="0"/>
                <a:cs typeface="Times New Roman" pitchFamily="18" charset="0"/>
              </a:rPr>
              <a:t>     - специальные скоростные способности развивать и совершенствовать при выполнении имитации технических движений;</a:t>
            </a:r>
          </a:p>
          <a:p>
            <a:pPr>
              <a:buNone/>
            </a:pPr>
            <a:r>
              <a:rPr lang="ru-RU" sz="1200" dirty="0" smtClean="0">
                <a:solidFill>
                  <a:schemeClr val="tx1"/>
                </a:solidFill>
                <a:latin typeface="Times New Roman" pitchFamily="18" charset="0"/>
                <a:cs typeface="Times New Roman" pitchFamily="18" charset="0"/>
              </a:rPr>
              <a:t>     - упражнения на гибкость выполнять в каждом занятии, обязательно по его окончании и после выполнения силовых упражнений. </a:t>
            </a:r>
          </a:p>
          <a:p>
            <a:endParaRPr lang="ru-RU" sz="1200" dirty="0"/>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043608" y="620688"/>
            <a:ext cx="432048" cy="49006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7848872" cy="720080"/>
          </a:xfrm>
        </p:spPr>
        <p:txBody>
          <a:bodyPr/>
          <a:lstStyle/>
          <a:p>
            <a:pPr>
              <a:lnSpc>
                <a:spcPct val="100000"/>
              </a:lnSpc>
            </a:pPr>
            <a:r>
              <a:rPr lang="ru-RU" sz="1600" b="1" dirty="0" smtClean="0"/>
              <a:t>Рекомендации по проведению тренировочных занятий </a:t>
            </a:r>
            <a:br>
              <a:rPr lang="ru-RU" sz="1600" b="1" dirty="0" smtClean="0"/>
            </a:br>
            <a:r>
              <a:rPr lang="ru-RU" sz="1600" b="1" dirty="0" smtClean="0"/>
              <a:t>по зимним видам спорта (биатлон).</a:t>
            </a:r>
            <a:r>
              <a:rPr lang="ru-RU" sz="1400" dirty="0" smtClean="0"/>
              <a:t/>
            </a:r>
            <a:br>
              <a:rPr lang="ru-RU" sz="1400" dirty="0" smtClean="0"/>
            </a:br>
            <a:endParaRPr lang="ru-RU" sz="1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412776"/>
            <a:ext cx="8229600" cy="4713387"/>
          </a:xfrm>
        </p:spPr>
        <p:txBody>
          <a:bodyPr>
            <a:normAutofit fontScale="70000" lnSpcReduction="20000"/>
          </a:bodyPr>
          <a:lstStyle/>
          <a:p>
            <a:pPr>
              <a:buNone/>
            </a:pPr>
            <a:r>
              <a:rPr lang="ru-RU" sz="2200" dirty="0" smtClean="0">
                <a:latin typeface="Times New Roman" pitchFamily="18" charset="0"/>
                <a:cs typeface="Times New Roman" pitchFamily="18" charset="0"/>
              </a:rPr>
              <a:t>              </a:t>
            </a:r>
            <a:r>
              <a:rPr lang="ru-RU" sz="2200" dirty="0" smtClean="0">
                <a:solidFill>
                  <a:schemeClr val="tx1"/>
                </a:solidFill>
                <a:latin typeface="Times New Roman" pitchFamily="18" charset="0"/>
                <a:cs typeface="Times New Roman" pitchFamily="18" charset="0"/>
              </a:rPr>
              <a:t>При организации и проведении тренировочных занятий необходимо соблюдать следующие требования:</a:t>
            </a:r>
          </a:p>
          <a:p>
            <a:pPr>
              <a:buNone/>
            </a:pPr>
            <a:r>
              <a:rPr lang="ru-RU" sz="2200" dirty="0" smtClean="0">
                <a:solidFill>
                  <a:schemeClr val="tx1"/>
                </a:solidFill>
                <a:latin typeface="Times New Roman" pitchFamily="18" charset="0"/>
                <a:cs typeface="Times New Roman" pitchFamily="18" charset="0"/>
              </a:rPr>
              <a:t>        - для развития общей выносливости рекомендуются длительный бег с переменной интенсивностью, кроссы по сильнопересеченной местности, плавание, велосипедные гонки;</a:t>
            </a:r>
          </a:p>
          <a:p>
            <a:pPr>
              <a:buNone/>
            </a:pPr>
            <a:r>
              <a:rPr lang="ru-RU" sz="2200" dirty="0" smtClean="0">
                <a:solidFill>
                  <a:schemeClr val="tx1"/>
                </a:solidFill>
                <a:latin typeface="Times New Roman" pitchFamily="18" charset="0"/>
                <a:cs typeface="Times New Roman" pitchFamily="18" charset="0"/>
              </a:rPr>
              <a:t>        - для развития силы – упражнения с отягощениями, метания и толкания разного рода тяжестей, подтягивание на перекладине;</a:t>
            </a:r>
          </a:p>
          <a:p>
            <a:pPr>
              <a:buNone/>
            </a:pPr>
            <a:r>
              <a:rPr lang="ru-RU" sz="2200" dirty="0" smtClean="0">
                <a:solidFill>
                  <a:schemeClr val="tx1"/>
                </a:solidFill>
                <a:latin typeface="Times New Roman" pitchFamily="18" charset="0"/>
                <a:cs typeface="Times New Roman" pitchFamily="18" charset="0"/>
              </a:rPr>
              <a:t>        - для развития быстроты движений и двигательной реакции – бег на короткие и средние дистанции, различные ускорения, спортивные игры;</a:t>
            </a:r>
          </a:p>
          <a:p>
            <a:pPr>
              <a:buNone/>
            </a:pPr>
            <a:r>
              <a:rPr lang="ru-RU" sz="2200" dirty="0" smtClean="0">
                <a:solidFill>
                  <a:schemeClr val="tx1"/>
                </a:solidFill>
                <a:latin typeface="Times New Roman" pitchFamily="18" charset="0"/>
                <a:cs typeface="Times New Roman" pitchFamily="18" charset="0"/>
              </a:rPr>
              <a:t>       - для развития ловкости и координации движений – гимнастика на снарядах, акробатика, спортивные игры, упражнения в равновесии и на подвижных предметах, прыжки в воду, подводное плавание и др.;</a:t>
            </a:r>
          </a:p>
          <a:p>
            <a:pPr>
              <a:buNone/>
            </a:pPr>
            <a:r>
              <a:rPr lang="ru-RU" sz="2200" dirty="0" smtClean="0">
                <a:solidFill>
                  <a:schemeClr val="tx1"/>
                </a:solidFill>
                <a:latin typeface="Times New Roman" pitchFamily="18" charset="0"/>
                <a:cs typeface="Times New Roman" pitchFamily="18" charset="0"/>
              </a:rPr>
              <a:t>        - для совершенствования техники меткого выстрела – спортивно-пулевая стрельба из малокалиберного или пневматического оружия;</a:t>
            </a:r>
          </a:p>
          <a:p>
            <a:pPr>
              <a:buNone/>
            </a:pPr>
            <a:r>
              <a:rPr lang="ru-RU" sz="2200" dirty="0" smtClean="0">
                <a:solidFill>
                  <a:schemeClr val="tx1"/>
                </a:solidFill>
                <a:latin typeface="Times New Roman" pitchFamily="18" charset="0"/>
                <a:cs typeface="Times New Roman" pitchFamily="18" charset="0"/>
              </a:rPr>
              <a:t>       - для развития силовой выносливости – гребля, выполнение упражнений на  специальных тренажерах ;</a:t>
            </a:r>
          </a:p>
          <a:p>
            <a:pPr>
              <a:buNone/>
            </a:pPr>
            <a:r>
              <a:rPr lang="ru-RU" sz="2200" dirty="0" smtClean="0">
                <a:solidFill>
                  <a:schemeClr val="tx1"/>
                </a:solidFill>
                <a:latin typeface="Times New Roman" pitchFamily="18" charset="0"/>
                <a:cs typeface="Times New Roman" pitchFamily="18" charset="0"/>
              </a:rPr>
              <a:t>       - при совершенствовании стрелковой подготовки использование «холостого» тренажа, программно-аппаратных комплексов «</a:t>
            </a:r>
            <a:r>
              <a:rPr lang="ru-RU" sz="2200" dirty="0" err="1" smtClean="0">
                <a:solidFill>
                  <a:schemeClr val="tx1"/>
                </a:solidFill>
                <a:latin typeface="Times New Roman" pitchFamily="18" charset="0"/>
                <a:cs typeface="Times New Roman" pitchFamily="18" charset="0"/>
              </a:rPr>
              <a:t>Скатт</a:t>
            </a:r>
            <a:r>
              <a:rPr lang="ru-RU" sz="2200" dirty="0" smtClean="0">
                <a:solidFill>
                  <a:schemeClr val="tx1"/>
                </a:solidFill>
                <a:latin typeface="Times New Roman" pitchFamily="18" charset="0"/>
                <a:cs typeface="Times New Roman" pitchFamily="18" charset="0"/>
              </a:rPr>
              <a:t>», стрельбы по бумажным и белым мишеням;</a:t>
            </a:r>
          </a:p>
          <a:p>
            <a:pPr>
              <a:buNone/>
            </a:pPr>
            <a:r>
              <a:rPr lang="ru-RU" sz="2200" dirty="0" smtClean="0">
                <a:solidFill>
                  <a:schemeClr val="tx1"/>
                </a:solidFill>
                <a:latin typeface="Times New Roman" pitchFamily="18" charset="0"/>
                <a:cs typeface="Times New Roman" pitchFamily="18" charset="0"/>
              </a:rPr>
              <a:t>       - при совершенствовании лыжной подготовки использовать физические упражнения: соревновательные (передвижение на лыжах с оружием и без), специально-подготовительные (передвижение на лыжероллерах, имитационные упражнения с лыжными палками, стрельба в состоянии покоя в условиях тира.</a:t>
            </a:r>
          </a:p>
          <a:p>
            <a:endParaRPr lang="ru-RU" dirty="0"/>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259632" y="548680"/>
            <a:ext cx="432048" cy="49006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75656" y="1306670"/>
          <a:ext cx="6552729" cy="4498596"/>
        </p:xfrm>
        <a:graphic>
          <a:graphicData uri="http://schemas.openxmlformats.org/drawingml/2006/table">
            <a:tbl>
              <a:tblPr/>
              <a:tblGrid>
                <a:gridCol w="2087459"/>
                <a:gridCol w="2087459"/>
                <a:gridCol w="2377811"/>
              </a:tblGrid>
              <a:tr h="286370">
                <a:tc rowSpan="2">
                  <a:txBody>
                    <a:bodyPr/>
                    <a:lstStyle/>
                    <a:p>
                      <a:pPr algn="ctr">
                        <a:lnSpc>
                          <a:spcPct val="107000"/>
                        </a:lnSpc>
                        <a:spcAft>
                          <a:spcPts val="800"/>
                        </a:spcAft>
                      </a:pPr>
                      <a:r>
                        <a:rPr lang="ru-RU" sz="1100" dirty="0">
                          <a:solidFill>
                            <a:schemeClr val="tx1"/>
                          </a:solidFill>
                          <a:latin typeface="Times New Roman"/>
                          <a:ea typeface="Calibri"/>
                          <a:cs typeface="Times New Roman"/>
                        </a:rPr>
                        <a:t>Развиваемое физическое качество</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800"/>
                        </a:spcAft>
                      </a:pPr>
                      <a:r>
                        <a:rPr lang="ru-RU" sz="1100">
                          <a:solidFill>
                            <a:schemeClr val="tx1"/>
                          </a:solidFill>
                          <a:latin typeface="Times New Roman"/>
                          <a:ea typeface="Calibri"/>
                          <a:cs typeface="Times New Roman"/>
                        </a:rPr>
                        <a:t>Контрольные упражнения (тесты)</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76923">
                <a:tc vMerge="1">
                  <a:txBody>
                    <a:bodyPr/>
                    <a:lstStyle/>
                    <a:p>
                      <a:endParaRPr lang="ru-RU"/>
                    </a:p>
                  </a:txBody>
                  <a:tcPr/>
                </a:tc>
                <a:tc>
                  <a:txBody>
                    <a:bodyPr/>
                    <a:lstStyle/>
                    <a:p>
                      <a:pPr algn="ctr">
                        <a:lnSpc>
                          <a:spcPct val="107000"/>
                        </a:lnSpc>
                        <a:spcAft>
                          <a:spcPts val="800"/>
                        </a:spcAft>
                      </a:pPr>
                      <a:r>
                        <a:rPr lang="ru-RU" sz="1100" dirty="0">
                          <a:solidFill>
                            <a:schemeClr val="tx1"/>
                          </a:solidFill>
                          <a:latin typeface="Times New Roman"/>
                          <a:ea typeface="Calibri"/>
                          <a:cs typeface="Times New Roman"/>
                        </a:rPr>
                        <a:t>Юноши</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100" dirty="0">
                          <a:solidFill>
                            <a:schemeClr val="tx1"/>
                          </a:solidFill>
                          <a:latin typeface="Times New Roman"/>
                          <a:ea typeface="Calibri"/>
                          <a:cs typeface="Times New Roman"/>
                        </a:rPr>
                        <a:t>Девушки</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120">
                <a:tc rowSpan="2">
                  <a:txBody>
                    <a:bodyPr/>
                    <a:lstStyle/>
                    <a:p>
                      <a:pPr algn="ctr">
                        <a:lnSpc>
                          <a:spcPct val="107000"/>
                        </a:lnSpc>
                        <a:spcAft>
                          <a:spcPts val="800"/>
                        </a:spcAft>
                      </a:pPr>
                      <a:r>
                        <a:rPr lang="ru-RU" sz="1100" dirty="0">
                          <a:solidFill>
                            <a:schemeClr val="tx1"/>
                          </a:solidFill>
                          <a:latin typeface="Times New Roman"/>
                          <a:ea typeface="Calibri"/>
                          <a:cs typeface="Times New Roman"/>
                        </a:rPr>
                        <a:t>Быстрота</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a:solidFill>
                            <a:schemeClr val="tx1"/>
                          </a:solidFill>
                          <a:latin typeface="Times New Roman"/>
                          <a:ea typeface="Calibri"/>
                          <a:cs typeface="Times New Roman"/>
                        </a:rPr>
                        <a:t>Бег 60 м (не более 10 с)</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a:solidFill>
                            <a:schemeClr val="tx1"/>
                          </a:solidFill>
                          <a:latin typeface="Times New Roman"/>
                          <a:ea typeface="Calibri"/>
                          <a:cs typeface="Times New Roman"/>
                        </a:rPr>
                        <a:t>Бег 60 м (не более 11 с)</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120">
                <a:tc vMerge="1">
                  <a:txBody>
                    <a:bodyPr/>
                    <a:lstStyle/>
                    <a:p>
                      <a:endParaRPr lang="ru-RU"/>
                    </a:p>
                  </a:txBody>
                  <a:tcPr/>
                </a:tc>
                <a:tc>
                  <a:txBody>
                    <a:bodyPr/>
                    <a:lstStyle/>
                    <a:p>
                      <a:pPr>
                        <a:lnSpc>
                          <a:spcPct val="107000"/>
                        </a:lnSpc>
                        <a:spcAft>
                          <a:spcPts val="800"/>
                        </a:spcAft>
                      </a:pPr>
                      <a:r>
                        <a:rPr lang="ru-RU" sz="1100" dirty="0">
                          <a:solidFill>
                            <a:schemeClr val="tx1"/>
                          </a:solidFill>
                          <a:latin typeface="Times New Roman"/>
                          <a:ea typeface="Calibri"/>
                          <a:cs typeface="Times New Roman"/>
                        </a:rPr>
                        <a:t>Бег 100 м (не более 15 с)</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a:solidFill>
                            <a:schemeClr val="tx1"/>
                          </a:solidFill>
                          <a:latin typeface="Times New Roman"/>
                          <a:ea typeface="Calibri"/>
                          <a:cs typeface="Times New Roman"/>
                        </a:rPr>
                        <a:t>-</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358">
                <a:tc rowSpan="4">
                  <a:txBody>
                    <a:bodyPr/>
                    <a:lstStyle/>
                    <a:p>
                      <a:pPr algn="ctr">
                        <a:lnSpc>
                          <a:spcPct val="107000"/>
                        </a:lnSpc>
                        <a:spcAft>
                          <a:spcPts val="800"/>
                        </a:spcAft>
                      </a:pPr>
                      <a:r>
                        <a:rPr lang="ru-RU" sz="1100" dirty="0">
                          <a:solidFill>
                            <a:schemeClr val="tx1"/>
                          </a:solidFill>
                          <a:latin typeface="Times New Roman"/>
                          <a:ea typeface="Calibri"/>
                          <a:cs typeface="Times New Roman"/>
                        </a:rPr>
                        <a:t>Скоростно-силовые качества</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dirty="0">
                          <a:solidFill>
                            <a:schemeClr val="tx1"/>
                          </a:solidFill>
                          <a:latin typeface="Times New Roman"/>
                          <a:ea typeface="Calibri"/>
                          <a:cs typeface="Times New Roman"/>
                        </a:rPr>
                        <a:t>Подъем туловища в положении лежа 30 с ( не менее 20 раз)</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a:solidFill>
                            <a:schemeClr val="tx1"/>
                          </a:solidFill>
                          <a:latin typeface="Times New Roman"/>
                          <a:ea typeface="Calibri"/>
                          <a:cs typeface="Times New Roman"/>
                        </a:rPr>
                        <a:t>Подъем туловища в положении лежа 30 с ( не менее 20 раз)</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358">
                <a:tc vMerge="1">
                  <a:txBody>
                    <a:bodyPr/>
                    <a:lstStyle/>
                    <a:p>
                      <a:endParaRPr lang="ru-RU"/>
                    </a:p>
                  </a:txBody>
                  <a:tcPr/>
                </a:tc>
                <a:tc>
                  <a:txBody>
                    <a:bodyPr/>
                    <a:lstStyle/>
                    <a:p>
                      <a:pPr>
                        <a:lnSpc>
                          <a:spcPct val="107000"/>
                        </a:lnSpc>
                        <a:spcAft>
                          <a:spcPts val="800"/>
                        </a:spcAft>
                      </a:pPr>
                      <a:r>
                        <a:rPr lang="ru-RU" sz="1100" dirty="0">
                          <a:solidFill>
                            <a:schemeClr val="tx1"/>
                          </a:solidFill>
                          <a:latin typeface="Times New Roman"/>
                          <a:ea typeface="Calibri"/>
                          <a:cs typeface="Times New Roman"/>
                        </a:rPr>
                        <a:t>Подтягивание на перекладине      (не менее 4 раз)</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dirty="0">
                          <a:solidFill>
                            <a:schemeClr val="tx1"/>
                          </a:solidFill>
                          <a:latin typeface="Times New Roman"/>
                          <a:ea typeface="Calibri"/>
                          <a:cs typeface="Times New Roman"/>
                        </a:rPr>
                        <a:t>Подтягивание на перекладине (не менее 4 раз)</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917">
                <a:tc vMerge="1">
                  <a:txBody>
                    <a:bodyPr/>
                    <a:lstStyle/>
                    <a:p>
                      <a:endParaRPr lang="ru-RU"/>
                    </a:p>
                  </a:txBody>
                  <a:tcPr/>
                </a:tc>
                <a:tc>
                  <a:txBody>
                    <a:bodyPr/>
                    <a:lstStyle/>
                    <a:p>
                      <a:pPr>
                        <a:lnSpc>
                          <a:spcPct val="107000"/>
                        </a:lnSpc>
                        <a:spcAft>
                          <a:spcPts val="800"/>
                        </a:spcAft>
                      </a:pPr>
                      <a:r>
                        <a:rPr lang="ru-RU" sz="1100">
                          <a:solidFill>
                            <a:schemeClr val="tx1"/>
                          </a:solidFill>
                          <a:latin typeface="Times New Roman"/>
                          <a:ea typeface="Calibri"/>
                          <a:cs typeface="Times New Roman"/>
                        </a:rPr>
                        <a:t>Прыжок в длину с места</a:t>
                      </a:r>
                      <a:endParaRPr lang="ru-RU" sz="1000">
                        <a:solidFill>
                          <a:schemeClr val="tx1"/>
                        </a:solidFill>
                        <a:latin typeface="Calibri"/>
                        <a:ea typeface="Times New Roman"/>
                        <a:cs typeface="Times New Roman"/>
                      </a:endParaRPr>
                    </a:p>
                    <a:p>
                      <a:pPr>
                        <a:lnSpc>
                          <a:spcPct val="107000"/>
                        </a:lnSpc>
                        <a:spcAft>
                          <a:spcPts val="800"/>
                        </a:spcAft>
                      </a:pPr>
                      <a:r>
                        <a:rPr lang="ru-RU" sz="1100">
                          <a:solidFill>
                            <a:schemeClr val="tx1"/>
                          </a:solidFill>
                          <a:latin typeface="Times New Roman"/>
                          <a:ea typeface="Calibri"/>
                          <a:cs typeface="Times New Roman"/>
                        </a:rPr>
                        <a:t>(не менее 170 см)</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dirty="0">
                          <a:solidFill>
                            <a:schemeClr val="tx1"/>
                          </a:solidFill>
                          <a:latin typeface="Times New Roman"/>
                          <a:ea typeface="Calibri"/>
                          <a:cs typeface="Times New Roman"/>
                        </a:rPr>
                        <a:t>Прыжок в длину с места</a:t>
                      </a:r>
                      <a:endParaRPr lang="ru-RU" sz="1000" dirty="0">
                        <a:solidFill>
                          <a:schemeClr val="tx1"/>
                        </a:solidFill>
                        <a:latin typeface="Calibri"/>
                        <a:ea typeface="Times New Roman"/>
                        <a:cs typeface="Times New Roman"/>
                      </a:endParaRPr>
                    </a:p>
                    <a:p>
                      <a:pPr>
                        <a:lnSpc>
                          <a:spcPct val="107000"/>
                        </a:lnSpc>
                        <a:spcAft>
                          <a:spcPts val="800"/>
                        </a:spcAft>
                      </a:pPr>
                      <a:r>
                        <a:rPr lang="ru-RU" sz="1100" dirty="0">
                          <a:solidFill>
                            <a:schemeClr val="tx1"/>
                          </a:solidFill>
                          <a:latin typeface="Times New Roman"/>
                          <a:ea typeface="Calibri"/>
                          <a:cs typeface="Times New Roman"/>
                        </a:rPr>
                        <a:t>(не менее 160 см)</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358">
                <a:tc vMerge="1">
                  <a:txBody>
                    <a:bodyPr/>
                    <a:lstStyle/>
                    <a:p>
                      <a:endParaRPr lang="ru-RU"/>
                    </a:p>
                  </a:txBody>
                  <a:tcPr/>
                </a:tc>
                <a:tc>
                  <a:txBody>
                    <a:bodyPr/>
                    <a:lstStyle/>
                    <a:p>
                      <a:pPr>
                        <a:lnSpc>
                          <a:spcPct val="107000"/>
                        </a:lnSpc>
                        <a:spcAft>
                          <a:spcPts val="800"/>
                        </a:spcAft>
                      </a:pPr>
                      <a:r>
                        <a:rPr lang="ru-RU" sz="1100">
                          <a:solidFill>
                            <a:schemeClr val="tx1"/>
                          </a:solidFill>
                          <a:latin typeface="Times New Roman"/>
                          <a:ea typeface="Calibri"/>
                          <a:cs typeface="Times New Roman"/>
                        </a:rPr>
                        <a:t>Сгибание разгибание рук в упоре лежа (не менее 15 раз)</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dirty="0">
                          <a:solidFill>
                            <a:schemeClr val="tx1"/>
                          </a:solidFill>
                          <a:latin typeface="Times New Roman"/>
                          <a:ea typeface="Calibri"/>
                          <a:cs typeface="Times New Roman"/>
                        </a:rPr>
                        <a:t>Сгибание разгибание рук в упоре лежа (не менее 12 раз)</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917">
                <a:tc rowSpan="2">
                  <a:txBody>
                    <a:bodyPr/>
                    <a:lstStyle/>
                    <a:p>
                      <a:pPr algn="ctr">
                        <a:lnSpc>
                          <a:spcPct val="107000"/>
                        </a:lnSpc>
                        <a:spcAft>
                          <a:spcPts val="800"/>
                        </a:spcAft>
                      </a:pPr>
                      <a:r>
                        <a:rPr lang="ru-RU" sz="1100" dirty="0">
                          <a:solidFill>
                            <a:schemeClr val="tx1"/>
                          </a:solidFill>
                          <a:latin typeface="Times New Roman"/>
                          <a:ea typeface="Calibri"/>
                          <a:cs typeface="Times New Roman"/>
                        </a:rPr>
                        <a:t>Выносливость</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a:solidFill>
                            <a:schemeClr val="tx1"/>
                          </a:solidFill>
                          <a:latin typeface="Times New Roman"/>
                          <a:ea typeface="Calibri"/>
                          <a:cs typeface="Times New Roman"/>
                        </a:rPr>
                        <a:t>Бег 1000 м (не более 4 мин)</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dirty="0">
                          <a:solidFill>
                            <a:schemeClr val="tx1"/>
                          </a:solidFill>
                          <a:latin typeface="Times New Roman"/>
                          <a:ea typeface="Calibri"/>
                          <a:cs typeface="Times New Roman"/>
                        </a:rPr>
                        <a:t>Бег 500 м</a:t>
                      </a:r>
                      <a:endParaRPr lang="ru-RU" sz="1000" dirty="0">
                        <a:solidFill>
                          <a:schemeClr val="tx1"/>
                        </a:solidFill>
                        <a:latin typeface="Calibri"/>
                        <a:ea typeface="Times New Roman"/>
                        <a:cs typeface="Times New Roman"/>
                      </a:endParaRPr>
                    </a:p>
                    <a:p>
                      <a:pPr>
                        <a:lnSpc>
                          <a:spcPct val="107000"/>
                        </a:lnSpc>
                        <a:spcAft>
                          <a:spcPts val="800"/>
                        </a:spcAft>
                      </a:pPr>
                      <a:r>
                        <a:rPr lang="ru-RU" sz="1100" dirty="0">
                          <a:solidFill>
                            <a:schemeClr val="tx1"/>
                          </a:solidFill>
                          <a:latin typeface="Times New Roman"/>
                          <a:ea typeface="Calibri"/>
                          <a:cs typeface="Times New Roman"/>
                        </a:rPr>
                        <a:t>(не более 2 мин 10 с)</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917">
                <a:tc vMerge="1">
                  <a:txBody>
                    <a:bodyPr/>
                    <a:lstStyle/>
                    <a:p>
                      <a:endParaRPr lang="ru-RU"/>
                    </a:p>
                  </a:txBody>
                  <a:tcPr/>
                </a:tc>
                <a:tc>
                  <a:txBody>
                    <a:bodyPr/>
                    <a:lstStyle/>
                    <a:p>
                      <a:pPr>
                        <a:lnSpc>
                          <a:spcPct val="107000"/>
                        </a:lnSpc>
                        <a:spcAft>
                          <a:spcPts val="800"/>
                        </a:spcAft>
                      </a:pPr>
                      <a:r>
                        <a:rPr lang="ru-RU" sz="1100">
                          <a:solidFill>
                            <a:schemeClr val="tx1"/>
                          </a:solidFill>
                          <a:latin typeface="Times New Roman"/>
                          <a:ea typeface="Calibri"/>
                          <a:cs typeface="Times New Roman"/>
                        </a:rPr>
                        <a:t>Лыжная гонка 3 км</a:t>
                      </a:r>
                      <a:endParaRPr lang="ru-RU" sz="1000">
                        <a:solidFill>
                          <a:schemeClr val="tx1"/>
                        </a:solidFill>
                        <a:latin typeface="Calibri"/>
                        <a:ea typeface="Times New Roman"/>
                        <a:cs typeface="Times New Roman"/>
                      </a:endParaRPr>
                    </a:p>
                    <a:p>
                      <a:pPr>
                        <a:lnSpc>
                          <a:spcPct val="107000"/>
                        </a:lnSpc>
                        <a:spcAft>
                          <a:spcPts val="800"/>
                        </a:spcAft>
                      </a:pPr>
                      <a:r>
                        <a:rPr lang="ru-RU" sz="1100">
                          <a:solidFill>
                            <a:schemeClr val="tx1"/>
                          </a:solidFill>
                          <a:latin typeface="Times New Roman"/>
                          <a:ea typeface="Calibri"/>
                          <a:cs typeface="Times New Roman"/>
                        </a:rPr>
                        <a:t>(не более 16 мин)</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dirty="0">
                          <a:solidFill>
                            <a:schemeClr val="tx1"/>
                          </a:solidFill>
                          <a:latin typeface="Times New Roman"/>
                          <a:ea typeface="Calibri"/>
                          <a:cs typeface="Times New Roman"/>
                        </a:rPr>
                        <a:t>Лыжная гонка 3 км</a:t>
                      </a:r>
                      <a:endParaRPr lang="ru-RU" sz="1000" dirty="0">
                        <a:solidFill>
                          <a:schemeClr val="tx1"/>
                        </a:solidFill>
                        <a:latin typeface="Calibri"/>
                        <a:ea typeface="Times New Roman"/>
                        <a:cs typeface="Times New Roman"/>
                      </a:endParaRPr>
                    </a:p>
                    <a:p>
                      <a:pPr>
                        <a:lnSpc>
                          <a:spcPct val="107000"/>
                        </a:lnSpc>
                        <a:spcAft>
                          <a:spcPts val="800"/>
                        </a:spcAft>
                      </a:pPr>
                      <a:r>
                        <a:rPr lang="ru-RU" sz="1100" dirty="0">
                          <a:solidFill>
                            <a:schemeClr val="tx1"/>
                          </a:solidFill>
                          <a:latin typeface="Times New Roman"/>
                          <a:ea typeface="Calibri"/>
                          <a:cs typeface="Times New Roman"/>
                        </a:rPr>
                        <a:t>(не более 21 мин 30 с)</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238">
                <a:tc>
                  <a:txBody>
                    <a:bodyPr/>
                    <a:lstStyle/>
                    <a:p>
                      <a:pPr algn="ctr">
                        <a:lnSpc>
                          <a:spcPct val="107000"/>
                        </a:lnSpc>
                        <a:spcAft>
                          <a:spcPts val="800"/>
                        </a:spcAft>
                      </a:pPr>
                      <a:r>
                        <a:rPr lang="ru-RU" sz="1100" dirty="0">
                          <a:solidFill>
                            <a:schemeClr val="tx1"/>
                          </a:solidFill>
                          <a:latin typeface="Times New Roman"/>
                          <a:ea typeface="Calibri"/>
                          <a:cs typeface="Times New Roman"/>
                        </a:rPr>
                        <a:t>Техническое мастерство</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a:solidFill>
                            <a:schemeClr val="tx1"/>
                          </a:solidFill>
                          <a:latin typeface="Times New Roman"/>
                          <a:ea typeface="Calibri"/>
                          <a:cs typeface="Times New Roman"/>
                        </a:rPr>
                        <a:t>Обязательная техническая программа</a:t>
                      </a:r>
                      <a:endParaRPr lang="ru-RU" sz="100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100" dirty="0">
                          <a:solidFill>
                            <a:schemeClr val="tx1"/>
                          </a:solidFill>
                          <a:latin typeface="Times New Roman"/>
                          <a:ea typeface="Calibri"/>
                          <a:cs typeface="Times New Roman"/>
                        </a:rPr>
                        <a:t>Обязательная техническая программа</a:t>
                      </a:r>
                      <a:endParaRPr lang="ru-RU" sz="1000" dirty="0">
                        <a:solidFill>
                          <a:schemeClr val="tx1"/>
                        </a:solidFill>
                        <a:latin typeface="Calibri"/>
                        <a:ea typeface="Times New Roman"/>
                        <a:cs typeface="Times New Roman"/>
                      </a:endParaRPr>
                    </a:p>
                  </a:txBody>
                  <a:tcPr marL="60169" marR="601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1403648" y="539098"/>
            <a:ext cx="68407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Нормативы ОФП и СФП на тренировочном этапе</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ru-RU" sz="1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этапе</a:t>
            </a: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спортивной специализации)</a:t>
            </a:r>
            <a:r>
              <a:rPr kumimoji="0" lang="ru-RU"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 виду спорта - биатлон</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971600" y="476672"/>
            <a:ext cx="432048" cy="49006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115616" y="1268762"/>
          <a:ext cx="7128792" cy="5066974"/>
        </p:xfrm>
        <a:graphic>
          <a:graphicData uri="http://schemas.openxmlformats.org/drawingml/2006/table">
            <a:tbl>
              <a:tblPr/>
              <a:tblGrid>
                <a:gridCol w="2088232"/>
                <a:gridCol w="2736304"/>
                <a:gridCol w="2304256"/>
              </a:tblGrid>
              <a:tr h="257205">
                <a:tc rowSpan="2">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Развиваемое физическое качество</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800"/>
                        </a:spcAft>
                      </a:pPr>
                      <a:r>
                        <a:rPr lang="ru-RU" sz="1200">
                          <a:solidFill>
                            <a:schemeClr val="tx1"/>
                          </a:solidFill>
                          <a:latin typeface="Times New Roman" pitchFamily="18" charset="0"/>
                          <a:ea typeface="Calibri"/>
                          <a:cs typeface="Times New Roman" pitchFamily="18" charset="0"/>
                        </a:rPr>
                        <a:t>Контрольные упражнения (тесты)</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48720">
                <a:tc vMerge="1">
                  <a:txBody>
                    <a:bodyPr/>
                    <a:lstStyle/>
                    <a:p>
                      <a:endParaRPr lang="ru-RU"/>
                    </a:p>
                  </a:txBody>
                  <a:tcPr/>
                </a:tc>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Юноши</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Девушки</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726">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Быстрота</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Бег 100 м</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более 13,5 с)</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Бег 100 м</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 (не более 16 с)</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480">
                <a:tc rowSpan="4">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Скоростно-силовые качества</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Подъем туловища в положении лежа 30 с</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35 раз)</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Подъем туловища в положении лежа 30 с</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менее 30 раз)</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480">
                <a:tc vMerge="1">
                  <a:txBody>
                    <a:bodyPr/>
                    <a:lstStyle/>
                    <a:p>
                      <a:endParaRPr lang="ru-RU"/>
                    </a:p>
                  </a:txBody>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Подтягивание на перекладине (не менее 8 раз)</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Подтягивание на перекладине</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менее 6 раз)</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726">
                <a:tc vMerge="1">
                  <a:txBody>
                    <a:bodyPr/>
                    <a:lstStyle/>
                    <a:p>
                      <a:endParaRPr lang="ru-RU"/>
                    </a:p>
                  </a:txBody>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Прыжок в длину с места</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200 см)</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Прыжок в длину с места</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менее 190 см)</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480">
                <a:tc vMerge="1">
                  <a:txBody>
                    <a:bodyPr/>
                    <a:lstStyle/>
                    <a:p>
                      <a:endParaRPr lang="ru-RU"/>
                    </a:p>
                  </a:txBody>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Сгибание разгибание рук в упоре лежа</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30 раз)</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Сгибание разгибание рук в упоре лежа</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20 раз)</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726">
                <a:tc rowSpan="2">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Выносливость</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Бег 1500 м</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 (не более 5 мин 30 с)</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Бег 1000 м</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более 4 мин 15 с)</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726">
                <a:tc vMerge="1">
                  <a:txBody>
                    <a:bodyPr/>
                    <a:lstStyle/>
                    <a:p>
                      <a:endParaRPr lang="ru-RU"/>
                    </a:p>
                  </a:txBody>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Лыжная гонка 10 км</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более 41 мин 30 с)</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Лыжная гонка 5 км</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более 25 мин 38 с)</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889">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Техническое мастерство</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Обязательная техническая программа</a:t>
                      </a:r>
                      <a:endParaRPr lang="ru-RU" sz="120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Обязательная техническая программа</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657">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Спортивный разряд</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Кандидат в мастера спорта Республики Казахстан</a:t>
                      </a:r>
                      <a:endParaRPr lang="ru-RU" sz="1200" dirty="0">
                        <a:solidFill>
                          <a:schemeClr val="tx1"/>
                        </a:solidFill>
                        <a:latin typeface="Times New Roman" pitchFamily="18" charset="0"/>
                        <a:ea typeface="Times New Roman"/>
                        <a:cs typeface="Times New Roman" pitchFamily="18" charset="0"/>
                      </a:endParaRPr>
                    </a:p>
                  </a:txBody>
                  <a:tcPr marL="53279" marR="53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
        <p:nvSpPr>
          <p:cNvPr id="31745" name="Rectangle 1"/>
          <p:cNvSpPr>
            <a:spLocks noChangeArrowheads="1"/>
          </p:cNvSpPr>
          <p:nvPr/>
        </p:nvSpPr>
        <p:spPr bwMode="auto">
          <a:xfrm>
            <a:off x="1763688" y="612919"/>
            <a:ext cx="590465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Нормативы ОФП и СФП на этапе совершенствования спортивного мастерства</a:t>
            </a:r>
            <a:r>
              <a:rPr kumimoji="0" lang="ru-RU"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по виду спорта - биатлон</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619672" y="548680"/>
            <a:ext cx="432048" cy="49006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187624" y="1124744"/>
          <a:ext cx="7200800" cy="5130989"/>
        </p:xfrm>
        <a:graphic>
          <a:graphicData uri="http://schemas.openxmlformats.org/drawingml/2006/table">
            <a:tbl>
              <a:tblPr/>
              <a:tblGrid>
                <a:gridCol w="1800200"/>
                <a:gridCol w="2664296"/>
                <a:gridCol w="2736304"/>
              </a:tblGrid>
              <a:tr h="246725">
                <a:tc rowSpan="2">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Развиваемое физическое качество</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800"/>
                        </a:spcAft>
                      </a:pPr>
                      <a:r>
                        <a:rPr lang="ru-RU" sz="1200">
                          <a:solidFill>
                            <a:schemeClr val="tx1"/>
                          </a:solidFill>
                          <a:latin typeface="Times New Roman" pitchFamily="18" charset="0"/>
                          <a:ea typeface="Calibri"/>
                          <a:cs typeface="Times New Roman" pitchFamily="18" charset="0"/>
                        </a:rPr>
                        <a:t>Контрольные упражнения (тесты)</a:t>
                      </a:r>
                      <a:endParaRPr lang="ru-RU" sz="120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38587">
                <a:tc vMerge="1">
                  <a:txBody>
                    <a:bodyPr/>
                    <a:lstStyle/>
                    <a:p>
                      <a:endParaRPr lang="ru-RU"/>
                    </a:p>
                  </a:txBody>
                  <a:tcPr/>
                </a:tc>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Мужчины</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Женщины</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666">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Быстрота</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Бег 100 м с</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более 13,2 с)</a:t>
                      </a:r>
                      <a:endParaRPr lang="ru-RU" sz="120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Бег 100 м</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 (не более 15 с)</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821">
                <a:tc rowSpan="4">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Скоростно-силовые качества</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Подъем туловища в положении лежа 30 с</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40 раз)</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Подъем туловища в положении лежа 30 с</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менее 35 раз)</a:t>
                      </a:r>
                      <a:endParaRPr lang="ru-RU" sz="120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355">
                <a:tc vMerge="1">
                  <a:txBody>
                    <a:bodyPr/>
                    <a:lstStyle/>
                    <a:p>
                      <a:endParaRPr lang="ru-RU"/>
                    </a:p>
                  </a:txBody>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Подтягивание на перекладине (не менее 12 раз)</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Подтягивание на перекладине</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менее 7 раз)</a:t>
                      </a:r>
                      <a:endParaRPr lang="ru-RU" sz="120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666">
                <a:tc vMerge="1">
                  <a:txBody>
                    <a:bodyPr/>
                    <a:lstStyle/>
                    <a:p>
                      <a:endParaRPr lang="ru-RU"/>
                    </a:p>
                  </a:txBody>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Прыжок в длину с места</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220 см)</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Прыжок в длину с места</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200 см)</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821">
                <a:tc vMerge="1">
                  <a:txBody>
                    <a:bodyPr/>
                    <a:lstStyle/>
                    <a:p>
                      <a:endParaRPr lang="ru-RU"/>
                    </a:p>
                  </a:txBody>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Сгибание разгибание рук в упоре лежа</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40 раз)</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Сгибание разгибание рук в упоре лежа</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менее 30 раз)</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666">
                <a:tc rowSpan="2">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Выносливость</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Бег 1500 м</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 (не более 5 мин)</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Бег 1000 м</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более 4 мин)</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666">
                <a:tc vMerge="1">
                  <a:txBody>
                    <a:bodyPr/>
                    <a:lstStyle/>
                    <a:p>
                      <a:endParaRPr lang="ru-RU"/>
                    </a:p>
                  </a:txBody>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Лыжная гонка 10 км</a:t>
                      </a:r>
                      <a:endParaRPr lang="ru-RU" sz="120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a:solidFill>
                            <a:schemeClr val="tx1"/>
                          </a:solidFill>
                          <a:latin typeface="Times New Roman" pitchFamily="18" charset="0"/>
                          <a:ea typeface="Calibri"/>
                          <a:cs typeface="Times New Roman" pitchFamily="18" charset="0"/>
                        </a:rPr>
                        <a:t>(не более 39 мин)</a:t>
                      </a:r>
                      <a:endParaRPr lang="ru-RU" sz="120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Лыжная гонка 5 км</a:t>
                      </a:r>
                      <a:endParaRPr lang="ru-RU" sz="1200" dirty="0">
                        <a:solidFill>
                          <a:schemeClr val="tx1"/>
                        </a:solidFill>
                        <a:latin typeface="Times New Roman" pitchFamily="18" charset="0"/>
                        <a:ea typeface="Times New Roman"/>
                        <a:cs typeface="Times New Roman" pitchFamily="18" charset="0"/>
                      </a:endParaRPr>
                    </a:p>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(не более 21 мин)</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310">
                <a:tc>
                  <a:txBody>
                    <a:bodyPr/>
                    <a:lstStyle/>
                    <a:p>
                      <a:pPr algn="ctr">
                        <a:lnSpc>
                          <a:spcPct val="107000"/>
                        </a:lnSpc>
                        <a:spcAft>
                          <a:spcPts val="800"/>
                        </a:spcAft>
                      </a:pPr>
                      <a:r>
                        <a:rPr lang="ru-RU" sz="1200">
                          <a:solidFill>
                            <a:schemeClr val="tx1"/>
                          </a:solidFill>
                          <a:latin typeface="Times New Roman" pitchFamily="18" charset="0"/>
                          <a:ea typeface="Calibri"/>
                          <a:cs typeface="Times New Roman" pitchFamily="18" charset="0"/>
                        </a:rPr>
                        <a:t>Техническое мастерство</a:t>
                      </a:r>
                      <a:endParaRPr lang="ru-RU" sz="120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a:solidFill>
                            <a:schemeClr val="tx1"/>
                          </a:solidFill>
                          <a:latin typeface="Times New Roman" pitchFamily="18" charset="0"/>
                          <a:ea typeface="Calibri"/>
                          <a:cs typeface="Times New Roman" pitchFamily="18" charset="0"/>
                        </a:rPr>
                        <a:t>Обязательная техническая программа</a:t>
                      </a:r>
                      <a:endParaRPr lang="ru-RU" sz="120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Обязательная техническая программа</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310">
                <a:tc>
                  <a:txBody>
                    <a:bodyPr/>
                    <a:lstStyle/>
                    <a:p>
                      <a:pPr algn="ctr">
                        <a:lnSpc>
                          <a:spcPct val="107000"/>
                        </a:lnSpc>
                        <a:spcAft>
                          <a:spcPts val="800"/>
                        </a:spcAft>
                      </a:pPr>
                      <a:r>
                        <a:rPr lang="ru-RU" sz="1200" dirty="0">
                          <a:solidFill>
                            <a:schemeClr val="tx1"/>
                          </a:solidFill>
                          <a:latin typeface="Times New Roman" pitchFamily="18" charset="0"/>
                          <a:ea typeface="Calibri"/>
                          <a:cs typeface="Times New Roman" pitchFamily="18" charset="0"/>
                        </a:rPr>
                        <a:t>Спортивное звание</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ru-RU" sz="1200" dirty="0">
                          <a:solidFill>
                            <a:schemeClr val="tx1"/>
                          </a:solidFill>
                          <a:latin typeface="Times New Roman" pitchFamily="18" charset="0"/>
                          <a:ea typeface="Calibri"/>
                          <a:cs typeface="Times New Roman" pitchFamily="18" charset="0"/>
                        </a:rPr>
                        <a:t>Мастер спорта Республики Казахстан, мастер спорта Республики Казахстан международного класса</a:t>
                      </a:r>
                      <a:endParaRPr lang="ru-RU" sz="1200" dirty="0">
                        <a:solidFill>
                          <a:schemeClr val="tx1"/>
                        </a:solidFill>
                        <a:latin typeface="Times New Roman" pitchFamily="18" charset="0"/>
                        <a:ea typeface="Times New Roman"/>
                        <a:cs typeface="Times New Roman" pitchFamily="18" charset="0"/>
                      </a:endParaRPr>
                    </a:p>
                  </a:txBody>
                  <a:tcPr marL="51358" marR="51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
        <p:nvSpPr>
          <p:cNvPr id="32769" name="Rectangle 1"/>
          <p:cNvSpPr>
            <a:spLocks noChangeArrowheads="1"/>
          </p:cNvSpPr>
          <p:nvPr/>
        </p:nvSpPr>
        <p:spPr bwMode="auto">
          <a:xfrm>
            <a:off x="2051720" y="498303"/>
            <a:ext cx="532859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Нормативы ОФП и СФП на этапе высшего спортивного мастерства п</a:t>
            </a:r>
            <a:r>
              <a:rPr kumimoji="0" lang="ru-RU" sz="1400" b="1" i="0" u="none" strike="noStrike" cap="none" normalizeH="0" baseline="0" dirty="0" smtClean="0" bmk="">
                <a:ln>
                  <a:noFill/>
                </a:ln>
                <a:solidFill>
                  <a:schemeClr val="tx1"/>
                </a:solidFill>
                <a:effectLst/>
                <a:latin typeface="Calibri" pitchFamily="34" charset="0"/>
                <a:ea typeface="Calibri" pitchFamily="34" charset="0"/>
                <a:cs typeface="Times New Roman" pitchFamily="18" charset="0"/>
              </a:rPr>
              <a:t>о виду спорта - биатлон</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619672" y="404664"/>
            <a:ext cx="432048" cy="49006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80920" cy="576064"/>
          </a:xfrm>
        </p:spPr>
        <p:txBody>
          <a:bodyPr/>
          <a:lstStyle/>
          <a:p>
            <a:pPr>
              <a:lnSpc>
                <a:spcPct val="100000"/>
              </a:lnSpc>
            </a:pPr>
            <a:r>
              <a:rPr lang="ru-RU" sz="1200" dirty="0" smtClean="0"/>
              <a:t/>
            </a:r>
            <a:br>
              <a:rPr lang="ru-RU" sz="1200" dirty="0" smtClean="0"/>
            </a:br>
            <a:r>
              <a:rPr lang="kk-KZ" sz="1400" b="1" dirty="0" smtClean="0"/>
              <a:t>Рекомендации по проведению тренировочных занятий</a:t>
            </a:r>
            <a:br>
              <a:rPr lang="kk-KZ" sz="1400" b="1" dirty="0" smtClean="0"/>
            </a:br>
            <a:r>
              <a:rPr lang="kk-KZ" sz="1400" b="1" dirty="0" smtClean="0"/>
              <a:t> по зимним видам спорта </a:t>
            </a:r>
            <a:r>
              <a:rPr lang="ru-RU" sz="1400" b="1" dirty="0" smtClean="0"/>
              <a:t>(</a:t>
            </a:r>
            <a:r>
              <a:rPr lang="kk-KZ" sz="1400" b="1" dirty="0" smtClean="0"/>
              <a:t>фигурное катание)</a:t>
            </a:r>
            <a:endParaRPr lang="ru-RU" sz="1400"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196752"/>
            <a:ext cx="8712968" cy="5112568"/>
          </a:xfrm>
        </p:spPr>
        <p:txBody>
          <a:bodyPr>
            <a:noAutofit/>
          </a:bodyPr>
          <a:lstStyle/>
          <a:p>
            <a:pPr>
              <a:buNone/>
            </a:pPr>
            <a:r>
              <a:rPr lang="kk-KZ" sz="1200" dirty="0" smtClean="0">
                <a:solidFill>
                  <a:schemeClr val="tx1"/>
                </a:solidFill>
                <a:latin typeface="Times New Roman" pitchFamily="18" charset="0"/>
                <a:cs typeface="Times New Roman" pitchFamily="18" charset="0"/>
              </a:rPr>
              <a:t>                   При организации и проведении тренировочных занятий необходимо соблюдать следующие требования:</a:t>
            </a:r>
            <a:endParaRPr lang="ru-RU" sz="1200" dirty="0" smtClean="0">
              <a:solidFill>
                <a:schemeClr val="tx1"/>
              </a:solidFill>
              <a:latin typeface="Times New Roman" pitchFamily="18" charset="0"/>
              <a:cs typeface="Times New Roman" pitchFamily="18" charset="0"/>
            </a:endParaRPr>
          </a:p>
          <a:p>
            <a:pPr lvl="0">
              <a:buNone/>
            </a:pPr>
            <a:r>
              <a:rPr lang="kk-KZ" sz="1200" dirty="0" smtClean="0">
                <a:solidFill>
                  <a:schemeClr val="tx1"/>
                </a:solidFill>
                <a:latin typeface="Times New Roman" pitchFamily="18" charset="0"/>
                <a:cs typeface="Times New Roman" pitchFamily="18" charset="0"/>
              </a:rPr>
              <a:t>        -основная направленность занятий ОФП и СФП ;</a:t>
            </a:r>
            <a:endParaRPr lang="ru-RU" sz="1200" dirty="0" smtClean="0">
              <a:solidFill>
                <a:schemeClr val="tx1"/>
              </a:solidFill>
              <a:latin typeface="Times New Roman" pitchFamily="18" charset="0"/>
              <a:cs typeface="Times New Roman" pitchFamily="18" charset="0"/>
            </a:endParaRPr>
          </a:p>
          <a:p>
            <a:pPr lvl="0" algn="just">
              <a:buNone/>
            </a:pPr>
            <a:r>
              <a:rPr lang="kk-KZ" sz="1200" dirty="0" smtClean="0">
                <a:solidFill>
                  <a:schemeClr val="tx1"/>
                </a:solidFill>
                <a:latin typeface="Times New Roman" pitchFamily="18" charset="0"/>
                <a:cs typeface="Times New Roman" pitchFamily="18" charset="0"/>
              </a:rPr>
              <a:t>        -занятия по ОФП включают в себя общие упражнения на развитие таких физических качеств, как сила, выносливость, гибкость и специальные упражнения на восстановление, укрепление и развитие как отдельных групп, мышц и суставов, так и всего организма в целом (развитие сердечно - сосудистой системы, укрепление опорно-двигательного аппарата, улучшение общей координации, умение активно управлять расслаблением мышц);</a:t>
            </a:r>
            <a:endParaRPr lang="ru-RU" sz="1200" dirty="0" smtClean="0">
              <a:solidFill>
                <a:schemeClr val="tx1"/>
              </a:solidFill>
              <a:latin typeface="Times New Roman" pitchFamily="18" charset="0"/>
              <a:cs typeface="Times New Roman" pitchFamily="18" charset="0"/>
            </a:endParaRPr>
          </a:p>
          <a:p>
            <a:pPr lvl="0">
              <a:buNone/>
            </a:pPr>
            <a:r>
              <a:rPr lang="kk-KZ" sz="1200" dirty="0" smtClean="0">
                <a:solidFill>
                  <a:schemeClr val="tx1"/>
                </a:solidFill>
                <a:latin typeface="Times New Roman" pitchFamily="18" charset="0"/>
                <a:cs typeface="Times New Roman" pitchFamily="18" charset="0"/>
              </a:rPr>
              <a:t>        -тренировки с использованием большого количества беговых и прыжковых упражнений проводить либо на песке или земле, либо на оборудованных амортизирующим покрытием площадках, что уменьшает вероятность получения травм, в особенности коленного и голеностопного суставов;</a:t>
            </a:r>
            <a:endParaRPr lang="ru-RU" sz="1200" dirty="0" smtClean="0">
              <a:solidFill>
                <a:schemeClr val="tx1"/>
              </a:solidFill>
              <a:latin typeface="Times New Roman" pitchFamily="18" charset="0"/>
              <a:cs typeface="Times New Roman" pitchFamily="18" charset="0"/>
            </a:endParaRPr>
          </a:p>
          <a:p>
            <a:pPr lvl="0">
              <a:buNone/>
            </a:pPr>
            <a:r>
              <a:rPr lang="kk-KZ" sz="1200" dirty="0" smtClean="0">
                <a:solidFill>
                  <a:schemeClr val="tx1"/>
                </a:solidFill>
                <a:latin typeface="Times New Roman" pitchFamily="18" charset="0"/>
                <a:cs typeface="Times New Roman" pitchFamily="18" charset="0"/>
              </a:rPr>
              <a:t>        -показатели объема, координационной сложности и интенсивности занятий должны варьироваться в зависимости от задач, уровня подготовленности и специфики возраста занимающихся, варьирование различных типов микроциклов;</a:t>
            </a:r>
            <a:endParaRPr lang="ru-RU" sz="1200" dirty="0" smtClean="0">
              <a:solidFill>
                <a:schemeClr val="tx1"/>
              </a:solidFill>
              <a:latin typeface="Times New Roman" pitchFamily="18" charset="0"/>
              <a:cs typeface="Times New Roman" pitchFamily="18" charset="0"/>
            </a:endParaRPr>
          </a:p>
          <a:p>
            <a:pPr lvl="0">
              <a:buNone/>
            </a:pPr>
            <a:r>
              <a:rPr lang="kk-KZ" sz="1200" dirty="0" smtClean="0">
                <a:solidFill>
                  <a:schemeClr val="tx1"/>
                </a:solidFill>
                <a:latin typeface="Times New Roman" pitchFamily="18" charset="0"/>
                <a:cs typeface="Times New Roman" pitchFamily="18" charset="0"/>
              </a:rPr>
              <a:t>         -включение индивидуальной работы со спортсменами по постановке соревновательных программ;</a:t>
            </a:r>
            <a:endParaRPr lang="ru-RU" sz="1200" dirty="0" smtClean="0">
              <a:solidFill>
                <a:schemeClr val="tx1"/>
              </a:solidFill>
              <a:latin typeface="Times New Roman" pitchFamily="18" charset="0"/>
              <a:cs typeface="Times New Roman" pitchFamily="18" charset="0"/>
            </a:endParaRPr>
          </a:p>
          <a:p>
            <a:pPr lvl="0">
              <a:buNone/>
            </a:pPr>
            <a:r>
              <a:rPr lang="kk-KZ" sz="1200" dirty="0" smtClean="0">
                <a:solidFill>
                  <a:schemeClr val="tx1"/>
                </a:solidFill>
                <a:latin typeface="Times New Roman" pitchFamily="18" charset="0"/>
                <a:cs typeface="Times New Roman" pitchFamily="18" charset="0"/>
              </a:rPr>
              <a:t>        -для воспитания </a:t>
            </a:r>
            <a:r>
              <a:rPr lang="kk-KZ" sz="1200" i="1" dirty="0" smtClean="0">
                <a:solidFill>
                  <a:schemeClr val="tx1"/>
                </a:solidFill>
                <a:latin typeface="Times New Roman" pitchFamily="18" charset="0"/>
                <a:cs typeface="Times New Roman" pitchFamily="18" charset="0"/>
              </a:rPr>
              <a:t>скоростно-силовых способностей</a:t>
            </a:r>
            <a:r>
              <a:rPr lang="kk-KZ" sz="1200" dirty="0" smtClean="0">
                <a:solidFill>
                  <a:schemeClr val="tx1"/>
                </a:solidFill>
                <a:latin typeface="Times New Roman" pitchFamily="18" charset="0"/>
                <a:cs typeface="Times New Roman" pitchFamily="18" charset="0"/>
              </a:rPr>
              <a:t> следует использовать силовые упражнения выполняемые за опредёленные промежутки времени, а также прыжковые упражнения: многоскоки, скоки; </a:t>
            </a:r>
            <a:endParaRPr lang="ru-RU" sz="1200" dirty="0" smtClean="0">
              <a:solidFill>
                <a:schemeClr val="tx1"/>
              </a:solidFill>
              <a:latin typeface="Times New Roman" pitchFamily="18" charset="0"/>
              <a:cs typeface="Times New Roman" pitchFamily="18" charset="0"/>
            </a:endParaRPr>
          </a:p>
          <a:p>
            <a:pPr>
              <a:buNone/>
            </a:pPr>
            <a:r>
              <a:rPr lang="kk-KZ" sz="1200" dirty="0" smtClean="0">
                <a:solidFill>
                  <a:schemeClr val="tx1"/>
                </a:solidFill>
                <a:latin typeface="Times New Roman" pitchFamily="18" charset="0"/>
                <a:cs typeface="Times New Roman" pitchFamily="18" charset="0"/>
              </a:rPr>
              <a:t>        -для воспитания </a:t>
            </a:r>
            <a:r>
              <a:rPr lang="kk-KZ" sz="1200" i="1" dirty="0" smtClean="0">
                <a:solidFill>
                  <a:schemeClr val="tx1"/>
                </a:solidFill>
                <a:latin typeface="Times New Roman" pitchFamily="18" charset="0"/>
                <a:cs typeface="Times New Roman" pitchFamily="18" charset="0"/>
              </a:rPr>
              <a:t>скоростных способностей</a:t>
            </a:r>
            <a:r>
              <a:rPr lang="kk-KZ" sz="1200" dirty="0" smtClean="0">
                <a:solidFill>
                  <a:schemeClr val="tx1"/>
                </a:solidFill>
                <a:latin typeface="Times New Roman" pitchFamily="18" charset="0"/>
                <a:cs typeface="Times New Roman" pitchFamily="18" charset="0"/>
              </a:rPr>
              <a:t> используются беговые упражнения, упражнения со скакалкой и с резиной;</a:t>
            </a:r>
            <a:endParaRPr lang="ru-RU" sz="1200" dirty="0" smtClean="0">
              <a:solidFill>
                <a:schemeClr val="tx1"/>
              </a:solidFill>
              <a:latin typeface="Times New Roman" pitchFamily="18" charset="0"/>
              <a:cs typeface="Times New Roman" pitchFamily="18" charset="0"/>
            </a:endParaRPr>
          </a:p>
          <a:p>
            <a:pPr>
              <a:buNone/>
            </a:pPr>
            <a:r>
              <a:rPr lang="kk-KZ" sz="1200" dirty="0" smtClean="0">
                <a:solidFill>
                  <a:schemeClr val="tx1"/>
                </a:solidFill>
                <a:latin typeface="Times New Roman" pitchFamily="18" charset="0"/>
                <a:cs typeface="Times New Roman" pitchFamily="18" charset="0"/>
              </a:rPr>
              <a:t>        - для воспитания </a:t>
            </a:r>
            <a:r>
              <a:rPr lang="kk-KZ" sz="1200" i="1" dirty="0" smtClean="0">
                <a:solidFill>
                  <a:schemeClr val="tx1"/>
                </a:solidFill>
                <a:latin typeface="Times New Roman" pitchFamily="18" charset="0"/>
                <a:cs typeface="Times New Roman" pitchFamily="18" charset="0"/>
              </a:rPr>
              <a:t>скоростной выносливости</a:t>
            </a:r>
            <a:r>
              <a:rPr lang="kk-KZ" sz="1200" dirty="0" smtClean="0">
                <a:solidFill>
                  <a:schemeClr val="tx1"/>
                </a:solidFill>
                <a:latin typeface="Times New Roman" pitchFamily="18" charset="0"/>
                <a:cs typeface="Times New Roman" pitchFamily="18" charset="0"/>
              </a:rPr>
              <a:t> все упражнения должны выполняться на скорость, на время и на количество повторов;</a:t>
            </a:r>
            <a:endParaRPr lang="ru-RU" sz="1200" dirty="0" smtClean="0">
              <a:solidFill>
                <a:schemeClr val="tx1"/>
              </a:solidFill>
              <a:latin typeface="Times New Roman" pitchFamily="18" charset="0"/>
              <a:cs typeface="Times New Roman" pitchFamily="18" charset="0"/>
            </a:endParaRPr>
          </a:p>
          <a:p>
            <a:pPr>
              <a:buNone/>
            </a:pPr>
            <a:r>
              <a:rPr lang="kk-KZ" sz="1200" dirty="0" smtClean="0">
                <a:solidFill>
                  <a:schemeClr val="tx1"/>
                </a:solidFill>
                <a:latin typeface="Times New Roman" pitchFamily="18" charset="0"/>
                <a:cs typeface="Times New Roman" pitchFamily="18" charset="0"/>
              </a:rPr>
              <a:t>        -для воспитания </a:t>
            </a:r>
            <a:r>
              <a:rPr lang="kk-KZ" sz="1200" i="1" dirty="0" smtClean="0">
                <a:solidFill>
                  <a:schemeClr val="tx1"/>
                </a:solidFill>
                <a:latin typeface="Times New Roman" pitchFamily="18" charset="0"/>
                <a:cs typeface="Times New Roman" pitchFamily="18" charset="0"/>
              </a:rPr>
              <a:t>специальной выносливости</a:t>
            </a:r>
            <a:r>
              <a:rPr lang="kk-KZ" sz="1200" dirty="0" smtClean="0">
                <a:solidFill>
                  <a:schemeClr val="tx1"/>
                </a:solidFill>
                <a:latin typeface="Times New Roman" pitchFamily="18" charset="0"/>
                <a:cs typeface="Times New Roman" pitchFamily="18" charset="0"/>
              </a:rPr>
              <a:t> применяются имитационные упражнения в круговой тренировке, упражнения с резиной, а также упражнения на ловкость и сложнокоординационные упражнения, выполняемые на фоне усталости;</a:t>
            </a:r>
            <a:endParaRPr lang="ru-RU" sz="1200" dirty="0" smtClean="0">
              <a:solidFill>
                <a:schemeClr val="tx1"/>
              </a:solidFill>
              <a:latin typeface="Times New Roman" pitchFamily="18" charset="0"/>
              <a:cs typeface="Times New Roman" pitchFamily="18" charset="0"/>
            </a:endParaRPr>
          </a:p>
          <a:p>
            <a:pPr>
              <a:buNone/>
            </a:pPr>
            <a:r>
              <a:rPr lang="kk-KZ" sz="1200" dirty="0" smtClean="0">
                <a:solidFill>
                  <a:schemeClr val="tx1"/>
                </a:solidFill>
                <a:latin typeface="Times New Roman" pitchFamily="18" charset="0"/>
                <a:cs typeface="Times New Roman" pitchFamily="18" charset="0"/>
              </a:rPr>
              <a:t>         -для совершенствования двигательной координации также можно использовать туры (в обе стороны) с изменением позиций рук, имитационные упражнения, хореографические упражнения;</a:t>
            </a:r>
            <a:endParaRPr lang="ru-RU" sz="1200" dirty="0" smtClean="0">
              <a:solidFill>
                <a:schemeClr val="tx1"/>
              </a:solidFill>
              <a:latin typeface="Times New Roman" pitchFamily="18" charset="0"/>
              <a:cs typeface="Times New Roman" pitchFamily="18" charset="0"/>
            </a:endParaRPr>
          </a:p>
          <a:p>
            <a:pPr lvl="0">
              <a:buNone/>
            </a:pPr>
            <a:r>
              <a:rPr lang="kk-KZ" sz="1200" dirty="0" smtClean="0">
                <a:solidFill>
                  <a:schemeClr val="tx1"/>
                </a:solidFill>
                <a:latin typeface="Times New Roman" pitchFamily="18" charset="0"/>
                <a:cs typeface="Times New Roman" pitchFamily="18" charset="0"/>
              </a:rPr>
              <a:t>         -включение комплексов упражнений, используемых для развития координационных способностей фигуристов вне льда;</a:t>
            </a:r>
            <a:endParaRPr lang="ru-RU" sz="1200" dirty="0" smtClean="0">
              <a:solidFill>
                <a:schemeClr val="tx1"/>
              </a:solidFill>
              <a:latin typeface="Times New Roman" pitchFamily="18" charset="0"/>
              <a:cs typeface="Times New Roman" pitchFamily="18" charset="0"/>
            </a:endParaRPr>
          </a:p>
          <a:p>
            <a:pPr lvl="0">
              <a:buNone/>
            </a:pPr>
            <a:r>
              <a:rPr lang="kk-KZ" sz="1200" dirty="0" smtClean="0">
                <a:solidFill>
                  <a:schemeClr val="tx1"/>
                </a:solidFill>
                <a:latin typeface="Times New Roman" pitchFamily="18" charset="0"/>
                <a:cs typeface="Times New Roman" pitchFamily="18" charset="0"/>
              </a:rPr>
              <a:t>         -совершенствование соревновательных упражнений: короткой и</a:t>
            </a:r>
            <a:r>
              <a:rPr lang="ru-RU" sz="1200" dirty="0" smtClean="0">
                <a:solidFill>
                  <a:schemeClr val="tx1"/>
                </a:solidFill>
                <a:latin typeface="Times New Roman" pitchFamily="18" charset="0"/>
                <a:cs typeface="Times New Roman" pitchFamily="18" charset="0"/>
              </a:rPr>
              <a:t> </a:t>
            </a:r>
            <a:r>
              <a:rPr lang="kk-KZ" sz="1200" dirty="0" smtClean="0">
                <a:solidFill>
                  <a:schemeClr val="tx1"/>
                </a:solidFill>
                <a:latin typeface="Times New Roman" pitchFamily="18" charset="0"/>
                <a:cs typeface="Times New Roman" pitchFamily="18" charset="0"/>
              </a:rPr>
              <a:t>произвольной программ парного и одиночного катания, обязательного,</a:t>
            </a:r>
            <a:r>
              <a:rPr lang="ru-RU" sz="1200" dirty="0" smtClean="0">
                <a:solidFill>
                  <a:schemeClr val="tx1"/>
                </a:solidFill>
                <a:latin typeface="Times New Roman" pitchFamily="18" charset="0"/>
                <a:cs typeface="Times New Roman" pitchFamily="18" charset="0"/>
              </a:rPr>
              <a:t> </a:t>
            </a:r>
            <a:r>
              <a:rPr lang="kk-KZ" sz="1200" dirty="0" smtClean="0">
                <a:solidFill>
                  <a:schemeClr val="tx1"/>
                </a:solidFill>
                <a:latin typeface="Times New Roman" pitchFamily="18" charset="0"/>
                <a:cs typeface="Times New Roman" pitchFamily="18" charset="0"/>
              </a:rPr>
              <a:t>оригинального и произвольного танцев в спортивных танцах на льду.</a:t>
            </a:r>
            <a:endParaRPr lang="ru-RU" sz="1200" dirty="0" smtClean="0">
              <a:solidFill>
                <a:schemeClr val="tx1"/>
              </a:solidFill>
              <a:latin typeface="Times New Roman" pitchFamily="18" charset="0"/>
              <a:cs typeface="Times New Roman" pitchFamily="18" charset="0"/>
            </a:endParaRPr>
          </a:p>
          <a:p>
            <a:endParaRPr lang="ru-RU" sz="1200" dirty="0"/>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691680" y="548680"/>
            <a:ext cx="432048" cy="4900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07949986-1AAA-49DC-A81D-BA7AE12ECE81}"/>
              </a:ext>
            </a:extLst>
          </p:cNvPr>
          <p:cNvSpPr>
            <a:spLocks noGrp="1"/>
          </p:cNvSpPr>
          <p:nvPr>
            <p:ph idx="1"/>
          </p:nvPr>
        </p:nvSpPr>
        <p:spPr>
          <a:xfrm>
            <a:off x="899592" y="1916833"/>
            <a:ext cx="7344816" cy="3960440"/>
          </a:xfrm>
        </p:spPr>
        <p:txBody>
          <a:bodyPr>
            <a:normAutofit/>
          </a:bodyPr>
          <a:lstStyle/>
          <a:p>
            <a:pPr>
              <a:buNone/>
            </a:pPr>
            <a:r>
              <a:rPr lang="ru-RU" sz="2800" b="1" dirty="0" smtClean="0">
                <a:solidFill>
                  <a:schemeClr val="accent1"/>
                </a:solidFill>
                <a:latin typeface="Times New Roman" pitchFamily="18" charset="0"/>
                <a:cs typeface="Times New Roman" pitchFamily="18" charset="0"/>
              </a:rPr>
              <a:t>а</a:t>
            </a:r>
            <a:r>
              <a:rPr lang="ru-RU" sz="2800" b="1" dirty="0">
                <a:solidFill>
                  <a:schemeClr val="accent1"/>
                </a:solidFill>
                <a:latin typeface="Times New Roman" pitchFamily="18" charset="0"/>
                <a:cs typeface="Times New Roman" pitchFamily="18" charset="0"/>
              </a:rPr>
              <a:t>) интернет-платформы для проведения занятий;</a:t>
            </a:r>
          </a:p>
          <a:p>
            <a:pPr>
              <a:buNone/>
            </a:pPr>
            <a:r>
              <a:rPr lang="ru-RU" sz="2800" b="1" dirty="0">
                <a:solidFill>
                  <a:schemeClr val="accent1"/>
                </a:solidFill>
                <a:latin typeface="Times New Roman" pitchFamily="18" charset="0"/>
                <a:cs typeface="Times New Roman" pitchFamily="18" charset="0"/>
              </a:rPr>
              <a:t>б) основные требования к структуре занятий;</a:t>
            </a:r>
          </a:p>
          <a:p>
            <a:pPr>
              <a:buNone/>
            </a:pPr>
            <a:r>
              <a:rPr lang="ru-RU" sz="2800" b="1" dirty="0">
                <a:solidFill>
                  <a:schemeClr val="accent1"/>
                </a:solidFill>
                <a:latin typeface="Times New Roman" pitchFamily="18" charset="0"/>
                <a:cs typeface="Times New Roman" pitchFamily="18" charset="0"/>
              </a:rPr>
              <a:t>в) последовательность выполнения заданий преподавателем и </a:t>
            </a:r>
            <a:r>
              <a:rPr lang="ru-RU" sz="2800" b="1" dirty="0" smtClean="0">
                <a:solidFill>
                  <a:schemeClr val="accent1"/>
                </a:solidFill>
                <a:latin typeface="Times New Roman" pitchFamily="18" charset="0"/>
                <a:cs typeface="Times New Roman" pitchFamily="18" charset="0"/>
              </a:rPr>
              <a:t>занимающимися.</a:t>
            </a:r>
            <a:endParaRPr lang="ru-RU" sz="2800" b="1" dirty="0">
              <a:solidFill>
                <a:schemeClr val="accent1"/>
              </a:solidFill>
              <a:latin typeface="Times New Roman" pitchFamily="18" charset="0"/>
              <a:cs typeface="Times New Roman" pitchFamily="18" charset="0"/>
            </a:endParaRPr>
          </a:p>
        </p:txBody>
      </p:sp>
      <p:pic>
        <p:nvPicPr>
          <p:cNvPr id="4" name="Рисунок 3">
            <a:extLst>
              <a:ext uri="{FF2B5EF4-FFF2-40B4-BE49-F238E27FC236}">
                <a16:creationId xmlns="" xmlns:a16="http://schemas.microsoft.com/office/drawing/2014/main" id="{4A581ED7-D693-40AE-BBEA-E361F3253FEF}"/>
              </a:ext>
            </a:extLst>
          </p:cNvPr>
          <p:cNvPicPr>
            <a:picLocks noChangeAspect="1"/>
          </p:cNvPicPr>
          <p:nvPr/>
        </p:nvPicPr>
        <p:blipFill>
          <a:blip r:embed="rId2" cstate="print"/>
          <a:stretch>
            <a:fillRect/>
          </a:stretch>
        </p:blipFill>
        <p:spPr>
          <a:xfrm>
            <a:off x="971600" y="1340768"/>
            <a:ext cx="432920" cy="490066"/>
          </a:xfrm>
          <a:prstGeom prst="rect">
            <a:avLst/>
          </a:prstGeom>
        </p:spPr>
      </p:pic>
      <p:sp>
        <p:nvSpPr>
          <p:cNvPr id="5" name="Заголовок 1">
            <a:extLst>
              <a:ext uri="{FF2B5EF4-FFF2-40B4-BE49-F238E27FC236}">
                <a16:creationId xmlns="" xmlns:a16="http://schemas.microsoft.com/office/drawing/2014/main" id="{6B59FB13-6072-46A2-BCBF-E365AAE98211}"/>
              </a:ext>
            </a:extLst>
          </p:cNvPr>
          <p:cNvSpPr>
            <a:spLocks noGrp="1"/>
          </p:cNvSpPr>
          <p:nvPr>
            <p:ph type="title"/>
          </p:nvPr>
        </p:nvSpPr>
        <p:spPr>
          <a:xfrm>
            <a:off x="1259632" y="1052736"/>
            <a:ext cx="7056784" cy="864096"/>
          </a:xfrm>
        </p:spPr>
        <p:txBody>
          <a:bodyPr/>
          <a:lstStyle/>
          <a:p>
            <a:r>
              <a:rPr lang="ru-RU" sz="2800" b="1" dirty="0">
                <a:solidFill>
                  <a:schemeClr val="accent1"/>
                </a:solidFill>
                <a:effectLst/>
                <a:latin typeface="Times New Roman" pitchFamily="18" charset="0"/>
                <a:cs typeface="Times New Roman" pitchFamily="18" charset="0"/>
              </a:rPr>
              <a:t>Инструкция по организации тренировки</a:t>
            </a:r>
          </a:p>
        </p:txBody>
      </p:sp>
    </p:spTree>
    <p:extLst>
      <p:ext uri="{BB962C8B-B14F-4D97-AF65-F5344CB8AC3E}">
        <p14:creationId xmlns="" xmlns:p14="http://schemas.microsoft.com/office/powerpoint/2010/main" val="155334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91264" cy="648072"/>
          </a:xfrm>
        </p:spPr>
        <p:txBody>
          <a:bodyPr/>
          <a:lstStyle/>
          <a:p>
            <a:pPr>
              <a:lnSpc>
                <a:spcPct val="100000"/>
              </a:lnSpc>
            </a:pPr>
            <a:r>
              <a:rPr lang="ru-RU" sz="1400" dirty="0" smtClean="0"/>
              <a:t/>
            </a:r>
            <a:br>
              <a:rPr lang="ru-RU" sz="1400" dirty="0" smtClean="0"/>
            </a:br>
            <a:r>
              <a:rPr lang="ru-RU" sz="1400" b="1" dirty="0" smtClean="0"/>
              <a:t>Комплекс контрольных упражнений для оценки общей, </a:t>
            </a:r>
            <a:br>
              <a:rPr lang="ru-RU" sz="1400" b="1" dirty="0" smtClean="0"/>
            </a:br>
            <a:r>
              <a:rPr lang="ru-RU" sz="1400" b="1" dirty="0" smtClean="0"/>
              <a:t>специальной физической, технико-тактической подготовки </a:t>
            </a:r>
            <a:br>
              <a:rPr lang="ru-RU" sz="1400" b="1" dirty="0" smtClean="0"/>
            </a:br>
            <a:r>
              <a:rPr lang="ru-RU" sz="1400" b="1" dirty="0" smtClean="0"/>
              <a:t>спортсменов фигуристов</a:t>
            </a:r>
            <a:endParaRPr lang="ru-RU" sz="1400" dirty="0">
              <a:latin typeface="Times New Roman" pitchFamily="18" charset="0"/>
              <a:cs typeface="Times New Roman" pitchFamily="18" charset="0"/>
            </a:endParaRPr>
          </a:p>
        </p:txBody>
      </p:sp>
      <p:sp>
        <p:nvSpPr>
          <p:cNvPr id="3" name="Содержимое 2"/>
          <p:cNvSpPr>
            <a:spLocks noGrp="1"/>
          </p:cNvSpPr>
          <p:nvPr>
            <p:ph idx="1"/>
          </p:nvPr>
        </p:nvSpPr>
        <p:spPr>
          <a:xfrm>
            <a:off x="179512" y="1268760"/>
            <a:ext cx="8784976" cy="5184576"/>
          </a:xfrm>
        </p:spPr>
        <p:txBody>
          <a:bodyPr>
            <a:noAutofit/>
          </a:bodyPr>
          <a:lstStyle/>
          <a:p>
            <a:pPr>
              <a:buNone/>
            </a:pPr>
            <a:r>
              <a:rPr lang="ru-RU" sz="1100" i="1" dirty="0" smtClean="0">
                <a:latin typeface="Times New Roman" pitchFamily="18" charset="0"/>
                <a:cs typeface="Times New Roman" pitchFamily="18" charset="0"/>
              </a:rPr>
              <a:t>           </a:t>
            </a:r>
            <a:r>
              <a:rPr lang="ru-RU" sz="1100" i="1" dirty="0" smtClean="0">
                <a:solidFill>
                  <a:schemeClr val="tx1"/>
                </a:solidFill>
                <a:latin typeface="Times New Roman" pitchFamily="18" charset="0"/>
                <a:cs typeface="Times New Roman" pitchFamily="18" charset="0"/>
              </a:rPr>
              <a:t>1. Бег 30 м старт с места.</a:t>
            </a:r>
            <a:r>
              <a:rPr lang="ru-RU" sz="1100" dirty="0" smtClean="0">
                <a:solidFill>
                  <a:schemeClr val="tx1"/>
                </a:solidFill>
                <a:latin typeface="Times New Roman" pitchFamily="18" charset="0"/>
                <a:cs typeface="Times New Roman" pitchFamily="18" charset="0"/>
              </a:rPr>
              <a:t> Тест призван оценивать уровень скоростных качеств движений фигуриста. Тест проводится в зале на дистанции 30 метров с места. Оценивается время. </a:t>
            </a:r>
          </a:p>
          <a:p>
            <a:pPr>
              <a:buNone/>
            </a:pPr>
            <a:r>
              <a:rPr lang="ru-RU" sz="1100" i="1" dirty="0" smtClean="0">
                <a:solidFill>
                  <a:schemeClr val="tx1"/>
                </a:solidFill>
                <a:latin typeface="Times New Roman" pitchFamily="18" charset="0"/>
                <a:cs typeface="Times New Roman" pitchFamily="18" charset="0"/>
              </a:rPr>
              <a:t>          2. Челночный бег 3x10 м.</a:t>
            </a:r>
            <a:r>
              <a:rPr lang="ru-RU" sz="1100" dirty="0" smtClean="0">
                <a:solidFill>
                  <a:schemeClr val="tx1"/>
                </a:solidFill>
                <a:latin typeface="Times New Roman" pitchFamily="18" charset="0"/>
                <a:cs typeface="Times New Roman" pitchFamily="18" charset="0"/>
              </a:rPr>
              <a:t> Тест проводится для выявления уровня развития скоростных и скоростно-силовых качеств спортсмена. Тест проводится в зале. По сигналу спортсмен стартует с высокого старта, пробегая каждый, кроме последнего, 10-метровый отрезок, он должен коснуться рукой линии. Выполняются две попытки. Оценивается по времени </a:t>
            </a:r>
          </a:p>
          <a:p>
            <a:pPr>
              <a:buNone/>
            </a:pPr>
            <a:r>
              <a:rPr lang="ru-RU" sz="1100" i="1" dirty="0" smtClean="0">
                <a:solidFill>
                  <a:schemeClr val="tx1"/>
                </a:solidFill>
                <a:latin typeface="Times New Roman" pitchFamily="18" charset="0"/>
                <a:cs typeface="Times New Roman" pitchFamily="18" charset="0"/>
              </a:rPr>
              <a:t>          3. Прыжки на скакалке на двух ногах. </a:t>
            </a:r>
            <a:endParaRPr lang="ru-RU" sz="1100" dirty="0" smtClean="0">
              <a:solidFill>
                <a:schemeClr val="tx1"/>
              </a:solidFill>
              <a:latin typeface="Times New Roman" pitchFamily="18" charset="0"/>
              <a:cs typeface="Times New Roman" pitchFamily="18" charset="0"/>
            </a:endParaRPr>
          </a:p>
          <a:p>
            <a:pPr>
              <a:buNone/>
            </a:pPr>
            <a:r>
              <a:rPr lang="ru-RU" sz="1100" i="1" dirty="0" smtClean="0">
                <a:solidFill>
                  <a:schemeClr val="tx1"/>
                </a:solidFill>
                <a:latin typeface="Times New Roman" pitchFamily="18" charset="0"/>
                <a:cs typeface="Times New Roman" pitchFamily="18" charset="0"/>
              </a:rPr>
              <a:t>         4. Прыжки на скакалке на одной ноге</a:t>
            </a:r>
            <a:r>
              <a:rPr lang="ru-RU" sz="1100" dirty="0" smtClean="0">
                <a:solidFill>
                  <a:schemeClr val="tx1"/>
                </a:solidFill>
                <a:latin typeface="Times New Roman" pitchFamily="18" charset="0"/>
                <a:cs typeface="Times New Roman" pitchFamily="18" charset="0"/>
              </a:rPr>
              <a:t>. </a:t>
            </a:r>
          </a:p>
          <a:p>
            <a:pPr>
              <a:buNone/>
            </a:pPr>
            <a:r>
              <a:rPr lang="ru-RU" sz="1100" i="1" dirty="0" smtClean="0">
                <a:solidFill>
                  <a:schemeClr val="tx1"/>
                </a:solidFill>
                <a:latin typeface="Times New Roman" pitchFamily="18" charset="0"/>
                <a:cs typeface="Times New Roman" pitchFamily="18" charset="0"/>
              </a:rPr>
              <a:t>         5. Прыжок в длину с места.</a:t>
            </a:r>
            <a:r>
              <a:rPr lang="ru-RU" sz="1100" dirty="0" smtClean="0">
                <a:solidFill>
                  <a:schemeClr val="tx1"/>
                </a:solidFill>
                <a:latin typeface="Times New Roman" pitchFamily="18" charset="0"/>
                <a:cs typeface="Times New Roman" pitchFamily="18" charset="0"/>
              </a:rPr>
              <a:t> Прыжок в длину с места толчком двумя ногами выполняется в соответствующем секторе для прыжков. Место отталкивания должно обеспечивать хорошее сцепление с обувью. Участник принимает исходное положение (ИП): ноги на ширине плеч, ступни параллельно, носки ног перед линией отталкивания. Одновременным толчком двух ног выполняется прыжок вперед. Мах руками допускается. Измерение производится по перпендикулярной прямой от места отталкивания любой ногой до ближайшего следа, оставленного любой частью тела участника. Участнику предоставляются три попытки. В зачет идет лучший результат. </a:t>
            </a:r>
          </a:p>
          <a:p>
            <a:pPr>
              <a:buNone/>
            </a:pPr>
            <a:r>
              <a:rPr lang="ru-RU" sz="1100" i="1" dirty="0" smtClean="0">
                <a:solidFill>
                  <a:schemeClr val="tx1"/>
                </a:solidFill>
                <a:latin typeface="Times New Roman" pitchFamily="18" charset="0"/>
                <a:cs typeface="Times New Roman" pitchFamily="18" charset="0"/>
              </a:rPr>
              <a:t>          6. Прыжок вверх с места.</a:t>
            </a:r>
            <a:r>
              <a:rPr lang="ru-RU" sz="1100" dirty="0" smtClean="0">
                <a:solidFill>
                  <a:schemeClr val="tx1"/>
                </a:solidFill>
                <a:latin typeface="Times New Roman" pitchFamily="18" charset="0"/>
                <a:cs typeface="Times New Roman" pitchFamily="18" charset="0"/>
              </a:rPr>
              <a:t> При выполнении прыжка вверх с места фиксируется только количественный результат, т.е. высота, которую спортсмены смогли преодолеть. Применяется измерительная лента, вытягиваемая из обоймы, закрепленной на полу (второй конец ленты крепится на поясе ребенка). Предлагается подпрыгнуть вверх как можно выше. Высота прыжка измеряется с точностью до 0,5 см. </a:t>
            </a:r>
          </a:p>
          <a:p>
            <a:pPr>
              <a:buNone/>
            </a:pPr>
            <a:r>
              <a:rPr lang="ru-RU" sz="1100" i="1" dirty="0" smtClean="0">
                <a:solidFill>
                  <a:schemeClr val="tx1"/>
                </a:solidFill>
                <a:latin typeface="Times New Roman" pitchFamily="18" charset="0"/>
                <a:cs typeface="Times New Roman" pitchFamily="18" charset="0"/>
              </a:rPr>
              <a:t>          7. Подъем туловища из положения лежа. </a:t>
            </a:r>
            <a:r>
              <a:rPr lang="ru-RU" sz="1100" dirty="0" smtClean="0">
                <a:solidFill>
                  <a:schemeClr val="tx1"/>
                </a:solidFill>
                <a:latin typeface="Times New Roman" pitchFamily="18" charset="0"/>
                <a:cs typeface="Times New Roman" pitchFamily="18" charset="0"/>
              </a:rPr>
              <a:t>Принять положение лежа на спине. Подобрать абсолютно плоскую поверхность, чтобы не повредить спину. Поднять туловище в вертикальное положение, опустить спину до тех пор, пока лопатки не коснутся пола. Двигаться плавно.  </a:t>
            </a:r>
          </a:p>
          <a:p>
            <a:pPr>
              <a:buNone/>
            </a:pPr>
            <a:r>
              <a:rPr lang="ru-RU" sz="1100" i="1" dirty="0" smtClean="0">
                <a:solidFill>
                  <a:schemeClr val="tx1"/>
                </a:solidFill>
                <a:latin typeface="Times New Roman" pitchFamily="18" charset="0"/>
                <a:cs typeface="Times New Roman" pitchFamily="18" charset="0"/>
              </a:rPr>
              <a:t>          8. Сгибание и разгибание рук в упоре лежа.</a:t>
            </a:r>
            <a:r>
              <a:rPr lang="ru-RU" sz="1100" dirty="0" smtClean="0">
                <a:solidFill>
                  <a:schemeClr val="tx1"/>
                </a:solidFill>
                <a:latin typeface="Times New Roman" pitchFamily="18" charset="0"/>
                <a:cs typeface="Times New Roman" pitchFamily="18" charset="0"/>
              </a:rPr>
              <a:t> Выполнение сгибания и разгибания рук в упоре лежа на полу, может проводиться с применением «контактной платформы», либо без нее. Сгибание и разгибание рук в упоре лежа на полу выполняется из исходного положения (ИП): упор лежа на полу, руки на ширине плеч, кисти вперед, локти разведены не более чем на 45 градусов, плечи, туловище и ноги составляют прямую линию. Стопы упираются в пол без опоры. Участник, сгибая руки, касается грудью пола или «контактной платформы» высотой 5 см, затем, разгибая руки, возвращается в ИП и, зафиксировав его на 0,5 с, продолжает выполнение испытании (теста). Засчитывается количество правильно выполненных сгибаний и разгибаний рук, фиксируемых счетом спортивного судьи в ИП. </a:t>
            </a:r>
          </a:p>
          <a:p>
            <a:pPr>
              <a:buNone/>
            </a:pPr>
            <a:r>
              <a:rPr lang="ru-RU" sz="1100" i="1" dirty="0" smtClean="0">
                <a:solidFill>
                  <a:schemeClr val="tx1"/>
                </a:solidFill>
                <a:latin typeface="Times New Roman" pitchFamily="18" charset="0"/>
                <a:cs typeface="Times New Roman" pitchFamily="18" charset="0"/>
              </a:rPr>
              <a:t>          9. </a:t>
            </a:r>
            <a:r>
              <a:rPr lang="ru-RU" sz="1100" i="1" dirty="0" err="1" smtClean="0">
                <a:solidFill>
                  <a:schemeClr val="tx1"/>
                </a:solidFill>
                <a:latin typeface="Times New Roman" pitchFamily="18" charset="0"/>
                <a:cs typeface="Times New Roman" pitchFamily="18" charset="0"/>
              </a:rPr>
              <a:t>Выкрут</a:t>
            </a:r>
            <a:r>
              <a:rPr lang="ru-RU" sz="1100" i="1" dirty="0" smtClean="0">
                <a:solidFill>
                  <a:schemeClr val="tx1"/>
                </a:solidFill>
                <a:latin typeface="Times New Roman" pitchFamily="18" charset="0"/>
                <a:cs typeface="Times New Roman" pitchFamily="18" charset="0"/>
              </a:rPr>
              <a:t> прямых рук вперед - назад.</a:t>
            </a:r>
            <a:r>
              <a:rPr lang="ru-RU" sz="1100" dirty="0" smtClean="0">
                <a:solidFill>
                  <a:schemeClr val="tx1"/>
                </a:solidFill>
                <a:latin typeface="Times New Roman" pitchFamily="18" charset="0"/>
                <a:cs typeface="Times New Roman" pitchFamily="18" charset="0"/>
              </a:rPr>
              <a:t> </a:t>
            </a:r>
            <a:r>
              <a:rPr lang="ru-RU" sz="1100" dirty="0" err="1" smtClean="0">
                <a:solidFill>
                  <a:schemeClr val="tx1"/>
                </a:solidFill>
                <a:latin typeface="Times New Roman" pitchFamily="18" charset="0"/>
                <a:cs typeface="Times New Roman" pitchFamily="18" charset="0"/>
              </a:rPr>
              <a:t>Выкрут</a:t>
            </a:r>
            <a:r>
              <a:rPr lang="ru-RU" sz="1100" dirty="0" smtClean="0">
                <a:solidFill>
                  <a:schemeClr val="tx1"/>
                </a:solidFill>
                <a:latin typeface="Times New Roman" pitchFamily="18" charset="0"/>
                <a:cs typeface="Times New Roman" pitchFamily="18" charset="0"/>
              </a:rPr>
              <a:t> рук с палкой, см. На палке нанесены деления с точностью до 1 см (или наклеена сантиметровая лента). Из положения стоя руки внизу хватом палки сверху. Поднимают прямые руки вверх и переводят палку назад за спину. Не сгибая рук в локтевых суставах, возвращают палку в исходное положение. Определяют расстояние между внутренними точками хвата. </a:t>
            </a:r>
          </a:p>
          <a:p>
            <a:endParaRPr lang="ru-RU" sz="1100" dirty="0">
              <a:solidFill>
                <a:schemeClr val="tx1"/>
              </a:solidFill>
            </a:endParaRPr>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331640" y="404664"/>
            <a:ext cx="432048" cy="49006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648072"/>
          </a:xfrm>
        </p:spPr>
        <p:txBody>
          <a:bodyPr/>
          <a:lstStyle/>
          <a:p>
            <a:pPr>
              <a:lnSpc>
                <a:spcPct val="100000"/>
              </a:lnSpc>
            </a:pPr>
            <a:r>
              <a:rPr lang="ru-RU" sz="1200" b="1" dirty="0" smtClean="0"/>
              <a:t>Комплекс контрольных упражнений для оценки общей, специальной физической, технико-тактической подготовки спортсменов на этапе совершенствования спортивного мастерства.</a:t>
            </a:r>
            <a:r>
              <a:rPr lang="ru-RU" sz="1200" dirty="0" smtClean="0"/>
              <a:t/>
            </a:r>
            <a:br>
              <a:rPr lang="ru-RU" sz="1200" dirty="0" smtClean="0"/>
            </a:br>
            <a:endParaRPr lang="ru-RU" sz="1200"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052736"/>
            <a:ext cx="8640960" cy="5472608"/>
          </a:xfrm>
        </p:spPr>
        <p:txBody>
          <a:bodyPr>
            <a:normAutofit/>
          </a:bodyPr>
          <a:lstStyle/>
          <a:p>
            <a:pPr>
              <a:buNone/>
            </a:pPr>
            <a:r>
              <a:rPr lang="ru-RU" sz="1200" i="1" dirty="0" smtClean="0">
                <a:latin typeface="Times New Roman" pitchFamily="18" charset="0"/>
                <a:cs typeface="Times New Roman" pitchFamily="18" charset="0"/>
              </a:rPr>
              <a:t>         </a:t>
            </a:r>
            <a:r>
              <a:rPr lang="ru-RU" sz="1200" i="1" dirty="0" smtClean="0">
                <a:solidFill>
                  <a:schemeClr val="tx1"/>
                </a:solidFill>
                <a:latin typeface="Times New Roman" pitchFamily="18" charset="0"/>
                <a:cs typeface="Times New Roman" pitchFamily="18" charset="0"/>
              </a:rPr>
              <a:t>1. Бег 60 м.</a:t>
            </a:r>
            <a:r>
              <a:rPr lang="ru-RU" sz="1200" dirty="0" smtClean="0">
                <a:solidFill>
                  <a:schemeClr val="tx1"/>
                </a:solidFill>
                <a:latin typeface="Times New Roman" pitchFamily="18" charset="0"/>
                <a:cs typeface="Times New Roman" pitchFamily="18" charset="0"/>
              </a:rPr>
              <a:t> Тест призван оценивать уровень скоростных качеств движений юного фигуриста. Тест проводится в зале на дистанции 60 метров с места. Оценивается время. </a:t>
            </a:r>
          </a:p>
          <a:p>
            <a:pPr>
              <a:buNone/>
            </a:pPr>
            <a:r>
              <a:rPr lang="ru-RU" sz="1200" i="1" dirty="0" smtClean="0">
                <a:solidFill>
                  <a:schemeClr val="tx1"/>
                </a:solidFill>
                <a:latin typeface="Times New Roman" pitchFamily="18" charset="0"/>
                <a:cs typeface="Times New Roman" pitchFamily="18" charset="0"/>
              </a:rPr>
              <a:t>         2. Бег 1000 м.</a:t>
            </a:r>
            <a:r>
              <a:rPr lang="ru-RU" sz="1200" dirty="0" smtClean="0">
                <a:solidFill>
                  <a:schemeClr val="tx1"/>
                </a:solidFill>
                <a:latin typeface="Times New Roman" pitchFamily="18" charset="0"/>
                <a:cs typeface="Times New Roman" pitchFamily="18" charset="0"/>
              </a:rPr>
              <a:t> Этот тест направлен на оценку скоростной выносливости. Выполняется с высокого старта по звуковому сигналу. Регистрируется и оценивается время бега (с). </a:t>
            </a:r>
          </a:p>
          <a:p>
            <a:pPr>
              <a:buNone/>
            </a:pPr>
            <a:r>
              <a:rPr lang="ru-RU" sz="1200" i="1" dirty="0" smtClean="0">
                <a:solidFill>
                  <a:schemeClr val="tx1"/>
                </a:solidFill>
                <a:latin typeface="Times New Roman" pitchFamily="18" charset="0"/>
                <a:cs typeface="Times New Roman" pitchFamily="18" charset="0"/>
              </a:rPr>
              <a:t>         3. Челночный бег 3x10 м.</a:t>
            </a:r>
            <a:r>
              <a:rPr lang="ru-RU" sz="1200" dirty="0" smtClean="0">
                <a:solidFill>
                  <a:schemeClr val="tx1"/>
                </a:solidFill>
                <a:latin typeface="Times New Roman" pitchFamily="18" charset="0"/>
                <a:cs typeface="Times New Roman" pitchFamily="18" charset="0"/>
              </a:rPr>
              <a:t> Тест проводится для выявления уровня развития скоростных и скоростно-силовых качеств спортсмена. Тест проводится в зале. По сигналу спортсмен стартует с высокого старта, пробегая каждый, кроме последнего, 10-метровый отрезок, он должен коснуться рукой линии. Выполняются две попытки. Оценивается по времени </a:t>
            </a:r>
          </a:p>
          <a:p>
            <a:pPr>
              <a:buNone/>
            </a:pPr>
            <a:r>
              <a:rPr lang="ru-RU" sz="1200" i="1" dirty="0" smtClean="0">
                <a:solidFill>
                  <a:schemeClr val="tx1"/>
                </a:solidFill>
                <a:latin typeface="Times New Roman" pitchFamily="18" charset="0"/>
                <a:cs typeface="Times New Roman" pitchFamily="18" charset="0"/>
              </a:rPr>
              <a:t>         4. Прыжки на скакалке на двух ногах. </a:t>
            </a:r>
            <a:endParaRPr lang="ru-RU" sz="1200" dirty="0" smtClean="0">
              <a:solidFill>
                <a:schemeClr val="tx1"/>
              </a:solidFill>
              <a:latin typeface="Times New Roman" pitchFamily="18" charset="0"/>
              <a:cs typeface="Times New Roman" pitchFamily="18" charset="0"/>
            </a:endParaRPr>
          </a:p>
          <a:p>
            <a:pPr>
              <a:buNone/>
            </a:pPr>
            <a:r>
              <a:rPr lang="ru-RU" sz="1200" i="1" dirty="0" smtClean="0">
                <a:solidFill>
                  <a:schemeClr val="tx1"/>
                </a:solidFill>
                <a:latin typeface="Times New Roman" pitchFamily="18" charset="0"/>
                <a:cs typeface="Times New Roman" pitchFamily="18" charset="0"/>
              </a:rPr>
              <a:t>         5. Прыжки на скакалке на одной ноге. </a:t>
            </a:r>
            <a:endParaRPr lang="ru-RU" sz="1200" dirty="0" smtClean="0">
              <a:solidFill>
                <a:schemeClr val="tx1"/>
              </a:solidFill>
              <a:latin typeface="Times New Roman" pitchFamily="18" charset="0"/>
              <a:cs typeface="Times New Roman" pitchFamily="18" charset="0"/>
            </a:endParaRPr>
          </a:p>
          <a:p>
            <a:pPr>
              <a:buNone/>
            </a:pPr>
            <a:r>
              <a:rPr lang="ru-RU" sz="1200" i="1" dirty="0" smtClean="0">
                <a:solidFill>
                  <a:schemeClr val="tx1"/>
                </a:solidFill>
                <a:latin typeface="Times New Roman" pitchFamily="18" charset="0"/>
                <a:cs typeface="Times New Roman" pitchFamily="18" charset="0"/>
              </a:rPr>
              <a:t>         6. Прыжок в длину с места.</a:t>
            </a:r>
            <a:r>
              <a:rPr lang="ru-RU" sz="1200" dirty="0" smtClean="0">
                <a:solidFill>
                  <a:schemeClr val="tx1"/>
                </a:solidFill>
                <a:latin typeface="Times New Roman" pitchFamily="18" charset="0"/>
                <a:cs typeface="Times New Roman" pitchFamily="18" charset="0"/>
              </a:rPr>
              <a:t> Прыжок в длину с места толчком двумя ногами выполняется в соответствующем секторе для прыжков. Место отталкивания должно обеспечивать хорошее сцепление с обувью. Участник принимает исходное положение (ИП): ноги на ширине плеч, ступни параллельно, носки ног перед линией отталкивания. Одновременным толчком двух ног выполняется прыжок вперед. Мах руками допускается. Измерение производится по перпендикулярной прямой от места отталкивания любой ногой до ближайшего следа, оставленного любой частью тела участника. Участнику предоставляются три попытки. В зачет идет лучший результат. </a:t>
            </a:r>
          </a:p>
          <a:p>
            <a:pPr>
              <a:buNone/>
            </a:pPr>
            <a:r>
              <a:rPr lang="ru-RU" sz="1200" i="1" dirty="0" smtClean="0">
                <a:solidFill>
                  <a:schemeClr val="tx1"/>
                </a:solidFill>
                <a:latin typeface="Times New Roman" pitchFamily="18" charset="0"/>
                <a:cs typeface="Times New Roman" pitchFamily="18" charset="0"/>
              </a:rPr>
              <a:t>         7. Прыжок вверх с места.</a:t>
            </a:r>
            <a:r>
              <a:rPr lang="ru-RU" sz="1200" dirty="0" smtClean="0">
                <a:solidFill>
                  <a:schemeClr val="tx1"/>
                </a:solidFill>
                <a:latin typeface="Times New Roman" pitchFamily="18" charset="0"/>
                <a:cs typeface="Times New Roman" pitchFamily="18" charset="0"/>
              </a:rPr>
              <a:t> При выполнении прыжка вверх с места фиксируется только количественный результат, т.е. высота, которую </a:t>
            </a:r>
            <a:r>
              <a:rPr lang="ru-RU" sz="1200" dirty="0" err="1" smtClean="0">
                <a:solidFill>
                  <a:schemeClr val="tx1"/>
                </a:solidFill>
                <a:latin typeface="Times New Roman" pitchFamily="18" charset="0"/>
                <a:cs typeface="Times New Roman" pitchFamily="18" charset="0"/>
              </a:rPr>
              <a:t>спорсмены</a:t>
            </a:r>
            <a:r>
              <a:rPr lang="ru-RU" sz="1200" dirty="0" smtClean="0">
                <a:solidFill>
                  <a:schemeClr val="tx1"/>
                </a:solidFill>
                <a:latin typeface="Times New Roman" pitchFamily="18" charset="0"/>
                <a:cs typeface="Times New Roman" pitchFamily="18" charset="0"/>
              </a:rPr>
              <a:t> смогли преодолеть. Применяется измерительная лента, вытягиваемая из обоймы, закрепленной на полу (второй конец ленты крепится на поясе ребенка). Предлагается подпрыгнуть вверх как можно выше. Высота прыжка измеряется с точностью до 0,5 см. </a:t>
            </a:r>
          </a:p>
          <a:p>
            <a:pPr>
              <a:buNone/>
            </a:pPr>
            <a:r>
              <a:rPr lang="ru-RU" sz="1200" i="1" dirty="0" smtClean="0">
                <a:solidFill>
                  <a:schemeClr val="tx1"/>
                </a:solidFill>
                <a:latin typeface="Times New Roman" pitchFamily="18" charset="0"/>
                <a:cs typeface="Times New Roman" pitchFamily="18" charset="0"/>
              </a:rPr>
              <a:t>         8. Бросок набивного мяча весом 2 кг двумя руками из-за головы.</a:t>
            </a:r>
            <a:r>
              <a:rPr lang="ru-RU" sz="1200" dirty="0" smtClean="0">
                <a:solidFill>
                  <a:schemeClr val="tx1"/>
                </a:solidFill>
                <a:latin typeface="Times New Roman" pitchFamily="18" charset="0"/>
                <a:cs typeface="Times New Roman" pitchFamily="18" charset="0"/>
              </a:rPr>
              <a:t> Спортсмен, стоя у линии, начерченной на полу (земле), бросает мяч двумя руками из-за головы как можно дальше. Для большей результативности перед спортсменом следует поставить цель: начертить линию, куда надо добросить мяч. Качество броска: соблюдение направления при броске (вперед, вниз, вверх). </a:t>
            </a:r>
          </a:p>
          <a:p>
            <a:pPr>
              <a:buNone/>
            </a:pPr>
            <a:r>
              <a:rPr lang="ru-RU" sz="1200" i="1" dirty="0" smtClean="0">
                <a:solidFill>
                  <a:schemeClr val="tx1"/>
                </a:solidFill>
                <a:latin typeface="Times New Roman" pitchFamily="18" charset="0"/>
                <a:cs typeface="Times New Roman" pitchFamily="18" charset="0"/>
              </a:rPr>
              <a:t>         9. Подтягивания из виса на перекладине.</a:t>
            </a:r>
            <a:r>
              <a:rPr lang="ru-RU" sz="1200" dirty="0" smtClean="0">
                <a:solidFill>
                  <a:schemeClr val="tx1"/>
                </a:solidFill>
                <a:latin typeface="Times New Roman" pitchFamily="18" charset="0"/>
                <a:cs typeface="Times New Roman" pitchFamily="18" charset="0"/>
              </a:rPr>
              <a:t> Выполняют из положения вис хватом сверху, руки на ширине плеч. Темп выполнения произвольный. Подтягивание считается выполненным, если при сгибании рук подбородок находится выше перекладины (не засчитываются попытки при вспомогательных движениях ног и туловища).</a:t>
            </a:r>
          </a:p>
          <a:p>
            <a:endParaRPr lang="ru-RU" sz="1200" dirty="0"/>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467544" y="476672"/>
            <a:ext cx="432048" cy="490066"/>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91264" cy="504056"/>
          </a:xfrm>
        </p:spPr>
        <p:txBody>
          <a:bodyPr/>
          <a:lstStyle/>
          <a:p>
            <a:r>
              <a:rPr lang="ru-RU" sz="1400" dirty="0" smtClean="0"/>
              <a:t/>
            </a:r>
            <a:br>
              <a:rPr lang="ru-RU" sz="1400" dirty="0" smtClean="0"/>
            </a:br>
            <a:r>
              <a:rPr lang="ru-RU" sz="1400" b="1" dirty="0" smtClean="0"/>
              <a:t> Рекомендации к проведению тренировочных занятий по спортивным играм.</a:t>
            </a:r>
            <a:endParaRPr lang="ru-RU" sz="1400" dirty="0">
              <a:latin typeface="Times New Roman" pitchFamily="18" charset="0"/>
              <a:cs typeface="Times New Roman" pitchFamily="18" charset="0"/>
            </a:endParaRPr>
          </a:p>
        </p:txBody>
      </p:sp>
      <p:sp>
        <p:nvSpPr>
          <p:cNvPr id="3" name="Содержимое 2"/>
          <p:cNvSpPr>
            <a:spLocks noGrp="1"/>
          </p:cNvSpPr>
          <p:nvPr>
            <p:ph idx="1"/>
          </p:nvPr>
        </p:nvSpPr>
        <p:spPr>
          <a:xfrm>
            <a:off x="107504" y="1052736"/>
            <a:ext cx="8784976" cy="5472608"/>
          </a:xfrm>
        </p:spPr>
        <p:txBody>
          <a:bodyPr>
            <a:noAutofit/>
          </a:bodyPr>
          <a:lstStyle/>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При организации и проведении тренировочных занятий необходимо соблюдать следующие требования:</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основная направленность занятий ОФП и СФП;</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развитие и совершенствование физических качеств планировать в соответствии с научно-методическими</a:t>
            </a: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рекомендациями;</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соблюдать сочетание упражнений на развитие физических качеств с учетом технико-тактических действий и их взаимного</a:t>
            </a: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влияния на конечный результат;</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при подборе времени выполнения задания учитывать конечную цель применения этого упражнения;</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интенсивность выполнения задания планировать, учитывая условия соревновательной деятельности;</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режим выполнения тренировочных заданий, желательно планировать в режиме применения специальных комплексов упражнений в игровой деятельности;</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структура задания должна быть близкой к игровой ситуации с учетом нескольких комбинаций;</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выполнения заданий с вспомогательными средствами следует планировать в игровом режиме;</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при подборе заданий обязательно учитывать уровень физических возможностей организма занимающихся;</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объем и интенсивность нагрузок на учебно-тренировочное занятие определять с учетом сроков ближайших соревнований:</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а) на подготовительном этапе использовать нагрузки большие по объему, малые по интенсивности;</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б) на соревновательном этапе использовать нагрузки малые по объему, но большой интенсивности с ограниченным временем;</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в начале каждого тренировочного занятия в дистанционном формате (или </a:t>
            </a:r>
            <a:r>
              <a:rPr lang="ru-RU" sz="1200" dirty="0" err="1" smtClean="0">
                <a:solidFill>
                  <a:schemeClr val="tx1"/>
                </a:solidFill>
                <a:latin typeface="Times New Roman" pitchFamily="18" charset="0"/>
                <a:cs typeface="Times New Roman" pitchFamily="18" charset="0"/>
              </a:rPr>
              <a:t>онлайн</a:t>
            </a:r>
            <a:r>
              <a:rPr lang="ru-RU" sz="1200" dirty="0" smtClean="0">
                <a:solidFill>
                  <a:schemeClr val="tx1"/>
                </a:solidFill>
                <a:latin typeface="Times New Roman" pitchFamily="18" charset="0"/>
                <a:cs typeface="Times New Roman" pitchFamily="18" charset="0"/>
              </a:rPr>
              <a:t>) применять растяжку и  бег (можно на месте или с использованием беговых тренажеров); </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использовать упражнения на развитие координационных и скоростно-силовых возможностей спортсмена;</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развитие специальной выносливости проводить при выполнении заданий с различной интенсивностью;</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специальные скоростные способности развивать и совершенствовать при выполнении имитации технических действий с дополнительными предметами (например: мячами различного объема и веса);</a:t>
            </a:r>
          </a:p>
          <a:p>
            <a:pPr>
              <a:buNone/>
            </a:pPr>
            <a:r>
              <a:rPr lang="en-US"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упражнения на гибкость выполнять в каждом занятии, обязательно по его окончании и особенно после выполнения силовых упражнений</a:t>
            </a:r>
          </a:p>
          <a:p>
            <a:pPr>
              <a:buNone/>
            </a:pPr>
            <a:endParaRPr lang="ru-RU" sz="1200" dirty="0">
              <a:latin typeface="Times New Roman" pitchFamily="18" charset="0"/>
              <a:cs typeface="Times New Roman" pitchFamily="18" charset="0"/>
            </a:endParaRPr>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611560" y="548680"/>
            <a:ext cx="432048" cy="49006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683568" y="1772816"/>
          <a:ext cx="7776864" cy="4721720"/>
        </p:xfrm>
        <a:graphic>
          <a:graphicData uri="http://schemas.openxmlformats.org/drawingml/2006/table">
            <a:tbl>
              <a:tblPr/>
              <a:tblGrid>
                <a:gridCol w="324737"/>
                <a:gridCol w="919562"/>
                <a:gridCol w="3413567"/>
                <a:gridCol w="871058"/>
                <a:gridCol w="757973"/>
                <a:gridCol w="1489967"/>
              </a:tblGrid>
              <a:tr h="629551">
                <a:tc>
                  <a:txBody>
                    <a:bodyPr/>
                    <a:lstStyle/>
                    <a:p>
                      <a:pPr algn="just">
                        <a:lnSpc>
                          <a:spcPct val="115000"/>
                        </a:lnSpc>
                        <a:spcAft>
                          <a:spcPts val="0"/>
                        </a:spcAft>
                      </a:pPr>
                      <a:r>
                        <a:rPr lang="ru-RU" sz="1200" dirty="0">
                          <a:latin typeface="Times New Roman"/>
                          <a:ea typeface="Calibri"/>
                          <a:cs typeface="Times New Roman"/>
                        </a:rPr>
                        <a:t>№</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Время</a:t>
                      </a:r>
                      <a:endParaRPr lang="ru-RU" sz="1200">
                        <a:latin typeface="Calibri"/>
                        <a:ea typeface="Calibri"/>
                        <a:cs typeface="Times New Roman"/>
                      </a:endParaRPr>
                    </a:p>
                    <a:p>
                      <a:pPr algn="ctr">
                        <a:lnSpc>
                          <a:spcPct val="115000"/>
                        </a:lnSpc>
                        <a:spcAft>
                          <a:spcPts val="0"/>
                        </a:spcAft>
                      </a:pPr>
                      <a:r>
                        <a:rPr lang="ru-RU" sz="1200">
                          <a:latin typeface="Times New Roman"/>
                          <a:ea typeface="Calibri"/>
                          <a:cs typeface="Times New Roman"/>
                        </a:rPr>
                        <a:t>17.00-18.30</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Содержание занятия</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Время работы</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Отдых</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Методические указания</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553">
                <a:tc>
                  <a:txBody>
                    <a:bodyPr/>
                    <a:lstStyle/>
                    <a:p>
                      <a:pPr algn="just">
                        <a:lnSpc>
                          <a:spcPct val="115000"/>
                        </a:lnSpc>
                        <a:spcAft>
                          <a:spcPts val="0"/>
                        </a:spcAft>
                      </a:pPr>
                      <a:endParaRPr lang="ru-RU" sz="1200">
                        <a:latin typeface="Times New Roman"/>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smtClean="0">
                          <a:latin typeface="Times New Roman"/>
                          <a:ea typeface="Calibri"/>
                          <a:cs typeface="Times New Roman"/>
                        </a:rPr>
                        <a:t>17.00-17.05</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latin typeface="Times New Roman"/>
                          <a:ea typeface="Calibri"/>
                          <a:cs typeface="Times New Roman"/>
                        </a:rPr>
                        <a:t>Построение. Сообщение задач занятия.</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latin typeface="Times New Roman"/>
                          <a:ea typeface="Calibri"/>
                          <a:cs typeface="Times New Roman"/>
                        </a:rPr>
                        <a:t>5'</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a:latin typeface="Times New Roman"/>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a:latin typeface="Times New Roman"/>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9551">
                <a:tc>
                  <a:txBody>
                    <a:bodyPr/>
                    <a:lstStyle/>
                    <a:p>
                      <a:pPr algn="just">
                        <a:lnSpc>
                          <a:spcPct val="115000"/>
                        </a:lnSpc>
                        <a:spcAft>
                          <a:spcPts val="0"/>
                        </a:spcAft>
                      </a:pPr>
                      <a:r>
                        <a:rPr lang="ru-RU" sz="1200">
                          <a:latin typeface="Times New Roman"/>
                          <a:ea typeface="Calibri"/>
                          <a:cs typeface="Times New Roman"/>
                        </a:rPr>
                        <a:t>1</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latin typeface="Times New Roman"/>
                          <a:ea typeface="Calibri"/>
                          <a:cs typeface="Times New Roman"/>
                        </a:rPr>
                        <a:t>17.05-17.30</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Calibri"/>
                          <a:cs typeface="Times New Roman"/>
                        </a:rPr>
                        <a:t>Разминка: разновидности ходьбы, бега</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О.Р.У.</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С.У.</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latin typeface="Times New Roman"/>
                          <a:ea typeface="Calibri"/>
                          <a:cs typeface="Times New Roman"/>
                        </a:rPr>
                        <a:t>3'+3'</a:t>
                      </a:r>
                      <a:endParaRPr lang="ru-RU" sz="1200">
                        <a:latin typeface="Calibri"/>
                        <a:ea typeface="Calibri"/>
                        <a:cs typeface="Times New Roman"/>
                      </a:endParaRPr>
                    </a:p>
                    <a:p>
                      <a:pPr algn="just">
                        <a:lnSpc>
                          <a:spcPct val="115000"/>
                        </a:lnSpc>
                        <a:spcAft>
                          <a:spcPts val="0"/>
                        </a:spcAft>
                      </a:pPr>
                      <a:r>
                        <a:rPr lang="ru-RU" sz="1200">
                          <a:latin typeface="Times New Roman"/>
                          <a:ea typeface="Calibri"/>
                          <a:cs typeface="Times New Roman"/>
                        </a:rPr>
                        <a:t>7'</a:t>
                      </a:r>
                      <a:endParaRPr lang="ru-RU" sz="1200">
                        <a:latin typeface="Calibri"/>
                        <a:ea typeface="Calibri"/>
                        <a:cs typeface="Times New Roman"/>
                      </a:endParaRPr>
                    </a:p>
                    <a:p>
                      <a:pPr algn="just">
                        <a:lnSpc>
                          <a:spcPct val="115000"/>
                        </a:lnSpc>
                        <a:spcAft>
                          <a:spcPts val="0"/>
                        </a:spcAft>
                      </a:pPr>
                      <a:r>
                        <a:rPr lang="ru-RU" sz="1200">
                          <a:latin typeface="Times New Roman"/>
                          <a:ea typeface="Calibri"/>
                          <a:cs typeface="Times New Roman"/>
                        </a:rPr>
                        <a:t>10'</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latin typeface="Times New Roman"/>
                          <a:ea typeface="Calibri"/>
                          <a:cs typeface="Times New Roman"/>
                        </a:rPr>
                        <a:t>1'</a:t>
                      </a:r>
                      <a:endParaRPr lang="ru-RU" sz="1200">
                        <a:latin typeface="Calibri"/>
                        <a:ea typeface="Calibri"/>
                        <a:cs typeface="Times New Roman"/>
                      </a:endParaRPr>
                    </a:p>
                    <a:p>
                      <a:pPr algn="just">
                        <a:lnSpc>
                          <a:spcPct val="115000"/>
                        </a:lnSpc>
                        <a:spcAft>
                          <a:spcPts val="0"/>
                        </a:spcAft>
                      </a:pPr>
                      <a:r>
                        <a:rPr lang="ru-RU" sz="1200">
                          <a:latin typeface="Times New Roman"/>
                          <a:ea typeface="Calibri"/>
                          <a:cs typeface="Times New Roman"/>
                        </a:rPr>
                        <a:t>1'</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smtClean="0">
                          <a:latin typeface="Times New Roman"/>
                          <a:ea typeface="Calibri"/>
                          <a:cs typeface="Times New Roman"/>
                        </a:rPr>
                        <a:t>Разогреть </a:t>
                      </a:r>
                      <a:r>
                        <a:rPr lang="ru-RU" sz="1200" dirty="0">
                          <a:latin typeface="Times New Roman"/>
                          <a:ea typeface="Calibri"/>
                          <a:cs typeface="Times New Roman"/>
                        </a:rPr>
                        <a:t>все </a:t>
                      </a:r>
                      <a:r>
                        <a:rPr lang="ru-RU" sz="1200" dirty="0" smtClean="0">
                          <a:latin typeface="Times New Roman"/>
                          <a:ea typeface="Calibri"/>
                          <a:cs typeface="Times New Roman"/>
                        </a:rPr>
                        <a:t>группы мышц.</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433">
                <a:tc>
                  <a:txBody>
                    <a:bodyPr/>
                    <a:lstStyle/>
                    <a:p>
                      <a:pPr algn="just">
                        <a:lnSpc>
                          <a:spcPct val="115000"/>
                        </a:lnSpc>
                        <a:spcAft>
                          <a:spcPts val="0"/>
                        </a:spcAft>
                      </a:pPr>
                      <a:r>
                        <a:rPr lang="ru-RU" sz="1200" dirty="0">
                          <a:latin typeface="Times New Roman"/>
                          <a:ea typeface="Calibri"/>
                          <a:cs typeface="Times New Roman"/>
                        </a:rPr>
                        <a:t>2</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latin typeface="Times New Roman"/>
                          <a:ea typeface="Calibri"/>
                          <a:cs typeface="Times New Roman"/>
                        </a:rPr>
                        <a:t>17.30-18.20</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latin typeface="Times New Roman"/>
                          <a:ea typeface="Calibri"/>
                          <a:cs typeface="Times New Roman"/>
                        </a:rPr>
                        <a:t>Основная часть</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Задание 1.Выведение из равновесия на месте: вперед (влево, вправо)</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назад (влево, вправо)</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влево</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вправо</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Задание 2.Выведение из равновесия в движении</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Задание 3.Выведение из равновесия в тройке (вперед, назад)</a:t>
                      </a:r>
                      <a:endParaRPr lang="ru-RU" sz="1200">
                        <a:latin typeface="Calibri"/>
                        <a:ea typeface="Calibri"/>
                        <a:cs typeface="Times New Roman"/>
                      </a:endParaRPr>
                    </a:p>
                    <a:p>
                      <a:pPr>
                        <a:lnSpc>
                          <a:spcPct val="115000"/>
                        </a:lnSpc>
                        <a:spcAft>
                          <a:spcPts val="0"/>
                        </a:spcAft>
                      </a:pPr>
                      <a:r>
                        <a:rPr lang="ru-RU" sz="1200">
                          <a:latin typeface="Times New Roman"/>
                          <a:ea typeface="Calibri"/>
                          <a:cs typeface="Times New Roman"/>
                        </a:rPr>
                        <a:t>Задание 4.Прыжки с места с двух ног в длину</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dirty="0">
                        <a:latin typeface="Times New Roman"/>
                        <a:ea typeface="Calibri"/>
                        <a:cs typeface="Times New Roman"/>
                      </a:endParaRPr>
                    </a:p>
                    <a:p>
                      <a:pPr algn="just">
                        <a:lnSpc>
                          <a:spcPct val="115000"/>
                        </a:lnSpc>
                        <a:spcAft>
                          <a:spcPts val="0"/>
                        </a:spcAft>
                      </a:pPr>
                      <a:endParaRPr lang="ru-RU" sz="1200" dirty="0" smtClean="0">
                        <a:latin typeface="Times New Roman"/>
                        <a:ea typeface="Calibri"/>
                        <a:cs typeface="Times New Roman"/>
                      </a:endParaRPr>
                    </a:p>
                    <a:p>
                      <a:pPr algn="just">
                        <a:lnSpc>
                          <a:spcPct val="115000"/>
                        </a:lnSpc>
                        <a:spcAft>
                          <a:spcPts val="0"/>
                        </a:spcAft>
                      </a:pPr>
                      <a:r>
                        <a:rPr lang="ru-RU" sz="1200" dirty="0" smtClean="0">
                          <a:latin typeface="Times New Roman"/>
                          <a:ea typeface="Calibri"/>
                          <a:cs typeface="Times New Roman"/>
                        </a:rPr>
                        <a:t>5</a:t>
                      </a:r>
                      <a:r>
                        <a:rPr lang="ru-RU" sz="1200" dirty="0">
                          <a:latin typeface="Times New Roman"/>
                          <a:ea typeface="Calibri"/>
                          <a:cs typeface="Times New Roman"/>
                        </a:rPr>
                        <a:t>'</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5'</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3'</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3'</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5'+5'</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2'*4</a:t>
                      </a:r>
                      <a:endParaRPr lang="ru-RU" sz="1200" dirty="0">
                        <a:latin typeface="Calibri"/>
                        <a:ea typeface="Calibri"/>
                        <a:cs typeface="Times New Roman"/>
                      </a:endParaRPr>
                    </a:p>
                    <a:p>
                      <a:pPr algn="just">
                        <a:lnSpc>
                          <a:spcPct val="115000"/>
                        </a:lnSpc>
                        <a:spcAft>
                          <a:spcPts val="0"/>
                        </a:spcAft>
                      </a:pPr>
                      <a:endParaRPr lang="ru-RU" sz="1200" dirty="0" smtClean="0">
                        <a:latin typeface="Times New Roman"/>
                        <a:ea typeface="Calibri"/>
                        <a:cs typeface="Times New Roman"/>
                      </a:endParaRPr>
                    </a:p>
                    <a:p>
                      <a:pPr algn="just">
                        <a:lnSpc>
                          <a:spcPct val="115000"/>
                        </a:lnSpc>
                        <a:spcAft>
                          <a:spcPts val="0"/>
                        </a:spcAft>
                      </a:pPr>
                      <a:r>
                        <a:rPr lang="ru-RU" sz="1200" dirty="0" smtClean="0">
                          <a:latin typeface="Times New Roman"/>
                          <a:ea typeface="Calibri"/>
                          <a:cs typeface="Times New Roman"/>
                        </a:rPr>
                        <a:t>2</a:t>
                      </a:r>
                      <a:r>
                        <a:rPr lang="ru-RU" sz="1200" dirty="0">
                          <a:latin typeface="Times New Roman"/>
                          <a:ea typeface="Calibri"/>
                          <a:cs typeface="Times New Roman"/>
                        </a:rPr>
                        <a:t>'*4</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dirty="0">
                        <a:latin typeface="Times New Roman"/>
                        <a:ea typeface="Calibri"/>
                        <a:cs typeface="Times New Roman"/>
                      </a:endParaRPr>
                    </a:p>
                    <a:p>
                      <a:pPr algn="just">
                        <a:lnSpc>
                          <a:spcPct val="115000"/>
                        </a:lnSpc>
                        <a:spcAft>
                          <a:spcPts val="0"/>
                        </a:spcAft>
                      </a:pPr>
                      <a:endParaRPr lang="ru-RU" sz="1200" dirty="0" smtClean="0">
                        <a:latin typeface="Times New Roman"/>
                        <a:ea typeface="Calibri"/>
                        <a:cs typeface="Times New Roman"/>
                      </a:endParaRPr>
                    </a:p>
                    <a:p>
                      <a:pPr algn="just">
                        <a:lnSpc>
                          <a:spcPct val="115000"/>
                        </a:lnSpc>
                        <a:spcAft>
                          <a:spcPts val="0"/>
                        </a:spcAft>
                      </a:pPr>
                      <a:r>
                        <a:rPr lang="ru-RU" sz="1200" dirty="0" smtClean="0">
                          <a:latin typeface="Times New Roman"/>
                          <a:ea typeface="Calibri"/>
                          <a:cs typeface="Times New Roman"/>
                        </a:rPr>
                        <a:t>1</a:t>
                      </a:r>
                      <a:r>
                        <a:rPr lang="ru-RU" sz="1200" dirty="0">
                          <a:latin typeface="Times New Roman"/>
                          <a:ea typeface="Calibri"/>
                          <a:cs typeface="Times New Roman"/>
                        </a:rPr>
                        <a:t>'</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1'</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30''</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30''</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2'</a:t>
                      </a:r>
                      <a:endParaRPr lang="ru-RU" sz="1200" dirty="0">
                        <a:latin typeface="Calibri"/>
                        <a:ea typeface="Calibri"/>
                        <a:cs typeface="Times New Roman"/>
                      </a:endParaRPr>
                    </a:p>
                    <a:p>
                      <a:pPr algn="just">
                        <a:lnSpc>
                          <a:spcPct val="115000"/>
                        </a:lnSpc>
                        <a:spcAft>
                          <a:spcPts val="0"/>
                        </a:spcAft>
                      </a:pPr>
                      <a:r>
                        <a:rPr lang="ru-RU" sz="1200" dirty="0">
                          <a:latin typeface="Times New Roman"/>
                          <a:ea typeface="Calibri"/>
                          <a:cs typeface="Times New Roman"/>
                        </a:rPr>
                        <a:t>2'</a:t>
                      </a:r>
                      <a:endParaRPr lang="ru-RU" sz="1200" dirty="0">
                        <a:latin typeface="Calibri"/>
                        <a:ea typeface="Calibri"/>
                        <a:cs typeface="Times New Roman"/>
                      </a:endParaRPr>
                    </a:p>
                    <a:p>
                      <a:pPr algn="just">
                        <a:lnSpc>
                          <a:spcPct val="115000"/>
                        </a:lnSpc>
                        <a:spcAft>
                          <a:spcPts val="0"/>
                        </a:spcAft>
                      </a:pPr>
                      <a:endParaRPr lang="ru-RU" sz="1200" dirty="0" smtClean="0">
                        <a:latin typeface="Times New Roman"/>
                        <a:ea typeface="Calibri"/>
                        <a:cs typeface="Times New Roman"/>
                      </a:endParaRPr>
                    </a:p>
                    <a:p>
                      <a:pPr algn="just">
                        <a:lnSpc>
                          <a:spcPct val="115000"/>
                        </a:lnSpc>
                        <a:spcAft>
                          <a:spcPts val="0"/>
                        </a:spcAft>
                      </a:pPr>
                      <a:r>
                        <a:rPr lang="ru-RU" sz="1200" dirty="0" smtClean="0">
                          <a:latin typeface="Times New Roman"/>
                          <a:ea typeface="Calibri"/>
                          <a:cs typeface="Times New Roman"/>
                        </a:rPr>
                        <a:t>1</a:t>
                      </a:r>
                      <a:r>
                        <a:rPr lang="ru-RU" sz="1200" dirty="0">
                          <a:latin typeface="Times New Roman"/>
                          <a:ea typeface="Calibri"/>
                          <a:cs typeface="Times New Roman"/>
                        </a:rPr>
                        <a:t>'</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Times New Roman"/>
                        <a:ea typeface="Calibri"/>
                        <a:cs typeface="Times New Roman"/>
                      </a:endParaRPr>
                    </a:p>
                    <a:p>
                      <a:pPr>
                        <a:lnSpc>
                          <a:spcPct val="115000"/>
                        </a:lnSpc>
                        <a:spcAft>
                          <a:spcPts val="0"/>
                        </a:spcAft>
                      </a:pPr>
                      <a:r>
                        <a:rPr lang="ru-RU" sz="1200" dirty="0">
                          <a:latin typeface="Times New Roman"/>
                          <a:ea typeface="Calibri"/>
                          <a:cs typeface="Times New Roman"/>
                        </a:rPr>
                        <a:t>Т</a:t>
                      </a:r>
                      <a:r>
                        <a:rPr lang="ru-RU" sz="1200" dirty="0" smtClean="0">
                          <a:latin typeface="Times New Roman"/>
                          <a:ea typeface="Calibri"/>
                          <a:cs typeface="Times New Roman"/>
                        </a:rPr>
                        <a:t>яга </a:t>
                      </a:r>
                      <a:r>
                        <a:rPr lang="ru-RU" sz="1200" dirty="0">
                          <a:latin typeface="Times New Roman"/>
                          <a:ea typeface="Calibri"/>
                          <a:cs typeface="Times New Roman"/>
                        </a:rPr>
                        <a:t>на скорости</a:t>
                      </a:r>
                      <a:endParaRPr lang="ru-RU" sz="1200" dirty="0">
                        <a:latin typeface="Calibri"/>
                        <a:ea typeface="Calibri"/>
                        <a:cs typeface="Times New Roman"/>
                      </a:endParaRPr>
                    </a:p>
                    <a:p>
                      <a:pPr>
                        <a:lnSpc>
                          <a:spcPct val="115000"/>
                        </a:lnSpc>
                        <a:spcAft>
                          <a:spcPts val="0"/>
                        </a:spcAft>
                      </a:pPr>
                      <a:r>
                        <a:rPr lang="ru-RU" sz="1200" dirty="0">
                          <a:latin typeface="Times New Roman"/>
                          <a:ea typeface="Calibri"/>
                          <a:cs typeface="Times New Roman"/>
                        </a:rPr>
                        <a:t>в</a:t>
                      </a:r>
                      <a:r>
                        <a:rPr lang="ru-RU" sz="1200" dirty="0" smtClean="0">
                          <a:latin typeface="Times New Roman"/>
                          <a:ea typeface="Calibri"/>
                          <a:cs typeface="Times New Roman"/>
                        </a:rPr>
                        <a:t> </a:t>
                      </a:r>
                      <a:r>
                        <a:rPr lang="ru-RU" sz="1200" dirty="0">
                          <a:latin typeface="Times New Roman"/>
                          <a:ea typeface="Calibri"/>
                          <a:cs typeface="Times New Roman"/>
                        </a:rPr>
                        <a:t>разные </a:t>
                      </a:r>
                      <a:r>
                        <a:rPr lang="ru-RU" sz="1200" dirty="0" smtClean="0">
                          <a:latin typeface="Times New Roman"/>
                          <a:ea typeface="Calibri"/>
                          <a:cs typeface="Times New Roman"/>
                        </a:rPr>
                        <a:t>стороны.</a:t>
                      </a:r>
                      <a:endParaRPr lang="ru-RU" sz="1200" dirty="0">
                        <a:latin typeface="Calibri"/>
                        <a:ea typeface="Calibri"/>
                        <a:cs typeface="Times New Roman"/>
                      </a:endParaRPr>
                    </a:p>
                    <a:p>
                      <a:pPr>
                        <a:lnSpc>
                          <a:spcPct val="115000"/>
                        </a:lnSpc>
                        <a:spcAft>
                          <a:spcPts val="0"/>
                        </a:spcAft>
                      </a:pPr>
                      <a:r>
                        <a:rPr lang="ru-RU" sz="1200" dirty="0">
                          <a:latin typeface="Times New Roman"/>
                          <a:ea typeface="Calibri"/>
                          <a:cs typeface="Times New Roman"/>
                        </a:rPr>
                        <a:t>Смена </a:t>
                      </a:r>
                      <a:r>
                        <a:rPr lang="ru-RU" sz="1200" dirty="0" smtClean="0">
                          <a:latin typeface="Times New Roman"/>
                          <a:ea typeface="Calibri"/>
                          <a:cs typeface="Times New Roman"/>
                        </a:rPr>
                        <a:t>поочерёдно.</a:t>
                      </a:r>
                      <a:endParaRPr lang="ru-RU" sz="1200" dirty="0">
                        <a:latin typeface="Calibri"/>
                        <a:ea typeface="Calibri"/>
                        <a:cs typeface="Times New Roman"/>
                      </a:endParaRPr>
                    </a:p>
                    <a:p>
                      <a:pPr>
                        <a:lnSpc>
                          <a:spcPct val="115000"/>
                        </a:lnSpc>
                        <a:spcAft>
                          <a:spcPts val="0"/>
                        </a:spcAft>
                      </a:pPr>
                      <a:endParaRPr lang="ru-RU" sz="1200" dirty="0" smtClean="0">
                        <a:latin typeface="Times New Roman"/>
                        <a:ea typeface="Calibri"/>
                        <a:cs typeface="Times New Roman"/>
                      </a:endParaRPr>
                    </a:p>
                    <a:p>
                      <a:pPr>
                        <a:lnSpc>
                          <a:spcPct val="115000"/>
                        </a:lnSpc>
                        <a:spcAft>
                          <a:spcPts val="0"/>
                        </a:spcAft>
                      </a:pPr>
                      <a:endParaRPr lang="ru-RU" sz="1200" dirty="0" smtClean="0">
                        <a:latin typeface="Times New Roman"/>
                        <a:ea typeface="Calibri"/>
                        <a:cs typeface="Times New Roman"/>
                      </a:endParaRPr>
                    </a:p>
                    <a:p>
                      <a:pPr>
                        <a:lnSpc>
                          <a:spcPct val="115000"/>
                        </a:lnSpc>
                        <a:spcAft>
                          <a:spcPts val="0"/>
                        </a:spcAft>
                      </a:pPr>
                      <a:endParaRPr lang="ru-RU" sz="1200" dirty="0" smtClean="0">
                        <a:latin typeface="Times New Roman"/>
                        <a:ea typeface="Calibri"/>
                        <a:cs typeface="Times New Roman"/>
                      </a:endParaRPr>
                    </a:p>
                    <a:p>
                      <a:pPr>
                        <a:lnSpc>
                          <a:spcPct val="115000"/>
                        </a:lnSpc>
                        <a:spcAft>
                          <a:spcPts val="0"/>
                        </a:spcAft>
                      </a:pPr>
                      <a:endParaRPr lang="ru-RU" sz="1200" dirty="0" smtClean="0">
                        <a:latin typeface="Times New Roman"/>
                        <a:ea typeface="Calibri"/>
                        <a:cs typeface="Times New Roman"/>
                      </a:endParaRPr>
                    </a:p>
                    <a:p>
                      <a:pPr>
                        <a:lnSpc>
                          <a:spcPct val="115000"/>
                        </a:lnSpc>
                        <a:spcAft>
                          <a:spcPts val="0"/>
                        </a:spcAft>
                      </a:pPr>
                      <a:endParaRPr lang="ru-RU" sz="1200" dirty="0" smtClean="0">
                        <a:latin typeface="Times New Roman"/>
                        <a:ea typeface="Calibri"/>
                        <a:cs typeface="Times New Roman"/>
                      </a:endParaRPr>
                    </a:p>
                    <a:p>
                      <a:pPr>
                        <a:lnSpc>
                          <a:spcPct val="115000"/>
                        </a:lnSpc>
                        <a:spcAft>
                          <a:spcPts val="0"/>
                        </a:spcAft>
                      </a:pPr>
                      <a:r>
                        <a:rPr lang="ru-RU" sz="1200" dirty="0" smtClean="0">
                          <a:latin typeface="Times New Roman"/>
                          <a:ea typeface="Calibri"/>
                          <a:cs typeface="Times New Roman"/>
                        </a:rPr>
                        <a:t>Максимально </a:t>
                      </a:r>
                      <a:r>
                        <a:rPr lang="ru-RU" sz="1200" dirty="0">
                          <a:latin typeface="Times New Roman"/>
                          <a:ea typeface="Calibri"/>
                          <a:cs typeface="Times New Roman"/>
                        </a:rPr>
                        <a:t>быстро и мощный толчок </a:t>
                      </a:r>
                      <a:r>
                        <a:rPr lang="ru-RU" sz="1200" dirty="0" smtClean="0">
                          <a:latin typeface="Times New Roman"/>
                          <a:ea typeface="Calibri"/>
                          <a:cs typeface="Times New Roman"/>
                        </a:rPr>
                        <a:t>ногами.</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9551">
                <a:tc>
                  <a:txBody>
                    <a:bodyPr/>
                    <a:lstStyle/>
                    <a:p>
                      <a:pPr algn="just">
                        <a:lnSpc>
                          <a:spcPct val="115000"/>
                        </a:lnSpc>
                        <a:spcAft>
                          <a:spcPts val="0"/>
                        </a:spcAft>
                      </a:pPr>
                      <a:r>
                        <a:rPr lang="ru-RU" sz="1200">
                          <a:latin typeface="Times New Roman"/>
                          <a:ea typeface="Calibri"/>
                          <a:cs typeface="Times New Roman"/>
                        </a:rPr>
                        <a:t>3</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latin typeface="Times New Roman"/>
                          <a:ea typeface="Calibri"/>
                          <a:cs typeface="Times New Roman"/>
                        </a:rPr>
                        <a:t>18.20-18.30</a:t>
                      </a:r>
                      <a:endParaRPr lang="ru-RU" sz="120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latin typeface="Times New Roman"/>
                          <a:ea typeface="Calibri"/>
                          <a:cs typeface="Times New Roman"/>
                        </a:rPr>
                        <a:t>Заключительная часть</a:t>
                      </a:r>
                      <a:endParaRPr lang="ru-RU" sz="1200" dirty="0">
                        <a:latin typeface="Calibri"/>
                        <a:ea typeface="Calibri"/>
                        <a:cs typeface="Times New Roman"/>
                      </a:endParaRPr>
                    </a:p>
                    <a:p>
                      <a:pPr>
                        <a:lnSpc>
                          <a:spcPct val="115000"/>
                        </a:lnSpc>
                        <a:spcAft>
                          <a:spcPts val="0"/>
                        </a:spcAft>
                      </a:pPr>
                      <a:r>
                        <a:rPr lang="ru-RU" sz="1200" dirty="0">
                          <a:latin typeface="Times New Roman"/>
                          <a:ea typeface="Calibri"/>
                          <a:cs typeface="Times New Roman"/>
                        </a:rPr>
                        <a:t>Задание 5.Выполнение упражнений на </a:t>
                      </a:r>
                      <a:r>
                        <a:rPr lang="ru-RU" sz="1200" dirty="0" smtClean="0">
                          <a:latin typeface="Times New Roman"/>
                          <a:ea typeface="Calibri"/>
                          <a:cs typeface="Times New Roman"/>
                        </a:rPr>
                        <a:t>растягивание </a:t>
                      </a:r>
                      <a:r>
                        <a:rPr lang="ru-RU" sz="1200" dirty="0">
                          <a:latin typeface="Times New Roman"/>
                          <a:ea typeface="Calibri"/>
                          <a:cs typeface="Times New Roman"/>
                        </a:rPr>
                        <a:t>мышц</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smtClean="0">
                          <a:latin typeface="Times New Roman"/>
                          <a:ea typeface="Calibri"/>
                          <a:cs typeface="Times New Roman"/>
                        </a:rPr>
                        <a:t>8</a:t>
                      </a:r>
                      <a:r>
                        <a:rPr lang="ru-RU" sz="1200" dirty="0">
                          <a:latin typeface="Times New Roman"/>
                          <a:ea typeface="Calibri"/>
                          <a:cs typeface="Times New Roman"/>
                        </a:rPr>
                        <a:t>'</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dirty="0">
                        <a:latin typeface="Times New Roman"/>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latin typeface="Times New Roman"/>
                          <a:ea typeface="Calibri"/>
                          <a:cs typeface="Times New Roman"/>
                        </a:rPr>
                        <a:t>Задействовать все группы </a:t>
                      </a:r>
                      <a:r>
                        <a:rPr lang="ru-RU" sz="1200" dirty="0" smtClean="0">
                          <a:latin typeface="Times New Roman"/>
                          <a:ea typeface="Calibri"/>
                          <a:cs typeface="Times New Roman"/>
                        </a:rPr>
                        <a:t>мышц.</a:t>
                      </a:r>
                      <a:endParaRPr lang="ru-RU" sz="1200" dirty="0">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259632" y="582396"/>
            <a:ext cx="705678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План учебно-тренировочного занятия (дзюдо) 12.08.2020</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Цель: Развитие силы.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Задачи: 1. Укрепить мышцы ног;</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Совершенствовать силовые показатели при выведении из равновесия.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Инвентарь: штанга, гири, кимоно (куртка).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Рисунок 4">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979712" y="332656"/>
            <a:ext cx="432048" cy="49006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6" y="1340768"/>
          <a:ext cx="8280920" cy="4655122"/>
        </p:xfrm>
        <a:graphic>
          <a:graphicData uri="http://schemas.openxmlformats.org/drawingml/2006/table">
            <a:tbl>
              <a:tblPr/>
              <a:tblGrid>
                <a:gridCol w="864095"/>
                <a:gridCol w="576064"/>
                <a:gridCol w="988597"/>
                <a:gridCol w="867973"/>
                <a:gridCol w="951742"/>
                <a:gridCol w="1008112"/>
                <a:gridCol w="1008112"/>
                <a:gridCol w="1080120"/>
                <a:gridCol w="936105"/>
              </a:tblGrid>
              <a:tr h="219731">
                <a:tc rowSpan="2">
                  <a:txBody>
                    <a:bodyPr/>
                    <a:lstStyle/>
                    <a:p>
                      <a:pPr algn="ctr">
                        <a:lnSpc>
                          <a:spcPct val="115000"/>
                        </a:lnSpc>
                        <a:spcAft>
                          <a:spcPts val="0"/>
                        </a:spcAft>
                      </a:pPr>
                      <a:r>
                        <a:rPr lang="ru-RU" sz="1200" dirty="0">
                          <a:latin typeface="Times New Roman"/>
                          <a:ea typeface="Calibri"/>
                          <a:cs typeface="Times New Roman"/>
                        </a:rPr>
                        <a:t>Время тренировки</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200" dirty="0">
                          <a:latin typeface="Times New Roman"/>
                          <a:ea typeface="Calibri"/>
                          <a:cs typeface="Times New Roman"/>
                        </a:rPr>
                        <a:t>Цель</a:t>
                      </a:r>
                      <a:endParaRPr lang="ru-RU" sz="1200" dirty="0">
                        <a:latin typeface="Calibri"/>
                        <a:ea typeface="Calibri"/>
                        <a:cs typeface="Times New Roman"/>
                      </a:endParaRPr>
                    </a:p>
                    <a:p>
                      <a:pPr algn="ctr">
                        <a:lnSpc>
                          <a:spcPct val="115000"/>
                        </a:lnSpc>
                        <a:spcAft>
                          <a:spcPts val="0"/>
                        </a:spcAft>
                      </a:pPr>
                      <a:r>
                        <a:rPr lang="ru-RU" sz="1200" dirty="0">
                          <a:latin typeface="Times New Roman"/>
                          <a:ea typeface="Calibri"/>
                          <a:cs typeface="Times New Roman"/>
                        </a:rPr>
                        <a:t>Задачи</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lnSpc>
                          <a:spcPct val="115000"/>
                        </a:lnSpc>
                        <a:spcAft>
                          <a:spcPts val="0"/>
                        </a:spcAft>
                      </a:pPr>
                      <a:r>
                        <a:rPr lang="ru-RU" sz="1200" dirty="0">
                          <a:latin typeface="Times New Roman"/>
                          <a:ea typeface="Calibri"/>
                          <a:cs typeface="Times New Roman"/>
                        </a:rPr>
                        <a:t>Дни недели</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39463">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00" dirty="0">
                          <a:latin typeface="Times New Roman"/>
                          <a:ea typeface="Calibri"/>
                          <a:cs typeface="Times New Roman"/>
                        </a:rPr>
                        <a:t>Понедельник</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Вторник</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Среда</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Четверг</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Пятница</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Суббота</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Воскресенье</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966">
                <a:tc>
                  <a:txBody>
                    <a:bodyPr/>
                    <a:lstStyle/>
                    <a:p>
                      <a:pPr algn="ctr">
                        <a:lnSpc>
                          <a:spcPct val="115000"/>
                        </a:lnSpc>
                        <a:spcAft>
                          <a:spcPts val="0"/>
                        </a:spcAft>
                      </a:pPr>
                      <a:r>
                        <a:rPr lang="ru-RU" sz="1200" dirty="0">
                          <a:latin typeface="Times New Roman"/>
                          <a:ea typeface="Calibri"/>
                          <a:cs typeface="Times New Roman"/>
                        </a:rPr>
                        <a:t>17.00-18.30</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Цель</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Развитие быстроты</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Развитие силы</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Развитие ловкости</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Развитие скоростно-силовых возможностей</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Развитие выносливости</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Развитие силовой выносливости</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Активный отдых</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2813">
                <a:tc>
                  <a:txBody>
                    <a:bodyPr/>
                    <a:lstStyle/>
                    <a:p>
                      <a:pPr algn="ctr">
                        <a:lnSpc>
                          <a:spcPct val="115000"/>
                        </a:lnSpc>
                        <a:spcAft>
                          <a:spcPts val="0"/>
                        </a:spcAft>
                      </a:pPr>
                      <a:endParaRPr lang="ru-RU" sz="1200">
                        <a:latin typeface="Times New Roman"/>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Задачи 1.</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Улучшить время выполнения одиночного действия</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Совершенствовать силовые показатели при выведении из равновесия</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Выполнять сложные упражнения в обе стороны</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Улучшить скорость выполнения силовых действий в атаке</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Совершенствовать возможности организма при интенсивной работе</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Развивать силовые возможности на фоне усталости</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Times New Roman"/>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0865">
                <a:tc>
                  <a:txBody>
                    <a:bodyPr/>
                    <a:lstStyle/>
                    <a:p>
                      <a:pPr algn="ctr">
                        <a:lnSpc>
                          <a:spcPct val="115000"/>
                        </a:lnSpc>
                        <a:spcAft>
                          <a:spcPts val="0"/>
                        </a:spcAft>
                      </a:pPr>
                      <a:endParaRPr lang="ru-RU" sz="1200" dirty="0">
                        <a:latin typeface="Times New Roman"/>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2.</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Совершенствовать скорость перехода от одного действия к другому</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Укрепить мышцы ног</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Совершенствовать технику перехода от защиты в атаку</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Совершенствовать скорость подворота со жгутом</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Times New Roman"/>
                          <a:ea typeface="Calibri"/>
                          <a:cs typeface="Times New Roman"/>
                        </a:rPr>
                        <a:t>Развивать выносливость в режиме соревновательной встречи</a:t>
                      </a:r>
                      <a:endParaRPr lang="ru-RU" sz="120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Times New Roman"/>
                          <a:ea typeface="Calibri"/>
                          <a:cs typeface="Times New Roman"/>
                        </a:rPr>
                        <a:t>Совершенствовать силовую выносливость мышц ног</a:t>
                      </a:r>
                      <a:endParaRPr lang="ru-RU" sz="1200" dirty="0">
                        <a:latin typeface="Calibri"/>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Times New Roman"/>
                        <a:ea typeface="Calibri"/>
                        <a:cs typeface="Times New Roman"/>
                      </a:endParaRPr>
                    </a:p>
                  </a:txBody>
                  <a:tcPr marL="40562" marR="40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971600" y="636912"/>
            <a:ext cx="734481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План недельного микроцикла учебно-тренировочных занятий (10-16.08.2020)</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Рисунок 3">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755576" y="548680"/>
            <a:ext cx="432048" cy="49006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43608" y="696540"/>
            <a:ext cx="741682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составлении методических рекомендации по проведению тренировочных занятий в режиме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онлайн</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приняли участие: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ru-RU" sz="2400" dirty="0" err="1" smtClean="0">
                <a:latin typeface="Times New Roman" pitchFamily="18" charset="0"/>
                <a:ea typeface="Calibri" pitchFamily="34" charset="0"/>
                <a:cs typeface="Times New Roman" pitchFamily="18" charset="0"/>
              </a:rPr>
              <a:t>Шепетюк</a:t>
            </a:r>
            <a:r>
              <a:rPr lang="ru-RU" sz="2400" dirty="0" smtClean="0">
                <a:latin typeface="Times New Roman" pitchFamily="18" charset="0"/>
                <a:ea typeface="Calibri" pitchFamily="34" charset="0"/>
                <a:cs typeface="Times New Roman" pitchFamily="18" charset="0"/>
              </a:rPr>
              <a:t> Михаил Николаевич к.п.н., профессор, заслуженный тренер РК;</a:t>
            </a:r>
          </a:p>
          <a:p>
            <a:pPr lvl="0" algn="just"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       </a:t>
            </a:r>
            <a:r>
              <a:rPr lang="ru-RU" sz="2400" dirty="0" err="1" smtClean="0">
                <a:latin typeface="Times New Roman" pitchFamily="18" charset="0"/>
                <a:ea typeface="Calibri" pitchFamily="34" charset="0"/>
                <a:cs typeface="Times New Roman" pitchFamily="18" charset="0"/>
              </a:rPr>
              <a:t>Зауренбеков</a:t>
            </a:r>
            <a:r>
              <a:rPr lang="ru-RU" sz="2400" dirty="0" smtClean="0">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Бауыржан</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Зауренбекович</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доктор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PhD</a:t>
            </a:r>
            <a:r>
              <a:rPr lang="ru-RU" sz="2400" dirty="0" smtClean="0">
                <a:latin typeface="Times New Roman" pitchFamily="18" charset="0"/>
                <a:ea typeface="Calibri" pitchFamily="34"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Ермаханова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a:t>
            </a:r>
            <a:r>
              <a:rPr lang="ru-RU" sz="2400" dirty="0" smtClean="0">
                <a:latin typeface="Times New Roman" pitchFamily="18" charset="0"/>
                <a:ea typeface="Calibri" pitchFamily="34" charset="0"/>
                <a:cs typeface="Times New Roman" pitchFamily="18" charset="0"/>
              </a:rPr>
              <a:t>м</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ина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Бахитовна</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доктор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PhD</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мастер</a:t>
            </a:r>
            <a:r>
              <a:rPr kumimoji="0" lang="ru-RU"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спорта международного класса</a:t>
            </a:r>
            <a:r>
              <a:rPr lang="ru-RU" sz="2400" dirty="0" smtClean="0">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Ахмадиев</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Талгар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Мухтарович</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доцент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КазАСТ</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мастер спорта международного класса;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Сайлаубаев</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Жайдар</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Нурахметович</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заслуженный тренер РК, ассоциированный профессор</a:t>
            </a:r>
            <a:r>
              <a:rPr lang="ru-RU" sz="2400" dirty="0" smtClean="0">
                <a:latin typeface="Times New Roman" pitchFamily="18" charset="0"/>
                <a:ea typeface="Calibri" pitchFamily="34"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Мухамбет</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Жасын</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Серикбаевич</a:t>
            </a:r>
            <a:r>
              <a:rPr lang="ru-RU" sz="2400" dirty="0" smtClean="0">
                <a:latin typeface="Times New Roman" pitchFamily="18" charset="0"/>
                <a:ea typeface="Calibri" pitchFamily="34" charset="0"/>
                <a:cs typeface="Times New Roman" pitchFamily="18" charset="0"/>
              </a:rPr>
              <a:t> магистр,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старший преподаватель</a:t>
            </a:r>
            <a:r>
              <a:rPr lang="ru-RU" sz="2400" dirty="0" smtClean="0">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043608" y="620688"/>
            <a:ext cx="432048" cy="49006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60649"/>
            <a:ext cx="8136904" cy="576063"/>
          </a:xfrm>
        </p:spPr>
        <p:txBody>
          <a:bodyPr/>
          <a:lstStyle/>
          <a:p>
            <a:r>
              <a:rPr lang="ru-RU" sz="2000" b="1" dirty="0">
                <a:effectLst/>
              </a:rPr>
              <a:t>Интернет платформы для проведения занятий</a:t>
            </a:r>
          </a:p>
        </p:txBody>
      </p:sp>
      <p:pic>
        <p:nvPicPr>
          <p:cNvPr id="4" name="Рисунок 3"/>
          <p:cNvPicPr>
            <a:picLocks noChangeAspect="1"/>
          </p:cNvPicPr>
          <p:nvPr/>
        </p:nvPicPr>
        <p:blipFill>
          <a:blip r:embed="rId2" cstate="print"/>
          <a:stretch>
            <a:fillRect/>
          </a:stretch>
        </p:blipFill>
        <p:spPr>
          <a:xfrm>
            <a:off x="1259632" y="332656"/>
            <a:ext cx="444381" cy="432048"/>
          </a:xfrm>
          <a:prstGeom prst="rect">
            <a:avLst/>
          </a:prstGeom>
        </p:spPr>
      </p:pic>
      <p:sp>
        <p:nvSpPr>
          <p:cNvPr id="6" name="Объект 5"/>
          <p:cNvSpPr>
            <a:spLocks noGrp="1"/>
          </p:cNvSpPr>
          <p:nvPr>
            <p:ph idx="1"/>
          </p:nvPr>
        </p:nvSpPr>
        <p:spPr>
          <a:xfrm>
            <a:off x="457200" y="1916832"/>
            <a:ext cx="8147248" cy="4209331"/>
          </a:xfrm>
        </p:spPr>
        <p:txBody>
          <a:bodyPr>
            <a:normAutofit/>
          </a:bodyPr>
          <a:lstStyle/>
          <a:p>
            <a:pPr marL="0" indent="0">
              <a:buNone/>
            </a:pPr>
            <a:r>
              <a:rPr lang="ru-RU" b="1" dirty="0">
                <a:solidFill>
                  <a:schemeClr val="tx1"/>
                </a:solidFill>
              </a:rPr>
              <a:t>Преимущества:</a:t>
            </a:r>
          </a:p>
          <a:p>
            <a:pPr>
              <a:buFont typeface="Wingdings" panose="05000000000000000000" pitchFamily="2" charset="2"/>
              <a:buChar char="ü"/>
            </a:pPr>
            <a:r>
              <a:rPr lang="ru-RU" sz="1800" i="1" dirty="0">
                <a:solidFill>
                  <a:schemeClr val="tx1"/>
                </a:solidFill>
              </a:rPr>
              <a:t>Мобильность</a:t>
            </a:r>
            <a:r>
              <a:rPr lang="ru-RU" sz="1800" dirty="0">
                <a:solidFill>
                  <a:schemeClr val="tx1"/>
                </a:solidFill>
              </a:rPr>
              <a:t> – подключение к занятиям, связь через смартфоны</a:t>
            </a:r>
          </a:p>
          <a:p>
            <a:pPr>
              <a:buFont typeface="Wingdings" panose="05000000000000000000" pitchFamily="2" charset="2"/>
              <a:buChar char="ü"/>
            </a:pPr>
            <a:r>
              <a:rPr lang="ru-RU" sz="1800" i="1" dirty="0">
                <a:solidFill>
                  <a:schemeClr val="tx1"/>
                </a:solidFill>
              </a:rPr>
              <a:t>Стабильность соединения </a:t>
            </a:r>
            <a:r>
              <a:rPr lang="ru-RU" sz="1800" dirty="0">
                <a:solidFill>
                  <a:schemeClr val="tx1"/>
                </a:solidFill>
              </a:rPr>
              <a:t>отключение скорее редкость, чем правило</a:t>
            </a:r>
          </a:p>
          <a:p>
            <a:pPr>
              <a:buFont typeface="Wingdings" panose="05000000000000000000" pitchFamily="2" charset="2"/>
              <a:buChar char="ü"/>
            </a:pPr>
            <a:r>
              <a:rPr lang="ru-RU" sz="1800" i="1" dirty="0">
                <a:solidFill>
                  <a:schemeClr val="tx1"/>
                </a:solidFill>
              </a:rPr>
              <a:t>Варианты демонстрации экрана: </a:t>
            </a:r>
            <a:r>
              <a:rPr lang="ru-RU" sz="1800" dirty="0">
                <a:solidFill>
                  <a:schemeClr val="tx1"/>
                </a:solidFill>
              </a:rPr>
              <a:t>можно выбрать экран, который будет выводиться спортсменам либо выбрать режим, в котором спортсмены видят то же, что и вы</a:t>
            </a:r>
          </a:p>
          <a:p>
            <a:pPr>
              <a:buFont typeface="Wingdings" panose="05000000000000000000" pitchFamily="2" charset="2"/>
              <a:buChar char="ü"/>
            </a:pPr>
            <a:r>
              <a:rPr lang="ru-RU" sz="1800" i="1" dirty="0">
                <a:solidFill>
                  <a:schemeClr val="tx1"/>
                </a:solidFill>
              </a:rPr>
              <a:t>Запись занятия </a:t>
            </a:r>
            <a:r>
              <a:rPr lang="ru-RU" sz="1800" dirty="0">
                <a:solidFill>
                  <a:schemeClr val="tx1"/>
                </a:solidFill>
              </a:rPr>
              <a:t>для дальнейшего размещения на видео-хостинге</a:t>
            </a:r>
          </a:p>
          <a:p>
            <a:pPr marL="0" indent="0">
              <a:buNone/>
            </a:pPr>
            <a:r>
              <a:rPr lang="ru-RU" b="1" dirty="0"/>
              <a:t> </a:t>
            </a:r>
            <a:r>
              <a:rPr lang="ru-RU" b="1" dirty="0">
                <a:solidFill>
                  <a:schemeClr val="tx2"/>
                </a:solidFill>
              </a:rPr>
              <a:t>Недостатки:</a:t>
            </a:r>
          </a:p>
          <a:p>
            <a:pPr>
              <a:buFont typeface="Wingdings" panose="05000000000000000000" pitchFamily="2" charset="2"/>
              <a:buChar char="v"/>
            </a:pPr>
            <a:r>
              <a:rPr lang="ru-RU" sz="1700" dirty="0">
                <a:solidFill>
                  <a:schemeClr val="tx2"/>
                </a:solidFill>
              </a:rPr>
              <a:t> групповые конференции доступны только 40 минут, дальше нужно пере подключать сеанс связи</a:t>
            </a:r>
          </a:p>
          <a:p>
            <a:pPr>
              <a:buFont typeface="Wingdings" panose="05000000000000000000" pitchFamily="2" charset="2"/>
              <a:buChar char="v"/>
            </a:pPr>
            <a:r>
              <a:rPr lang="ru-RU" sz="1700" dirty="0">
                <a:solidFill>
                  <a:schemeClr val="tx2"/>
                </a:solidFill>
              </a:rPr>
              <a:t>при начале работы с программой необходимо разобраться с функционалом и вникнуть в принцип работы</a:t>
            </a:r>
          </a:p>
          <a:p>
            <a:pPr marL="0" indent="0">
              <a:buNone/>
            </a:pPr>
            <a:endParaRPr lang="ru-RU" sz="1800" dirty="0"/>
          </a:p>
        </p:txBody>
      </p:sp>
      <p:pic>
        <p:nvPicPr>
          <p:cNvPr id="7" name="Рисунок 6"/>
          <p:cNvPicPr>
            <a:picLocks noChangeAspect="1"/>
          </p:cNvPicPr>
          <p:nvPr/>
        </p:nvPicPr>
        <p:blipFill>
          <a:blip r:embed="rId3" cstate="print"/>
          <a:stretch>
            <a:fillRect/>
          </a:stretch>
        </p:blipFill>
        <p:spPr>
          <a:xfrm>
            <a:off x="4097672" y="764704"/>
            <a:ext cx="1499746" cy="914479"/>
          </a:xfrm>
          <a:prstGeom prst="rect">
            <a:avLst/>
          </a:prstGeom>
        </p:spPr>
      </p:pic>
    </p:spTree>
    <p:extLst>
      <p:ext uri="{BB962C8B-B14F-4D97-AF65-F5344CB8AC3E}">
        <p14:creationId xmlns="" xmlns:p14="http://schemas.microsoft.com/office/powerpoint/2010/main" val="372300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3429000"/>
            <a:ext cx="7849438" cy="3168352"/>
          </a:xfrm>
        </p:spPr>
        <p:txBody>
          <a:bodyPr>
            <a:normAutofit fontScale="85000" lnSpcReduction="10000"/>
          </a:bodyPr>
          <a:lstStyle/>
          <a:p>
            <a:pPr marL="0" indent="0">
              <a:buNone/>
            </a:pPr>
            <a:r>
              <a:rPr lang="en-US" sz="1800" b="1" i="1" dirty="0">
                <a:solidFill>
                  <a:srgbClr val="FF0000"/>
                </a:solidFill>
              </a:rPr>
              <a:t>G</a:t>
            </a:r>
            <a:r>
              <a:rPr lang="en-US" sz="1800" b="1" i="1" dirty="0">
                <a:solidFill>
                  <a:srgbClr val="0070C0"/>
                </a:solidFill>
              </a:rPr>
              <a:t>oo</a:t>
            </a:r>
            <a:r>
              <a:rPr lang="en-US" sz="1800" b="1" i="1" dirty="0">
                <a:solidFill>
                  <a:srgbClr val="00B050"/>
                </a:solidFill>
              </a:rPr>
              <a:t>gle</a:t>
            </a:r>
            <a:r>
              <a:rPr lang="en-US" sz="1800" b="1" i="1" dirty="0">
                <a:solidFill>
                  <a:srgbClr val="FF0000"/>
                </a:solidFill>
              </a:rPr>
              <a:t> </a:t>
            </a:r>
            <a:r>
              <a:rPr lang="en-US" sz="1800" b="1" i="1" dirty="0">
                <a:solidFill>
                  <a:srgbClr val="FFC000"/>
                </a:solidFill>
              </a:rPr>
              <a:t>Fit </a:t>
            </a:r>
            <a:r>
              <a:rPr lang="ru-RU" sz="1800" dirty="0"/>
              <a:t>использует датчики в </a:t>
            </a:r>
            <a:r>
              <a:rPr lang="ru-RU" sz="1800" dirty="0" err="1"/>
              <a:t>трекере</a:t>
            </a:r>
            <a:r>
              <a:rPr lang="ru-RU" sz="1800" dirty="0"/>
              <a:t> активности пользователя или мобильном устройстве для записи физической активности (например, ходьбы , езды на велосипеде и т. Д.), Которая измеряется в соответствии с целями физической подготовки спортсмена-пользователя, чтобы обеспечить полное представление о его физической форме.</a:t>
            </a:r>
          </a:p>
          <a:p>
            <a:pPr marL="0" indent="0">
              <a:buNone/>
            </a:pPr>
            <a:r>
              <a:rPr lang="en-US" sz="1800" b="1" i="1" dirty="0"/>
              <a:t>Adidas </a:t>
            </a:r>
            <a:r>
              <a:rPr lang="en-US" sz="1800" b="1" i="1" dirty="0" err="1">
                <a:solidFill>
                  <a:srgbClr val="0070C0"/>
                </a:solidFill>
              </a:rPr>
              <a:t>Runtastic</a:t>
            </a:r>
            <a:r>
              <a:rPr lang="en-US" sz="1800" b="1" i="1" dirty="0"/>
              <a:t> </a:t>
            </a:r>
            <a:r>
              <a:rPr lang="ru-RU" sz="1800" dirty="0"/>
              <a:t>сочетает в себе традиционный фитнес с мобильными приложениями и социальными сетями. </a:t>
            </a:r>
            <a:r>
              <a:rPr lang="ru-RU" sz="1800" dirty="0" err="1"/>
              <a:t>Runtastic</a:t>
            </a:r>
            <a:r>
              <a:rPr lang="ru-RU" sz="1800" dirty="0"/>
              <a:t> разрабатывает приложения для отслеживания активности, аппаратные продукты и сервисы, такие как онлайн-журналы тренировок, подробный анализ данных, сравнение с другими пользователями и многие другие функции, чтобы помочь пользователям улучшить свою общую физическую форму.</a:t>
            </a:r>
            <a:endParaRPr lang="en-US" sz="1800" dirty="0"/>
          </a:p>
          <a:p>
            <a:pPr marL="0" indent="0" algn="ctr">
              <a:buNone/>
            </a:pPr>
            <a:endParaRPr lang="ru-RU" sz="1800" b="1" i="1" dirty="0" smtClean="0">
              <a:solidFill>
                <a:srgbClr val="0070C0"/>
              </a:solidFill>
            </a:endParaRPr>
          </a:p>
          <a:p>
            <a:pPr marL="0" indent="0" algn="ctr">
              <a:buNone/>
            </a:pPr>
            <a:r>
              <a:rPr lang="ru-RU" sz="1800" b="1" i="1" dirty="0" smtClean="0">
                <a:solidFill>
                  <a:srgbClr val="0070C0"/>
                </a:solidFill>
              </a:rPr>
              <a:t>Оба </a:t>
            </a:r>
            <a:r>
              <a:rPr lang="ru-RU" sz="1800" b="1" i="1" dirty="0">
                <a:solidFill>
                  <a:srgbClr val="0070C0"/>
                </a:solidFill>
              </a:rPr>
              <a:t>приложения совместимы друг с другом</a:t>
            </a:r>
          </a:p>
        </p:txBody>
      </p:sp>
      <p:pic>
        <p:nvPicPr>
          <p:cNvPr id="4" name="Рисунок 3"/>
          <p:cNvPicPr>
            <a:picLocks noChangeAspect="1"/>
          </p:cNvPicPr>
          <p:nvPr/>
        </p:nvPicPr>
        <p:blipFill>
          <a:blip r:embed="rId2" cstate="print"/>
          <a:stretch>
            <a:fillRect/>
          </a:stretch>
        </p:blipFill>
        <p:spPr>
          <a:xfrm>
            <a:off x="899592" y="332656"/>
            <a:ext cx="432920" cy="490066"/>
          </a:xfrm>
          <a:prstGeom prst="rect">
            <a:avLst/>
          </a:prstGeom>
        </p:spPr>
      </p:pic>
      <p:sp>
        <p:nvSpPr>
          <p:cNvPr id="5" name="Заголовок 1"/>
          <p:cNvSpPr txBox="1">
            <a:spLocks/>
          </p:cNvSpPr>
          <p:nvPr/>
        </p:nvSpPr>
        <p:spPr>
          <a:xfrm>
            <a:off x="755576" y="188640"/>
            <a:ext cx="8198318" cy="720781"/>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2000" b="1" dirty="0">
                <a:effectLst/>
              </a:rPr>
              <a:t>Интернет приложения для контроля за тренировкой</a:t>
            </a:r>
          </a:p>
        </p:txBody>
      </p:sp>
      <p:pic>
        <p:nvPicPr>
          <p:cNvPr id="7" name="Рисунок 6"/>
          <p:cNvPicPr>
            <a:picLocks noChangeAspect="1"/>
          </p:cNvPicPr>
          <p:nvPr/>
        </p:nvPicPr>
        <p:blipFill>
          <a:blip r:embed="rId3" cstate="print"/>
          <a:stretch>
            <a:fillRect/>
          </a:stretch>
        </p:blipFill>
        <p:spPr>
          <a:xfrm>
            <a:off x="2843808" y="1124744"/>
            <a:ext cx="3096344" cy="2064230"/>
          </a:xfrm>
          <a:prstGeom prst="rect">
            <a:avLst/>
          </a:prstGeom>
        </p:spPr>
      </p:pic>
      <p:pic>
        <p:nvPicPr>
          <p:cNvPr id="8" name="Рисунок 7"/>
          <p:cNvPicPr>
            <a:picLocks noChangeAspect="1"/>
          </p:cNvPicPr>
          <p:nvPr/>
        </p:nvPicPr>
        <p:blipFill>
          <a:blip r:embed="rId4" cstate="print"/>
          <a:stretch>
            <a:fillRect/>
          </a:stretch>
        </p:blipFill>
        <p:spPr>
          <a:xfrm>
            <a:off x="251520" y="1268760"/>
            <a:ext cx="3078010" cy="1502935"/>
          </a:xfrm>
          <a:prstGeom prst="rect">
            <a:avLst/>
          </a:prstGeom>
          <a:effectLst>
            <a:softEdge rad="317500"/>
          </a:effectLst>
        </p:spPr>
      </p:pic>
      <p:pic>
        <p:nvPicPr>
          <p:cNvPr id="10" name="Рисунок 9"/>
          <p:cNvPicPr>
            <a:picLocks noChangeAspect="1"/>
          </p:cNvPicPr>
          <p:nvPr/>
        </p:nvPicPr>
        <p:blipFill>
          <a:blip r:embed="rId5" cstate="print"/>
          <a:stretch>
            <a:fillRect/>
          </a:stretch>
        </p:blipFill>
        <p:spPr>
          <a:xfrm>
            <a:off x="5508104" y="1196752"/>
            <a:ext cx="3405980" cy="2064230"/>
          </a:xfrm>
          <a:prstGeom prst="rect">
            <a:avLst/>
          </a:prstGeom>
          <a:effectLst>
            <a:softEdge rad="63500"/>
          </a:effectLst>
        </p:spPr>
      </p:pic>
    </p:spTree>
    <p:extLst>
      <p:ext uri="{BB962C8B-B14F-4D97-AF65-F5344CB8AC3E}">
        <p14:creationId xmlns="" xmlns:p14="http://schemas.microsoft.com/office/powerpoint/2010/main" val="217849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stretch>
            <a:fillRect/>
          </a:stretch>
        </p:blipFill>
        <p:spPr>
          <a:xfrm>
            <a:off x="5004048" y="836712"/>
            <a:ext cx="2788023" cy="1693799"/>
          </a:xfrm>
          <a:prstGeom prst="rect">
            <a:avLst/>
          </a:prstGeom>
        </p:spPr>
      </p:pic>
      <p:sp>
        <p:nvSpPr>
          <p:cNvPr id="3" name="Объект 2"/>
          <p:cNvSpPr>
            <a:spLocks noGrp="1"/>
          </p:cNvSpPr>
          <p:nvPr>
            <p:ph idx="1"/>
          </p:nvPr>
        </p:nvSpPr>
        <p:spPr>
          <a:xfrm>
            <a:off x="539552" y="2132856"/>
            <a:ext cx="8147248" cy="4536504"/>
          </a:xfrm>
        </p:spPr>
        <p:txBody>
          <a:bodyPr>
            <a:normAutofit lnSpcReduction="10000"/>
          </a:bodyPr>
          <a:lstStyle/>
          <a:p>
            <a:pPr marL="0" indent="0">
              <a:buNone/>
            </a:pPr>
            <a:r>
              <a:rPr lang="ru-RU" b="1" dirty="0"/>
              <a:t>Преимущества:</a:t>
            </a:r>
          </a:p>
          <a:p>
            <a:pPr>
              <a:buFont typeface="Wingdings" panose="05000000000000000000" pitchFamily="2" charset="2"/>
              <a:buChar char="ü"/>
            </a:pPr>
            <a:r>
              <a:rPr lang="ru-RU" i="1" dirty="0"/>
              <a:t>Применительно к группе циклических видов спорта </a:t>
            </a:r>
            <a:r>
              <a:rPr lang="ru-RU" dirty="0"/>
              <a:t>– велоспорт, гребля, лыжный, легкая атлетика (беговые дисциплины), конькобежный.</a:t>
            </a:r>
          </a:p>
          <a:p>
            <a:pPr>
              <a:buFont typeface="Wingdings" panose="05000000000000000000" pitchFamily="2" charset="2"/>
              <a:buChar char="ü"/>
            </a:pPr>
            <a:r>
              <a:rPr lang="ru-RU" dirty="0"/>
              <a:t>Отчёт, наличие журнала тренировочной активности</a:t>
            </a:r>
          </a:p>
          <a:p>
            <a:pPr>
              <a:buFont typeface="Wingdings" panose="05000000000000000000" pitchFamily="2" charset="2"/>
              <a:buChar char="ü"/>
            </a:pPr>
            <a:r>
              <a:rPr lang="ru-RU" dirty="0"/>
              <a:t>Срочный контроль и корректировка в соответствии с задачами тренировки</a:t>
            </a:r>
          </a:p>
          <a:p>
            <a:pPr marL="0" indent="0">
              <a:buNone/>
            </a:pPr>
            <a:r>
              <a:rPr lang="ru-RU" b="1" dirty="0"/>
              <a:t>Недостатки:</a:t>
            </a:r>
          </a:p>
          <a:p>
            <a:pPr>
              <a:buFont typeface="Wingdings" panose="05000000000000000000" pitchFamily="2" charset="2"/>
              <a:buChar char="v"/>
            </a:pPr>
            <a:r>
              <a:rPr lang="ru-RU" dirty="0"/>
              <a:t>Некорректность получаемых данных в случае отключения функции смартфона </a:t>
            </a:r>
            <a:r>
              <a:rPr lang="en-US" dirty="0"/>
              <a:t>GPS</a:t>
            </a:r>
            <a:r>
              <a:rPr lang="ru-RU" dirty="0"/>
              <a:t> определения местоположения</a:t>
            </a:r>
          </a:p>
          <a:p>
            <a:pPr marL="0" indent="0">
              <a:buNone/>
            </a:pPr>
            <a:endParaRPr lang="ru-RU" dirty="0"/>
          </a:p>
        </p:txBody>
      </p:sp>
      <p:pic>
        <p:nvPicPr>
          <p:cNvPr id="4" name="Рисунок 3"/>
          <p:cNvPicPr>
            <a:picLocks noChangeAspect="1"/>
          </p:cNvPicPr>
          <p:nvPr/>
        </p:nvPicPr>
        <p:blipFill>
          <a:blip r:embed="rId3" cstate="print"/>
          <a:stretch>
            <a:fillRect/>
          </a:stretch>
        </p:blipFill>
        <p:spPr>
          <a:xfrm>
            <a:off x="683568" y="188640"/>
            <a:ext cx="432920" cy="490066"/>
          </a:xfrm>
          <a:prstGeom prst="rect">
            <a:avLst/>
          </a:prstGeom>
        </p:spPr>
      </p:pic>
      <p:sp>
        <p:nvSpPr>
          <p:cNvPr id="5" name="Заголовок 1"/>
          <p:cNvSpPr txBox="1">
            <a:spLocks/>
          </p:cNvSpPr>
          <p:nvPr/>
        </p:nvSpPr>
        <p:spPr>
          <a:xfrm>
            <a:off x="899592" y="188640"/>
            <a:ext cx="7838278" cy="648072"/>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2000" b="1" dirty="0">
                <a:effectLst/>
              </a:rPr>
              <a:t>Интернет приложения для контроля за тренировкой</a:t>
            </a:r>
          </a:p>
        </p:txBody>
      </p:sp>
      <p:pic>
        <p:nvPicPr>
          <p:cNvPr id="6" name="Рисунок 5"/>
          <p:cNvPicPr>
            <a:picLocks noChangeAspect="1"/>
          </p:cNvPicPr>
          <p:nvPr/>
        </p:nvPicPr>
        <p:blipFill>
          <a:blip r:embed="rId4" cstate="print"/>
          <a:stretch>
            <a:fillRect/>
          </a:stretch>
        </p:blipFill>
        <p:spPr>
          <a:xfrm>
            <a:off x="827584" y="692696"/>
            <a:ext cx="3078747" cy="1505843"/>
          </a:xfrm>
          <a:prstGeom prst="rect">
            <a:avLst/>
          </a:prstGeom>
        </p:spPr>
      </p:pic>
    </p:spTree>
    <p:extLst>
      <p:ext uri="{BB962C8B-B14F-4D97-AF65-F5344CB8AC3E}">
        <p14:creationId xmlns="" xmlns:p14="http://schemas.microsoft.com/office/powerpoint/2010/main" val="286435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8680"/>
            <a:ext cx="8136904" cy="504056"/>
          </a:xfrm>
        </p:spPr>
        <p:txBody>
          <a:bodyPr/>
          <a:lstStyle/>
          <a:p>
            <a:pPr>
              <a:lnSpc>
                <a:spcPct val="100000"/>
              </a:lnSpc>
            </a:pPr>
            <a:r>
              <a:rPr lang="ru-RU" sz="14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БЛОК-СХЕМА ТЕХНОЛОГИИ ОРГАНИЗАЦИИ ТРЕНИРОВОЧНОГО ПРОЦЕССА</a:t>
            </a:r>
            <a:endParaRPr lang="ru-RU" sz="1400" dirty="0">
              <a:latin typeface="Times New Roman" pitchFamily="18" charset="0"/>
              <a:cs typeface="Times New Roman" pitchFamily="18" charset="0"/>
            </a:endParaRPr>
          </a:p>
        </p:txBody>
      </p:sp>
      <p:pic>
        <p:nvPicPr>
          <p:cNvPr id="3" name="Рисунок 2">
            <a:extLst>
              <a:ext uri="{FF2B5EF4-FFF2-40B4-BE49-F238E27FC236}">
                <a16:creationId xmlns="" xmlns:a16="http://schemas.microsoft.com/office/drawing/2014/main" id="{9C1A1D51-81CA-420E-A83B-9BD232097886}"/>
              </a:ext>
            </a:extLst>
          </p:cNvPr>
          <p:cNvPicPr>
            <a:picLocks noChangeAspect="1"/>
          </p:cNvPicPr>
          <p:nvPr/>
        </p:nvPicPr>
        <p:blipFill>
          <a:blip r:embed="rId2" cstate="print"/>
          <a:stretch>
            <a:fillRect/>
          </a:stretch>
        </p:blipFill>
        <p:spPr>
          <a:xfrm>
            <a:off x="1043608" y="620688"/>
            <a:ext cx="432920" cy="490066"/>
          </a:xfrm>
          <a:prstGeom prst="rect">
            <a:avLst/>
          </a:prstGeom>
        </p:spPr>
      </p:pic>
      <p:grpSp>
        <p:nvGrpSpPr>
          <p:cNvPr id="4" name="Группа 3"/>
          <p:cNvGrpSpPr/>
          <p:nvPr/>
        </p:nvGrpSpPr>
        <p:grpSpPr>
          <a:xfrm>
            <a:off x="539552" y="1124744"/>
            <a:ext cx="2664296" cy="5112568"/>
            <a:chOff x="-3108746" y="316814"/>
            <a:chExt cx="3184533" cy="5131581"/>
          </a:xfrm>
        </p:grpSpPr>
        <p:sp>
          <p:nvSpPr>
            <p:cNvPr id="5" name="Скругленный прямоугольник 4"/>
            <p:cNvSpPr/>
            <p:nvPr/>
          </p:nvSpPr>
          <p:spPr>
            <a:xfrm>
              <a:off x="-3108746" y="540060"/>
              <a:ext cx="2773299" cy="4908335"/>
            </a:xfrm>
            <a:prstGeom prst="roundRect">
              <a:avLst>
                <a:gd name="adj" fmla="val 10000"/>
              </a:avLst>
            </a:pr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a:lstStyle/>
            <a:p>
              <a:pPr lvl="0" algn="ctr" defTabSz="889000">
                <a:lnSpc>
                  <a:spcPct val="90000"/>
                </a:lnSpc>
                <a:spcBef>
                  <a:spcPct val="0"/>
                </a:spcBef>
                <a:spcAft>
                  <a:spcPct val="35000"/>
                </a:spcAft>
              </a:pPr>
              <a:r>
                <a:rPr lang="ru-RU" sz="2000" dirty="0" smtClean="0">
                  <a:latin typeface="Arial" panose="020B0604020202020204" pitchFamily="34" charset="0"/>
                  <a:cs typeface="Arial" panose="020B0604020202020204" pitchFamily="34" charset="0"/>
                </a:rPr>
                <a:t>Входной анализ тренировочного процесса</a:t>
              </a:r>
            </a:p>
            <a:p>
              <a:pPr lvl="0" algn="ctr" defTabSz="889000">
                <a:lnSpc>
                  <a:spcPct val="90000"/>
                </a:lnSpc>
                <a:spcBef>
                  <a:spcPct val="0"/>
                </a:spcBef>
                <a:spcAft>
                  <a:spcPct val="35000"/>
                </a:spcAft>
              </a:pPr>
              <a:r>
                <a:rPr lang="ru-RU" sz="2000"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Организация тренировочного процесса</a:t>
              </a:r>
            </a:p>
            <a:p>
              <a:pPr lvl="0" algn="ctr" defTabSz="889000">
                <a:lnSpc>
                  <a:spcPct val="90000"/>
                </a:lnSpc>
                <a:spcBef>
                  <a:spcPct val="0"/>
                </a:spcBef>
                <a:spcAft>
                  <a:spcPct val="35000"/>
                </a:spcAft>
              </a:pPr>
              <a:r>
                <a:rPr lang="ru-RU" sz="2000" dirty="0" smtClean="0">
                  <a:latin typeface="Arial" panose="020B0604020202020204" pitchFamily="34" charset="0"/>
                  <a:cs typeface="Arial" panose="020B0604020202020204" pitchFamily="34" charset="0"/>
                </a:rPr>
                <a:t>Мониторинг результативности тренировочного процесса</a:t>
              </a:r>
            </a:p>
            <a:p>
              <a:pPr lvl="0" algn="ctr" defTabSz="889000">
                <a:lnSpc>
                  <a:spcPct val="90000"/>
                </a:lnSpc>
                <a:spcBef>
                  <a:spcPct val="0"/>
                </a:spcBef>
                <a:spcAft>
                  <a:spcPct val="35000"/>
                </a:spcAft>
              </a:pPr>
              <a:endParaRPr lang="ru-RU" sz="2000" dirty="0" smtClean="0">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ru-RU" sz="2000" dirty="0" smtClean="0">
                  <a:latin typeface="Arial" panose="020B0604020202020204" pitchFamily="34" charset="0"/>
                  <a:cs typeface="Arial" panose="020B0604020202020204" pitchFamily="34" charset="0"/>
                </a:rPr>
                <a:t>Завершающий этап</a:t>
              </a:r>
            </a:p>
            <a:p>
              <a:endParaRPr lang="ru-RU" dirty="0"/>
            </a:p>
          </p:txBody>
        </p:sp>
        <p:sp>
          <p:nvSpPr>
            <p:cNvPr id="6" name="Скругленный прямоугольник 4"/>
            <p:cNvSpPr/>
            <p:nvPr/>
          </p:nvSpPr>
          <p:spPr>
            <a:xfrm flipH="1">
              <a:off x="-2388665" y="316814"/>
              <a:ext cx="2464452" cy="50477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ru-RU" sz="2000" dirty="0" smtClean="0">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ru-RU" sz="2000" kern="1200" dirty="0">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ru-RU" sz="2000" kern="1200" dirty="0">
                <a:latin typeface="Arial" panose="020B0604020202020204" pitchFamily="34" charset="0"/>
                <a:cs typeface="Arial" panose="020B0604020202020204" pitchFamily="34" charset="0"/>
              </a:endParaRPr>
            </a:p>
          </p:txBody>
        </p:sp>
      </p:grpSp>
      <p:grpSp>
        <p:nvGrpSpPr>
          <p:cNvPr id="7" name="Группа 6"/>
          <p:cNvGrpSpPr/>
          <p:nvPr/>
        </p:nvGrpSpPr>
        <p:grpSpPr>
          <a:xfrm>
            <a:off x="2915816" y="3356992"/>
            <a:ext cx="391843" cy="458383"/>
            <a:chOff x="2603196" y="2471108"/>
            <a:chExt cx="391843" cy="458383"/>
          </a:xfrm>
        </p:grpSpPr>
        <p:sp>
          <p:nvSpPr>
            <p:cNvPr id="8" name="Стрелка вправо 7"/>
            <p:cNvSpPr/>
            <p:nvPr/>
          </p:nvSpPr>
          <p:spPr>
            <a:xfrm>
              <a:off x="2603196" y="2471108"/>
              <a:ext cx="391843" cy="458383"/>
            </a:xfrm>
            <a:prstGeom prst="rightArrow">
              <a:avLst>
                <a:gd name="adj1" fmla="val 60000"/>
                <a:gd name="adj2" fmla="val 50000"/>
              </a:avLst>
            </a:prstGeom>
          </p:spPr>
          <p:style>
            <a:lnRef idx="0">
              <a:schemeClr val="accent5">
                <a:shade val="90000"/>
                <a:hueOff val="0"/>
                <a:satOff val="0"/>
                <a:lumOff val="0"/>
                <a:alphaOff val="0"/>
              </a:schemeClr>
            </a:lnRef>
            <a:fillRef idx="1">
              <a:schemeClr val="accent5">
                <a:shade val="90000"/>
                <a:hueOff val="0"/>
                <a:satOff val="0"/>
                <a:lumOff val="0"/>
                <a:alphaOff val="0"/>
              </a:schemeClr>
            </a:fillRef>
            <a:effectRef idx="0">
              <a:schemeClr val="accent5">
                <a:shade val="90000"/>
                <a:hueOff val="0"/>
                <a:satOff val="0"/>
                <a:lumOff val="0"/>
                <a:alphaOff val="0"/>
              </a:schemeClr>
            </a:effectRef>
            <a:fontRef idx="minor">
              <a:schemeClr val="lt1"/>
            </a:fontRef>
          </p:style>
        </p:sp>
        <p:sp>
          <p:nvSpPr>
            <p:cNvPr id="9" name="Стрелка вправо 4"/>
            <p:cNvSpPr/>
            <p:nvPr/>
          </p:nvSpPr>
          <p:spPr>
            <a:xfrm>
              <a:off x="2603196" y="2562785"/>
              <a:ext cx="274290" cy="2750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p:txBody>
        </p:sp>
      </p:grpSp>
      <p:grpSp>
        <p:nvGrpSpPr>
          <p:cNvPr id="10" name="Группа 9"/>
          <p:cNvGrpSpPr/>
          <p:nvPr/>
        </p:nvGrpSpPr>
        <p:grpSpPr>
          <a:xfrm>
            <a:off x="3443240" y="1340768"/>
            <a:ext cx="2257520" cy="4896544"/>
            <a:chOff x="3157692" y="246132"/>
            <a:chExt cx="2257520" cy="4908335"/>
          </a:xfrm>
        </p:grpSpPr>
        <p:sp>
          <p:nvSpPr>
            <p:cNvPr id="11" name="Скругленный прямоугольник 10"/>
            <p:cNvSpPr/>
            <p:nvPr/>
          </p:nvSpPr>
          <p:spPr>
            <a:xfrm>
              <a:off x="3157692" y="246132"/>
              <a:ext cx="2257520" cy="4908335"/>
            </a:xfrm>
            <a:prstGeom prst="roundRect">
              <a:avLst>
                <a:gd name="adj" fmla="val 10000"/>
              </a:avLst>
            </a:prstGeom>
          </p:spPr>
          <p:style>
            <a:lnRef idx="2">
              <a:schemeClr val="lt1">
                <a:hueOff val="0"/>
                <a:satOff val="0"/>
                <a:lumOff val="0"/>
                <a:alphaOff val="0"/>
              </a:schemeClr>
            </a:lnRef>
            <a:fillRef idx="1">
              <a:schemeClr val="accent5">
                <a:shade val="80000"/>
                <a:hueOff val="253209"/>
                <a:satOff val="-22895"/>
                <a:lumOff val="18010"/>
                <a:alphaOff val="0"/>
              </a:schemeClr>
            </a:fillRef>
            <a:effectRef idx="0">
              <a:schemeClr val="accent5">
                <a:shade val="80000"/>
                <a:hueOff val="253209"/>
                <a:satOff val="-22895"/>
                <a:lumOff val="18010"/>
                <a:alphaOff val="0"/>
              </a:schemeClr>
            </a:effectRef>
            <a:fontRef idx="minor">
              <a:schemeClr val="lt1"/>
            </a:fontRef>
          </p:style>
        </p:sp>
        <p:sp>
          <p:nvSpPr>
            <p:cNvPr id="12" name="Скругленный прямоугольник 4"/>
            <p:cNvSpPr/>
            <p:nvPr/>
          </p:nvSpPr>
          <p:spPr>
            <a:xfrm>
              <a:off x="3223813" y="312253"/>
              <a:ext cx="2125278" cy="47760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latin typeface="Arial" panose="020B0604020202020204" pitchFamily="34" charset="0"/>
                  <a:cs typeface="Arial" panose="020B0604020202020204" pitchFamily="34" charset="0"/>
                </a:rPr>
                <a:t>Планирование</a:t>
              </a:r>
            </a:p>
            <a:p>
              <a:pPr lvl="0" algn="ctr" defTabSz="889000">
                <a:lnSpc>
                  <a:spcPct val="90000"/>
                </a:lnSpc>
                <a:spcBef>
                  <a:spcPct val="0"/>
                </a:spcBef>
                <a:spcAft>
                  <a:spcPct val="35000"/>
                </a:spcAft>
              </a:pPr>
              <a:endParaRPr lang="ru-RU" sz="2000" i="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ru-RU" sz="2000" i="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Выбор сценария</a:t>
              </a:r>
              <a:endPar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Уточнение, корректировка тренировочных планов </a:t>
              </a:r>
            </a:p>
            <a:p>
              <a:pPr lvl="0" algn="ctr" defTabSz="889000">
                <a:lnSpc>
                  <a:spcPct val="90000"/>
                </a:lnSpc>
                <a:spcBef>
                  <a:spcPct val="0"/>
                </a:spcBef>
                <a:spcAft>
                  <a:spcPct val="35000"/>
                </a:spcAft>
              </a:pPr>
              <a:endPar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Отчет</a:t>
              </a:r>
            </a:p>
            <a:p>
              <a:pPr lvl="0" algn="ctr" defTabSz="889000">
                <a:lnSpc>
                  <a:spcPct val="90000"/>
                </a:lnSpc>
                <a:spcBef>
                  <a:spcPct val="0"/>
                </a:spcBef>
                <a:spcAft>
                  <a:spcPct val="35000"/>
                </a:spcAft>
              </a:pPr>
              <a:endPar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3" name="Группа 12"/>
          <p:cNvGrpSpPr/>
          <p:nvPr/>
        </p:nvGrpSpPr>
        <p:grpSpPr>
          <a:xfrm>
            <a:off x="6444208" y="1340768"/>
            <a:ext cx="2304256" cy="4896544"/>
            <a:chOff x="6154540" y="173951"/>
            <a:chExt cx="2481315" cy="4980516"/>
          </a:xfrm>
        </p:grpSpPr>
        <p:sp>
          <p:nvSpPr>
            <p:cNvPr id="14" name="Скругленный прямоугольник 13"/>
            <p:cNvSpPr/>
            <p:nvPr/>
          </p:nvSpPr>
          <p:spPr>
            <a:xfrm>
              <a:off x="6154540" y="173951"/>
              <a:ext cx="2481315" cy="4980516"/>
            </a:xfrm>
            <a:prstGeom prst="roundRect">
              <a:avLst>
                <a:gd name="adj" fmla="val 10000"/>
              </a:avLst>
            </a:prstGeom>
          </p:spPr>
          <p:style>
            <a:lnRef idx="2">
              <a:schemeClr val="lt1">
                <a:hueOff val="0"/>
                <a:satOff val="0"/>
                <a:lumOff val="0"/>
                <a:alphaOff val="0"/>
              </a:schemeClr>
            </a:lnRef>
            <a:fillRef idx="1">
              <a:schemeClr val="accent5">
                <a:shade val="80000"/>
                <a:hueOff val="506419"/>
                <a:satOff val="-45789"/>
                <a:lumOff val="36021"/>
                <a:alphaOff val="0"/>
              </a:schemeClr>
            </a:fillRef>
            <a:effectRef idx="0">
              <a:schemeClr val="accent5">
                <a:shade val="80000"/>
                <a:hueOff val="506419"/>
                <a:satOff val="-45789"/>
                <a:lumOff val="36021"/>
                <a:alphaOff val="0"/>
              </a:schemeClr>
            </a:effectRef>
            <a:fontRef idx="minor">
              <a:schemeClr val="lt1"/>
            </a:fontRef>
          </p:style>
        </p:sp>
        <p:sp>
          <p:nvSpPr>
            <p:cNvPr id="15" name="Скругленный прямоугольник 4"/>
            <p:cNvSpPr/>
            <p:nvPr/>
          </p:nvSpPr>
          <p:spPr>
            <a:xfrm>
              <a:off x="6227215" y="318807"/>
              <a:ext cx="2335965" cy="47629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latin typeface="Arial" panose="020B0604020202020204" pitchFamily="34" charset="0"/>
                  <a:cs typeface="Arial" panose="020B0604020202020204" pitchFamily="34" charset="0"/>
                </a:rPr>
                <a:t>Тестирование спортсменов</a:t>
              </a:r>
            </a:p>
            <a:p>
              <a:pPr lvl="0" algn="ctr" defTabSz="889000">
                <a:lnSpc>
                  <a:spcPct val="90000"/>
                </a:lnSpc>
                <a:spcBef>
                  <a:spcPct val="0"/>
                </a:spcBef>
                <a:spcAft>
                  <a:spcPct val="35000"/>
                </a:spcAft>
              </a:pPr>
              <a:endParaRPr lang="ru-RU" sz="2000" kern="1200" dirty="0">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ru-RU" sz="2000" i="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Уточнение резервов</a:t>
              </a:r>
              <a:endPar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Данные о результативности в динамике</a:t>
              </a:r>
            </a:p>
            <a:p>
              <a:pPr lvl="0" algn="ctr" defTabSz="889000">
                <a:lnSpc>
                  <a:spcPct val="90000"/>
                </a:lnSpc>
                <a:spcBef>
                  <a:spcPct val="0"/>
                </a:spcBef>
                <a:spcAft>
                  <a:spcPct val="35000"/>
                </a:spcAft>
              </a:pPr>
              <a:endPar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ru-RU" sz="2000" i="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Контрольные данные</a:t>
              </a:r>
            </a:p>
            <a:p>
              <a:pPr lvl="0" algn="ctr" defTabSz="889000">
                <a:lnSpc>
                  <a:spcPct val="90000"/>
                </a:lnSpc>
                <a:spcBef>
                  <a:spcPct val="0"/>
                </a:spcBef>
                <a:spcAft>
                  <a:spcPct val="35000"/>
                </a:spcAft>
              </a:pPr>
              <a:endParaRPr lang="ru-RU" sz="2000" i="0" kern="1200" dirty="0">
                <a:effectLst>
                  <a:outerShdw blurRad="38100" dist="38100" dir="2700000" algn="tl">
                    <a:srgbClr val="000000">
                      <a:alpha val="43137"/>
                    </a:srgbClr>
                  </a:outerShdw>
                </a:effectLst>
              </a:endParaRPr>
            </a:p>
          </p:txBody>
        </p:sp>
      </p:grpSp>
      <p:grpSp>
        <p:nvGrpSpPr>
          <p:cNvPr id="16" name="Группа 15"/>
          <p:cNvGrpSpPr/>
          <p:nvPr/>
        </p:nvGrpSpPr>
        <p:grpSpPr>
          <a:xfrm>
            <a:off x="5940152" y="3356992"/>
            <a:ext cx="391843" cy="458383"/>
            <a:chOff x="5600044" y="2471108"/>
            <a:chExt cx="391843" cy="458383"/>
          </a:xfrm>
        </p:grpSpPr>
        <p:sp>
          <p:nvSpPr>
            <p:cNvPr id="17" name="Стрелка вправо 16"/>
            <p:cNvSpPr/>
            <p:nvPr/>
          </p:nvSpPr>
          <p:spPr>
            <a:xfrm>
              <a:off x="5600044" y="2471108"/>
              <a:ext cx="391843" cy="458383"/>
            </a:xfrm>
            <a:prstGeom prst="rightArrow">
              <a:avLst>
                <a:gd name="adj1" fmla="val 60000"/>
                <a:gd name="adj2" fmla="val 50000"/>
              </a:avLst>
            </a:prstGeom>
          </p:spPr>
          <p:style>
            <a:lnRef idx="0">
              <a:schemeClr val="accent5">
                <a:shade val="90000"/>
                <a:hueOff val="506351"/>
                <a:satOff val="-45221"/>
                <a:lumOff val="34260"/>
                <a:alphaOff val="0"/>
              </a:schemeClr>
            </a:lnRef>
            <a:fillRef idx="1">
              <a:schemeClr val="accent5">
                <a:shade val="90000"/>
                <a:hueOff val="506351"/>
                <a:satOff val="-45221"/>
                <a:lumOff val="34260"/>
                <a:alphaOff val="0"/>
              </a:schemeClr>
            </a:fillRef>
            <a:effectRef idx="0">
              <a:schemeClr val="accent5">
                <a:shade val="90000"/>
                <a:hueOff val="506351"/>
                <a:satOff val="-45221"/>
                <a:lumOff val="34260"/>
                <a:alphaOff val="0"/>
              </a:schemeClr>
            </a:effectRef>
            <a:fontRef idx="minor">
              <a:schemeClr val="lt1"/>
            </a:fontRef>
          </p:style>
        </p:sp>
        <p:sp>
          <p:nvSpPr>
            <p:cNvPr id="18" name="Стрелка вправо 4"/>
            <p:cNvSpPr/>
            <p:nvPr/>
          </p:nvSpPr>
          <p:spPr>
            <a:xfrm>
              <a:off x="5600044" y="2562785"/>
              <a:ext cx="274290" cy="2750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96752"/>
            <a:ext cx="8551168" cy="5328592"/>
          </a:xfrm>
        </p:spPr>
        <p:txBody>
          <a:bodyPr>
            <a:normAutofit/>
          </a:bodyPr>
          <a:lstStyle/>
          <a:p>
            <a:pPr marL="0" indent="0">
              <a:buNone/>
            </a:pPr>
            <a:r>
              <a:rPr lang="ru-RU" b="1" i="1" dirty="0">
                <a:solidFill>
                  <a:srgbClr val="0070C0"/>
                </a:solidFill>
              </a:rPr>
              <a:t>Тренер-преподаватель и спорт</a:t>
            </a:r>
            <a:r>
              <a:rPr lang="en-US" b="1" i="1" dirty="0">
                <a:solidFill>
                  <a:srgbClr val="0070C0"/>
                </a:solidFill>
              </a:rPr>
              <a:t>c</a:t>
            </a:r>
            <a:r>
              <a:rPr lang="ru-RU" b="1" i="1" dirty="0">
                <a:solidFill>
                  <a:srgbClr val="0070C0"/>
                </a:solidFill>
              </a:rPr>
              <a:t>мены </a:t>
            </a:r>
            <a:r>
              <a:rPr lang="ru-RU" dirty="0"/>
              <a:t>подключаются через платформу </a:t>
            </a:r>
            <a:r>
              <a:rPr lang="en-US" dirty="0"/>
              <a:t>Zoom </a:t>
            </a:r>
            <a:r>
              <a:rPr lang="ru-RU" dirty="0"/>
              <a:t>за </a:t>
            </a:r>
            <a:r>
              <a:rPr lang="ru-RU" b="1" dirty="0">
                <a:solidFill>
                  <a:srgbClr val="0070C0"/>
                </a:solidFill>
              </a:rPr>
              <a:t>10 минут </a:t>
            </a:r>
            <a:r>
              <a:rPr lang="ru-RU" dirty="0">
                <a:solidFill>
                  <a:schemeClr val="bg1">
                    <a:lumMod val="50000"/>
                  </a:schemeClr>
                </a:solidFill>
              </a:rPr>
              <a:t>до начала тренировки в формате </a:t>
            </a:r>
            <a:r>
              <a:rPr lang="ru-RU" i="1" dirty="0">
                <a:solidFill>
                  <a:schemeClr val="bg1">
                    <a:lumMod val="50000"/>
                  </a:schemeClr>
                </a:solidFill>
              </a:rPr>
              <a:t>видео-связи</a:t>
            </a:r>
            <a:r>
              <a:rPr lang="ru-RU" dirty="0">
                <a:solidFill>
                  <a:schemeClr val="bg1">
                    <a:lumMod val="50000"/>
                  </a:schemeClr>
                </a:solidFill>
              </a:rPr>
              <a:t>, производят настройку приложений </a:t>
            </a:r>
            <a:r>
              <a:rPr lang="en-US" b="1" dirty="0" err="1">
                <a:solidFill>
                  <a:srgbClr val="0070C0"/>
                </a:solidFill>
              </a:rPr>
              <a:t>GoogleFit</a:t>
            </a:r>
            <a:r>
              <a:rPr lang="en-US" b="1" dirty="0">
                <a:solidFill>
                  <a:srgbClr val="0070C0"/>
                </a:solidFill>
              </a:rPr>
              <a:t>, </a:t>
            </a:r>
            <a:r>
              <a:rPr lang="en-US" b="1" dirty="0" err="1">
                <a:solidFill>
                  <a:srgbClr val="0070C0"/>
                </a:solidFill>
              </a:rPr>
              <a:t>Runtastic</a:t>
            </a:r>
            <a:r>
              <a:rPr lang="ru-RU" b="1" dirty="0">
                <a:solidFill>
                  <a:srgbClr val="0070C0"/>
                </a:solidFill>
              </a:rPr>
              <a:t>.</a:t>
            </a:r>
          </a:p>
          <a:p>
            <a:pPr marL="0" indent="0">
              <a:buNone/>
            </a:pPr>
            <a:endParaRPr lang="ru-RU" b="1" dirty="0">
              <a:solidFill>
                <a:schemeClr val="bg1">
                  <a:lumMod val="50000"/>
                </a:schemeClr>
              </a:solidFill>
            </a:endParaRPr>
          </a:p>
          <a:p>
            <a:pPr marL="0" indent="0">
              <a:buNone/>
            </a:pPr>
            <a:r>
              <a:rPr lang="ru-RU" b="1" dirty="0">
                <a:solidFill>
                  <a:schemeClr val="bg1">
                    <a:lumMod val="50000"/>
                  </a:schemeClr>
                </a:solidFill>
              </a:rPr>
              <a:t>В вводной части </a:t>
            </a:r>
            <a:r>
              <a:rPr lang="ru-RU" b="1" i="1" dirty="0">
                <a:solidFill>
                  <a:srgbClr val="0070C0"/>
                </a:solidFill>
              </a:rPr>
              <a:t>тренер-преподаватель</a:t>
            </a:r>
            <a:r>
              <a:rPr lang="ru-RU" dirty="0">
                <a:solidFill>
                  <a:schemeClr val="bg1">
                    <a:lumMod val="50000"/>
                  </a:schemeClr>
                </a:solidFill>
              </a:rPr>
              <a:t> сообщает:</a:t>
            </a:r>
          </a:p>
          <a:p>
            <a:pPr>
              <a:buFont typeface="Wingdings" panose="05000000000000000000" pitchFamily="2" charset="2"/>
              <a:buChar char="Ø"/>
            </a:pPr>
            <a:r>
              <a:rPr lang="ru-RU" dirty="0">
                <a:solidFill>
                  <a:schemeClr val="bg1">
                    <a:lumMod val="50000"/>
                  </a:schemeClr>
                </a:solidFill>
              </a:rPr>
              <a:t>цель и задачи занятия </a:t>
            </a:r>
          </a:p>
          <a:p>
            <a:pPr>
              <a:buFont typeface="Wingdings" panose="05000000000000000000" pitchFamily="2" charset="2"/>
              <a:buChar char="Ø"/>
            </a:pPr>
            <a:r>
              <a:rPr lang="ru-RU" dirty="0">
                <a:solidFill>
                  <a:schemeClr val="bg1">
                    <a:lumMod val="50000"/>
                  </a:schemeClr>
                </a:solidFill>
              </a:rPr>
              <a:t>продолжительность и интенсивность выполнения (пульсовые зоны), интервалы отдых (восстановление) подробно</a:t>
            </a:r>
            <a:endParaRPr lang="en-US" dirty="0">
              <a:solidFill>
                <a:schemeClr val="bg1">
                  <a:lumMod val="50000"/>
                </a:schemeClr>
              </a:solidFill>
            </a:endParaRPr>
          </a:p>
          <a:p>
            <a:pPr>
              <a:buFont typeface="Wingdings" panose="05000000000000000000" pitchFamily="2" charset="2"/>
              <a:buChar char="Ø"/>
            </a:pPr>
            <a:r>
              <a:rPr lang="ru-RU" dirty="0">
                <a:solidFill>
                  <a:schemeClr val="bg1">
                    <a:lumMod val="50000"/>
                  </a:schemeClr>
                </a:solidFill>
              </a:rPr>
              <a:t>показатели по которым контролируется эффективность тренировочного занятия</a:t>
            </a:r>
          </a:p>
          <a:p>
            <a:pPr>
              <a:buFont typeface="Wingdings" panose="05000000000000000000" pitchFamily="2" charset="2"/>
              <a:buChar char="Ø"/>
            </a:pPr>
            <a:r>
              <a:rPr lang="ru-RU" dirty="0">
                <a:solidFill>
                  <a:schemeClr val="bg1">
                    <a:lumMod val="50000"/>
                  </a:schemeClr>
                </a:solidFill>
              </a:rPr>
              <a:t>методические указания</a:t>
            </a:r>
          </a:p>
        </p:txBody>
      </p:sp>
      <p:sp>
        <p:nvSpPr>
          <p:cNvPr id="4" name="Заголовок 1"/>
          <p:cNvSpPr txBox="1">
            <a:spLocks/>
          </p:cNvSpPr>
          <p:nvPr/>
        </p:nvSpPr>
        <p:spPr>
          <a:xfrm>
            <a:off x="748386" y="332656"/>
            <a:ext cx="8198318" cy="72008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2000" b="1" dirty="0">
                <a:effectLst/>
              </a:rPr>
              <a:t>Методика проведения тренировки в режиме </a:t>
            </a:r>
            <a:r>
              <a:rPr lang="en-US" sz="2000" b="1" dirty="0">
                <a:effectLst/>
              </a:rPr>
              <a:t>online</a:t>
            </a:r>
            <a:endParaRPr lang="ru-RU" sz="2000" b="1" dirty="0">
              <a:effectLst/>
            </a:endParaRPr>
          </a:p>
        </p:txBody>
      </p:sp>
      <p:pic>
        <p:nvPicPr>
          <p:cNvPr id="5" name="Рисунок 4"/>
          <p:cNvPicPr>
            <a:picLocks noChangeAspect="1"/>
          </p:cNvPicPr>
          <p:nvPr/>
        </p:nvPicPr>
        <p:blipFill>
          <a:blip r:embed="rId2" cstate="print"/>
          <a:stretch>
            <a:fillRect/>
          </a:stretch>
        </p:blipFill>
        <p:spPr>
          <a:xfrm>
            <a:off x="971600" y="476672"/>
            <a:ext cx="432920" cy="490066"/>
          </a:xfrm>
          <a:prstGeom prst="rect">
            <a:avLst/>
          </a:prstGeom>
        </p:spPr>
      </p:pic>
    </p:spTree>
    <p:extLst>
      <p:ext uri="{BB962C8B-B14F-4D97-AF65-F5344CB8AC3E}">
        <p14:creationId xmlns="" xmlns:p14="http://schemas.microsoft.com/office/powerpoint/2010/main" val="162166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484784"/>
            <a:ext cx="8229600" cy="4608512"/>
          </a:xfrm>
        </p:spPr>
        <p:txBody>
          <a:bodyPr>
            <a:normAutofit fontScale="85000" lnSpcReduction="20000"/>
          </a:bodyPr>
          <a:lstStyle/>
          <a:p>
            <a:pPr marL="0" indent="0">
              <a:buNone/>
            </a:pPr>
            <a:r>
              <a:rPr lang="ru-RU" b="1" dirty="0"/>
              <a:t>В основной части </a:t>
            </a:r>
            <a:r>
              <a:rPr lang="ru-RU" dirty="0">
                <a:solidFill>
                  <a:srgbClr val="0070C0"/>
                </a:solidFill>
              </a:rPr>
              <a:t>спортсмен</a:t>
            </a:r>
            <a:r>
              <a:rPr lang="ru-RU" dirty="0"/>
              <a:t> выполняет:</a:t>
            </a:r>
          </a:p>
          <a:p>
            <a:pPr>
              <a:buFont typeface="Wingdings" panose="05000000000000000000" pitchFamily="2" charset="2"/>
              <a:buChar char="Ø"/>
            </a:pPr>
            <a:r>
              <a:rPr lang="ru-RU" dirty="0"/>
              <a:t>полученные от </a:t>
            </a:r>
            <a:r>
              <a:rPr lang="ru-RU" dirty="0">
                <a:solidFill>
                  <a:srgbClr val="0070C0"/>
                </a:solidFill>
              </a:rPr>
              <a:t>тренера-преподавателя</a:t>
            </a:r>
            <a:r>
              <a:rPr lang="ru-RU" dirty="0"/>
              <a:t> задания</a:t>
            </a:r>
          </a:p>
          <a:p>
            <a:pPr marL="0" indent="0">
              <a:buNone/>
            </a:pPr>
            <a:r>
              <a:rPr lang="ru-RU" dirty="0"/>
              <a:t>в соответствии с методическими указаниями</a:t>
            </a:r>
          </a:p>
          <a:p>
            <a:pPr>
              <a:buFont typeface="Wingdings" panose="05000000000000000000" pitchFamily="2" charset="2"/>
              <a:buChar char="Ø"/>
            </a:pPr>
            <a:r>
              <a:rPr lang="ru-RU" dirty="0"/>
              <a:t>при необходимости подключается/отключается от </a:t>
            </a:r>
            <a:r>
              <a:rPr lang="en-US" b="1" i="1" dirty="0">
                <a:solidFill>
                  <a:srgbClr val="0070C0"/>
                </a:solidFill>
              </a:rPr>
              <a:t>Zoom-</a:t>
            </a:r>
            <a:r>
              <a:rPr lang="ru-RU" b="1" i="1" dirty="0">
                <a:solidFill>
                  <a:srgbClr val="0070C0"/>
                </a:solidFill>
              </a:rPr>
              <a:t>сессии</a:t>
            </a:r>
          </a:p>
          <a:p>
            <a:pPr marL="0" indent="0">
              <a:buNone/>
            </a:pPr>
            <a:r>
              <a:rPr lang="ru-RU" sz="2000" i="1" dirty="0">
                <a:solidFill>
                  <a:srgbClr val="0070C0"/>
                </a:solidFill>
              </a:rPr>
              <a:t>Во время выполнения беговых упражнений динамического характера, отслеживание производиться приложениями на смартфонах спортсменов</a:t>
            </a:r>
          </a:p>
          <a:p>
            <a:pPr>
              <a:buFont typeface="Wingdings" panose="05000000000000000000" pitchFamily="2" charset="2"/>
              <a:buChar char="Ø"/>
            </a:pPr>
            <a:r>
              <a:rPr lang="ru-RU" dirty="0"/>
              <a:t>запись короткого отрезка тренировки на смартфон (в начале, конце тренировки)</a:t>
            </a:r>
          </a:p>
          <a:p>
            <a:pPr marL="0" indent="0">
              <a:buNone/>
            </a:pPr>
            <a:endParaRPr lang="ru-RU" dirty="0"/>
          </a:p>
          <a:p>
            <a:pPr marL="0" indent="0">
              <a:buNone/>
            </a:pPr>
            <a:r>
              <a:rPr lang="ru-RU" b="1" dirty="0"/>
              <a:t>В заключительной части</a:t>
            </a:r>
            <a:r>
              <a:rPr lang="ru-RU" dirty="0"/>
              <a:t> </a:t>
            </a:r>
            <a:r>
              <a:rPr lang="ru-RU" dirty="0">
                <a:solidFill>
                  <a:srgbClr val="0070C0"/>
                </a:solidFill>
              </a:rPr>
              <a:t>тренер-преподаватель</a:t>
            </a:r>
            <a:r>
              <a:rPr lang="ru-RU" dirty="0"/>
              <a:t> подключается через </a:t>
            </a:r>
            <a:r>
              <a:rPr lang="en-US" dirty="0"/>
              <a:t>Zoom</a:t>
            </a:r>
            <a:r>
              <a:rPr lang="ru-RU" dirty="0"/>
              <a:t>:</a:t>
            </a:r>
          </a:p>
          <a:p>
            <a:pPr>
              <a:buFont typeface="Wingdings" panose="05000000000000000000" pitchFamily="2" charset="2"/>
              <a:buChar char="Ø"/>
            </a:pPr>
            <a:r>
              <a:rPr lang="ru-RU" dirty="0"/>
              <a:t>Запрашивает у спортсменов данные приложений</a:t>
            </a:r>
          </a:p>
          <a:p>
            <a:pPr>
              <a:buFont typeface="Wingdings" panose="05000000000000000000" pitchFamily="2" charset="2"/>
              <a:buChar char="Ø"/>
            </a:pPr>
            <a:r>
              <a:rPr lang="ru-RU" dirty="0"/>
              <a:t>Подводит итоги тренировочного занятия</a:t>
            </a:r>
          </a:p>
          <a:p>
            <a:pPr>
              <a:buFont typeface="Wingdings" panose="05000000000000000000" pitchFamily="2" charset="2"/>
              <a:buChar char="Ø"/>
            </a:pPr>
            <a:r>
              <a:rPr lang="ru-RU" dirty="0"/>
              <a:t>Отвечает на возникшие вопросы спортсменов</a:t>
            </a:r>
          </a:p>
          <a:p>
            <a:pPr marL="0" indent="0">
              <a:buNone/>
            </a:pPr>
            <a:endParaRPr lang="ru-RU" dirty="0"/>
          </a:p>
        </p:txBody>
      </p:sp>
      <p:sp>
        <p:nvSpPr>
          <p:cNvPr id="4" name="Заголовок 1"/>
          <p:cNvSpPr txBox="1">
            <a:spLocks/>
          </p:cNvSpPr>
          <p:nvPr/>
        </p:nvSpPr>
        <p:spPr>
          <a:xfrm>
            <a:off x="755576" y="404664"/>
            <a:ext cx="8198318" cy="864096"/>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2000" b="1" dirty="0">
                <a:effectLst/>
              </a:rPr>
              <a:t>Методика проведения тренировки в режиме </a:t>
            </a:r>
            <a:r>
              <a:rPr lang="en-US" sz="2000" b="1" dirty="0">
                <a:effectLst/>
              </a:rPr>
              <a:t>online</a:t>
            </a:r>
            <a:endParaRPr lang="ru-RU" sz="2000" b="1" dirty="0">
              <a:effectLst/>
            </a:endParaRPr>
          </a:p>
        </p:txBody>
      </p:sp>
      <p:pic>
        <p:nvPicPr>
          <p:cNvPr id="5" name="Рисунок 4"/>
          <p:cNvPicPr>
            <a:picLocks noChangeAspect="1"/>
          </p:cNvPicPr>
          <p:nvPr/>
        </p:nvPicPr>
        <p:blipFill>
          <a:blip r:embed="rId2" cstate="print"/>
          <a:stretch>
            <a:fillRect/>
          </a:stretch>
        </p:blipFill>
        <p:spPr>
          <a:xfrm>
            <a:off x="971600" y="692696"/>
            <a:ext cx="432920" cy="490066"/>
          </a:xfrm>
          <a:prstGeom prst="rect">
            <a:avLst/>
          </a:prstGeom>
        </p:spPr>
      </p:pic>
    </p:spTree>
    <p:extLst>
      <p:ext uri="{BB962C8B-B14F-4D97-AF65-F5344CB8AC3E}">
        <p14:creationId xmlns="" xmlns:p14="http://schemas.microsoft.com/office/powerpoint/2010/main" val="147824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340768"/>
            <a:ext cx="8291264" cy="4896544"/>
          </a:xfrm>
        </p:spPr>
        <p:txBody>
          <a:bodyPr>
            <a:normAutofit lnSpcReduction="10000"/>
          </a:bodyPr>
          <a:lstStyle/>
          <a:p>
            <a:pPr marL="0" indent="0">
              <a:buNone/>
            </a:pPr>
            <a:r>
              <a:rPr lang="ru-RU" dirty="0" smtClean="0"/>
              <a:t>     В </a:t>
            </a:r>
            <a:r>
              <a:rPr lang="ru-RU" dirty="0"/>
              <a:t>случае </a:t>
            </a:r>
            <a:r>
              <a:rPr lang="ru-RU" b="1" i="1" dirty="0"/>
              <a:t>асинхронной дистанционной тренировки </a:t>
            </a:r>
            <a:r>
              <a:rPr lang="en-US" b="1" i="1" dirty="0">
                <a:solidFill>
                  <a:srgbClr val="FF0000"/>
                </a:solidFill>
              </a:rPr>
              <a:t>(offline) </a:t>
            </a:r>
            <a:r>
              <a:rPr lang="ru-RU" dirty="0"/>
              <a:t>без возможности выйти на связь в режиме реального времени</a:t>
            </a:r>
            <a:r>
              <a:rPr lang="en-US" dirty="0"/>
              <a:t> </a:t>
            </a:r>
            <a:r>
              <a:rPr lang="en-US" b="1" i="1" dirty="0">
                <a:solidFill>
                  <a:srgbClr val="0070C0"/>
                </a:solidFill>
              </a:rPr>
              <a:t>online,</a:t>
            </a:r>
            <a:r>
              <a:rPr lang="ru-RU" b="1" i="1" dirty="0">
                <a:solidFill>
                  <a:srgbClr val="0070C0"/>
                </a:solidFill>
              </a:rPr>
              <a:t> </a:t>
            </a:r>
            <a:r>
              <a:rPr lang="ru-RU" dirty="0"/>
              <a:t> возможно использование альтернативного формата, просмотр видео-материала</a:t>
            </a:r>
            <a:r>
              <a:rPr lang="en-US" dirty="0"/>
              <a:t> </a:t>
            </a:r>
            <a:r>
              <a:rPr lang="ru-RU" dirty="0"/>
              <a:t>тренировки через </a:t>
            </a:r>
            <a:r>
              <a:rPr lang="en-US" b="1" dirty="0" err="1"/>
              <a:t>You</a:t>
            </a:r>
            <a:r>
              <a:rPr lang="en-US" b="1" dirty="0" err="1">
                <a:solidFill>
                  <a:srgbClr val="FF0000"/>
                </a:solidFill>
              </a:rPr>
              <a:t>tube</a:t>
            </a:r>
            <a:r>
              <a:rPr lang="ru-RU" b="1" dirty="0"/>
              <a:t>. </a:t>
            </a:r>
          </a:p>
          <a:p>
            <a:pPr marL="0" indent="0">
              <a:buNone/>
            </a:pPr>
            <a:r>
              <a:rPr lang="ru-RU" dirty="0" smtClean="0">
                <a:solidFill>
                  <a:srgbClr val="0070C0"/>
                </a:solidFill>
              </a:rPr>
              <a:t>     Тренер-преподаватель </a:t>
            </a:r>
            <a:r>
              <a:rPr lang="ru-RU" dirty="0"/>
              <a:t>в свою очередь отвечает за подбор качественного материала, либо размещение собственной тренировки соответствующей </a:t>
            </a:r>
            <a:r>
              <a:rPr lang="ru-RU" b="1" i="1" dirty="0"/>
              <a:t>рекомендациям по проведению тренировочных занятий</a:t>
            </a:r>
            <a:endParaRPr lang="en-US" b="1" i="1" dirty="0"/>
          </a:p>
          <a:p>
            <a:pPr marL="0" indent="0">
              <a:buNone/>
            </a:pPr>
            <a:r>
              <a:rPr lang="ru-RU" b="1" i="1" dirty="0" smtClean="0"/>
              <a:t>    Обратная </a:t>
            </a:r>
            <a:r>
              <a:rPr lang="ru-RU" b="1" i="1" dirty="0"/>
              <a:t>связь осуществляется посредством звонка и беседы, видео-отчета: спортсмен-тренер</a:t>
            </a:r>
          </a:p>
        </p:txBody>
      </p:sp>
      <p:sp>
        <p:nvSpPr>
          <p:cNvPr id="5" name="Заголовок 1"/>
          <p:cNvSpPr txBox="1">
            <a:spLocks/>
          </p:cNvSpPr>
          <p:nvPr/>
        </p:nvSpPr>
        <p:spPr>
          <a:xfrm>
            <a:off x="827584" y="404664"/>
            <a:ext cx="7776864" cy="72008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2000" b="1" dirty="0">
                <a:effectLst/>
              </a:rPr>
              <a:t>Методика проведения тренировки в режиме </a:t>
            </a:r>
            <a:r>
              <a:rPr lang="en-US" sz="2000" b="1" dirty="0">
                <a:effectLst/>
              </a:rPr>
              <a:t>offline</a:t>
            </a:r>
            <a:endParaRPr lang="ru-RU" sz="2000" b="1" dirty="0">
              <a:effectLst/>
            </a:endParaRPr>
          </a:p>
        </p:txBody>
      </p:sp>
      <p:pic>
        <p:nvPicPr>
          <p:cNvPr id="6" name="Рисунок 5"/>
          <p:cNvPicPr>
            <a:picLocks noChangeAspect="1"/>
          </p:cNvPicPr>
          <p:nvPr/>
        </p:nvPicPr>
        <p:blipFill>
          <a:blip r:embed="rId2" cstate="print"/>
          <a:stretch>
            <a:fillRect/>
          </a:stretch>
        </p:blipFill>
        <p:spPr>
          <a:xfrm>
            <a:off x="827584" y="548680"/>
            <a:ext cx="432920" cy="490066"/>
          </a:xfrm>
          <a:prstGeom prst="rect">
            <a:avLst/>
          </a:prstGeom>
        </p:spPr>
      </p:pic>
    </p:spTree>
    <p:extLst>
      <p:ext uri="{BB962C8B-B14F-4D97-AF65-F5344CB8AC3E}">
        <p14:creationId xmlns="" xmlns:p14="http://schemas.microsoft.com/office/powerpoint/2010/main" val="2507010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1044</TotalTime>
  <Words>4135</Words>
  <Application>Microsoft Office PowerPoint</Application>
  <PresentationFormat>Экран (4:3)</PresentationFormat>
  <Paragraphs>425</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Исполнительная</vt:lpstr>
      <vt:lpstr>Технология проведения тренировочных занятий  по видам спорта в дистанционном формате</vt:lpstr>
      <vt:lpstr>Инструкция по организации тренировки</vt:lpstr>
      <vt:lpstr>Интернет платформы для проведения занятий</vt:lpstr>
      <vt:lpstr>Слайд 4</vt:lpstr>
      <vt:lpstr>Слайд 5</vt:lpstr>
      <vt:lpstr>            БЛОК-СХЕМА ТЕХНОЛОГИИ ОРГАНИЗАЦИИ ТРЕНИРОВОЧНОГО ПРОЦЕССА</vt:lpstr>
      <vt:lpstr>Слайд 7</vt:lpstr>
      <vt:lpstr>Слайд 8</vt:lpstr>
      <vt:lpstr>Слайд 9</vt:lpstr>
      <vt:lpstr>Слайд 10</vt:lpstr>
      <vt:lpstr>Обязанности тренера-преподавателя</vt:lpstr>
      <vt:lpstr>Обязанности спортсмена</vt:lpstr>
      <vt:lpstr>Рекомендации по проведению тренировочных занятий по видам борьбы и единоборствам в режиме онлайн</vt:lpstr>
      <vt:lpstr> Рекомендации к проведению тренировочных занятий по плаванию.</vt:lpstr>
      <vt:lpstr>Рекомендации по проведению тренировочных занятий  по зимним видам спорта (биатлон). </vt:lpstr>
      <vt:lpstr>Слайд 16</vt:lpstr>
      <vt:lpstr>Слайд 17</vt:lpstr>
      <vt:lpstr>Слайд 18</vt:lpstr>
      <vt:lpstr> Рекомендации по проведению тренировочных занятий  по зимним видам спорта (фигурное катание)</vt:lpstr>
      <vt:lpstr> Комплекс контрольных упражнений для оценки общей,  специальной физической, технико-тактической подготовки  спортсменов фигуристов</vt:lpstr>
      <vt:lpstr>Комплекс контрольных упражнений для оценки общей, специальной физической, технико-тактической подготовки спортсменов на этапе совершенствования спортивного мастерства. </vt:lpstr>
      <vt:lpstr>  Рекомендации к проведению тренировочных занятий по спортивным играм.</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Жасын</dc:creator>
  <cp:lastModifiedBy>User</cp:lastModifiedBy>
  <cp:revision>121</cp:revision>
  <dcterms:created xsi:type="dcterms:W3CDTF">2020-07-04T15:59:35Z</dcterms:created>
  <dcterms:modified xsi:type="dcterms:W3CDTF">2020-08-20T13:16:25Z</dcterms:modified>
</cp:coreProperties>
</file>